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2" r:id="rId4"/>
  </p:sldMasterIdLst>
  <p:notesMasterIdLst>
    <p:notesMasterId r:id="rId10"/>
  </p:notesMasterIdLst>
  <p:handoutMasterIdLst>
    <p:handoutMasterId r:id="rId11"/>
  </p:handoutMasterIdLst>
  <p:sldIdLst>
    <p:sldId id="1637" r:id="rId5"/>
    <p:sldId id="1639" r:id="rId6"/>
    <p:sldId id="1638" r:id="rId7"/>
    <p:sldId id="1640" r:id="rId8"/>
    <p:sldId id="1641" r:id="rId9"/>
  </p:sldIdLst>
  <p:sldSz cx="9144000" cy="6858000" type="screen4x3"/>
  <p:notesSz cx="9923463" cy="6788150"/>
  <p:custShowLst>
    <p:custShow name="재구성한 쇼 1" id="0">
      <p:sldLst/>
    </p:custShow>
  </p:custShow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65" userDrawn="1">
          <p15:clr>
            <a:srgbClr val="A4A3A4"/>
          </p15:clr>
        </p15:guide>
        <p15:guide id="2" pos="2850" userDrawn="1">
          <p15:clr>
            <a:srgbClr val="A4A3A4"/>
          </p15:clr>
        </p15:guide>
        <p15:guide id="3" orient="horz" pos="1952" userDrawn="1">
          <p15:clr>
            <a:srgbClr val="A4A3A4"/>
          </p15:clr>
        </p15:guide>
        <p15:guide id="4" pos="2939" userDrawn="1">
          <p15:clr>
            <a:srgbClr val="A4A3A4"/>
          </p15:clr>
        </p15:guide>
        <p15:guide id="5" orient="horz" pos="2043" userDrawn="1">
          <p15:clr>
            <a:srgbClr val="A4A3A4"/>
          </p15:clr>
        </p15:guide>
        <p15:guide id="6" pos="3031" userDrawn="1">
          <p15:clr>
            <a:srgbClr val="A4A3A4"/>
          </p15:clr>
        </p15:guide>
        <p15:guide id="7" orient="horz" pos="2138" userDrawn="1">
          <p15:clr>
            <a:srgbClr val="A4A3A4"/>
          </p15:clr>
        </p15:guide>
        <p15:guide id="8" pos="312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B9E"/>
    <a:srgbClr val="000000"/>
    <a:srgbClr val="7FB6DD"/>
    <a:srgbClr val="0000FF"/>
    <a:srgbClr val="FFCC66"/>
    <a:srgbClr val="8F7E6A"/>
    <a:srgbClr val="3366CC"/>
    <a:srgbClr val="FFFFCC"/>
    <a:srgbClr val="2A54A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B277F-79F7-4004-9499-048E14415810}" v="451" dt="2020-08-06T06:58:28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8664" autoAdjust="0"/>
  </p:normalViewPr>
  <p:slideViewPr>
    <p:cSldViewPr>
      <p:cViewPr varScale="1">
        <p:scale>
          <a:sx n="114" d="100"/>
          <a:sy n="114" d="100"/>
        </p:scale>
        <p:origin x="1392" y="96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240" y="1570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7" d="100"/>
          <a:sy n="117" d="100"/>
        </p:scale>
        <p:origin x="2064" y="96"/>
      </p:cViewPr>
      <p:guideLst>
        <p:guide orient="horz" pos="1865"/>
        <p:guide pos="2850"/>
        <p:guide orient="horz" pos="1952"/>
        <p:guide pos="2939"/>
        <p:guide orient="horz" pos="2043"/>
        <p:guide pos="3031"/>
        <p:guide orient="horz" pos="2138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1248" cy="3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4" rIns="91352" bIns="45674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9899" y="1"/>
            <a:ext cx="4301248" cy="3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4" rIns="91352" bIns="45674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47281"/>
            <a:ext cx="4301248" cy="3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4" rIns="91352" bIns="45674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9899" y="6447281"/>
            <a:ext cx="4301248" cy="3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4" rIns="91352" bIns="45674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8CE3560-4861-414A-B183-C268CAB40E5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076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1248" cy="3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4" rIns="91352" bIns="45674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9899" y="1"/>
            <a:ext cx="4301248" cy="3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4" rIns="91352" bIns="45674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1838" y="509588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1883" y="3224183"/>
            <a:ext cx="7939697" cy="305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4" rIns="91352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47281"/>
            <a:ext cx="4301248" cy="3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4" rIns="91352" bIns="45674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9899" y="6447281"/>
            <a:ext cx="4301248" cy="3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2" tIns="45674" rIns="91352" bIns="45674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0BD6897-A2B5-4363-B6D3-6CC9C3B3D73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01655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6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06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4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97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60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thenounproject.com/term/virtual-reality/148928/" TargetMode="External"/><Relationship Id="rId18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openxmlformats.org/officeDocument/2006/relationships/hyperlink" Target="http://plainicon.com/download-icon/52366/hand-touch" TargetMode="External"/><Relationship Id="rId12" Type="http://schemas.microsoft.com/office/2007/relationships/hdphoto" Target="../media/hdphoto4.wdp"/><Relationship Id="rId17" Type="http://schemas.openxmlformats.org/officeDocument/2006/relationships/image" Target="../media/image8.png"/><Relationship Id="rId2" Type="http://schemas.openxmlformats.org/officeDocument/2006/relationships/hyperlink" Target="https://thenounproject.com/term/virtual-reality/123780/" TargetMode="External"/><Relationship Id="rId16" Type="http://schemas.openxmlformats.org/officeDocument/2006/relationships/hyperlink" Target="http://simpleicon.com/eye-2.html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10" Type="http://schemas.openxmlformats.org/officeDocument/2006/relationships/hyperlink" Target="http://picturespider.com/i-photo-shutter.php" TargetMode="External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27300"/>
            <a:ext cx="7772400" cy="1143000"/>
          </a:xfrm>
        </p:spPr>
        <p:txBody>
          <a:bodyPr lIns="91440" tIns="45720" rIns="91440" bIns="45720" anchor="ctr"/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5610-15EA-4FFE-B366-3CD063D604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5D21-B364-4472-BCB5-1843A7A8EC5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9144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algn="r" latinLnBrk="0">
              <a:defRPr/>
            </a:pPr>
            <a:r>
              <a:rPr kumimoji="0" lang="en-US" altLang="ko-KR" sz="1800" b="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9144000" cy="58737"/>
          </a:xfrm>
          <a:prstGeom prst="rect">
            <a:avLst/>
          </a:prstGeom>
          <a:solidFill>
            <a:srgbClr val="C03052"/>
          </a:solidFill>
          <a:ln>
            <a:noFill/>
          </a:ln>
          <a:effectLst/>
        </p:spPr>
        <p:txBody>
          <a:bodyPr wrap="none" anchor="ctr"/>
          <a:lstStyle/>
          <a:p>
            <a:pPr algn="r" latinLnBrk="0">
              <a:defRPr/>
            </a:pPr>
            <a:r>
              <a:rPr kumimoji="0" lang="en-US" sz="1800" b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343900" y="11430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 latinLnBrk="0">
              <a:defRPr/>
            </a:pPr>
            <a:endParaRPr kumimoji="0" lang="ko-KR" altLang="ko-KR" sz="18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A9991A-FCAE-49C0-8D22-8595755F87D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A8BE-4A4D-4963-8656-6334BEF1871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Slide (DGSOM &amp; 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 bwMode="auto">
          <a:xfrm>
            <a:off x="0" y="-1"/>
            <a:ext cx="9144000" cy="6858001"/>
          </a:xfrm>
          <a:prstGeom prst="rect">
            <a:avLst/>
          </a:prstGeom>
          <a:solidFill>
            <a:srgbClr val="C03052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8" name="직사각형 67"/>
          <p:cNvSpPr/>
          <p:nvPr userDrawn="1"/>
        </p:nvSpPr>
        <p:spPr bwMode="auto">
          <a:xfrm>
            <a:off x="79516" y="204080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2" name="직사각형 71"/>
          <p:cNvSpPr/>
          <p:nvPr userDrawn="1"/>
        </p:nvSpPr>
        <p:spPr bwMode="auto">
          <a:xfrm>
            <a:off x="5274368" y="204080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3" name="직사각형 72"/>
          <p:cNvSpPr/>
          <p:nvPr userDrawn="1"/>
        </p:nvSpPr>
        <p:spPr bwMode="auto">
          <a:xfrm>
            <a:off x="3975655" y="204080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4" name="직사각형 73"/>
          <p:cNvSpPr/>
          <p:nvPr userDrawn="1"/>
        </p:nvSpPr>
        <p:spPr bwMode="auto">
          <a:xfrm>
            <a:off x="2676942" y="204080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" name="직사각형 74"/>
          <p:cNvSpPr/>
          <p:nvPr userDrawn="1"/>
        </p:nvSpPr>
        <p:spPr bwMode="auto">
          <a:xfrm>
            <a:off x="1378229" y="204080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" name="직사각형 75"/>
          <p:cNvSpPr/>
          <p:nvPr userDrawn="1"/>
        </p:nvSpPr>
        <p:spPr bwMode="auto">
          <a:xfrm>
            <a:off x="7871793" y="204080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" name="직사각형 76"/>
          <p:cNvSpPr/>
          <p:nvPr userDrawn="1"/>
        </p:nvSpPr>
        <p:spPr bwMode="auto">
          <a:xfrm>
            <a:off x="6573081" y="204080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8" name="직사각형 77"/>
          <p:cNvSpPr/>
          <p:nvPr userDrawn="1"/>
        </p:nvSpPr>
        <p:spPr bwMode="auto">
          <a:xfrm>
            <a:off x="79515" y="152399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auto">
          <a:xfrm>
            <a:off x="5274367" y="152399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auto">
          <a:xfrm>
            <a:off x="3975654" y="152399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auto">
          <a:xfrm>
            <a:off x="2676941" y="152399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" name="직사각형 81"/>
          <p:cNvSpPr/>
          <p:nvPr userDrawn="1"/>
        </p:nvSpPr>
        <p:spPr bwMode="auto">
          <a:xfrm>
            <a:off x="1378228" y="152399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" name="직사각형 82"/>
          <p:cNvSpPr/>
          <p:nvPr userDrawn="1"/>
        </p:nvSpPr>
        <p:spPr bwMode="auto">
          <a:xfrm>
            <a:off x="7871792" y="152399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4" name="직사각형 83"/>
          <p:cNvSpPr/>
          <p:nvPr userDrawn="1"/>
        </p:nvSpPr>
        <p:spPr bwMode="auto">
          <a:xfrm>
            <a:off x="6573080" y="152399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5" name="직사각형 84"/>
          <p:cNvSpPr/>
          <p:nvPr userDrawn="1"/>
        </p:nvSpPr>
        <p:spPr bwMode="auto">
          <a:xfrm>
            <a:off x="79516" y="2845236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2" name="직사각형 91"/>
          <p:cNvSpPr/>
          <p:nvPr userDrawn="1"/>
        </p:nvSpPr>
        <p:spPr bwMode="auto">
          <a:xfrm>
            <a:off x="79516" y="4157203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6" name="직사각형 95"/>
          <p:cNvSpPr/>
          <p:nvPr userDrawn="1"/>
        </p:nvSpPr>
        <p:spPr bwMode="auto">
          <a:xfrm>
            <a:off x="1378229" y="4157203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9" name="직사각형 98"/>
          <p:cNvSpPr/>
          <p:nvPr userDrawn="1"/>
        </p:nvSpPr>
        <p:spPr bwMode="auto">
          <a:xfrm>
            <a:off x="79514" y="546916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0" name="직사각형 99"/>
          <p:cNvSpPr/>
          <p:nvPr userDrawn="1"/>
        </p:nvSpPr>
        <p:spPr bwMode="auto">
          <a:xfrm>
            <a:off x="5274366" y="546916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" name="직사각형 100"/>
          <p:cNvSpPr/>
          <p:nvPr userDrawn="1"/>
        </p:nvSpPr>
        <p:spPr bwMode="auto">
          <a:xfrm>
            <a:off x="3975653" y="546916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" name="직사각형 101"/>
          <p:cNvSpPr/>
          <p:nvPr userDrawn="1"/>
        </p:nvSpPr>
        <p:spPr bwMode="auto">
          <a:xfrm>
            <a:off x="2676940" y="546916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" name="직사각형 102"/>
          <p:cNvSpPr/>
          <p:nvPr userDrawn="1"/>
        </p:nvSpPr>
        <p:spPr bwMode="auto">
          <a:xfrm>
            <a:off x="1378227" y="546916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4" name="직사각형 103"/>
          <p:cNvSpPr/>
          <p:nvPr userDrawn="1"/>
        </p:nvSpPr>
        <p:spPr bwMode="auto">
          <a:xfrm>
            <a:off x="7871791" y="546916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" name="직사각형 104"/>
          <p:cNvSpPr/>
          <p:nvPr userDrawn="1"/>
        </p:nvSpPr>
        <p:spPr bwMode="auto">
          <a:xfrm>
            <a:off x="6573079" y="546916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" name="직사각형 105"/>
          <p:cNvSpPr/>
          <p:nvPr userDrawn="1"/>
        </p:nvSpPr>
        <p:spPr bwMode="auto">
          <a:xfrm>
            <a:off x="1378230" y="2845236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" name="직사각형 108"/>
          <p:cNvSpPr/>
          <p:nvPr userDrawn="1"/>
        </p:nvSpPr>
        <p:spPr bwMode="auto">
          <a:xfrm>
            <a:off x="79514" y="20407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0" name="직사각형 109"/>
          <p:cNvSpPr/>
          <p:nvPr userDrawn="1"/>
        </p:nvSpPr>
        <p:spPr bwMode="auto">
          <a:xfrm>
            <a:off x="5274366" y="20407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1" name="직사각형 110"/>
          <p:cNvSpPr/>
          <p:nvPr userDrawn="1"/>
        </p:nvSpPr>
        <p:spPr bwMode="auto">
          <a:xfrm>
            <a:off x="2676940" y="20407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2" name="직사각형 111"/>
          <p:cNvSpPr/>
          <p:nvPr userDrawn="1"/>
        </p:nvSpPr>
        <p:spPr bwMode="auto">
          <a:xfrm>
            <a:off x="7871791" y="204079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직사각형 112"/>
          <p:cNvSpPr/>
          <p:nvPr userDrawn="1"/>
        </p:nvSpPr>
        <p:spPr bwMode="auto">
          <a:xfrm>
            <a:off x="3975652" y="152399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직사각형 113"/>
          <p:cNvSpPr/>
          <p:nvPr userDrawn="1"/>
        </p:nvSpPr>
        <p:spPr bwMode="auto">
          <a:xfrm>
            <a:off x="1378226" y="152399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5" name="직사각형 114"/>
          <p:cNvSpPr/>
          <p:nvPr userDrawn="1"/>
        </p:nvSpPr>
        <p:spPr bwMode="auto">
          <a:xfrm>
            <a:off x="6573078" y="1523998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6" name="직사각형 115"/>
          <p:cNvSpPr/>
          <p:nvPr userDrawn="1"/>
        </p:nvSpPr>
        <p:spPr bwMode="auto">
          <a:xfrm>
            <a:off x="79514" y="2845235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7" name="직사각형 116"/>
          <p:cNvSpPr/>
          <p:nvPr userDrawn="1"/>
        </p:nvSpPr>
        <p:spPr bwMode="auto">
          <a:xfrm>
            <a:off x="1378227" y="4157202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9" name="직사각형 118"/>
          <p:cNvSpPr/>
          <p:nvPr userDrawn="1"/>
        </p:nvSpPr>
        <p:spPr bwMode="auto">
          <a:xfrm>
            <a:off x="79512" y="5469167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" name="직사각형 119"/>
          <p:cNvSpPr/>
          <p:nvPr userDrawn="1"/>
        </p:nvSpPr>
        <p:spPr bwMode="auto">
          <a:xfrm>
            <a:off x="5274364" y="5469167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1" name="직사각형 120"/>
          <p:cNvSpPr/>
          <p:nvPr userDrawn="1"/>
        </p:nvSpPr>
        <p:spPr bwMode="auto">
          <a:xfrm>
            <a:off x="2676938" y="5469167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2" name="직사각형 121"/>
          <p:cNvSpPr/>
          <p:nvPr userDrawn="1"/>
        </p:nvSpPr>
        <p:spPr bwMode="auto">
          <a:xfrm>
            <a:off x="7871789" y="5469167"/>
            <a:ext cx="1208599" cy="1208599"/>
          </a:xfrm>
          <a:prstGeom prst="rect">
            <a:avLst/>
          </a:prstGeom>
          <a:solidFill>
            <a:srgbClr val="C03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latinLnBrk="0"/>
            <a:endParaRPr kumimoji="0" lang="ko-KR" altLang="en-US" b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 descr="https://d30y9cdsu7xlg0.cloudfront.net/png/123780-200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rgbClr val="C0305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20" y="139473"/>
            <a:ext cx="1273205" cy="127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d30y9cdsu7xlg0.cloudfront.net/png/147354-200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rgbClr val="C0305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" y="2839920"/>
            <a:ext cx="1270911" cy="12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plainicon.com/dboard/userprod/2803_dd580/prod_thumb/plainicon.com-52366-256px-c14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prstClr val="black"/>
              <a:srgbClr val="C0305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7" y="1547851"/>
            <a:ext cx="1126434" cy="112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http://www.clker.com/cliparts/8/b/a/f/1433342538474588690icon-shutter.pn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 cstate="print">
            <a:duotone>
              <a:prstClr val="black"/>
              <a:srgbClr val="C0305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18" y="5593730"/>
            <a:ext cx="959471" cy="9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https://d30y9cdsu7xlg0.cloudfront.net/png/107583-200.png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prstClr val="black"/>
              <a:srgbClr val="C0305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18" y="1362275"/>
            <a:ext cx="1477645" cy="14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http://simpleicon.com/wp-content/uploads/eye1.png">
            <a:hlinkClick r:id="rId16"/>
          </p:cNvPr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rgbClr val="C0305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" y="5593730"/>
            <a:ext cx="975365" cy="9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9"/>
          <p:cNvSpPr>
            <a:spLocks noChangeArrowheads="1"/>
          </p:cNvSpPr>
          <p:nvPr userDrawn="1"/>
        </p:nvSpPr>
        <p:spPr bwMode="auto">
          <a:xfrm>
            <a:off x="2705106" y="3987466"/>
            <a:ext cx="6438894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algn="r" latinLnBrk="0">
              <a:defRPr/>
            </a:pPr>
            <a:r>
              <a:rPr kumimoji="0" lang="en-US" altLang="ko-KR" sz="1800" b="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E7C2-0AB7-4705-92B7-0BFC071744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9144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algn="r" latinLnBrk="0">
              <a:defRPr/>
            </a:pPr>
            <a:r>
              <a:rPr kumimoji="0" lang="en-US" altLang="ko-KR" sz="1800" b="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9144000" cy="58737"/>
          </a:xfrm>
          <a:prstGeom prst="rect">
            <a:avLst/>
          </a:prstGeom>
          <a:solidFill>
            <a:srgbClr val="C03052"/>
          </a:solidFill>
          <a:ln>
            <a:noFill/>
          </a:ln>
          <a:effectLst/>
        </p:spPr>
        <p:txBody>
          <a:bodyPr wrap="none" anchor="ctr"/>
          <a:lstStyle/>
          <a:p>
            <a:pPr algn="r" latinLnBrk="0">
              <a:defRPr/>
            </a:pPr>
            <a:r>
              <a:rPr kumimoji="0" lang="en-US" sz="1800" b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 flipV="1">
            <a:off x="4567238" y="1549400"/>
            <a:ext cx="12700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algn="r" latinLnBrk="0">
              <a:defRPr/>
            </a:pPr>
            <a:endParaRPr kumimoji="0" lang="en-US" sz="1800" b="0" dirty="0">
              <a:ln>
                <a:solidFill>
                  <a:srgbClr val="8B8D8E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497013"/>
            <a:ext cx="3789892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4707467" y="1497013"/>
            <a:ext cx="3789892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BF7550-E4E3-44D2-9C7D-F3AB9AB8C2E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9144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algn="r" latinLnBrk="0">
              <a:defRPr/>
            </a:pPr>
            <a:r>
              <a:rPr kumimoji="0" lang="en-US" altLang="ko-KR" sz="1800" b="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9144000" cy="58737"/>
          </a:xfrm>
          <a:prstGeom prst="rect">
            <a:avLst/>
          </a:prstGeom>
          <a:solidFill>
            <a:srgbClr val="C03052"/>
          </a:solidFill>
          <a:ln>
            <a:noFill/>
          </a:ln>
          <a:effectLst/>
        </p:spPr>
        <p:txBody>
          <a:bodyPr wrap="none" anchor="ctr"/>
          <a:lstStyle/>
          <a:p>
            <a:pPr algn="r" latinLnBrk="0">
              <a:defRPr/>
            </a:pPr>
            <a:r>
              <a:rPr kumimoji="0" lang="en-US" sz="1800" b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 flipV="1">
            <a:off x="4567238" y="1549400"/>
            <a:ext cx="12700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algn="r" latinLnBrk="0">
              <a:defRPr/>
            </a:pPr>
            <a:endParaRPr kumimoji="0" lang="en-US" sz="1800" b="0" dirty="0">
              <a:ln>
                <a:solidFill>
                  <a:srgbClr val="8B8D8E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677333" y="1498600"/>
            <a:ext cx="3780367" cy="44577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97013"/>
            <a:ext cx="3808413" cy="445928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5E2B4A-82D2-40CE-AD48-4DBF9A4F6E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568637" y="520700"/>
            <a:ext cx="4575363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497013"/>
            <a:ext cx="3789892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E068E-FB64-418F-8DD5-F9BE547DC1E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92132" y="596900"/>
            <a:ext cx="3793067" cy="787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4575363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792133" y="1497013"/>
            <a:ext cx="3789892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6D37-DE48-40C4-AE2E-38B8A16DBA0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574018" y="1625600"/>
            <a:ext cx="3884182" cy="3810219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497013"/>
            <a:ext cx="3789892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DAC15-9E1C-4E52-ADC9-F3A74A8312D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9144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B537-E6DD-4813-95C5-89A985969D3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486400"/>
            <a:ext cx="7769225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9144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B4290-3427-4F7A-8F92-7223F24666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542562"/>
            <a:ext cx="77692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442675"/>
            <a:ext cx="7769225" cy="463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29025" y="6402387"/>
            <a:ext cx="1828800" cy="2952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 latinLnBrk="0">
              <a:defRPr/>
            </a:pPr>
            <a:fld id="{601715E5-459E-4534-9B24-4D7C6E651EBA}" type="slidenum">
              <a:rPr kumimoji="0" lang="en-US" altLang="ko-KR" b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pPr latinLnBrk="0">
                <a:defRPr/>
              </a:pPr>
              <a:t>‹#›</a:t>
            </a:fld>
            <a:endParaRPr kumimoji="0" lang="en-US" altLang="ko-KR" b="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6157686"/>
            <a:ext cx="9144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algn="r" latinLnBrk="0">
              <a:defRPr/>
            </a:pPr>
            <a:r>
              <a:rPr kumimoji="0" lang="en-US" altLang="ko-KR" sz="1800" b="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50974"/>
            <a:ext cx="9144000" cy="58737"/>
          </a:xfrm>
          <a:prstGeom prst="rect">
            <a:avLst/>
          </a:prstGeom>
          <a:solidFill>
            <a:srgbClr val="C03052"/>
          </a:solidFill>
          <a:ln>
            <a:noFill/>
          </a:ln>
          <a:effectLst/>
        </p:spPr>
        <p:txBody>
          <a:bodyPr wrap="none" anchor="ctr"/>
          <a:lstStyle/>
          <a:p>
            <a:pPr algn="r" latinLnBrk="0">
              <a:defRPr/>
            </a:pPr>
            <a:r>
              <a:rPr kumimoji="0" lang="en-US" sz="1800" b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87" y="6235931"/>
            <a:ext cx="963713" cy="6281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" y="6294193"/>
            <a:ext cx="1735015" cy="5150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14350" indent="-114300" algn="l" rtl="0" eaLnBrk="0" fontAlgn="base" hangingPunct="0">
        <a:lnSpc>
          <a:spcPts val="2200"/>
        </a:lnSpc>
        <a:spcBef>
          <a:spcPct val="10000"/>
        </a:spcBef>
        <a:spcAft>
          <a:spcPct val="30000"/>
        </a:spcAft>
        <a:buSzPct val="80000"/>
        <a:buFont typeface="Arial" panose="020B0604020202020204" pitchFamily="34" charset="0"/>
        <a:buChar char="▪"/>
        <a:defRPr sz="1800">
          <a:solidFill>
            <a:schemeClr val="accent1">
              <a:lumMod val="75000"/>
            </a:schemeClr>
          </a:solidFill>
          <a:latin typeface="+mn-lt"/>
          <a:ea typeface="+mn-ea"/>
          <a:cs typeface="ＭＳ Ｐゴシック" charset="0"/>
        </a:defRPr>
      </a:lvl2pPr>
      <a:lvl3pPr marL="855663" indent="-117475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Arial" panose="020B0604020202020204" pitchFamily="34" charset="0"/>
        <a:buChar char="−"/>
        <a:defRPr sz="1400">
          <a:solidFill>
            <a:schemeClr val="accent2"/>
          </a:solidFill>
          <a:latin typeface="+mn-lt"/>
          <a:ea typeface="+mn-ea"/>
          <a:cs typeface="ＭＳ Ｐゴシック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Font typeface="Arial" panose="020B0604020202020204" pitchFamily="34" charset="0"/>
        <a:buChar char="҉"/>
        <a:defRPr sz="1400">
          <a:solidFill>
            <a:schemeClr val="accent2"/>
          </a:solidFill>
          <a:latin typeface="+mn-lt"/>
          <a:ea typeface="+mn-ea"/>
          <a:cs typeface="ＭＳ Ｐゴシック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ü"/>
        <a:defRPr sz="1400">
          <a:solidFill>
            <a:schemeClr val="accent2"/>
          </a:solidFill>
          <a:latin typeface="+mn-lt"/>
          <a:ea typeface="+mn-ea"/>
          <a:cs typeface="ＭＳ Ｐゴシック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5"/>
          <p:cNvSpPr txBox="1">
            <a:spLocks/>
          </p:cNvSpPr>
          <p:nvPr/>
        </p:nvSpPr>
        <p:spPr bwMode="auto">
          <a:xfrm>
            <a:off x="658814" y="1442675"/>
            <a:ext cx="6937522" cy="4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▪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2pPr>
            <a:lvl3pPr marL="855663" indent="-117475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−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҉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4pPr>
            <a:lvl5pPr marL="15430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ü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dirty="0"/>
              <a:t>Controllable </a:t>
            </a:r>
            <a:r>
              <a:rPr lang="en-US" altLang="ko-KR" dirty="0"/>
              <a:t>Face</a:t>
            </a:r>
            <a:r>
              <a:rPr lang="en-US" altLang="ko-KR" b="0" dirty="0"/>
              <a:t> Image Synthesis with Attribute-Decomposed GAN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400050" lvl="1" indent="0" latinLnBrk="0">
              <a:buNone/>
            </a:pPr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D6F53-DAC3-4AA3-B241-54B9ED251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29025" y="6402387"/>
            <a:ext cx="1828800" cy="295275"/>
          </a:xfrm>
        </p:spPr>
        <p:txBody>
          <a:bodyPr/>
          <a:lstStyle/>
          <a:p>
            <a:pPr>
              <a:defRPr/>
            </a:pPr>
            <a:fld id="{6A78E7C2-0AB7-4705-92B7-0BFC0717448F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84213" y="542562"/>
            <a:ext cx="8136259" cy="787400"/>
          </a:xfrm>
        </p:spPr>
        <p:txBody>
          <a:bodyPr/>
          <a:lstStyle/>
          <a:p>
            <a:r>
              <a:rPr lang="en-US" altLang="ko-KR" dirty="0"/>
              <a:t>Research(Supervised)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699B3E-DFE7-4D61-B23D-29D596F7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03" y="2930909"/>
            <a:ext cx="570178" cy="5805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9F2B80-A393-41EC-82BF-6C501EFB3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249" y="2318842"/>
            <a:ext cx="574332" cy="5805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2BF260-C0A1-45A5-B010-E4702D70F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403" y="3542976"/>
            <a:ext cx="580508" cy="5805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A00081-84B7-45C0-8B02-24A127923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550" y="4155044"/>
            <a:ext cx="576361" cy="5805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907695-BDBB-45DF-9194-3DA5EE54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624" y="5203603"/>
            <a:ext cx="574287" cy="5805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3508BA0-B534-4C05-83D4-0EAAD48F8A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046" y="2316753"/>
            <a:ext cx="574332" cy="5825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9DA02DD-8DC4-4815-82DB-DC06CE331C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5781" y="2921384"/>
            <a:ext cx="578442" cy="5805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AF205D-3AA1-42A2-B937-7E965F5A6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5789" y="3538214"/>
            <a:ext cx="582589" cy="58050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33AACC6-1E2F-4E32-BDDB-851F3727B3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789" y="4155044"/>
            <a:ext cx="578434" cy="58050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A316639-C781-41E9-9707-C0B1D3963E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4046" y="5198842"/>
            <a:ext cx="574287" cy="58050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525C1F-AF80-44C8-8E8E-48D05F2FD680}"/>
              </a:ext>
            </a:extLst>
          </p:cNvPr>
          <p:cNvSpPr/>
          <p:nvPr/>
        </p:nvSpPr>
        <p:spPr bwMode="auto">
          <a:xfrm>
            <a:off x="1333926" y="3521031"/>
            <a:ext cx="1728192" cy="228320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630956-02F5-4388-A877-31A043BB5FF6}"/>
              </a:ext>
            </a:extLst>
          </p:cNvPr>
          <p:cNvSpPr txBox="1"/>
          <p:nvPr/>
        </p:nvSpPr>
        <p:spPr>
          <a:xfrm>
            <a:off x="285712" y="2496798"/>
            <a:ext cx="10103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Landmark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005CC-6C12-40B6-9B57-7EC596886468}"/>
              </a:ext>
            </a:extLst>
          </p:cNvPr>
          <p:cNvSpPr txBox="1"/>
          <p:nvPr/>
        </p:nvSpPr>
        <p:spPr>
          <a:xfrm>
            <a:off x="285712" y="3037515"/>
            <a:ext cx="10103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Original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814714-9A21-4CEC-A417-50296DD20D59}"/>
              </a:ext>
            </a:extLst>
          </p:cNvPr>
          <p:cNvSpPr txBox="1"/>
          <p:nvPr/>
        </p:nvSpPr>
        <p:spPr>
          <a:xfrm>
            <a:off x="285712" y="3578232"/>
            <a:ext cx="10103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Hairstyle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4431FA-6B21-4A3A-AE71-5351480A7F34}"/>
              </a:ext>
            </a:extLst>
          </p:cNvPr>
          <p:cNvSpPr txBox="1"/>
          <p:nvPr/>
        </p:nvSpPr>
        <p:spPr>
          <a:xfrm>
            <a:off x="304620" y="4199516"/>
            <a:ext cx="10103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Eye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874BB5-EC0B-4770-9A87-361C0060AAF9}"/>
              </a:ext>
            </a:extLst>
          </p:cNvPr>
          <p:cNvSpPr txBox="1"/>
          <p:nvPr/>
        </p:nvSpPr>
        <p:spPr>
          <a:xfrm>
            <a:off x="283825" y="5361517"/>
            <a:ext cx="10103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Cloth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3A47DD-45EB-4B48-B042-722A429492E0}"/>
              </a:ext>
            </a:extLst>
          </p:cNvPr>
          <p:cNvSpPr/>
          <p:nvPr/>
        </p:nvSpPr>
        <p:spPr bwMode="auto">
          <a:xfrm>
            <a:off x="4067944" y="2316753"/>
            <a:ext cx="1584176" cy="6141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GENERATOR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271AC69-8118-4D6C-815B-B55612F9BD85}"/>
              </a:ext>
            </a:extLst>
          </p:cNvPr>
          <p:cNvCxnSpPr>
            <a:endCxn id="39" idx="1"/>
          </p:cNvCxnSpPr>
          <p:nvPr/>
        </p:nvCxnSpPr>
        <p:spPr bwMode="auto">
          <a:xfrm>
            <a:off x="2984223" y="2615340"/>
            <a:ext cx="1083721" cy="8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11D38D-0405-45DC-8FDA-30499C366C3B}"/>
              </a:ext>
            </a:extLst>
          </p:cNvPr>
          <p:cNvSpPr/>
          <p:nvPr/>
        </p:nvSpPr>
        <p:spPr bwMode="auto">
          <a:xfrm>
            <a:off x="4067972" y="4355556"/>
            <a:ext cx="1584176" cy="6141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charset="0"/>
              </a:rPr>
              <a:t>STYLE EMBEDDER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DA54CF1-BF84-43B9-B972-B7818E7668E7}"/>
              </a:ext>
            </a:extLst>
          </p:cNvPr>
          <p:cNvCxnSpPr>
            <a:stCxn id="29" idx="3"/>
            <a:endCxn id="44" idx="1"/>
          </p:cNvCxnSpPr>
          <p:nvPr/>
        </p:nvCxnSpPr>
        <p:spPr bwMode="auto">
          <a:xfrm flipV="1">
            <a:off x="3062118" y="4662634"/>
            <a:ext cx="100585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402957F-726C-4102-9777-75BF5FAAA45E}"/>
              </a:ext>
            </a:extLst>
          </p:cNvPr>
          <p:cNvCxnSpPr>
            <a:stCxn id="44" idx="0"/>
            <a:endCxn id="39" idx="2"/>
          </p:cNvCxnSpPr>
          <p:nvPr/>
        </p:nvCxnSpPr>
        <p:spPr bwMode="auto">
          <a:xfrm flipH="1" flipV="1">
            <a:off x="4860032" y="2930909"/>
            <a:ext cx="28" cy="14246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8C4CFB-6198-4761-9867-2FE3E175C789}"/>
              </a:ext>
            </a:extLst>
          </p:cNvPr>
          <p:cNvSpPr txBox="1"/>
          <p:nvPr/>
        </p:nvSpPr>
        <p:spPr>
          <a:xfrm>
            <a:off x="2189803" y="1984087"/>
            <a:ext cx="10103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Target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95BE5E-1893-47B9-801D-02839C219426}"/>
              </a:ext>
            </a:extLst>
          </p:cNvPr>
          <p:cNvSpPr txBox="1"/>
          <p:nvPr/>
        </p:nvSpPr>
        <p:spPr>
          <a:xfrm>
            <a:off x="1187624" y="1984086"/>
            <a:ext cx="10103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Source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6B77B8-690E-456C-990A-FC9550880A15}"/>
              </a:ext>
            </a:extLst>
          </p:cNvPr>
          <p:cNvSpPr txBox="1"/>
          <p:nvPr/>
        </p:nvSpPr>
        <p:spPr>
          <a:xfrm>
            <a:off x="3081026" y="4330667"/>
            <a:ext cx="10103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Alternative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4E36FE-F483-4840-807D-5311992CBE52}"/>
              </a:ext>
            </a:extLst>
          </p:cNvPr>
          <p:cNvSpPr/>
          <p:nvPr/>
        </p:nvSpPr>
        <p:spPr bwMode="auto">
          <a:xfrm>
            <a:off x="6731686" y="2316752"/>
            <a:ext cx="1584176" cy="614157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solidFill>
                  <a:schemeClr val="bg1"/>
                </a:solidFill>
                <a:latin typeface="+mj-lt"/>
                <a:ea typeface="ＭＳ Ｐゴシック" charset="0"/>
              </a:rPr>
              <a:t>Face Image in the desired pose, style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B35AD8-2506-4280-A2A5-9100B98368F0}"/>
              </a:ext>
            </a:extLst>
          </p:cNvPr>
          <p:cNvCxnSpPr/>
          <p:nvPr/>
        </p:nvCxnSpPr>
        <p:spPr bwMode="auto">
          <a:xfrm>
            <a:off x="5650043" y="2650686"/>
            <a:ext cx="1083721" cy="8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02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5EAB73F8-1933-49C4-9D65-F4FAD812F119}"/>
              </a:ext>
            </a:extLst>
          </p:cNvPr>
          <p:cNvSpPr/>
          <p:nvPr/>
        </p:nvSpPr>
        <p:spPr bwMode="auto">
          <a:xfrm>
            <a:off x="3131840" y="2825961"/>
            <a:ext cx="3312368" cy="245652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12" name="내용 개체 틀 5"/>
          <p:cNvSpPr txBox="1">
            <a:spLocks/>
          </p:cNvSpPr>
          <p:nvPr/>
        </p:nvSpPr>
        <p:spPr bwMode="auto">
          <a:xfrm>
            <a:off x="658814" y="1442675"/>
            <a:ext cx="6937522" cy="4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▪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2pPr>
            <a:lvl3pPr marL="855663" indent="-117475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−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҉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4pPr>
            <a:lvl5pPr marL="15430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ü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dirty="0"/>
              <a:t>Controllable </a:t>
            </a:r>
            <a:r>
              <a:rPr lang="en-US" altLang="ko-KR" dirty="0"/>
              <a:t>Face</a:t>
            </a:r>
            <a:r>
              <a:rPr lang="en-US" altLang="ko-KR" b="0" dirty="0"/>
              <a:t> Image Synthesis with Attribute-Decomposed GAN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400050" lvl="1" indent="0" latinLnBrk="0">
              <a:buNone/>
            </a:pPr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D6F53-DAC3-4AA3-B241-54B9ED251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29025" y="6402387"/>
            <a:ext cx="1828800" cy="295275"/>
          </a:xfrm>
        </p:spPr>
        <p:txBody>
          <a:bodyPr/>
          <a:lstStyle/>
          <a:p>
            <a:pPr>
              <a:defRPr/>
            </a:pPr>
            <a:fld id="{6A78E7C2-0AB7-4705-92B7-0BFC0717448F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84213" y="542562"/>
            <a:ext cx="8136259" cy="787400"/>
          </a:xfrm>
        </p:spPr>
        <p:txBody>
          <a:bodyPr/>
          <a:lstStyle/>
          <a:p>
            <a:r>
              <a:rPr lang="en-US" altLang="ko-KR" dirty="0"/>
              <a:t>Research(Supervised)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14C05-489C-469E-8C6E-952541A5C4F6}"/>
              </a:ext>
            </a:extLst>
          </p:cNvPr>
          <p:cNvSpPr txBox="1">
            <a:spLocks/>
          </p:cNvSpPr>
          <p:nvPr/>
        </p:nvSpPr>
        <p:spPr bwMode="auto">
          <a:xfrm>
            <a:off x="658814" y="1442675"/>
            <a:ext cx="3994232" cy="463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▪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2pPr>
            <a:lvl3pPr marL="855663" indent="-117475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−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҉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4pPr>
            <a:lvl5pPr marL="15430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ü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Embedder</a:t>
            </a:r>
          </a:p>
          <a:p>
            <a:pPr lvl="1"/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400050" lvl="1" indent="0" latinLnBrk="0">
              <a:buNone/>
            </a:pPr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3780CF-8EB9-42DF-845B-718E075EE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54522"/>
            <a:ext cx="486268" cy="4845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D9C821-9BE2-43D3-83CE-77997470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068960"/>
            <a:ext cx="486268" cy="489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12174-1455-4197-9E05-CCC91FD51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872233"/>
            <a:ext cx="486268" cy="49153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7BC6DD-A5F5-40FE-A405-D040CADBF759}"/>
              </a:ext>
            </a:extLst>
          </p:cNvPr>
          <p:cNvGrpSpPr/>
          <p:nvPr/>
        </p:nvGrpSpPr>
        <p:grpSpPr>
          <a:xfrm>
            <a:off x="3256069" y="3039050"/>
            <a:ext cx="400110" cy="970542"/>
            <a:chOff x="2967789" y="2780928"/>
            <a:chExt cx="400110" cy="6480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E88979-D096-4363-BCBA-425D1F4F8A91}"/>
                </a:ext>
              </a:extLst>
            </p:cNvPr>
            <p:cNvSpPr/>
            <p:nvPr/>
          </p:nvSpPr>
          <p:spPr bwMode="auto">
            <a:xfrm>
              <a:off x="2987824" y="2780928"/>
              <a:ext cx="360040" cy="648072"/>
            </a:xfrm>
            <a:prstGeom prst="rect">
              <a:avLst/>
            </a:prstGeom>
            <a:solidFill>
              <a:srgbClr val="C0305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ＭＳ Ｐゴシック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31FDC8-3436-4F85-9974-898E32E385C7}"/>
                </a:ext>
              </a:extLst>
            </p:cNvPr>
            <p:cNvSpPr txBox="1"/>
            <p:nvPr/>
          </p:nvSpPr>
          <p:spPr>
            <a:xfrm>
              <a:off x="2967789" y="2815482"/>
              <a:ext cx="400110" cy="613519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en-US" altLang="ko-KR" sz="1400" b="0" dirty="0">
                  <a:solidFill>
                    <a:schemeClr val="bg1"/>
                  </a:solidFill>
                  <a:latin typeface="+mj-lt"/>
                </a:rPr>
                <a:t>LRELU</a:t>
              </a:r>
              <a:endParaRPr lang="ko-KR" altLang="en-US" sz="1400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EF51FEA-D7F7-40FC-9041-6E9326E6DDDF}"/>
              </a:ext>
            </a:extLst>
          </p:cNvPr>
          <p:cNvSpPr txBox="1"/>
          <p:nvPr/>
        </p:nvSpPr>
        <p:spPr>
          <a:xfrm>
            <a:off x="3636144" y="3039053"/>
            <a:ext cx="400110" cy="970542"/>
          </a:xfrm>
          <a:prstGeom prst="rect">
            <a:avLst/>
          </a:prstGeom>
          <a:solidFill>
            <a:srgbClr val="0070C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CONV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336D953-8384-421F-91ED-039CF63CE43F}"/>
              </a:ext>
            </a:extLst>
          </p:cNvPr>
          <p:cNvGrpSpPr/>
          <p:nvPr/>
        </p:nvGrpSpPr>
        <p:grpSpPr>
          <a:xfrm>
            <a:off x="1989894" y="3103168"/>
            <a:ext cx="653896" cy="830299"/>
            <a:chOff x="2251010" y="3087654"/>
            <a:chExt cx="484531" cy="724491"/>
          </a:xfrm>
        </p:grpSpPr>
        <p:sp>
          <p:nvSpPr>
            <p:cNvPr id="18" name="순서도: 수동 연산 17">
              <a:extLst>
                <a:ext uri="{FF2B5EF4-FFF2-40B4-BE49-F238E27FC236}">
                  <a16:creationId xmlns:a16="http://schemas.microsoft.com/office/drawing/2014/main" id="{99DAFCE0-D104-4C96-A9AA-2904F6640256}"/>
                </a:ext>
              </a:extLst>
            </p:cNvPr>
            <p:cNvSpPr/>
            <p:nvPr/>
          </p:nvSpPr>
          <p:spPr bwMode="auto">
            <a:xfrm rot="16200000">
              <a:off x="2131030" y="3207634"/>
              <a:ext cx="724491" cy="484531"/>
            </a:xfrm>
            <a:prstGeom prst="flowChartManualOperation">
              <a:avLst/>
            </a:prstGeom>
            <a:solidFill>
              <a:srgbClr val="C0305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ＭＳ Ｐゴシック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A7070A-EC25-49E8-8E3E-F6ED1F24B24A}"/>
                </a:ext>
              </a:extLst>
            </p:cNvPr>
            <p:cNvSpPr txBox="1"/>
            <p:nvPr/>
          </p:nvSpPr>
          <p:spPr>
            <a:xfrm>
              <a:off x="2273439" y="3095109"/>
              <a:ext cx="456119" cy="709579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en-US" altLang="ko-KR" sz="1400" b="0" dirty="0">
                  <a:solidFill>
                    <a:schemeClr val="bg1"/>
                  </a:solidFill>
                  <a:latin typeface="+mj-lt"/>
                </a:rPr>
                <a:t>Down</a:t>
              </a:r>
            </a:p>
            <a:p>
              <a:pPr algn="ctr"/>
              <a:r>
                <a:rPr lang="en-US" altLang="ko-KR" sz="1400" b="0" dirty="0">
                  <a:solidFill>
                    <a:schemeClr val="bg1"/>
                  </a:solidFill>
                  <a:latin typeface="+mj-lt"/>
                </a:rPr>
                <a:t>sample</a:t>
              </a:r>
              <a:endParaRPr lang="ko-KR" altLang="en-US" sz="1400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F073E05-D816-494B-9B1D-AB6073151738}"/>
              </a:ext>
            </a:extLst>
          </p:cNvPr>
          <p:cNvCxnSpPr>
            <a:endCxn id="20" idx="1"/>
          </p:cNvCxnSpPr>
          <p:nvPr/>
        </p:nvCxnSpPr>
        <p:spPr bwMode="auto">
          <a:xfrm>
            <a:off x="1381523" y="3518317"/>
            <a:ext cx="638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702F8AF-6302-46D1-A223-02904C3C1A08}"/>
              </a:ext>
            </a:extLst>
          </p:cNvPr>
          <p:cNvCxnSpPr/>
          <p:nvPr/>
        </p:nvCxnSpPr>
        <p:spPr bwMode="auto">
          <a:xfrm>
            <a:off x="2635716" y="3518316"/>
            <a:ext cx="638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03485C-6B39-4B8B-B82B-6444E7E67242}"/>
              </a:ext>
            </a:extLst>
          </p:cNvPr>
          <p:cNvSpPr txBox="1"/>
          <p:nvPr/>
        </p:nvSpPr>
        <p:spPr>
          <a:xfrm>
            <a:off x="4036254" y="3033045"/>
            <a:ext cx="400110" cy="970542"/>
          </a:xfrm>
          <a:prstGeom prst="rect">
            <a:avLst/>
          </a:prstGeom>
          <a:solidFill>
            <a:srgbClr val="FFC00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CBAM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CCDDAB5-7E75-424D-AEFA-2737A08B2BA8}"/>
              </a:ext>
            </a:extLst>
          </p:cNvPr>
          <p:cNvGrpSpPr/>
          <p:nvPr/>
        </p:nvGrpSpPr>
        <p:grpSpPr>
          <a:xfrm>
            <a:off x="4808750" y="3033045"/>
            <a:ext cx="400110" cy="970541"/>
            <a:chOff x="2967789" y="2780928"/>
            <a:chExt cx="400110" cy="64807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8417A45-61A2-47F5-BD54-A19F7DDD2C65}"/>
                </a:ext>
              </a:extLst>
            </p:cNvPr>
            <p:cNvSpPr/>
            <p:nvPr/>
          </p:nvSpPr>
          <p:spPr bwMode="auto">
            <a:xfrm>
              <a:off x="2987824" y="2780928"/>
              <a:ext cx="360040" cy="648072"/>
            </a:xfrm>
            <a:prstGeom prst="rect">
              <a:avLst/>
            </a:prstGeom>
            <a:solidFill>
              <a:srgbClr val="C0305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ＭＳ Ｐゴシック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E989DB-D5D9-4E71-855D-0A0F2F226F0B}"/>
                </a:ext>
              </a:extLst>
            </p:cNvPr>
            <p:cNvSpPr txBox="1"/>
            <p:nvPr/>
          </p:nvSpPr>
          <p:spPr>
            <a:xfrm>
              <a:off x="2967789" y="2815481"/>
              <a:ext cx="400110" cy="613519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en-US" altLang="ko-KR" sz="1400" b="0" dirty="0">
                  <a:solidFill>
                    <a:schemeClr val="bg1"/>
                  </a:solidFill>
                  <a:latin typeface="+mj-lt"/>
                </a:rPr>
                <a:t>LRELU</a:t>
              </a:r>
              <a:endParaRPr lang="ko-KR" altLang="en-US" sz="1400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94DFD21-08CA-4FDD-84A1-828651916005}"/>
              </a:ext>
            </a:extLst>
          </p:cNvPr>
          <p:cNvSpPr txBox="1"/>
          <p:nvPr/>
        </p:nvSpPr>
        <p:spPr>
          <a:xfrm>
            <a:off x="5188825" y="3033045"/>
            <a:ext cx="400110" cy="970542"/>
          </a:xfrm>
          <a:prstGeom prst="rect">
            <a:avLst/>
          </a:prstGeom>
          <a:solidFill>
            <a:srgbClr val="0070C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CONV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8ADFE4-01F8-4951-932B-196E6051751E}"/>
              </a:ext>
            </a:extLst>
          </p:cNvPr>
          <p:cNvSpPr txBox="1"/>
          <p:nvPr/>
        </p:nvSpPr>
        <p:spPr>
          <a:xfrm>
            <a:off x="5588935" y="3027037"/>
            <a:ext cx="400110" cy="970542"/>
          </a:xfrm>
          <a:prstGeom prst="rect">
            <a:avLst/>
          </a:prstGeom>
          <a:solidFill>
            <a:srgbClr val="FFC00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CBAM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20A7DCE-87FA-4C4F-A416-30A46FE4CED2}"/>
              </a:ext>
            </a:extLst>
          </p:cNvPr>
          <p:cNvCxnSpPr>
            <a:endCxn id="48" idx="1"/>
          </p:cNvCxnSpPr>
          <p:nvPr/>
        </p:nvCxnSpPr>
        <p:spPr bwMode="auto">
          <a:xfrm>
            <a:off x="2915816" y="3518316"/>
            <a:ext cx="2280006" cy="1230666"/>
          </a:xfrm>
          <a:prstGeom prst="bentConnector3">
            <a:avLst>
              <a:gd name="adj1" fmla="val -410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1D20E20-1D10-4F63-89DB-E1D71CA307F8}"/>
              </a:ext>
            </a:extLst>
          </p:cNvPr>
          <p:cNvSpPr txBox="1"/>
          <p:nvPr/>
        </p:nvSpPr>
        <p:spPr>
          <a:xfrm>
            <a:off x="4432685" y="3033045"/>
            <a:ext cx="400110" cy="970542"/>
          </a:xfrm>
          <a:prstGeom prst="rect">
            <a:avLst/>
          </a:prstGeom>
          <a:solidFill>
            <a:srgbClr val="00B05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Avg Pool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20E0F0F-350D-43DB-9D04-A7F74CAD9FB8}"/>
              </a:ext>
            </a:extLst>
          </p:cNvPr>
          <p:cNvGrpSpPr/>
          <p:nvPr/>
        </p:nvGrpSpPr>
        <p:grpSpPr>
          <a:xfrm>
            <a:off x="5195822" y="4172361"/>
            <a:ext cx="400110" cy="1181503"/>
            <a:chOff x="4864896" y="4295286"/>
            <a:chExt cx="400110" cy="101155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9DE05C-BC30-4220-A99C-389C81928BAD}"/>
                </a:ext>
              </a:extLst>
            </p:cNvPr>
            <p:cNvSpPr txBox="1"/>
            <p:nvPr/>
          </p:nvSpPr>
          <p:spPr>
            <a:xfrm>
              <a:off x="4864896" y="4382462"/>
              <a:ext cx="400110" cy="813010"/>
            </a:xfrm>
            <a:prstGeom prst="rect">
              <a:avLst/>
            </a:prstGeom>
            <a:solidFill>
              <a:srgbClr val="0070C0"/>
            </a:solidFill>
          </p:spPr>
          <p:txBody>
            <a:bodyPr vert="eaVert" wrap="square" rtlCol="0" anchor="ctr">
              <a:spAutoFit/>
            </a:bodyPr>
            <a:lstStyle/>
            <a:p>
              <a:pPr algn="ctr"/>
              <a:endParaRPr lang="ko-KR" altLang="en-US" sz="1400" b="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778E49-7EBA-49C4-BD7B-F2EF9CE734F6}"/>
                </a:ext>
              </a:extLst>
            </p:cNvPr>
            <p:cNvSpPr txBox="1"/>
            <p:nvPr/>
          </p:nvSpPr>
          <p:spPr>
            <a:xfrm rot="5400000">
              <a:off x="4559171" y="4647176"/>
              <a:ext cx="10115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0" dirty="0">
                  <a:solidFill>
                    <a:schemeClr val="bg1"/>
                  </a:solidFill>
                  <a:latin typeface="+mj-lt"/>
                </a:rPr>
                <a:t>CONV1x1</a:t>
              </a:r>
              <a:endParaRPr lang="ko-KR" altLang="en-US" sz="1400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A9E0FDD-C9D8-48F0-B728-CAC21A0933EE}"/>
              </a:ext>
            </a:extLst>
          </p:cNvPr>
          <p:cNvSpPr txBox="1"/>
          <p:nvPr/>
        </p:nvSpPr>
        <p:spPr>
          <a:xfrm>
            <a:off x="5588935" y="4274183"/>
            <a:ext cx="400110" cy="949598"/>
          </a:xfrm>
          <a:prstGeom prst="rect">
            <a:avLst/>
          </a:prstGeom>
          <a:solidFill>
            <a:srgbClr val="00B05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Avg Pool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633173D-F92D-4712-985A-F2104BD4A6C6}"/>
              </a:ext>
            </a:extLst>
          </p:cNvPr>
          <p:cNvCxnSpPr/>
          <p:nvPr/>
        </p:nvCxnSpPr>
        <p:spPr bwMode="auto">
          <a:xfrm>
            <a:off x="5989045" y="3518376"/>
            <a:ext cx="638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1A60B1-D5EF-4C0D-A7E5-4544E44CE534}"/>
              </a:ext>
            </a:extLst>
          </p:cNvPr>
          <p:cNvSpPr txBox="1"/>
          <p:nvPr/>
        </p:nvSpPr>
        <p:spPr>
          <a:xfrm>
            <a:off x="4367681" y="2390300"/>
            <a:ext cx="7920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rgbClr val="C00000"/>
                </a:solidFill>
                <a:latin typeface="+mj-lt"/>
              </a:rPr>
              <a:t>x 6</a:t>
            </a:r>
            <a:endParaRPr lang="ko-KR" altLang="en-US" sz="2000" b="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973EA45-41D3-4C4A-838D-733281BC1D50}"/>
              </a:ext>
            </a:extLst>
          </p:cNvPr>
          <p:cNvCxnSpPr>
            <a:stCxn id="55" idx="3"/>
          </p:cNvCxnSpPr>
          <p:nvPr/>
        </p:nvCxnSpPr>
        <p:spPr bwMode="auto">
          <a:xfrm flipV="1">
            <a:off x="5989045" y="3518316"/>
            <a:ext cx="265307" cy="123066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9898B82-109F-411B-8484-6B7C0E52A64B}"/>
              </a:ext>
            </a:extLst>
          </p:cNvPr>
          <p:cNvSpPr txBox="1"/>
          <p:nvPr/>
        </p:nvSpPr>
        <p:spPr>
          <a:xfrm>
            <a:off x="466525" y="5498538"/>
            <a:ext cx="12343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[10, 3, H, W]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63A12F-2789-469C-B1DE-04A0CDEF4F06}"/>
              </a:ext>
            </a:extLst>
          </p:cNvPr>
          <p:cNvSpPr txBox="1"/>
          <p:nvPr/>
        </p:nvSpPr>
        <p:spPr>
          <a:xfrm>
            <a:off x="4146566" y="5486408"/>
            <a:ext cx="12343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[10, 512, 1, 1]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DC285F-640A-4764-9144-41ACDE37F7B3}"/>
              </a:ext>
            </a:extLst>
          </p:cNvPr>
          <p:cNvSpPr txBox="1"/>
          <p:nvPr/>
        </p:nvSpPr>
        <p:spPr>
          <a:xfrm>
            <a:off x="6634427" y="3039050"/>
            <a:ext cx="400110" cy="970542"/>
          </a:xfrm>
          <a:prstGeom prst="rect">
            <a:avLst/>
          </a:prstGeom>
          <a:solidFill>
            <a:srgbClr val="00206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FC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F253B4-CB0F-4C24-99D5-52941819C506}"/>
              </a:ext>
            </a:extLst>
          </p:cNvPr>
          <p:cNvSpPr txBox="1"/>
          <p:nvPr/>
        </p:nvSpPr>
        <p:spPr>
          <a:xfrm>
            <a:off x="7034537" y="3039050"/>
            <a:ext cx="400110" cy="970542"/>
          </a:xfrm>
          <a:prstGeom prst="rect">
            <a:avLst/>
          </a:prstGeom>
          <a:solidFill>
            <a:srgbClr val="00206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FC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D810A4C-5BF3-4F46-961D-63497A9C3CD5}"/>
              </a:ext>
            </a:extLst>
          </p:cNvPr>
          <p:cNvCxnSpPr/>
          <p:nvPr/>
        </p:nvCxnSpPr>
        <p:spPr bwMode="auto">
          <a:xfrm>
            <a:off x="7434647" y="3512558"/>
            <a:ext cx="638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A2498BF-BEA2-47E6-A789-D925D36146B8}"/>
              </a:ext>
            </a:extLst>
          </p:cNvPr>
          <p:cNvSpPr txBox="1"/>
          <p:nvPr/>
        </p:nvSpPr>
        <p:spPr>
          <a:xfrm>
            <a:off x="7956376" y="3151223"/>
            <a:ext cx="125124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0" dirty="0" err="1">
                <a:latin typeface="+mj-lt"/>
              </a:rPr>
              <a:t>AdaIN</a:t>
            </a:r>
            <a:endParaRPr lang="en-US" altLang="ko-KR" sz="2000" b="0" dirty="0">
              <a:latin typeface="+mj-lt"/>
            </a:endParaRPr>
          </a:p>
          <a:p>
            <a:pPr algn="ctr"/>
            <a:r>
              <a:rPr lang="en-US" altLang="ko-KR" sz="2000" b="0" dirty="0">
                <a:latin typeface="+mj-lt"/>
              </a:rPr>
              <a:t>Parameter</a:t>
            </a:r>
            <a:endParaRPr lang="ko-KR" altLang="en-US" sz="20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008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5"/>
          <p:cNvSpPr txBox="1">
            <a:spLocks/>
          </p:cNvSpPr>
          <p:nvPr/>
        </p:nvSpPr>
        <p:spPr bwMode="auto">
          <a:xfrm>
            <a:off x="658814" y="1442675"/>
            <a:ext cx="6937522" cy="4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▪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2pPr>
            <a:lvl3pPr marL="855663" indent="-117475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−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҉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4pPr>
            <a:lvl5pPr marL="15430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ü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dirty="0"/>
              <a:t>Controllable </a:t>
            </a:r>
            <a:r>
              <a:rPr lang="en-US" altLang="ko-KR" dirty="0"/>
              <a:t>Face</a:t>
            </a:r>
            <a:r>
              <a:rPr lang="en-US" altLang="ko-KR" b="0" dirty="0"/>
              <a:t> Image Synthesis with Attribute-Decomposed GAN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400050" lvl="1" indent="0" latinLnBrk="0">
              <a:buNone/>
            </a:pPr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D6F53-DAC3-4AA3-B241-54B9ED251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29025" y="6402387"/>
            <a:ext cx="1828800" cy="295275"/>
          </a:xfrm>
        </p:spPr>
        <p:txBody>
          <a:bodyPr/>
          <a:lstStyle/>
          <a:p>
            <a:pPr>
              <a:defRPr/>
            </a:pPr>
            <a:fld id="{6A78E7C2-0AB7-4705-92B7-0BFC0717448F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84213" y="542562"/>
            <a:ext cx="8136259" cy="787400"/>
          </a:xfrm>
        </p:spPr>
        <p:txBody>
          <a:bodyPr/>
          <a:lstStyle/>
          <a:p>
            <a:r>
              <a:rPr lang="en-US" altLang="ko-KR" dirty="0"/>
              <a:t>Research(Supervised)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14C05-489C-469E-8C6E-952541A5C4F6}"/>
              </a:ext>
            </a:extLst>
          </p:cNvPr>
          <p:cNvSpPr txBox="1">
            <a:spLocks/>
          </p:cNvSpPr>
          <p:nvPr/>
        </p:nvSpPr>
        <p:spPr bwMode="auto">
          <a:xfrm>
            <a:off x="658814" y="1442675"/>
            <a:ext cx="3994232" cy="463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▪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2pPr>
            <a:lvl3pPr marL="855663" indent="-117475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−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҉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4pPr>
            <a:lvl5pPr marL="15430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ü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Generator</a:t>
            </a:r>
          </a:p>
          <a:p>
            <a:pPr lvl="1"/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400050" lvl="1" indent="0" latinLnBrk="0">
              <a:buNone/>
            </a:pPr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5A0BAC-BE2A-4051-8F80-A17BD0D8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76825"/>
            <a:ext cx="5772150" cy="3238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CED32C-5218-433F-B008-C282D0665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492896"/>
            <a:ext cx="648072" cy="6480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623918-F65F-44D9-8FB1-544C23F7A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2492896"/>
            <a:ext cx="648072" cy="64807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3DD85F-598F-4A57-BEB1-0468FEDEB7E4}"/>
              </a:ext>
            </a:extLst>
          </p:cNvPr>
          <p:cNvSpPr/>
          <p:nvPr/>
        </p:nvSpPr>
        <p:spPr bwMode="auto">
          <a:xfrm>
            <a:off x="2555776" y="4705800"/>
            <a:ext cx="1584176" cy="5704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j-lt"/>
              <a:ea typeface="ＭＳ Ｐゴシック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13A453-40AC-4AFC-962C-DAC354B79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8" y="4743739"/>
            <a:ext cx="486268" cy="4845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0D3128C-A9FB-4822-9871-45FEFDBB8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567" y="4741121"/>
            <a:ext cx="486268" cy="4897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67470F0-6234-49D7-8E10-48809234CE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9223" y="4736735"/>
            <a:ext cx="486268" cy="4915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9CD9875-0EDB-4BA2-A0C4-FE8F2EA147BC}"/>
              </a:ext>
            </a:extLst>
          </p:cNvPr>
          <p:cNvSpPr txBox="1"/>
          <p:nvPr/>
        </p:nvSpPr>
        <p:spPr>
          <a:xfrm>
            <a:off x="2483768" y="5492410"/>
            <a:ext cx="47525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* </a:t>
            </a:r>
            <a:r>
              <a:rPr lang="en-US" altLang="ko-KR" sz="1400" b="0" dirty="0" err="1">
                <a:latin typeface="+mn-lt"/>
              </a:rPr>
              <a:t>AdaIN</a:t>
            </a:r>
            <a:r>
              <a:rPr lang="en-US" altLang="ko-KR" sz="1400" b="0" dirty="0">
                <a:latin typeface="+mn-lt"/>
              </a:rPr>
              <a:t> is used to inject embedded style</a:t>
            </a:r>
            <a:endParaRPr lang="ko-KR" altLang="en-US"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73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5"/>
          <p:cNvSpPr txBox="1">
            <a:spLocks/>
          </p:cNvSpPr>
          <p:nvPr/>
        </p:nvSpPr>
        <p:spPr bwMode="auto">
          <a:xfrm>
            <a:off x="658814" y="1442675"/>
            <a:ext cx="6937522" cy="47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▪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2pPr>
            <a:lvl3pPr marL="855663" indent="-117475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−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҉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4pPr>
            <a:lvl5pPr marL="15430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ü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dirty="0"/>
              <a:t>Controllable </a:t>
            </a:r>
            <a:r>
              <a:rPr lang="en-US" altLang="ko-KR" dirty="0"/>
              <a:t>Face</a:t>
            </a:r>
            <a:r>
              <a:rPr lang="en-US" altLang="ko-KR" b="0" dirty="0"/>
              <a:t> Image Synthesis with Attribute-Decomposed GAN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400050" lvl="1" indent="0" latinLnBrk="0">
              <a:buNone/>
            </a:pPr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D6F53-DAC3-4AA3-B241-54B9ED251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29025" y="6402387"/>
            <a:ext cx="1828800" cy="295275"/>
          </a:xfrm>
        </p:spPr>
        <p:txBody>
          <a:bodyPr/>
          <a:lstStyle/>
          <a:p>
            <a:pPr>
              <a:defRPr/>
            </a:pPr>
            <a:fld id="{6A78E7C2-0AB7-4705-92B7-0BFC0717448F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84213" y="542562"/>
            <a:ext cx="8136259" cy="787400"/>
          </a:xfrm>
        </p:spPr>
        <p:txBody>
          <a:bodyPr/>
          <a:lstStyle/>
          <a:p>
            <a:r>
              <a:rPr lang="en-US" altLang="ko-KR" dirty="0"/>
              <a:t>Research(Supervised)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14C05-489C-469E-8C6E-952541A5C4F6}"/>
              </a:ext>
            </a:extLst>
          </p:cNvPr>
          <p:cNvSpPr txBox="1">
            <a:spLocks/>
          </p:cNvSpPr>
          <p:nvPr/>
        </p:nvSpPr>
        <p:spPr bwMode="auto">
          <a:xfrm>
            <a:off x="658814" y="1442675"/>
            <a:ext cx="3994232" cy="463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▪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2pPr>
            <a:lvl3pPr marL="855663" indent="-117475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−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҉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4pPr>
            <a:lvl5pPr marL="15430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ü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Generator</a:t>
            </a:r>
          </a:p>
          <a:p>
            <a:pPr lvl="1"/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400050" lvl="1" indent="0" latinLnBrk="0">
              <a:buNone/>
            </a:pPr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D05E39-BA09-45BF-BF4A-A31872B1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77" y="3090142"/>
            <a:ext cx="574332" cy="58259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8DA03E-407E-4714-9CD1-55EC6AD4B97F}"/>
              </a:ext>
            </a:extLst>
          </p:cNvPr>
          <p:cNvGrpSpPr/>
          <p:nvPr/>
        </p:nvGrpSpPr>
        <p:grpSpPr>
          <a:xfrm>
            <a:off x="1596505" y="2928766"/>
            <a:ext cx="653896" cy="830299"/>
            <a:chOff x="2251010" y="3087654"/>
            <a:chExt cx="484531" cy="724491"/>
          </a:xfrm>
        </p:grpSpPr>
        <p:sp>
          <p:nvSpPr>
            <p:cNvPr id="17" name="순서도: 수동 연산 16">
              <a:extLst>
                <a:ext uri="{FF2B5EF4-FFF2-40B4-BE49-F238E27FC236}">
                  <a16:creationId xmlns:a16="http://schemas.microsoft.com/office/drawing/2014/main" id="{C53A0D7D-272D-4F21-8684-780D77C0388E}"/>
                </a:ext>
              </a:extLst>
            </p:cNvPr>
            <p:cNvSpPr/>
            <p:nvPr/>
          </p:nvSpPr>
          <p:spPr bwMode="auto">
            <a:xfrm rot="16200000">
              <a:off x="2131030" y="3207634"/>
              <a:ext cx="724491" cy="484531"/>
            </a:xfrm>
            <a:prstGeom prst="flowChartManualOperation">
              <a:avLst/>
            </a:prstGeom>
            <a:solidFill>
              <a:srgbClr val="C0305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ＭＳ Ｐゴシック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6EE1E2-D88F-4210-B99E-0B7ADC713DFF}"/>
                </a:ext>
              </a:extLst>
            </p:cNvPr>
            <p:cNvSpPr txBox="1"/>
            <p:nvPr/>
          </p:nvSpPr>
          <p:spPr>
            <a:xfrm>
              <a:off x="2273439" y="3095109"/>
              <a:ext cx="456119" cy="709579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en-US" altLang="ko-KR" sz="1400" b="0" dirty="0">
                  <a:solidFill>
                    <a:schemeClr val="bg1"/>
                  </a:solidFill>
                  <a:latin typeface="+mj-lt"/>
                </a:rPr>
                <a:t>Down</a:t>
              </a:r>
            </a:p>
            <a:p>
              <a:pPr algn="ctr"/>
              <a:r>
                <a:rPr lang="en-US" altLang="ko-KR" sz="1400" b="0" dirty="0">
                  <a:solidFill>
                    <a:schemeClr val="bg1"/>
                  </a:solidFill>
                  <a:latin typeface="+mj-lt"/>
                </a:rPr>
                <a:t>sample</a:t>
              </a:r>
              <a:endParaRPr lang="ko-KR" altLang="en-US" sz="1400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A385D1-FE75-45B2-8994-45A9BCB7B7B8}"/>
              </a:ext>
            </a:extLst>
          </p:cNvPr>
          <p:cNvCxnSpPr>
            <a:endCxn id="18" idx="1"/>
          </p:cNvCxnSpPr>
          <p:nvPr/>
        </p:nvCxnSpPr>
        <p:spPr bwMode="auto">
          <a:xfrm>
            <a:off x="988134" y="3343915"/>
            <a:ext cx="638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EF73F5-FAD0-4508-A27F-055FD6D2FEA4}"/>
              </a:ext>
            </a:extLst>
          </p:cNvPr>
          <p:cNvCxnSpPr/>
          <p:nvPr/>
        </p:nvCxnSpPr>
        <p:spPr bwMode="auto">
          <a:xfrm>
            <a:off x="2242327" y="3343915"/>
            <a:ext cx="638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7E1FF29-1812-401C-9C97-6C41D7DB184E}"/>
              </a:ext>
            </a:extLst>
          </p:cNvPr>
          <p:cNvGrpSpPr/>
          <p:nvPr/>
        </p:nvGrpSpPr>
        <p:grpSpPr>
          <a:xfrm rot="10800000">
            <a:off x="2880967" y="3028507"/>
            <a:ext cx="462200" cy="668923"/>
            <a:chOff x="2251010" y="3087654"/>
            <a:chExt cx="484531" cy="724491"/>
          </a:xfrm>
        </p:grpSpPr>
        <p:sp>
          <p:nvSpPr>
            <p:cNvPr id="25" name="순서도: 수동 연산 24">
              <a:extLst>
                <a:ext uri="{FF2B5EF4-FFF2-40B4-BE49-F238E27FC236}">
                  <a16:creationId xmlns:a16="http://schemas.microsoft.com/office/drawing/2014/main" id="{CB9E6EA9-CE71-4ED6-8B66-188CD063BAD6}"/>
                </a:ext>
              </a:extLst>
            </p:cNvPr>
            <p:cNvSpPr/>
            <p:nvPr/>
          </p:nvSpPr>
          <p:spPr bwMode="auto">
            <a:xfrm rot="16200000">
              <a:off x="2131030" y="3207634"/>
              <a:ext cx="724491" cy="484531"/>
            </a:xfrm>
            <a:prstGeom prst="flowChartManualOperation">
              <a:avLst/>
            </a:prstGeom>
            <a:solidFill>
              <a:srgbClr val="C0305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ea typeface="ＭＳ Ｐゴシック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52E8D1-0AC7-48F2-A5E9-F420AEFF24FF}"/>
                </a:ext>
              </a:extLst>
            </p:cNvPr>
            <p:cNvSpPr txBox="1"/>
            <p:nvPr/>
          </p:nvSpPr>
          <p:spPr>
            <a:xfrm>
              <a:off x="2273439" y="3095109"/>
              <a:ext cx="456119" cy="709579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en-US" altLang="ko-KR" sz="1400" b="0" dirty="0">
                  <a:solidFill>
                    <a:schemeClr val="bg1"/>
                  </a:solidFill>
                  <a:latin typeface="+mj-lt"/>
                </a:rPr>
                <a:t>Up</a:t>
              </a:r>
            </a:p>
            <a:p>
              <a:pPr algn="ctr"/>
              <a:r>
                <a:rPr lang="en-US" altLang="ko-KR" sz="1400" b="0" dirty="0">
                  <a:solidFill>
                    <a:schemeClr val="bg1"/>
                  </a:solidFill>
                  <a:latin typeface="+mj-lt"/>
                </a:rPr>
                <a:t>sample</a:t>
              </a:r>
              <a:endParaRPr lang="ko-KR" altLang="en-US" sz="1400" b="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47A877-93D6-4043-8CDC-4AFCB2621843}"/>
              </a:ext>
            </a:extLst>
          </p:cNvPr>
          <p:cNvSpPr txBox="1"/>
          <p:nvPr/>
        </p:nvSpPr>
        <p:spPr>
          <a:xfrm>
            <a:off x="3335448" y="3035392"/>
            <a:ext cx="400110" cy="668924"/>
          </a:xfrm>
          <a:prstGeom prst="rect">
            <a:avLst/>
          </a:prstGeom>
          <a:solidFill>
            <a:srgbClr val="0070C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CONV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F4A08-C253-4F7F-980E-59EE63B11177}"/>
              </a:ext>
            </a:extLst>
          </p:cNvPr>
          <p:cNvSpPr txBox="1"/>
          <p:nvPr/>
        </p:nvSpPr>
        <p:spPr>
          <a:xfrm>
            <a:off x="4131578" y="3035392"/>
            <a:ext cx="400110" cy="668924"/>
          </a:xfrm>
          <a:prstGeom prst="rect">
            <a:avLst/>
          </a:prstGeom>
          <a:solidFill>
            <a:srgbClr val="C0000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LRELU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2AF96-2AD1-47B3-A1A0-D4D631DC3C56}"/>
              </a:ext>
            </a:extLst>
          </p:cNvPr>
          <p:cNvSpPr txBox="1"/>
          <p:nvPr/>
        </p:nvSpPr>
        <p:spPr>
          <a:xfrm>
            <a:off x="4536529" y="3035392"/>
            <a:ext cx="400110" cy="668924"/>
          </a:xfrm>
          <a:prstGeom prst="rect">
            <a:avLst/>
          </a:prstGeom>
          <a:solidFill>
            <a:srgbClr val="00000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NOISE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5F6B9-9EAF-43E3-B275-57038FC169B3}"/>
              </a:ext>
            </a:extLst>
          </p:cNvPr>
          <p:cNvSpPr txBox="1"/>
          <p:nvPr/>
        </p:nvSpPr>
        <p:spPr>
          <a:xfrm>
            <a:off x="4941480" y="3035392"/>
            <a:ext cx="400110" cy="668924"/>
          </a:xfrm>
          <a:prstGeom prst="rect">
            <a:avLst/>
          </a:prstGeom>
          <a:solidFill>
            <a:srgbClr val="229B9E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 err="1">
                <a:solidFill>
                  <a:schemeClr val="bg1"/>
                </a:solidFill>
                <a:latin typeface="+mj-lt"/>
              </a:rPr>
              <a:t>AdaIN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C07D89-5DA8-4374-9C05-23785D1FA72D}"/>
              </a:ext>
            </a:extLst>
          </p:cNvPr>
          <p:cNvSpPr txBox="1"/>
          <p:nvPr/>
        </p:nvSpPr>
        <p:spPr>
          <a:xfrm>
            <a:off x="3731118" y="3028507"/>
            <a:ext cx="400110" cy="668925"/>
          </a:xfrm>
          <a:prstGeom prst="rect">
            <a:avLst/>
          </a:prstGeom>
          <a:solidFill>
            <a:srgbClr val="FFC00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CBAM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F42702-129D-4FF6-AE7E-2F92B2CC43AC}"/>
              </a:ext>
            </a:extLst>
          </p:cNvPr>
          <p:cNvSpPr txBox="1"/>
          <p:nvPr/>
        </p:nvSpPr>
        <p:spPr>
          <a:xfrm>
            <a:off x="5341590" y="3035596"/>
            <a:ext cx="400110" cy="668924"/>
          </a:xfrm>
          <a:prstGeom prst="rect">
            <a:avLst/>
          </a:prstGeom>
          <a:solidFill>
            <a:srgbClr val="0070C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CONV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2A816-0F7C-4A1A-81AD-1C344777333B}"/>
              </a:ext>
            </a:extLst>
          </p:cNvPr>
          <p:cNvSpPr txBox="1"/>
          <p:nvPr/>
        </p:nvSpPr>
        <p:spPr>
          <a:xfrm>
            <a:off x="6137720" y="3035596"/>
            <a:ext cx="400110" cy="668924"/>
          </a:xfrm>
          <a:prstGeom prst="rect">
            <a:avLst/>
          </a:prstGeom>
          <a:solidFill>
            <a:srgbClr val="C0000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LRELU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B70A98-C7C2-45D6-983B-3EEA981E090B}"/>
              </a:ext>
            </a:extLst>
          </p:cNvPr>
          <p:cNvSpPr txBox="1"/>
          <p:nvPr/>
        </p:nvSpPr>
        <p:spPr>
          <a:xfrm>
            <a:off x="6542671" y="3035596"/>
            <a:ext cx="400110" cy="668924"/>
          </a:xfrm>
          <a:prstGeom prst="rect">
            <a:avLst/>
          </a:prstGeom>
          <a:solidFill>
            <a:srgbClr val="00000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NOISE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F7B39-B926-46A8-B4B1-A7A22BF1487A}"/>
              </a:ext>
            </a:extLst>
          </p:cNvPr>
          <p:cNvSpPr txBox="1"/>
          <p:nvPr/>
        </p:nvSpPr>
        <p:spPr>
          <a:xfrm>
            <a:off x="6947622" y="3035596"/>
            <a:ext cx="400110" cy="668924"/>
          </a:xfrm>
          <a:prstGeom prst="rect">
            <a:avLst/>
          </a:prstGeom>
          <a:solidFill>
            <a:srgbClr val="229B9E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 err="1">
                <a:solidFill>
                  <a:schemeClr val="bg1"/>
                </a:solidFill>
                <a:latin typeface="+mj-lt"/>
              </a:rPr>
              <a:t>AdaIN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4F8236-BC96-4540-A093-600CDAA2786B}"/>
              </a:ext>
            </a:extLst>
          </p:cNvPr>
          <p:cNvSpPr txBox="1"/>
          <p:nvPr/>
        </p:nvSpPr>
        <p:spPr>
          <a:xfrm>
            <a:off x="5737260" y="3028711"/>
            <a:ext cx="400110" cy="668925"/>
          </a:xfrm>
          <a:prstGeom prst="rect">
            <a:avLst/>
          </a:prstGeom>
          <a:solidFill>
            <a:srgbClr val="FFC00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en-US" altLang="ko-KR" sz="1400" b="0" dirty="0">
                <a:solidFill>
                  <a:schemeClr val="bg1"/>
                </a:solidFill>
                <a:latin typeface="+mj-lt"/>
              </a:rPr>
              <a:t>CBAM</a:t>
            </a:r>
            <a:endParaRPr lang="ko-KR" alt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4E817B-CA69-4E9B-B12A-363E08A61F8C}"/>
              </a:ext>
            </a:extLst>
          </p:cNvPr>
          <p:cNvSpPr/>
          <p:nvPr/>
        </p:nvSpPr>
        <p:spPr bwMode="auto">
          <a:xfrm>
            <a:off x="2771800" y="2937310"/>
            <a:ext cx="4680520" cy="98338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35639A-0E15-4AD8-96C2-3A7A4C1A125F}"/>
              </a:ext>
            </a:extLst>
          </p:cNvPr>
          <p:cNvSpPr txBox="1"/>
          <p:nvPr/>
        </p:nvSpPr>
        <p:spPr>
          <a:xfrm>
            <a:off x="4552432" y="2528656"/>
            <a:ext cx="11192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rgbClr val="C00000"/>
                </a:solidFill>
                <a:latin typeface="+mj-lt"/>
              </a:rPr>
              <a:t>x 4</a:t>
            </a:r>
            <a:endParaRPr lang="ko-KR" altLang="en-US" sz="2000" b="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D5A6F7-DD5D-498B-92DB-F8C57700AE31}"/>
              </a:ext>
            </a:extLst>
          </p:cNvPr>
          <p:cNvCxnSpPr/>
          <p:nvPr/>
        </p:nvCxnSpPr>
        <p:spPr bwMode="auto">
          <a:xfrm>
            <a:off x="7347732" y="3343915"/>
            <a:ext cx="6386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5491A0D1-5BCD-41F1-AE16-45D1E4A12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18" y="3053660"/>
            <a:ext cx="578442" cy="580508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A71D80-92CA-4F5D-B1D5-8F644E9721B6}"/>
              </a:ext>
            </a:extLst>
          </p:cNvPr>
          <p:cNvCxnSpPr>
            <a:endCxn id="10" idx="2"/>
          </p:cNvCxnSpPr>
          <p:nvPr/>
        </p:nvCxnSpPr>
        <p:spPr bwMode="auto">
          <a:xfrm flipV="1">
            <a:off x="5141535" y="3704316"/>
            <a:ext cx="0" cy="588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0369A5B-2291-49E4-BD80-82EDFBBB70F6}"/>
              </a:ext>
            </a:extLst>
          </p:cNvPr>
          <p:cNvCxnSpPr/>
          <p:nvPr/>
        </p:nvCxnSpPr>
        <p:spPr bwMode="auto">
          <a:xfrm flipV="1">
            <a:off x="7164288" y="3704316"/>
            <a:ext cx="0" cy="588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7E4CE46-7791-458F-913C-A8B21B8E04DF}"/>
              </a:ext>
            </a:extLst>
          </p:cNvPr>
          <p:cNvSpPr txBox="1"/>
          <p:nvPr/>
        </p:nvSpPr>
        <p:spPr>
          <a:xfrm>
            <a:off x="4771517" y="4357042"/>
            <a:ext cx="27317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 err="1">
                <a:latin typeface="+mj-lt"/>
              </a:rPr>
              <a:t>AdaIN</a:t>
            </a:r>
            <a:r>
              <a:rPr lang="en-US" altLang="ko-KR" sz="1400" b="0" dirty="0">
                <a:latin typeface="+mj-lt"/>
              </a:rPr>
              <a:t> Parameters from Embedder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650257-ABA6-4D6E-BF6F-9D7727F2FF59}"/>
              </a:ext>
            </a:extLst>
          </p:cNvPr>
          <p:cNvSpPr txBox="1"/>
          <p:nvPr/>
        </p:nvSpPr>
        <p:spPr>
          <a:xfrm>
            <a:off x="93690" y="4522384"/>
            <a:ext cx="12757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0" dirty="0">
                <a:latin typeface="+mj-lt"/>
              </a:rPr>
              <a:t>Target Landmark</a:t>
            </a:r>
            <a:endParaRPr lang="ko-KR" altLang="en-US" sz="2000" b="0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57B853-0463-49F9-BD9D-DB27AA0B3A4C}"/>
              </a:ext>
            </a:extLst>
          </p:cNvPr>
          <p:cNvSpPr txBox="1"/>
          <p:nvPr/>
        </p:nvSpPr>
        <p:spPr>
          <a:xfrm>
            <a:off x="7783303" y="4418249"/>
            <a:ext cx="95927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0" dirty="0">
                <a:latin typeface="+mj-lt"/>
              </a:rPr>
              <a:t>Target Image</a:t>
            </a:r>
            <a:endParaRPr lang="ko-KR" altLang="en-US" sz="20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202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5"/>
          <p:cNvSpPr txBox="1">
            <a:spLocks/>
          </p:cNvSpPr>
          <p:nvPr/>
        </p:nvSpPr>
        <p:spPr bwMode="auto">
          <a:xfrm>
            <a:off x="658814" y="1442675"/>
            <a:ext cx="6937522" cy="47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▪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2pPr>
            <a:lvl3pPr marL="855663" indent="-117475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−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҉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4pPr>
            <a:lvl5pPr marL="15430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ü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dirty="0"/>
              <a:t>Controllable </a:t>
            </a:r>
            <a:r>
              <a:rPr lang="en-US" altLang="ko-KR" dirty="0"/>
              <a:t>Face</a:t>
            </a:r>
            <a:r>
              <a:rPr lang="en-US" altLang="ko-KR" b="0" dirty="0"/>
              <a:t> Image Synthesis with Attribute-Decomposed GAN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400050" lvl="1" indent="0" latinLnBrk="0">
              <a:buNone/>
            </a:pPr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D6F53-DAC3-4AA3-B241-54B9ED251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29025" y="6402387"/>
            <a:ext cx="1828800" cy="295275"/>
          </a:xfrm>
        </p:spPr>
        <p:txBody>
          <a:bodyPr/>
          <a:lstStyle/>
          <a:p>
            <a:pPr>
              <a:defRPr/>
            </a:pPr>
            <a:fld id="{6A78E7C2-0AB7-4705-92B7-0BFC0717448F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84213" y="542562"/>
            <a:ext cx="8136259" cy="787400"/>
          </a:xfrm>
        </p:spPr>
        <p:txBody>
          <a:bodyPr/>
          <a:lstStyle/>
          <a:p>
            <a:r>
              <a:rPr lang="en-US" altLang="ko-KR" dirty="0"/>
              <a:t>Research(Supervised)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14C05-489C-469E-8C6E-952541A5C4F6}"/>
              </a:ext>
            </a:extLst>
          </p:cNvPr>
          <p:cNvSpPr txBox="1">
            <a:spLocks/>
          </p:cNvSpPr>
          <p:nvPr/>
        </p:nvSpPr>
        <p:spPr bwMode="auto">
          <a:xfrm>
            <a:off x="658814" y="1442675"/>
            <a:ext cx="3994232" cy="463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▪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2pPr>
            <a:lvl3pPr marL="855663" indent="-117475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−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Arial" panose="020B0604020202020204" pitchFamily="34" charset="0"/>
              <a:buChar char="҉"/>
              <a:defRPr sz="1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ＭＳ Ｐゴシック" charset="0"/>
              </a:defRPr>
            </a:lvl4pPr>
            <a:lvl5pPr marL="1543050" indent="-114300" algn="l" rtl="0" eaLnBrk="0" fontAlgn="base" hangingPunct="0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ü"/>
              <a:defRPr sz="14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Experiment</a:t>
            </a:r>
          </a:p>
          <a:p>
            <a:pPr lvl="1"/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400050" lvl="1" indent="0" latinLnBrk="0">
              <a:buNone/>
            </a:pPr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atinLnBrk="0"/>
            <a:endParaRPr kumimoji="0" lang="en-US" altLang="ko-KR" b="0" kern="0" dirty="0"/>
          </a:p>
          <a:p>
            <a:pPr lvl="1" latinLnBrk="0"/>
            <a:endParaRPr kumimoji="0" lang="en-US" altLang="ko-KR" b="0" kern="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C957420-AB50-4C32-9F64-C25F61C89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4" y="4351356"/>
            <a:ext cx="4603688" cy="10382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5A52D4-9A08-4CA6-91FA-2CB0E107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904026"/>
            <a:ext cx="3530728" cy="107044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D82A553-6733-4DD0-9E96-4152CFE0C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6" y="3128870"/>
            <a:ext cx="3530726" cy="106637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4350324-596B-4FFD-8622-671286CBA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6" y="4343820"/>
            <a:ext cx="3530727" cy="103822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F735A8-C343-4FB1-84B5-08B7CD5E198E}"/>
              </a:ext>
            </a:extLst>
          </p:cNvPr>
          <p:cNvGrpSpPr/>
          <p:nvPr/>
        </p:nvGrpSpPr>
        <p:grpSpPr>
          <a:xfrm>
            <a:off x="688632" y="2520016"/>
            <a:ext cx="3200400" cy="1551392"/>
            <a:chOff x="27383" y="2422317"/>
            <a:chExt cx="3200400" cy="155139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317993-B000-4BB7-82C5-76FE5AB7D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83" y="2422317"/>
              <a:ext cx="3200400" cy="12192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9004FD-4432-4963-A977-92B5C17983AB}"/>
                </a:ext>
              </a:extLst>
            </p:cNvPr>
            <p:cNvSpPr txBox="1"/>
            <p:nvPr/>
          </p:nvSpPr>
          <p:spPr>
            <a:xfrm>
              <a:off x="684593" y="3665932"/>
              <a:ext cx="20882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0" dirty="0">
                  <a:latin typeface="+mj-lt"/>
                </a:rPr>
                <a:t>Discriminator Loss</a:t>
              </a:r>
              <a:endParaRPr lang="ko-KR" altLang="en-US" sz="1400" b="0" dirty="0">
                <a:latin typeface="+mj-lt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6798AFB-601E-4C87-809A-09DE00DC0C19}"/>
              </a:ext>
            </a:extLst>
          </p:cNvPr>
          <p:cNvSpPr txBox="1"/>
          <p:nvPr/>
        </p:nvSpPr>
        <p:spPr>
          <a:xfrm>
            <a:off x="1345842" y="5416967"/>
            <a:ext cx="208823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Generator Loss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9D5E4A-C262-4A31-A26B-A97BD71662D6}"/>
              </a:ext>
            </a:extLst>
          </p:cNvPr>
          <p:cNvSpPr txBox="1"/>
          <p:nvPr/>
        </p:nvSpPr>
        <p:spPr>
          <a:xfrm>
            <a:off x="5162959" y="5415325"/>
            <a:ext cx="13681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Source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9713CA-5D2C-4729-A71A-D7C6698B0E42}"/>
              </a:ext>
            </a:extLst>
          </p:cNvPr>
          <p:cNvSpPr txBox="1"/>
          <p:nvPr/>
        </p:nvSpPr>
        <p:spPr>
          <a:xfrm>
            <a:off x="6293150" y="5411998"/>
            <a:ext cx="13681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Target</a:t>
            </a:r>
            <a:endParaRPr lang="ko-KR" altLang="en-US" sz="1400" b="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35986C-A87F-45C9-A0E2-1FCA1381F257}"/>
              </a:ext>
            </a:extLst>
          </p:cNvPr>
          <p:cNvSpPr txBox="1"/>
          <p:nvPr/>
        </p:nvSpPr>
        <p:spPr>
          <a:xfrm>
            <a:off x="7423341" y="5410698"/>
            <a:ext cx="13681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0" dirty="0">
                <a:latin typeface="+mj-lt"/>
              </a:rPr>
              <a:t>Generated</a:t>
            </a:r>
            <a:endParaRPr lang="ko-KR" altLang="en-US" sz="14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673975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3284BE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F1E3BB"/>
      </a:hlink>
      <a:folHlink>
        <a:srgbClr val="FFB612"/>
      </a:folHlink>
    </a:clrScheme>
    <a:fontScheme name="사용자 지정 1">
      <a:majorFont>
        <a:latin typeface="Times"/>
        <a:ea typeface="맑은 고딕"/>
        <a:cs typeface=""/>
      </a:majorFont>
      <a:minorFont>
        <a:latin typeface="Time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305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FFC000"/>
            </a:solidFill>
            <a:effectLst/>
            <a:latin typeface="+mj-lt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square" rtlCol="0" anchor="ctr">
        <a:spAutoFit/>
      </a:bodyPr>
      <a:lstStyle>
        <a:defPPr algn="ctr">
          <a:defRPr sz="1400" b="0" dirty="0" smtClean="0">
            <a:latin typeface="+mj-lt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0F3D1C7F36BB409D792A1EA48447BA" ma:contentTypeVersion="0" ma:contentTypeDescription="새 문서를 만듭니다." ma:contentTypeScope="" ma:versionID="23a0627b06428559bb138dea8059bed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a93bc459b0fddfc207173e0ffb7b7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2392C9-6487-469F-A6C0-BCE2697A4A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1FBFB9-D865-4CF7-B3FA-7C18B1447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7AB425-54C0-423B-B4BF-79AFF1F3116E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CMOS VLSI Design 4.7-4.11</Template>
  <TotalTime>1</TotalTime>
  <Words>168</Words>
  <Application>Microsoft Office PowerPoint</Application>
  <PresentationFormat>화면 슬라이드 쇼(4:3)</PresentationFormat>
  <Paragraphs>125</Paragraphs>
  <Slides>5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1</vt:i4>
      </vt:variant>
    </vt:vector>
  </HeadingPairs>
  <TitlesOfParts>
    <vt:vector size="12" baseType="lpstr">
      <vt:lpstr>굴림</vt:lpstr>
      <vt:lpstr>맑은 고딕</vt:lpstr>
      <vt:lpstr>Arial</vt:lpstr>
      <vt:lpstr>Times</vt:lpstr>
      <vt:lpstr>Wingdings</vt:lpstr>
      <vt:lpstr>1_Default</vt:lpstr>
      <vt:lpstr>Research(Supervised)</vt:lpstr>
      <vt:lpstr>Research(Supervised)</vt:lpstr>
      <vt:lpstr>Research(Supervised)</vt:lpstr>
      <vt:lpstr>Research(Supervised)</vt:lpstr>
      <vt:lpstr>Research(Supervised)</vt:lpstr>
      <vt:lpstr>재구성한 쇼 1</vt:lpstr>
    </vt:vector>
  </TitlesOfParts>
  <Company>CAD &amp; SOC Design Lab.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안지연</dc:creator>
  <cp:lastModifiedBy>김현성</cp:lastModifiedBy>
  <cp:revision>7239</cp:revision>
  <cp:lastPrinted>2016-06-20T00:42:59Z</cp:lastPrinted>
  <dcterms:created xsi:type="dcterms:W3CDTF">2006-11-16T13:08:06Z</dcterms:created>
  <dcterms:modified xsi:type="dcterms:W3CDTF">2020-09-16T11:46:04Z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0x0101005C0F3D1C7F36BB409D792A1EA48447BA</vt:lpwstr>
  </property>
</Properties>
</file>