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77" r:id="rId2"/>
    <p:sldId id="330" r:id="rId3"/>
    <p:sldId id="328" r:id="rId4"/>
    <p:sldId id="331" r:id="rId5"/>
    <p:sldId id="304" r:id="rId6"/>
    <p:sldId id="305" r:id="rId7"/>
    <p:sldId id="306" r:id="rId8"/>
    <p:sldId id="307" r:id="rId9"/>
    <p:sldId id="308" r:id="rId10"/>
    <p:sldId id="333" r:id="rId11"/>
    <p:sldId id="309" r:id="rId12"/>
    <p:sldId id="310" r:id="rId13"/>
    <p:sldId id="311" r:id="rId14"/>
    <p:sldId id="312" r:id="rId15"/>
    <p:sldId id="332" r:id="rId16"/>
    <p:sldId id="313" r:id="rId17"/>
    <p:sldId id="314" r:id="rId18"/>
    <p:sldId id="315" r:id="rId19"/>
    <p:sldId id="316" r:id="rId20"/>
    <p:sldId id="334" r:id="rId21"/>
    <p:sldId id="317" r:id="rId22"/>
    <p:sldId id="318" r:id="rId23"/>
    <p:sldId id="319" r:id="rId24"/>
    <p:sldId id="320" r:id="rId25"/>
    <p:sldId id="321" r:id="rId26"/>
    <p:sldId id="323" r:id="rId27"/>
    <p:sldId id="325" r:id="rId28"/>
    <p:sldId id="326" r:id="rId29"/>
    <p:sldId id="327" r:id="rId30"/>
    <p:sldId id="329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A957"/>
    <a:srgbClr val="C9B16F"/>
    <a:srgbClr val="99CCFF"/>
    <a:srgbClr val="FFFF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4" autoAdjust="0"/>
    <p:restoredTop sz="94676" autoAdjust="0"/>
  </p:normalViewPr>
  <p:slideViewPr>
    <p:cSldViewPr>
      <p:cViewPr varScale="1">
        <p:scale>
          <a:sx n="94" d="100"/>
          <a:sy n="94" d="100"/>
        </p:scale>
        <p:origin x="74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D464C-B31B-4521-81D8-8B7809724F78}" type="datetimeFigureOut">
              <a:rPr lang="ko-KR" altLang="en-US" smtClean="0"/>
              <a:pPr/>
              <a:t>2017-04-04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A36A1-22DF-4D9C-97C8-0BAB8A3A3A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927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400800"/>
            <a:ext cx="1981200" cy="24447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5094288" y="6515100"/>
            <a:ext cx="1839912" cy="244475"/>
          </a:xfrm>
        </p:spPr>
        <p:txBody>
          <a:bodyPr/>
          <a:lstStyle>
            <a:lvl1pPr>
              <a:defRPr b="0" i="1"/>
            </a:lvl1pPr>
          </a:lstStyle>
          <a:p>
            <a:endParaRPr lang="en-US" altLang="ko-KR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28600" y="6400800"/>
            <a:ext cx="381000" cy="24447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592E54E9-F988-4640-B5E3-EC74347315EF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2667000"/>
            <a:ext cx="6400800" cy="942975"/>
          </a:xfrm>
        </p:spPr>
        <p:txBody>
          <a:bodyPr/>
          <a:lstStyle>
            <a:lvl1pPr algn="ctr">
              <a:defRPr sz="4000" b="1" cap="none" spc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2362200"/>
            <a:ext cx="5791200" cy="3048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www.woori.ac.kr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015D0FE-FAB6-494B-A119-34BDEE1C18CF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503238"/>
            <a:ext cx="2047875" cy="58975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503238"/>
            <a:ext cx="5991225" cy="58975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www.woori.ac.kr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808F57-D242-48A9-B332-477EAED611F9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0600" y="503238"/>
            <a:ext cx="7086600" cy="4873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533400" y="1295400"/>
            <a:ext cx="8191500" cy="5105400"/>
          </a:xfrm>
        </p:spPr>
        <p:txBody>
          <a:bodyPr/>
          <a:lstStyle/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5029200" y="653732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www.woori.ac.kr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4191000" y="6505575"/>
            <a:ext cx="838200" cy="261938"/>
          </a:xfrm>
        </p:spPr>
        <p:txBody>
          <a:bodyPr/>
          <a:lstStyle>
            <a:lvl1pPr>
              <a:defRPr/>
            </a:lvl1pPr>
          </a:lstStyle>
          <a:p>
            <a:fld id="{8609A945-C277-4850-A80A-0605CCC50A78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>
          <a:xfrm>
            <a:off x="381000" y="6505575"/>
            <a:ext cx="1905000" cy="261938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9592" y="476672"/>
            <a:ext cx="7776864" cy="621506"/>
          </a:xfrm>
        </p:spPr>
        <p:txBody>
          <a:bodyPr/>
          <a:lstStyle>
            <a:lvl1pPr>
              <a:defRPr sz="3600">
                <a:latin typeface="HY얕은샘물M" pitchFamily="18" charset="-127"/>
                <a:ea typeface="HY얕은샘물M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8191500" cy="5328592"/>
          </a:xfrm>
        </p:spPr>
        <p:txBody>
          <a:bodyPr/>
          <a:lstStyle>
            <a:lvl1pPr>
              <a:defRPr sz="2000">
                <a:latin typeface="맑은 고딕" pitchFamily="50" charset="-127"/>
                <a:ea typeface="맑은 고딕" pitchFamily="50" charset="-127"/>
              </a:defRPr>
            </a:lvl1pPr>
            <a:lvl2pPr>
              <a:defRPr sz="1800">
                <a:solidFill>
                  <a:srgbClr val="0070C0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4191000" y="6603126"/>
            <a:ext cx="838200" cy="261938"/>
          </a:xfrm>
        </p:spPr>
        <p:txBody>
          <a:bodyPr/>
          <a:lstStyle>
            <a:lvl1pPr>
              <a:defRPr/>
            </a:lvl1pPr>
          </a:lstStyle>
          <a:p>
            <a:fld id="{2473D238-DD87-44D5-950F-1780A39DE334}" type="slidenum">
              <a:rPr lang="ko-KR" altLang="en-US"/>
              <a:pPr/>
              <a:t>‹#›</a:t>
            </a:fld>
            <a:endParaRPr lang="en-US" altLang="ko-KR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www.woori.ac.kr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56DCCA-D801-4D8B-A5E7-10646B4EB894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401955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05350" y="1295400"/>
            <a:ext cx="401955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www.woori.ac.kr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03796F0-503C-4B9A-91CD-075273AC025F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www.woori.ac.kr</a:t>
            </a:r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B390379-B883-47B2-A2B3-3B15BDE6A0A0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CB7F4DD-FE61-43A3-B8D5-D9426CA83460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www.woori.ac.kr</a:t>
            </a:r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903431-CEA0-4BD1-B3BA-48E2A9AE678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D7AB77-F3D4-4685-B3B4-3AA6F3EEA30F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www.woori.ac.kr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3573B80-9A2C-441F-B504-2C07039CC92F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12411" y="1065369"/>
            <a:ext cx="8292037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5029200" y="653732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ea typeface="굴림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191000" y="6505575"/>
            <a:ext cx="8382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a typeface="굴림" charset="-127"/>
              </a:defRPr>
            </a:lvl1pPr>
          </a:lstStyle>
          <a:p>
            <a:fld id="{506734CE-B96A-4534-BECB-344B854590E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803834" y="479488"/>
            <a:ext cx="70866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  <a:endParaRPr lang="en-US" altLang="ko-KR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81000" y="6505575"/>
            <a:ext cx="1905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a typeface="굴림" charset="-127"/>
              </a:defRPr>
            </a:lvl1pPr>
          </a:lstStyle>
          <a:p>
            <a:endParaRPr lang="en-US" altLang="ko-KR"/>
          </a:p>
        </p:txBody>
      </p:sp>
      <p:pic>
        <p:nvPicPr>
          <p:cNvPr id="1125" name="Picture 101" descr="arro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79512" y="404664"/>
            <a:ext cx="609600" cy="609600"/>
          </a:xfrm>
          <a:prstGeom prst="rect">
            <a:avLst/>
          </a:prstGeom>
          <a:noFill/>
        </p:spPr>
      </p:pic>
      <p:pic>
        <p:nvPicPr>
          <p:cNvPr id="86018" name="Picture 2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601075" y="1504578"/>
            <a:ext cx="54292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6453336"/>
            <a:ext cx="630665" cy="40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49629" y="6581001"/>
            <a:ext cx="153920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2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단원</a:t>
            </a:r>
            <a:r>
              <a:rPr lang="en-US" altLang="ko-KR" sz="12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04 </a:t>
            </a:r>
            <a:r>
              <a:rPr lang="ko-KR" altLang="en-US" sz="12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반복과 배열</a:t>
            </a:r>
            <a:endParaRPr lang="ko-KR" altLang="en-US" sz="12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lang="en-US" altLang="ko-KR" sz="3600" b="1" dirty="0" smtClean="0">
          <a:solidFill>
            <a:schemeClr val="tx2"/>
          </a:solidFill>
          <a:latin typeface="HY얕은샘물M" pitchFamily="18" charset="-127"/>
          <a:ea typeface="HY얕은샘물M" pitchFamily="18" charset="-127"/>
          <a:cs typeface="+mj-cs"/>
        </a:defRPr>
      </a:lvl1pPr>
      <a:lvl2pPr algn="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lang="ko-KR" altLang="en-US" sz="2000" b="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ko-KR" altLang="en-US" sz="1800" baseline="0" dirty="0" smtClean="0">
          <a:solidFill>
            <a:srgbClr val="0070C0"/>
          </a:solidFill>
          <a:latin typeface="HY중고딕" pitchFamily="18" charset="-127"/>
          <a:ea typeface="HY중고딕" pitchFamily="18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600" b="1" baseline="0">
          <a:solidFill>
            <a:srgbClr val="7030A0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charset="-127"/>
              </a:rPr>
              <a:t>반복과 배열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1600" dirty="0">
                <a:ea typeface="굴림" charset="-127"/>
              </a:rPr>
              <a:t>[ </a:t>
            </a:r>
            <a:r>
              <a:rPr lang="ko-KR" altLang="en-US" sz="1600" dirty="0" smtClean="0">
                <a:ea typeface="굴림" charset="-127"/>
              </a:rPr>
              <a:t>단원 </a:t>
            </a:r>
            <a:r>
              <a:rPr lang="en-US" altLang="ko-KR" sz="1600" dirty="0" smtClean="0">
                <a:ea typeface="굴림" charset="-127"/>
              </a:rPr>
              <a:t>04 ]</a:t>
            </a:r>
            <a:endParaRPr lang="en-US" altLang="ko-KR" sz="1600" dirty="0">
              <a:ea typeface="굴림" charset="-127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1331640" y="4149080"/>
            <a:ext cx="579120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한국대학교 김 한국 교수</a:t>
            </a:r>
            <a:endParaRPr kumimoji="0" lang="en-US" altLang="ko-KR" sz="220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중첩된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실습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4-4</a:t>
            </a:r>
          </a:p>
          <a:p>
            <a:pPr lvl="1"/>
            <a:r>
              <a:rPr lang="ko-KR" altLang="en-US" dirty="0" smtClean="0"/>
              <a:t>구구단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2*1 =  2  2*2 =  4  </a:t>
            </a:r>
            <a:r>
              <a:rPr lang="en-US" altLang="ko-KR" dirty="0" smtClean="0"/>
              <a:t> 2*3 </a:t>
            </a:r>
            <a:r>
              <a:rPr lang="en-US" altLang="ko-KR" dirty="0"/>
              <a:t>=  </a:t>
            </a:r>
            <a:r>
              <a:rPr lang="en-US" altLang="ko-KR" dirty="0" smtClean="0"/>
              <a:t> 6  </a:t>
            </a:r>
            <a:r>
              <a:rPr lang="en-US" altLang="ko-KR" dirty="0"/>
              <a:t>2*4 =  </a:t>
            </a:r>
            <a:r>
              <a:rPr lang="en-US" altLang="ko-KR" dirty="0" smtClean="0"/>
              <a:t> 8  </a:t>
            </a:r>
            <a:r>
              <a:rPr lang="en-US" altLang="ko-KR" dirty="0"/>
              <a:t>2*5 = 10  </a:t>
            </a:r>
            <a:endParaRPr lang="ko-KR" altLang="ko-KR" dirty="0"/>
          </a:p>
          <a:p>
            <a:pPr lvl="2"/>
            <a:r>
              <a:rPr lang="en-US" altLang="ko-KR" dirty="0"/>
              <a:t>3*1 =  3  3*2 =  6  </a:t>
            </a:r>
            <a:r>
              <a:rPr lang="en-US" altLang="ko-KR" dirty="0" smtClean="0"/>
              <a:t> 3*3 </a:t>
            </a:r>
            <a:r>
              <a:rPr lang="en-US" altLang="ko-KR" dirty="0"/>
              <a:t>=  </a:t>
            </a:r>
            <a:r>
              <a:rPr lang="en-US" altLang="ko-KR" dirty="0" smtClean="0"/>
              <a:t> 9  </a:t>
            </a:r>
            <a:r>
              <a:rPr lang="en-US" altLang="ko-KR" dirty="0"/>
              <a:t>3*4 = 12  3*5 = 15  </a:t>
            </a:r>
            <a:endParaRPr lang="ko-KR" altLang="ko-KR" dirty="0"/>
          </a:p>
          <a:p>
            <a:pPr lvl="2"/>
            <a:r>
              <a:rPr lang="en-US" altLang="ko-KR" dirty="0"/>
              <a:t>4*1 =  4  4*2 =  8  </a:t>
            </a:r>
            <a:r>
              <a:rPr lang="en-US" altLang="ko-KR" dirty="0" smtClean="0"/>
              <a:t> 4*3 </a:t>
            </a:r>
            <a:r>
              <a:rPr lang="en-US" altLang="ko-KR" dirty="0"/>
              <a:t>= 12  4*4 = 16  4*5 = 20  </a:t>
            </a:r>
            <a:endParaRPr lang="ko-KR" altLang="ko-KR" dirty="0"/>
          </a:p>
          <a:p>
            <a:pPr lvl="2"/>
            <a:r>
              <a:rPr lang="en-US" altLang="ko-KR" dirty="0"/>
              <a:t>5*1 =  5  5*2 = 10  5*3 = 15  5*4 = 20  5*5 = 25 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10</a:t>
            </a:fld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86747" y="2060848"/>
            <a:ext cx="8449749" cy="3311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000"/>
              </a:lnSpc>
              <a:spcAft>
                <a:spcPts val="1000"/>
              </a:spcAft>
            </a:pPr>
            <a:r>
              <a:rPr lang="en-US" altLang="ko-KR" sz="1400" b="1" dirty="0">
                <a:solidFill>
                  <a:srgbClr val="7F0055"/>
                </a:solidFill>
                <a:latin typeface="Consolas"/>
                <a:ea typeface="맑은 고딕"/>
                <a:cs typeface="Georgia"/>
              </a:rPr>
              <a:t>package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  <a:ea typeface="맑은 고딕"/>
                <a:cs typeface="Georgia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/>
                <a:ea typeface="맑은 고딕"/>
                <a:cs typeface="Georgia"/>
              </a:rPr>
              <a:t>control.loop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  <a:ea typeface="맑은 고딕"/>
                <a:cs typeface="Georgia"/>
              </a:rPr>
              <a:t>;</a:t>
            </a:r>
            <a:endParaRPr lang="ko-KR" altLang="ko-KR" sz="1400" dirty="0">
              <a:latin typeface="Georgia"/>
              <a:ea typeface="맑은 고딕"/>
              <a:cs typeface="Georgia"/>
            </a:endParaRPr>
          </a:p>
          <a:p>
            <a:pPr>
              <a:lnSpc>
                <a:spcPts val="1000"/>
              </a:lnSpc>
              <a:spcAft>
                <a:spcPts val="1000"/>
              </a:spcAft>
            </a:pPr>
            <a:r>
              <a:rPr lang="en-US" altLang="ko-KR" sz="1400" dirty="0">
                <a:latin typeface="Consolas"/>
                <a:ea typeface="맑은 고딕"/>
                <a:cs typeface="Georgia"/>
              </a:rPr>
              <a:t> </a:t>
            </a:r>
            <a:endParaRPr lang="ko-KR" altLang="ko-KR" sz="1400" dirty="0">
              <a:latin typeface="Georgia"/>
              <a:ea typeface="맑은 고딕"/>
              <a:cs typeface="Georgia"/>
            </a:endParaRPr>
          </a:p>
          <a:p>
            <a:pPr>
              <a:lnSpc>
                <a:spcPts val="1000"/>
              </a:lnSpc>
              <a:spcAft>
                <a:spcPts val="1000"/>
              </a:spcAft>
            </a:pPr>
            <a:r>
              <a:rPr lang="en-US" altLang="ko-KR" sz="1400" b="1" dirty="0">
                <a:solidFill>
                  <a:srgbClr val="7F0055"/>
                </a:solidFill>
                <a:latin typeface="Consolas"/>
                <a:ea typeface="맑은 고딕"/>
                <a:cs typeface="Georgia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  <a:ea typeface="맑은 고딕"/>
                <a:cs typeface="Georgia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/>
                <a:ea typeface="맑은 고딕"/>
                <a:cs typeface="Georgia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  <a:ea typeface="맑은 고딕"/>
                <a:cs typeface="Georgia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/>
                <a:ea typeface="맑은 고딕"/>
                <a:cs typeface="Georgia"/>
              </a:rPr>
              <a:t>Nestedfor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  <a:ea typeface="맑은 고딕"/>
                <a:cs typeface="Georgia"/>
              </a:rPr>
              <a:t> {</a:t>
            </a:r>
            <a:endParaRPr lang="ko-KR" altLang="ko-KR" sz="1400" dirty="0">
              <a:latin typeface="Georgia"/>
              <a:ea typeface="맑은 고딕"/>
              <a:cs typeface="Georgia"/>
            </a:endParaRPr>
          </a:p>
          <a:p>
            <a:pPr>
              <a:lnSpc>
                <a:spcPts val="1000"/>
              </a:lnSpc>
              <a:spcAft>
                <a:spcPts val="100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Consolas"/>
                <a:ea typeface="맑은 고딕"/>
                <a:cs typeface="Georgia"/>
              </a:rPr>
              <a:t>	</a:t>
            </a:r>
            <a:r>
              <a:rPr lang="en-US" altLang="ko-KR" sz="1400" b="1" dirty="0">
                <a:solidFill>
                  <a:srgbClr val="7F0055"/>
                </a:solidFill>
                <a:latin typeface="Consolas"/>
                <a:ea typeface="맑은 고딕"/>
                <a:cs typeface="Georgia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  <a:ea typeface="맑은 고딕"/>
                <a:cs typeface="Georgia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/>
                <a:ea typeface="맑은 고딕"/>
                <a:cs typeface="Georgia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  <a:ea typeface="맑은 고딕"/>
                <a:cs typeface="Georgia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/>
                <a:ea typeface="맑은 고딕"/>
                <a:cs typeface="Georgia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  <a:ea typeface="맑은 고딕"/>
                <a:cs typeface="Georgia"/>
              </a:rPr>
              <a:t> main(String[] </a:t>
            </a:r>
            <a:r>
              <a:rPr lang="en-US" altLang="ko-KR" sz="1400" dirty="0" err="1">
                <a:solidFill>
                  <a:srgbClr val="000000"/>
                </a:solidFill>
                <a:latin typeface="Consolas"/>
                <a:ea typeface="맑은 고딕"/>
                <a:cs typeface="Georgia"/>
              </a:rPr>
              <a:t>args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  <a:ea typeface="맑은 고딕"/>
                <a:cs typeface="Georgia"/>
              </a:rPr>
              <a:t>) {</a:t>
            </a:r>
            <a:endParaRPr lang="ko-KR" altLang="ko-KR" sz="1400" dirty="0">
              <a:latin typeface="Georgia"/>
              <a:ea typeface="맑은 고딕"/>
              <a:cs typeface="Georgia"/>
            </a:endParaRPr>
          </a:p>
          <a:p>
            <a:pPr>
              <a:lnSpc>
                <a:spcPts val="1000"/>
              </a:lnSpc>
              <a:spcAft>
                <a:spcPts val="100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Consolas"/>
                <a:ea typeface="맑은 고딕"/>
                <a:cs typeface="Georgia"/>
              </a:rPr>
              <a:t>		</a:t>
            </a:r>
            <a:r>
              <a:rPr lang="en-US" altLang="ko-KR" sz="1400" b="1" dirty="0" err="1">
                <a:solidFill>
                  <a:srgbClr val="7F0055"/>
                </a:solidFill>
                <a:latin typeface="Consolas"/>
                <a:ea typeface="맑은 고딕"/>
                <a:cs typeface="Georgia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  <a:ea typeface="맑은 고딕"/>
                <a:cs typeface="Georgia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/>
                <a:ea typeface="맑은 고딕"/>
                <a:cs typeface="Georgia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  <a:ea typeface="맑은 고딕"/>
                <a:cs typeface="Georgia"/>
              </a:rPr>
              <a:t>, j;</a:t>
            </a:r>
            <a:endParaRPr lang="ko-KR" altLang="ko-KR" sz="1400" dirty="0">
              <a:latin typeface="Georgia"/>
              <a:ea typeface="맑은 고딕"/>
              <a:cs typeface="Georgia"/>
            </a:endParaRPr>
          </a:p>
          <a:p>
            <a:pPr>
              <a:lnSpc>
                <a:spcPts val="1000"/>
              </a:lnSpc>
              <a:spcAft>
                <a:spcPts val="100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Consolas"/>
                <a:ea typeface="맑은 고딕"/>
                <a:cs typeface="Georgia"/>
              </a:rPr>
              <a:t>		</a:t>
            </a:r>
            <a:endParaRPr lang="ko-KR" altLang="ko-KR" sz="1400" dirty="0">
              <a:latin typeface="Georgia"/>
              <a:ea typeface="맑은 고딕"/>
              <a:cs typeface="Georgia"/>
            </a:endParaRPr>
          </a:p>
          <a:p>
            <a:pPr>
              <a:lnSpc>
                <a:spcPts val="1000"/>
              </a:lnSpc>
              <a:spcAft>
                <a:spcPts val="100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Consolas"/>
                <a:ea typeface="맑은 고딕"/>
                <a:cs typeface="Georgia"/>
              </a:rPr>
              <a:t>		</a:t>
            </a:r>
            <a:r>
              <a:rPr lang="en-US" altLang="ko-KR" sz="1400" b="1" dirty="0">
                <a:solidFill>
                  <a:srgbClr val="7F0055"/>
                </a:solidFill>
                <a:latin typeface="Consolas"/>
                <a:ea typeface="맑은 고딕"/>
                <a:cs typeface="Georgia"/>
              </a:rPr>
              <a:t>for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  <a:ea typeface="맑은 고딕"/>
                <a:cs typeface="Georgia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latin typeface="Consolas"/>
                <a:ea typeface="맑은 고딕"/>
                <a:cs typeface="Georgia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  <a:ea typeface="맑은 고딕"/>
                <a:cs typeface="Georgia"/>
              </a:rPr>
              <a:t> = 2;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맑은 고딕"/>
                <a:cs typeface="Georgia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맑은 고딕"/>
                <a:cs typeface="Georgia"/>
              </a:rPr>
              <a:t> &lt;= 9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  <a:ea typeface="맑은 고딕"/>
                <a:cs typeface="Georgia"/>
              </a:rPr>
              <a:t>; </a:t>
            </a:r>
            <a:r>
              <a:rPr lang="en-US" altLang="ko-KR" sz="1400" dirty="0" err="1">
                <a:solidFill>
                  <a:srgbClr val="000000"/>
                </a:solidFill>
                <a:latin typeface="Consolas"/>
                <a:ea typeface="맑은 고딕"/>
                <a:cs typeface="Georgia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  <a:ea typeface="맑은 고딕"/>
                <a:cs typeface="Georgia"/>
              </a:rPr>
              <a:t>++) {</a:t>
            </a:r>
            <a:endParaRPr lang="ko-KR" altLang="ko-KR" sz="1400" dirty="0">
              <a:latin typeface="Georgia"/>
              <a:ea typeface="맑은 고딕"/>
              <a:cs typeface="Georgia"/>
            </a:endParaRPr>
          </a:p>
          <a:p>
            <a:pPr>
              <a:lnSpc>
                <a:spcPts val="1000"/>
              </a:lnSpc>
              <a:spcAft>
                <a:spcPts val="100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Consolas"/>
                <a:ea typeface="맑은 고딕"/>
                <a:cs typeface="Georgia"/>
              </a:rPr>
              <a:t>			</a:t>
            </a:r>
            <a:r>
              <a:rPr lang="en-US" altLang="ko-KR" sz="1400" b="1" dirty="0">
                <a:solidFill>
                  <a:srgbClr val="7F0055"/>
                </a:solidFill>
                <a:latin typeface="Consolas"/>
                <a:ea typeface="맑은 고딕"/>
                <a:cs typeface="Georgia"/>
              </a:rPr>
              <a:t>for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  <a:ea typeface="맑은 고딕"/>
                <a:cs typeface="Georgia"/>
              </a:rPr>
              <a:t> (j = 1;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맑은 고딕"/>
                <a:cs typeface="Georgia"/>
              </a:rPr>
              <a:t>j &lt;= 5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  <a:ea typeface="맑은 고딕"/>
                <a:cs typeface="Georgia"/>
              </a:rPr>
              <a:t>; j++) </a:t>
            </a:r>
            <a:endParaRPr lang="ko-KR" altLang="ko-KR" sz="1400" dirty="0">
              <a:latin typeface="Georgia"/>
              <a:ea typeface="맑은 고딕"/>
              <a:cs typeface="Georgia"/>
            </a:endParaRPr>
          </a:p>
          <a:p>
            <a:pPr>
              <a:lnSpc>
                <a:spcPts val="1000"/>
              </a:lnSpc>
              <a:spcAft>
                <a:spcPts val="100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Consolas"/>
                <a:ea typeface="맑은 고딕"/>
                <a:cs typeface="Georgia"/>
              </a:rPr>
              <a:t>				</a:t>
            </a:r>
            <a:r>
              <a:rPr lang="en-US" altLang="ko-KR" sz="1400" dirty="0" err="1">
                <a:solidFill>
                  <a:srgbClr val="000000"/>
                </a:solidFill>
                <a:latin typeface="Consolas"/>
                <a:ea typeface="맑은 고딕"/>
                <a:cs typeface="Georgia"/>
              </a:rPr>
              <a:t>System.</a:t>
            </a:r>
            <a:r>
              <a:rPr lang="en-US" altLang="ko-KR" sz="1400" i="1" dirty="0" err="1">
                <a:solidFill>
                  <a:srgbClr val="0000C0"/>
                </a:solidFill>
                <a:latin typeface="Consolas"/>
                <a:ea typeface="맑은 고딕"/>
                <a:cs typeface="Georgia"/>
              </a:rPr>
              <a:t>out</a:t>
            </a:r>
            <a:r>
              <a:rPr lang="en-US" altLang="ko-KR" sz="1400" dirty="0" err="1">
                <a:solidFill>
                  <a:srgbClr val="000000"/>
                </a:solidFill>
                <a:latin typeface="Consolas"/>
                <a:ea typeface="맑은 고딕"/>
                <a:cs typeface="Georgia"/>
              </a:rPr>
              <a:t>.printf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  <a:ea typeface="맑은 고딕"/>
                <a:cs typeface="Georgia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/>
                <a:ea typeface="맑은 고딕"/>
                <a:cs typeface="Georgia"/>
              </a:rPr>
              <a:t>"%d*%d = %2d  "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  <a:ea typeface="맑은 고딕"/>
                <a:cs typeface="Georgia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Consolas"/>
                <a:ea typeface="맑은 고딕"/>
                <a:cs typeface="Georgia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  <a:ea typeface="맑은 고딕"/>
                <a:cs typeface="Georgia"/>
              </a:rPr>
              <a:t>, j, </a:t>
            </a:r>
            <a:r>
              <a:rPr lang="en-US" altLang="ko-KR" sz="1400" dirty="0" err="1">
                <a:solidFill>
                  <a:srgbClr val="000000"/>
                </a:solidFill>
                <a:latin typeface="Consolas"/>
                <a:ea typeface="맑은 고딕"/>
                <a:cs typeface="Georgia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  <a:ea typeface="맑은 고딕"/>
                <a:cs typeface="Georgia"/>
              </a:rPr>
              <a:t>*j);</a:t>
            </a:r>
            <a:endParaRPr lang="ko-KR" altLang="ko-KR" sz="1400" dirty="0">
              <a:latin typeface="Georgia"/>
              <a:ea typeface="맑은 고딕"/>
              <a:cs typeface="Georgia"/>
            </a:endParaRPr>
          </a:p>
          <a:p>
            <a:pPr>
              <a:lnSpc>
                <a:spcPts val="1000"/>
              </a:lnSpc>
              <a:spcAft>
                <a:spcPts val="100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Consolas"/>
                <a:ea typeface="맑은 고딕"/>
                <a:cs typeface="Georgia"/>
              </a:rPr>
              <a:t>			</a:t>
            </a:r>
            <a:r>
              <a:rPr lang="en-US" altLang="ko-KR" sz="1400" dirty="0" err="1">
                <a:solidFill>
                  <a:srgbClr val="000000"/>
                </a:solidFill>
                <a:latin typeface="Consolas"/>
                <a:ea typeface="맑은 고딕"/>
                <a:cs typeface="Georgia"/>
              </a:rPr>
              <a:t>System.</a:t>
            </a:r>
            <a:r>
              <a:rPr lang="en-US" altLang="ko-KR" sz="1400" i="1" dirty="0" err="1">
                <a:solidFill>
                  <a:srgbClr val="0000C0"/>
                </a:solidFill>
                <a:latin typeface="Consolas"/>
                <a:ea typeface="맑은 고딕"/>
                <a:cs typeface="Georgia"/>
              </a:rPr>
              <a:t>out</a:t>
            </a:r>
            <a:r>
              <a:rPr lang="en-US" altLang="ko-KR" sz="1400" dirty="0" err="1">
                <a:solidFill>
                  <a:srgbClr val="000000"/>
                </a:solidFill>
                <a:latin typeface="Consolas"/>
                <a:ea typeface="맑은 고딕"/>
                <a:cs typeface="Georgia"/>
              </a:rPr>
              <a:t>.println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  <a:ea typeface="맑은 고딕"/>
                <a:cs typeface="Georgia"/>
              </a:rPr>
              <a:t>();</a:t>
            </a:r>
            <a:endParaRPr lang="ko-KR" altLang="ko-KR" sz="1400" dirty="0">
              <a:latin typeface="Georgia"/>
              <a:ea typeface="맑은 고딕"/>
              <a:cs typeface="Georgia"/>
            </a:endParaRPr>
          </a:p>
          <a:p>
            <a:pPr>
              <a:lnSpc>
                <a:spcPts val="1000"/>
              </a:lnSpc>
              <a:spcAft>
                <a:spcPts val="100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Consolas"/>
                <a:ea typeface="맑은 고딕"/>
                <a:cs typeface="Georgia"/>
              </a:rPr>
              <a:t>		}		</a:t>
            </a:r>
            <a:endParaRPr lang="ko-KR" altLang="ko-KR" sz="1400" dirty="0">
              <a:latin typeface="Georgia"/>
              <a:ea typeface="맑은 고딕"/>
              <a:cs typeface="Georgia"/>
            </a:endParaRPr>
          </a:p>
          <a:p>
            <a:pPr>
              <a:lnSpc>
                <a:spcPts val="1000"/>
              </a:lnSpc>
              <a:spcAft>
                <a:spcPts val="100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Consolas"/>
                <a:ea typeface="맑은 고딕"/>
                <a:cs typeface="Georgia"/>
              </a:rPr>
              <a:t>	}</a:t>
            </a:r>
            <a:endParaRPr lang="ko-KR" altLang="ko-KR" sz="1400" dirty="0">
              <a:latin typeface="Georgia"/>
              <a:ea typeface="맑은 고딕"/>
              <a:cs typeface="Georgia"/>
            </a:endParaRPr>
          </a:p>
          <a:p>
            <a:pPr>
              <a:lnSpc>
                <a:spcPts val="1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Consolas"/>
                <a:ea typeface="맑은 고딕"/>
              </a:rPr>
              <a:t>}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084168" y="116632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Section 2  </a:t>
            </a:r>
            <a:r>
              <a:rPr lang="ko-KR" altLang="en-US" sz="1400" b="1" spc="50" dirty="0" err="1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반복문</a:t>
            </a:r>
            <a:r>
              <a:rPr lang="ko-KR" altLang="en-US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endParaRPr lang="ko-KR" altLang="en-US" sz="1400" b="1" spc="50" dirty="0">
              <a:ln w="11430"/>
              <a:gradFill>
                <a:gsLst>
                  <a:gs pos="25000">
                    <a:schemeClr val="bg1"/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089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for</a:t>
            </a:r>
            <a:r>
              <a:rPr lang="ko-KR" altLang="en-US" b="0" dirty="0"/>
              <a:t>와 </a:t>
            </a:r>
            <a:r>
              <a:rPr lang="en-US" altLang="ko-KR" b="0" dirty="0"/>
              <a:t>while </a:t>
            </a:r>
            <a:r>
              <a:rPr lang="ko-KR" altLang="en-US" b="0" dirty="0"/>
              <a:t>문의 비교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문은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문으로 대체 가능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11</a:t>
            </a:fld>
            <a:endParaRPr lang="en-US" altLang="ko-KR" dirty="0"/>
          </a:p>
        </p:txBody>
      </p:sp>
      <p:pic>
        <p:nvPicPr>
          <p:cNvPr id="8194" name="Picture 2" descr="L:\2013 09 backup\2012 03 16(금) 자바 저술\2013 10 28(월) 절대자바 강의자료 작성\Chapter04\그림4-8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72816"/>
            <a:ext cx="6048672" cy="4621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84168" y="116632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Section 2  </a:t>
            </a:r>
            <a:r>
              <a:rPr lang="ko-KR" altLang="en-US" sz="1400" b="1" spc="50" dirty="0" err="1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반복문</a:t>
            </a:r>
            <a:r>
              <a:rPr lang="ko-KR" altLang="en-US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endParaRPr lang="ko-KR" altLang="en-US" sz="1400" b="1" spc="50" dirty="0">
              <a:ln w="11430"/>
              <a:gradFill>
                <a:gsLst>
                  <a:gs pos="25000">
                    <a:schemeClr val="bg1"/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8415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/>
              <a:t>반복을 종료하는 </a:t>
            </a:r>
            <a:r>
              <a:rPr lang="en-US" altLang="ko-KR" b="0" dirty="0"/>
              <a:t>break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반복 내부에서 강제로 반복을 </a:t>
            </a:r>
            <a:r>
              <a:rPr lang="ko-KR" altLang="en-US" dirty="0" smtClean="0"/>
              <a:t>종료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break </a:t>
            </a:r>
            <a:r>
              <a:rPr lang="ko-KR" altLang="en-US" dirty="0"/>
              <a:t>문을 사용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12</a:t>
            </a:fld>
            <a:endParaRPr lang="en-US" altLang="ko-KR" dirty="0"/>
          </a:p>
        </p:txBody>
      </p:sp>
      <p:pic>
        <p:nvPicPr>
          <p:cNvPr id="9218" name="Picture 2" descr="L:\2013 09 backup\2012 03 16(금) 자바 저술\2013 10 28(월) 절대자바 강의자료 작성\Chapter04\그림4-9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41215"/>
            <a:ext cx="7456141" cy="3448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84168" y="116632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Section 2  </a:t>
            </a:r>
            <a:r>
              <a:rPr lang="ko-KR" altLang="en-US" sz="1400" b="1" spc="50" dirty="0" err="1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반복문</a:t>
            </a:r>
            <a:r>
              <a:rPr lang="ko-KR" altLang="en-US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endParaRPr lang="ko-KR" altLang="en-US" sz="1400" b="1" spc="50" dirty="0">
              <a:ln w="11430"/>
              <a:gradFill>
                <a:gsLst>
                  <a:gs pos="25000">
                    <a:schemeClr val="bg1"/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675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/>
              <a:t>반복을 계속하는 </a:t>
            </a:r>
            <a:r>
              <a:rPr lang="en-US" altLang="ko-KR" b="0" dirty="0"/>
              <a:t>continue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continue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반목몸체의 </a:t>
            </a:r>
            <a:r>
              <a:rPr lang="ko-KR" altLang="en-US" dirty="0"/>
              <a:t>나머지 부분을 실행하지 않고 다음 반복을 계속 </a:t>
            </a:r>
            <a:r>
              <a:rPr lang="ko-KR" altLang="en-US" dirty="0" smtClean="0"/>
              <a:t>유지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13</a:t>
            </a:fld>
            <a:endParaRPr lang="en-US" altLang="ko-KR" dirty="0"/>
          </a:p>
        </p:txBody>
      </p:sp>
      <p:pic>
        <p:nvPicPr>
          <p:cNvPr id="10242" name="Picture 2" descr="L:\2013 09 backup\2012 03 16(금) 자바 저술\2013 10 28(월) 절대자바 강의자료 작성\Chapter04\그림4-10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04077"/>
            <a:ext cx="8156105" cy="40172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84168" y="116632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Section 2  </a:t>
            </a:r>
            <a:r>
              <a:rPr lang="ko-KR" altLang="en-US" sz="1400" b="1" spc="50" dirty="0" err="1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반복문</a:t>
            </a:r>
            <a:r>
              <a:rPr lang="ko-KR" altLang="en-US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endParaRPr lang="ko-KR" altLang="en-US" sz="1400" b="1" spc="50" dirty="0">
              <a:ln w="11430"/>
              <a:gradFill>
                <a:gsLst>
                  <a:gs pos="25000">
                    <a:schemeClr val="bg1"/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733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실습예제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4-6</a:t>
            </a:r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/>
              <a:t>에서 </a:t>
            </a:r>
            <a:r>
              <a:rPr lang="en-US" altLang="ko-KR" dirty="0"/>
              <a:t>10</a:t>
            </a:r>
            <a:r>
              <a:rPr lang="ko-KR" altLang="en-US" dirty="0"/>
              <a:t>까지 수 중 </a:t>
            </a:r>
            <a:r>
              <a:rPr lang="en-US" altLang="ko-KR" dirty="0"/>
              <a:t>3</a:t>
            </a:r>
            <a:r>
              <a:rPr lang="ko-KR" altLang="en-US" dirty="0"/>
              <a:t>의 배수가 아닌 것만 출력하는 </a:t>
            </a:r>
            <a:r>
              <a:rPr lang="en-US" altLang="ko-KR" dirty="0"/>
              <a:t>for </a:t>
            </a:r>
            <a:r>
              <a:rPr lang="ko-KR" altLang="en-US" dirty="0"/>
              <a:t>문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14</a:t>
            </a:fld>
            <a:endParaRPr lang="en-US" altLang="ko-KR" dirty="0"/>
          </a:p>
        </p:txBody>
      </p:sp>
      <p:pic>
        <p:nvPicPr>
          <p:cNvPr id="11266" name="Picture 2" descr="L:\2013 09 backup\2012 03 16(금) 자바 저술\2013 10 28(월) 절대자바 강의자료 작성\Chapter04\실습예제4-6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63950"/>
            <a:ext cx="7958015" cy="328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84168" y="116632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Section 2  </a:t>
            </a:r>
            <a:r>
              <a:rPr lang="ko-KR" altLang="en-US" sz="1400" b="1" spc="50" dirty="0" err="1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반복문</a:t>
            </a:r>
            <a:r>
              <a:rPr lang="ko-KR" altLang="en-US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endParaRPr lang="ko-KR" altLang="en-US" sz="1400" b="1" spc="50" dirty="0">
              <a:ln w="11430"/>
              <a:gradFill>
                <a:gsLst>
                  <a:gs pos="25000">
                    <a:schemeClr val="bg1"/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222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15</a:t>
            </a:fld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0" y="2420888"/>
            <a:ext cx="914399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altLang="ko-KR" sz="48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3. </a:t>
            </a:r>
            <a:r>
              <a:rPr lang="ko-KR" altLang="en-US" sz="48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배열</a:t>
            </a:r>
            <a:endParaRPr lang="ko-KR" altLang="en-US" sz="48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095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동일한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</a:t>
            </a:r>
            <a:r>
              <a:rPr lang="ko-KR" altLang="en-US" dirty="0"/>
              <a:t>정해진 수만큼 저장 처리하는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(object)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16</a:t>
            </a:fld>
            <a:endParaRPr lang="en-US" altLang="ko-KR" dirty="0"/>
          </a:p>
        </p:txBody>
      </p:sp>
      <p:pic>
        <p:nvPicPr>
          <p:cNvPr id="12290" name="Picture 2" descr="L:\2013 09 backup\2012 03 16(금) 자바 저술\2013 10 28(월) 절대자바 강의자료 작성\Chapter04\그림4-1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88840"/>
            <a:ext cx="6933700" cy="28083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228184" y="116632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Section 3  </a:t>
            </a:r>
            <a:r>
              <a:rPr lang="ko-KR" altLang="en-US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배열  </a:t>
            </a:r>
            <a:r>
              <a:rPr lang="en-US" altLang="ko-KR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p120</a:t>
            </a:r>
            <a:endParaRPr lang="ko-KR" altLang="en-US" sz="1400" b="1" spc="50" dirty="0">
              <a:ln w="11430"/>
              <a:gradFill>
                <a:gsLst>
                  <a:gs pos="25000">
                    <a:schemeClr val="bg1"/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54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변수 선언과 배열 객체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배열 선언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배열 생성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17</a:t>
            </a:fld>
            <a:endParaRPr lang="en-US" altLang="ko-KR" dirty="0"/>
          </a:p>
        </p:txBody>
      </p:sp>
      <p:pic>
        <p:nvPicPr>
          <p:cNvPr id="13314" name="Picture 2" descr="L:\2013 09 backup\2012 03 16(금) 자바 저술\2013 10 28(월) 절대자바 강의자료 작성\Chapter04\그림4-14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068960"/>
            <a:ext cx="4964833" cy="3301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 descr="L:\2013 09 backup\2012 03 16(금) 자바 저술\2013 10 28(월) 절대자바 강의자료 작성\Chapter04\그림4-13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554" y="1412776"/>
            <a:ext cx="5225766" cy="12755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228184" y="116632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Section 3  </a:t>
            </a:r>
            <a:r>
              <a:rPr lang="ko-KR" altLang="en-US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배열  </a:t>
            </a:r>
            <a:endParaRPr lang="ko-KR" altLang="en-US" sz="1400" b="1" spc="50" dirty="0">
              <a:ln w="11430"/>
              <a:gradFill>
                <a:gsLst>
                  <a:gs pos="25000">
                    <a:schemeClr val="bg1"/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9946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/>
              <a:t>배열 선언과 생성을 한 문장으로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18</a:t>
            </a:fld>
            <a:endParaRPr lang="en-US" altLang="ko-KR" dirty="0"/>
          </a:p>
        </p:txBody>
      </p:sp>
      <p:pic>
        <p:nvPicPr>
          <p:cNvPr id="14338" name="Picture 2" descr="L:\2013 09 backup\2012 03 16(금) 자바 저술\2013 10 28(월) 절대자바 강의자료 작성\Chapter04\실습예제4-7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57" y="1124744"/>
            <a:ext cx="7476311" cy="552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Picture 3" descr="L:\2013 09 backup\2012 03 16(금) 자바 저술\2013 10 28(월) 절대자바 강의자료 작성\Chapter04\그림4-15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589240"/>
            <a:ext cx="7293174" cy="4899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228184" y="116632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Section 3  </a:t>
            </a:r>
            <a:r>
              <a:rPr lang="ko-KR" altLang="en-US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배열  </a:t>
            </a:r>
            <a:endParaRPr lang="ko-KR" altLang="en-US" sz="1400" b="1" spc="50" dirty="0">
              <a:ln w="11430"/>
              <a:gradFill>
                <a:gsLst>
                  <a:gs pos="25000">
                    <a:schemeClr val="bg1"/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63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원소 참조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8033907" cy="5328592"/>
          </a:xfrm>
        </p:spPr>
        <p:txBody>
          <a:bodyPr/>
          <a:lstStyle/>
          <a:p>
            <a:r>
              <a:rPr lang="ko-KR" altLang="en-US" dirty="0" smtClean="0"/>
              <a:t>배열첨자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유효범위를 </a:t>
            </a:r>
            <a:r>
              <a:rPr lang="ko-KR" altLang="en-US" dirty="0"/>
              <a:t>벗어나면 실행 시 </a:t>
            </a:r>
            <a:r>
              <a:rPr lang="en-US" altLang="ko-KR" dirty="0"/>
              <a:t>[</a:t>
            </a:r>
            <a:r>
              <a:rPr lang="ko-KR" altLang="en-US" dirty="0"/>
              <a:t>배열첨자 범위초과 예외</a:t>
            </a:r>
            <a:r>
              <a:rPr lang="en-US" altLang="ko-KR" dirty="0" smtClean="0"/>
              <a:t>] </a:t>
            </a:r>
            <a:r>
              <a:rPr lang="en-US" altLang="ko-KR" dirty="0" err="1" smtClean="0"/>
              <a:t>ArrayIndexOutOfBoundsException</a:t>
            </a:r>
            <a:r>
              <a:rPr lang="ko-KR" altLang="en-US" dirty="0"/>
              <a:t>가 </a:t>
            </a:r>
            <a:r>
              <a:rPr lang="ko-KR" altLang="en-US" dirty="0" smtClean="0"/>
              <a:t>발생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즉 </a:t>
            </a:r>
            <a:r>
              <a:rPr lang="ko-KR" altLang="en-US" dirty="0"/>
              <a:t>첨자는 </a:t>
            </a:r>
            <a:r>
              <a:rPr lang="en-US" altLang="ko-KR" dirty="0"/>
              <a:t>0</a:t>
            </a:r>
            <a:r>
              <a:rPr lang="ko-KR" altLang="en-US" dirty="0"/>
              <a:t>에서 </a:t>
            </a:r>
            <a:r>
              <a:rPr lang="en-US" altLang="ko-KR" dirty="0"/>
              <a:t>[</a:t>
            </a:r>
            <a:r>
              <a:rPr lang="ko-KR" altLang="en-US" dirty="0"/>
              <a:t>배열 크기</a:t>
            </a:r>
            <a:r>
              <a:rPr lang="en-US" altLang="ko-KR" dirty="0"/>
              <a:t>-1]</a:t>
            </a:r>
            <a:r>
              <a:rPr lang="ko-KR" altLang="en-US" dirty="0"/>
              <a:t>까지 </a:t>
            </a:r>
            <a:r>
              <a:rPr lang="ko-KR" altLang="en-US" dirty="0" smtClean="0"/>
              <a:t>유효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19</a:t>
            </a:fld>
            <a:endParaRPr lang="en-US" altLang="ko-KR" dirty="0"/>
          </a:p>
        </p:txBody>
      </p:sp>
      <p:pic>
        <p:nvPicPr>
          <p:cNvPr id="1026" name="Picture 2" descr="L:\2013 09 backup\2012 03 16(금) 자바 저술\2013 10 28(월) 절대자바 강의자료 작성\Chapter04\그림4-16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839333"/>
            <a:ext cx="5709568" cy="1525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228184" y="116632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Section 3  </a:t>
            </a:r>
            <a:r>
              <a:rPr lang="ko-KR" altLang="en-US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배열  </a:t>
            </a:r>
            <a:endParaRPr lang="ko-KR" altLang="en-US" sz="1400" b="1" spc="50" dirty="0">
              <a:ln w="11430"/>
              <a:gradFill>
                <a:gsLst>
                  <a:gs pos="25000">
                    <a:schemeClr val="bg1"/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157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</a:t>
            </a:fld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0" y="2420888"/>
            <a:ext cx="914399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altLang="ko-KR" sz="48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1. </a:t>
            </a:r>
            <a:r>
              <a:rPr lang="ko-KR" altLang="en-US" sz="4800" b="1" cap="all" spc="0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제어문</a:t>
            </a:r>
            <a:r>
              <a:rPr lang="ko-KR" altLang="en-US" sz="48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 개요</a:t>
            </a:r>
            <a:endParaRPr lang="ko-KR" altLang="en-US" sz="48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095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원소 참조 예외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</a:t>
            </a:r>
            <a:r>
              <a:rPr lang="ko-KR" altLang="en-US" dirty="0"/>
              <a:t>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2561299" cy="5328592"/>
          </a:xfrm>
        </p:spPr>
        <p:txBody>
          <a:bodyPr/>
          <a:lstStyle/>
          <a:p>
            <a:r>
              <a:rPr lang="en-US" altLang="ko-KR" dirty="0" smtClean="0"/>
              <a:t>4-8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20</a:t>
            </a:fld>
            <a:endParaRPr lang="en-US" altLang="ko-KR" dirty="0"/>
          </a:p>
        </p:txBody>
      </p:sp>
      <p:pic>
        <p:nvPicPr>
          <p:cNvPr id="15362" name="Picture 2" descr="L:\2013 09 backup\2012 03 16(금) 자바 저술\2013 10 28(월) 절대자바 강의자료 작성\Chapter04\실습예제4-8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340768"/>
            <a:ext cx="7114057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228184" y="116632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Section 3  </a:t>
            </a:r>
            <a:r>
              <a:rPr lang="ko-KR" altLang="en-US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배열  </a:t>
            </a:r>
            <a:endParaRPr lang="ko-KR" altLang="en-US" sz="1400" b="1" spc="50" dirty="0">
              <a:ln w="11430"/>
              <a:gradFill>
                <a:gsLst>
                  <a:gs pos="25000">
                    <a:schemeClr val="bg1"/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593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초기화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 선언 초기화 </a:t>
            </a:r>
            <a:r>
              <a:rPr lang="ko-KR" altLang="en-US" dirty="0" smtClean="0"/>
              <a:t>구문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 </a:t>
            </a:r>
            <a:r>
              <a:rPr lang="ko-KR" altLang="en-US" dirty="0"/>
              <a:t>선언을 하면서 대입연산자를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중괄호 </a:t>
            </a:r>
            <a:r>
              <a:rPr lang="ko-KR" altLang="en-US" dirty="0"/>
              <a:t>사이에 여러 원소 값을 쉼표로 구분하여 기술하는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21</a:t>
            </a:fld>
            <a:endParaRPr lang="en-US" altLang="ko-KR" dirty="0"/>
          </a:p>
        </p:txBody>
      </p:sp>
      <p:pic>
        <p:nvPicPr>
          <p:cNvPr id="16386" name="Picture 2" descr="L:\2013 09 backup\2012 03 16(금) 자바 저술\2013 10 28(월) 절대자바 강의자료 작성\Chapter04\그림4-17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178" y="2564904"/>
            <a:ext cx="6693198" cy="20813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228184" y="116632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Section 3  </a:t>
            </a:r>
            <a:r>
              <a:rPr lang="ko-KR" altLang="en-US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배열  </a:t>
            </a:r>
            <a:endParaRPr lang="ko-KR" altLang="en-US" sz="1400" b="1" spc="50" dirty="0">
              <a:ln w="11430"/>
              <a:gradFill>
                <a:gsLst>
                  <a:gs pos="25000">
                    <a:schemeClr val="bg1"/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610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선언 이후의 초기화와 다른 배열의 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22</a:t>
            </a:fld>
            <a:endParaRPr lang="en-US" altLang="ko-KR" dirty="0"/>
          </a:p>
        </p:txBody>
      </p:sp>
      <p:pic>
        <p:nvPicPr>
          <p:cNvPr id="17410" name="Picture 2" descr="L:\2013 09 backup\2012 03 16(금) 자바 저술\2013 10 28(월) 절대자바 강의자료 작성\Chapter04\실습예제4-10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594387"/>
            <a:ext cx="8208912" cy="378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1" name="Picture 3" descr="L:\2013 09 backup\2012 03 16(금) 자바 저술\2013 10 28(월) 절대자바 강의자료 작성\Chapter04\그림4-18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261" y="1704325"/>
            <a:ext cx="4689183" cy="22287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228184" y="116632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Section 3  </a:t>
            </a:r>
            <a:r>
              <a:rPr lang="ko-KR" altLang="en-US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배열  </a:t>
            </a:r>
            <a:endParaRPr lang="ko-KR" altLang="en-US" sz="1400" b="1" spc="50" dirty="0">
              <a:ln w="11430"/>
              <a:gradFill>
                <a:gsLst>
                  <a:gs pos="25000">
                    <a:schemeClr val="bg1"/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4347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복사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System.arraycopy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23</a:t>
            </a:fld>
            <a:endParaRPr lang="en-US" altLang="ko-KR" dirty="0"/>
          </a:p>
        </p:txBody>
      </p:sp>
      <p:pic>
        <p:nvPicPr>
          <p:cNvPr id="18434" name="Picture 2" descr="L:\2013 09 backup\2012 03 16(금) 자바 저술\2013 10 28(월) 절대자바 강의자료 작성\Chapter04\그림4-19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769" y="1844824"/>
            <a:ext cx="6775631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228184" y="116632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Section 3  </a:t>
            </a:r>
            <a:r>
              <a:rPr lang="ko-KR" altLang="en-US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배열  </a:t>
            </a:r>
            <a:endParaRPr lang="ko-KR" altLang="en-US" sz="1400" b="1" spc="50" dirty="0">
              <a:ln w="11430"/>
              <a:gradFill>
                <a:gsLst>
                  <a:gs pos="25000">
                    <a:schemeClr val="bg1"/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87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위한 크기와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for each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배열크기 </a:t>
            </a:r>
            <a:r>
              <a:rPr lang="en-US" altLang="ko-KR" dirty="0" smtClean="0"/>
              <a:t>length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/>
              <a:t>배열 원소 출력을 위한 </a:t>
            </a:r>
            <a:r>
              <a:rPr lang="en-US" altLang="ko-KR" dirty="0"/>
              <a:t>for </a:t>
            </a:r>
            <a:r>
              <a:rPr lang="en-US" altLang="ko-KR" dirty="0" smtClean="0"/>
              <a:t>each</a:t>
            </a:r>
          </a:p>
          <a:p>
            <a:pPr lvl="1"/>
            <a:r>
              <a:rPr lang="ko-KR" altLang="en-US" dirty="0"/>
              <a:t>배열 원소 순서로 순차적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각각의 </a:t>
            </a:r>
            <a:r>
              <a:rPr lang="ko-KR" altLang="en-US" dirty="0"/>
              <a:t>반복 시 변수 </a:t>
            </a:r>
            <a:r>
              <a:rPr lang="en-US" altLang="ko-KR" dirty="0" err="1"/>
              <a:t>vaule</a:t>
            </a:r>
            <a:r>
              <a:rPr lang="ko-KR" altLang="en-US" dirty="0"/>
              <a:t>에 적당한 원소 값이 저장되어 </a:t>
            </a:r>
            <a:r>
              <a:rPr lang="ko-KR" altLang="en-US" dirty="0" smtClean="0"/>
              <a:t>수행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24</a:t>
            </a:fld>
            <a:endParaRPr lang="en-US" altLang="ko-KR" dirty="0"/>
          </a:p>
        </p:txBody>
      </p:sp>
      <p:pic>
        <p:nvPicPr>
          <p:cNvPr id="19458" name="Picture 2" descr="L:\2013 09 backup\2012 03 16(금) 자바 저술\2013 10 28(월) 절대자바 강의자료 작성\Chapter04\그림4-2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077072"/>
            <a:ext cx="4752527" cy="21695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9" name="Picture 3" descr="L:\2013 09 backup\2012 03 16(금) 자바 저술\2013 10 28(월) 절대자바 강의자료 작성\Chapter04\그림4-20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700808"/>
            <a:ext cx="3849434" cy="973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228184" y="116632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Section 3  </a:t>
            </a:r>
            <a:r>
              <a:rPr lang="ko-KR" altLang="en-US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배열  </a:t>
            </a:r>
            <a:endParaRPr lang="ko-KR" altLang="en-US" sz="1400" b="1" spc="50" dirty="0">
              <a:ln w="11430"/>
              <a:gradFill>
                <a:gsLst>
                  <a:gs pos="25000">
                    <a:schemeClr val="bg1"/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049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이차원 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테이블 형태의 구조를 표현</a:t>
            </a:r>
          </a:p>
          <a:p>
            <a:pPr lvl="1"/>
            <a:r>
              <a:rPr lang="ko-KR" altLang="en-US" dirty="0" smtClean="0"/>
              <a:t>이차원 </a:t>
            </a:r>
            <a:r>
              <a:rPr lang="ko-KR" altLang="en-US" dirty="0"/>
              <a:t>배열은 </a:t>
            </a:r>
            <a:r>
              <a:rPr lang="ko-KR" altLang="en-US" dirty="0" smtClean="0"/>
              <a:t>행</a:t>
            </a:r>
            <a:r>
              <a:rPr lang="en-US" altLang="ko-KR" dirty="0" smtClean="0"/>
              <a:t>(row)</a:t>
            </a:r>
            <a:r>
              <a:rPr lang="ko-KR" altLang="en-US" dirty="0" smtClean="0"/>
              <a:t>과 열</a:t>
            </a:r>
            <a:r>
              <a:rPr lang="en-US" altLang="ko-KR" dirty="0" smtClean="0"/>
              <a:t>(column)</a:t>
            </a:r>
            <a:r>
              <a:rPr lang="ko-KR" altLang="en-US" dirty="0" smtClean="0"/>
              <a:t>의 </a:t>
            </a:r>
            <a:r>
              <a:rPr lang="ko-KR" altLang="en-US" dirty="0"/>
              <a:t>구조로 </a:t>
            </a:r>
            <a:r>
              <a:rPr lang="ko-KR" altLang="en-US" dirty="0" smtClean="0"/>
              <a:t>표현</a:t>
            </a: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25</a:t>
            </a:fld>
            <a:endParaRPr lang="en-US" altLang="ko-KR" dirty="0"/>
          </a:p>
        </p:txBody>
      </p:sp>
      <p:pic>
        <p:nvPicPr>
          <p:cNvPr id="20482" name="Picture 2" descr="L:\2013 09 backup\2012 03 16(금) 자바 저술\2013 10 28(월) 절대자바 강의자료 작성\Chapter04\그림4-2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32856"/>
            <a:ext cx="8067354" cy="33409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228184" y="116632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Section 3  </a:t>
            </a:r>
            <a:r>
              <a:rPr lang="ko-KR" altLang="en-US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배열  </a:t>
            </a:r>
            <a:endParaRPr lang="ko-KR" altLang="en-US" sz="1400" b="1" spc="50" dirty="0">
              <a:ln w="11430"/>
              <a:gradFill>
                <a:gsLst>
                  <a:gs pos="25000">
                    <a:schemeClr val="bg1"/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53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래기드</a:t>
            </a:r>
            <a:r>
              <a:rPr lang="ko-KR" altLang="en-US" dirty="0" smtClean="0"/>
              <a:t> 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행마다 </a:t>
            </a:r>
            <a:r>
              <a:rPr lang="ko-KR" altLang="en-US" dirty="0"/>
              <a:t>열의 수가 다른 </a:t>
            </a:r>
            <a:r>
              <a:rPr lang="ko-KR" altLang="en-US" dirty="0" smtClean="0"/>
              <a:t>들쭉날쭉한 </a:t>
            </a:r>
            <a:r>
              <a:rPr lang="ko-KR" altLang="en-US" dirty="0"/>
              <a:t>모양의 배열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26</a:t>
            </a:fld>
            <a:endParaRPr lang="en-US" altLang="ko-KR" dirty="0"/>
          </a:p>
        </p:txBody>
      </p:sp>
      <p:pic>
        <p:nvPicPr>
          <p:cNvPr id="22530" name="Picture 2" descr="L:\2013 09 backup\2012 03 16(금) 자바 저술\2013 10 28(월) 절대자바 강의자료 작성\Chapter04\그림4-24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15407"/>
            <a:ext cx="7747324" cy="32578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228184" y="116632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Section 3  </a:t>
            </a:r>
            <a:r>
              <a:rPr lang="ko-KR" altLang="en-US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배열  </a:t>
            </a:r>
            <a:endParaRPr lang="ko-KR" altLang="en-US" sz="1400" b="1" spc="50" dirty="0">
              <a:ln w="11430"/>
              <a:gradFill>
                <a:gsLst>
                  <a:gs pos="25000">
                    <a:schemeClr val="bg1"/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755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문자열을 위한 배열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일차원</a:t>
            </a:r>
            <a:r>
              <a:rPr lang="ko-KR" altLang="en-US" dirty="0" smtClean="0"/>
              <a:t> 배열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이차원 배열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27</a:t>
            </a:fld>
            <a:endParaRPr lang="en-US" altLang="ko-KR" dirty="0"/>
          </a:p>
        </p:txBody>
      </p:sp>
      <p:pic>
        <p:nvPicPr>
          <p:cNvPr id="24578" name="Picture 2" descr="L:\2013 09 backup\2012 03 16(금) 자바 저술\2013 10 28(월) 절대자바 강의자료 작성\Chapter04\그림4-28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212976"/>
            <a:ext cx="7077789" cy="32403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79" name="Picture 3" descr="L:\2013 09 backup\2012 03 16(금) 자바 저술\2013 10 28(월) 절대자바 강의자료 작성\Chapter04\그림4-27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340" y="1268760"/>
            <a:ext cx="4479940" cy="15351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228184" y="116632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Section 3  </a:t>
            </a:r>
            <a:r>
              <a:rPr lang="ko-KR" altLang="en-US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배열  </a:t>
            </a:r>
            <a:endParaRPr lang="ko-KR" altLang="en-US" sz="1400" b="1" spc="50" dirty="0">
              <a:ln w="11430"/>
              <a:gradFill>
                <a:gsLst>
                  <a:gs pos="25000">
                    <a:schemeClr val="bg1"/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620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크기 지정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자바에서 배열 크기를 상수뿐 아니라 변수로도 지정이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 크기를 프로그램 </a:t>
            </a:r>
            <a:r>
              <a:rPr lang="ko-KR" altLang="en-US" dirty="0"/>
              <a:t>실행 중에 표준입력으로 </a:t>
            </a:r>
            <a:r>
              <a:rPr lang="ko-KR" altLang="en-US" dirty="0" smtClean="0"/>
              <a:t>지정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</a:t>
            </a:r>
            <a:r>
              <a:rPr lang="ko-KR" altLang="en-US" dirty="0"/>
              <a:t>번 할당된 배열 객체의 원소 수를 늘리거나 줄이는 것은 </a:t>
            </a:r>
            <a:r>
              <a:rPr lang="ko-KR" altLang="en-US" dirty="0" smtClean="0"/>
              <a:t>불가능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28</a:t>
            </a:fld>
            <a:endParaRPr lang="en-US" altLang="ko-KR" dirty="0"/>
          </a:p>
        </p:txBody>
      </p:sp>
      <p:pic>
        <p:nvPicPr>
          <p:cNvPr id="25602" name="Picture 2" descr="L:\2013 09 backup\2012 03 16(금) 자바 저술\2013 10 28(월) 절대자바 강의자료 작성\Chapter04\실습예제4-15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348880"/>
            <a:ext cx="6406362" cy="424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228184" y="116632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Section 3  </a:t>
            </a:r>
            <a:r>
              <a:rPr lang="ko-KR" altLang="en-US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배열  </a:t>
            </a:r>
            <a:endParaRPr lang="ko-KR" altLang="en-US" sz="1400" b="1" spc="50" dirty="0">
              <a:ln w="11430"/>
              <a:gradFill>
                <a:gsLst>
                  <a:gs pos="25000">
                    <a:schemeClr val="bg1"/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716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명령행</a:t>
            </a:r>
            <a:r>
              <a:rPr lang="ko-KR" altLang="en-US" dirty="0" smtClean="0"/>
              <a:t> 인자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명령행</a:t>
            </a:r>
            <a:r>
              <a:rPr lang="ko-KR" altLang="en-US" dirty="0"/>
              <a:t> </a:t>
            </a:r>
            <a:r>
              <a:rPr lang="ko-KR" altLang="en-US" dirty="0" smtClean="0"/>
              <a:t>인자</a:t>
            </a:r>
            <a:r>
              <a:rPr lang="en-US" altLang="ko-KR" dirty="0" smtClean="0"/>
              <a:t>(command line arguments)</a:t>
            </a:r>
          </a:p>
          <a:p>
            <a:pPr lvl="1"/>
            <a:r>
              <a:rPr lang="ko-KR" altLang="en-US" dirty="0" smtClean="0"/>
              <a:t>프로그램 </a:t>
            </a:r>
            <a:r>
              <a:rPr lang="ko-KR" altLang="en-US" dirty="0"/>
              <a:t>실행 시 </a:t>
            </a:r>
            <a:r>
              <a:rPr lang="ko-KR" altLang="en-US" dirty="0" smtClean="0"/>
              <a:t>인자</a:t>
            </a:r>
            <a:r>
              <a:rPr lang="en-US" altLang="ko-KR" dirty="0" smtClean="0"/>
              <a:t>(command)</a:t>
            </a:r>
            <a:r>
              <a:rPr lang="ko-KR" altLang="en-US" dirty="0" smtClean="0"/>
              <a:t>를 </a:t>
            </a:r>
            <a:r>
              <a:rPr lang="ko-KR" altLang="en-US" dirty="0"/>
              <a:t>받아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/>
              <a:t>main(String[] </a:t>
            </a:r>
            <a:r>
              <a:rPr lang="en-US" altLang="ko-KR" dirty="0" err="1"/>
              <a:t>args</a:t>
            </a:r>
            <a:r>
              <a:rPr lang="en-US" altLang="ko-KR" dirty="0"/>
              <a:t>)</a:t>
            </a:r>
            <a:r>
              <a:rPr lang="ko-KR" altLang="en-US" dirty="0"/>
              <a:t>의 변수 </a:t>
            </a:r>
            <a:r>
              <a:rPr lang="en-US" altLang="ko-KR" dirty="0" err="1"/>
              <a:t>args</a:t>
            </a:r>
            <a:r>
              <a:rPr lang="ko-KR" altLang="en-US" dirty="0"/>
              <a:t>에 자료가 </a:t>
            </a:r>
            <a:r>
              <a:rPr lang="ko-KR" altLang="en-US" dirty="0" smtClean="0"/>
              <a:t>전달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프로그램 </a:t>
            </a:r>
            <a:r>
              <a:rPr lang="en-US" altLang="ko-KR" dirty="0"/>
              <a:t>Command</a:t>
            </a:r>
            <a:r>
              <a:rPr lang="ko-KR" altLang="en-US" dirty="0"/>
              <a:t>를 실행하면서 뒤에 여러 개의 인자를 입력하면 문자열 </a:t>
            </a:r>
            <a:r>
              <a:rPr lang="ko-KR" altLang="en-US" dirty="0" smtClean="0"/>
              <a:t>배열 </a:t>
            </a:r>
            <a:r>
              <a:rPr lang="en-US" altLang="ko-KR" dirty="0" err="1" smtClean="0"/>
              <a:t>args</a:t>
            </a:r>
            <a:r>
              <a:rPr lang="ko-KR" altLang="en-US" dirty="0"/>
              <a:t>에 저장되어 프로그램에 </a:t>
            </a:r>
            <a:r>
              <a:rPr lang="ko-KR" altLang="en-US" dirty="0" smtClean="0"/>
              <a:t>전달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명령행</a:t>
            </a:r>
            <a:r>
              <a:rPr lang="ko-KR" altLang="en-US" dirty="0" smtClean="0"/>
              <a:t> </a:t>
            </a:r>
            <a:r>
              <a:rPr lang="ko-KR" altLang="en-US" dirty="0"/>
              <a:t>인자는 쉼표나 탭과 같은 </a:t>
            </a:r>
            <a:r>
              <a:rPr lang="ko-KR" altLang="en-US" dirty="0" smtClean="0"/>
              <a:t>분리자</a:t>
            </a:r>
            <a:r>
              <a:rPr lang="en-US" altLang="ko-KR" dirty="0" smtClean="0"/>
              <a:t>(separator)</a:t>
            </a:r>
            <a:r>
              <a:rPr lang="ko-KR" altLang="en-US" dirty="0" smtClean="0"/>
              <a:t>로 구분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정수나 </a:t>
            </a:r>
            <a:r>
              <a:rPr lang="ko-KR" altLang="en-US" dirty="0"/>
              <a:t>실수의 숫자 형태도 모두 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(string)</a:t>
            </a:r>
            <a:r>
              <a:rPr lang="ko-KR" altLang="en-US" dirty="0" smtClean="0"/>
              <a:t>로 전달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29</a:t>
            </a:fld>
            <a:endParaRPr lang="en-US" altLang="ko-KR" dirty="0"/>
          </a:p>
        </p:txBody>
      </p:sp>
      <p:pic>
        <p:nvPicPr>
          <p:cNvPr id="26626" name="Picture 2" descr="L:\2013 09 backup\2012 03 16(금) 자바 저술\2013 10 28(월) 절대자바 강의자료 작성\Chapter04\그림4-3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789040"/>
            <a:ext cx="5661242" cy="1944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228184" y="116632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Section 3  </a:t>
            </a:r>
            <a:r>
              <a:rPr lang="ko-KR" altLang="en-US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배열  </a:t>
            </a:r>
            <a:endParaRPr lang="ko-KR" altLang="en-US" sz="1400" b="1" spc="50" dirty="0">
              <a:ln w="11430"/>
              <a:gradFill>
                <a:gsLst>
                  <a:gs pos="25000">
                    <a:schemeClr val="bg1"/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858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다양한 </a:t>
            </a:r>
            <a:r>
              <a:rPr lang="ko-KR" altLang="en-US" dirty="0" err="1" smtClean="0"/>
              <a:t>제어문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endParaRPr lang="en-US" altLang="ko-KR" dirty="0" smtClean="0"/>
          </a:p>
          <a:p>
            <a:pPr lvl="1"/>
            <a:r>
              <a:rPr lang="ko-KR" altLang="en-US" dirty="0"/>
              <a:t>실행 흐름을 변형하여 조건에 따라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지정된 </a:t>
            </a:r>
            <a:r>
              <a:rPr lang="ko-KR" altLang="en-US" dirty="0"/>
              <a:t>블록을 </a:t>
            </a:r>
            <a:r>
              <a:rPr lang="ko-KR" altLang="en-US" dirty="0" smtClean="0"/>
              <a:t>반복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 </a:t>
            </a:r>
            <a:r>
              <a:rPr lang="ko-KR" altLang="en-US" dirty="0"/>
              <a:t>곳으로 이동하여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</a:t>
            </a:fld>
            <a:endParaRPr lang="en-US" altLang="ko-KR" dirty="0"/>
          </a:p>
        </p:txBody>
      </p:sp>
      <p:pic>
        <p:nvPicPr>
          <p:cNvPr id="2050" name="Picture 2" descr="L:\2013 09 backup\2012 03 16(금) 자바 저술\2013 10 28(월) 절대자바 강의자료 작성\Chapter04\그림4-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778" y="2708920"/>
            <a:ext cx="5308502" cy="34483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940152" y="116632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Section </a:t>
            </a:r>
            <a:r>
              <a:rPr lang="en-US" altLang="ko-KR" sz="1400" b="1" spc="50" dirty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</a:t>
            </a:r>
            <a:r>
              <a:rPr lang="en-US" altLang="ko-KR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 </a:t>
            </a:r>
            <a:r>
              <a:rPr lang="ko-KR" altLang="en-US" sz="1400" b="1" spc="50" dirty="0" err="1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제어문</a:t>
            </a:r>
            <a:r>
              <a:rPr lang="ko-KR" altLang="en-US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개요  </a:t>
            </a:r>
            <a:r>
              <a:rPr lang="en-US" altLang="ko-KR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p110</a:t>
            </a:r>
            <a:endParaRPr lang="ko-KR" altLang="en-US" sz="1400" b="1" spc="50" dirty="0">
              <a:ln w="11430"/>
              <a:gradFill>
                <a:gsLst>
                  <a:gs pos="25000">
                    <a:schemeClr val="bg1"/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128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4-16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30</a:t>
            </a:fld>
            <a:endParaRPr lang="en-US" altLang="ko-KR" dirty="0"/>
          </a:p>
        </p:txBody>
      </p:sp>
      <p:pic>
        <p:nvPicPr>
          <p:cNvPr id="27650" name="Picture 2" descr="L:\2013 09 backup\2012 03 16(금) 자바 저술\2013 10 28(월) 절대자바 강의자료 작성\Chapter04\실습예제4-16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7823740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228184" y="116632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Section 3  </a:t>
            </a:r>
            <a:r>
              <a:rPr lang="ko-KR" altLang="en-US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배열  </a:t>
            </a:r>
            <a:endParaRPr lang="ko-KR" altLang="en-US" sz="1400" b="1" spc="50" dirty="0">
              <a:ln w="11430"/>
              <a:gradFill>
                <a:gsLst>
                  <a:gs pos="25000">
                    <a:schemeClr val="bg1"/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483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4</a:t>
            </a:fld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0" y="2420888"/>
            <a:ext cx="914399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altLang="ko-KR" sz="48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2. </a:t>
            </a:r>
            <a:r>
              <a:rPr lang="ko-KR" altLang="en-US" sz="4800" b="1" cap="all" spc="0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반복문</a:t>
            </a:r>
            <a:endParaRPr lang="ko-KR" altLang="en-US" sz="48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095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간편한 </a:t>
            </a:r>
            <a:r>
              <a:rPr lang="en-US" altLang="ko-KR" dirty="0"/>
              <a:t>while </a:t>
            </a:r>
            <a:r>
              <a:rPr lang="ko-KR" altLang="en-US" dirty="0"/>
              <a:t>구문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while (</a:t>
            </a:r>
            <a:r>
              <a:rPr lang="ko-KR" altLang="en-US" dirty="0" err="1" smtClean="0"/>
              <a:t>조건식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5</a:t>
            </a:fld>
            <a:endParaRPr lang="en-US" altLang="ko-KR" dirty="0"/>
          </a:p>
        </p:txBody>
      </p:sp>
      <p:pic>
        <p:nvPicPr>
          <p:cNvPr id="3074" name="Picture 2" descr="L:\2013 09 backup\2012 03 16(금) 자바 저술\2013 10 28(월) 절대자바 강의자료 작성\Chapter04\실습예제4-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926506"/>
            <a:ext cx="8390063" cy="345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L:\2013 09 backup\2012 03 16(금) 자바 저술\2013 10 28(월) 절대자바 강의자료 작성\Chapter04\그림4-3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972" y="1772816"/>
            <a:ext cx="5505452" cy="14144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084168" y="116632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Section 2  </a:t>
            </a:r>
            <a:r>
              <a:rPr lang="ko-KR" altLang="en-US" sz="1400" b="1" spc="50" dirty="0" err="1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반복문</a:t>
            </a:r>
            <a:r>
              <a:rPr lang="ko-KR" altLang="en-US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 </a:t>
            </a:r>
            <a:r>
              <a:rPr lang="en-US" altLang="ko-KR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p112</a:t>
            </a:r>
            <a:endParaRPr lang="ko-KR" altLang="en-US" sz="1400" b="1" spc="50" dirty="0">
              <a:ln w="11430"/>
              <a:gradFill>
                <a:gsLst>
                  <a:gs pos="25000">
                    <a:schemeClr val="bg1"/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678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반복조건이 나중에 있는 </a:t>
            </a:r>
            <a:r>
              <a:rPr lang="en-US" altLang="ko-KR" dirty="0"/>
              <a:t>do while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do 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; while (</a:t>
            </a:r>
            <a:r>
              <a:rPr lang="ko-KR" altLang="en-US" dirty="0" err="1" smtClean="0"/>
              <a:t>조건식</a:t>
            </a:r>
            <a:r>
              <a:rPr lang="en-US" altLang="ko-KR" dirty="0" smtClean="0"/>
              <a:t>);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6</a:t>
            </a:fld>
            <a:endParaRPr lang="en-US" altLang="ko-KR" dirty="0"/>
          </a:p>
        </p:txBody>
      </p:sp>
      <p:pic>
        <p:nvPicPr>
          <p:cNvPr id="4098" name="Picture 2" descr="L:\2013 09 backup\2012 03 16(금) 자바 저술\2013 10 28(월) 절대자바 강의자료 작성\Chapter04\실습예제4-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92896"/>
            <a:ext cx="8535131" cy="373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L:\2013 09 backup\2012 03 16(금) 자바 저술\2013 10 28(월) 절대자바 강의자료 작성\Chapter04\그림4-4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844824"/>
            <a:ext cx="5723756" cy="14988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084168" y="116632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Section 2  </a:t>
            </a:r>
            <a:r>
              <a:rPr lang="ko-KR" altLang="en-US" sz="1400" b="1" spc="50" dirty="0" err="1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반복문</a:t>
            </a:r>
            <a:r>
              <a:rPr lang="ko-KR" altLang="en-US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endParaRPr lang="ko-KR" altLang="en-US" sz="1400" b="1" spc="50" dirty="0">
              <a:ln w="11430"/>
              <a:gradFill>
                <a:gsLst>
                  <a:gs pos="25000">
                    <a:schemeClr val="bg1"/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449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 횟수 제어에 적합한 </a:t>
            </a:r>
            <a:r>
              <a:rPr lang="en-US" altLang="ko-KR" dirty="0"/>
              <a:t>for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for </a:t>
            </a:r>
            <a:r>
              <a:rPr lang="en-US" altLang="ko-KR" dirty="0"/>
              <a:t>(</a:t>
            </a:r>
            <a:r>
              <a:rPr lang="en-US" altLang="ko-KR" dirty="0" err="1"/>
              <a:t>init</a:t>
            </a:r>
            <a:r>
              <a:rPr lang="en-US" altLang="ko-KR" dirty="0"/>
              <a:t>; </a:t>
            </a:r>
            <a:r>
              <a:rPr lang="en-US" altLang="ko-KR" dirty="0" err="1"/>
              <a:t>cond</a:t>
            </a:r>
            <a:r>
              <a:rPr lang="en-US" altLang="ko-KR" dirty="0"/>
              <a:t>; </a:t>
            </a:r>
            <a:r>
              <a:rPr lang="en-US" altLang="ko-KR" dirty="0" err="1"/>
              <a:t>inc</a:t>
            </a:r>
            <a:r>
              <a:rPr lang="en-US" altLang="ko-KR" dirty="0"/>
              <a:t>) </a:t>
            </a:r>
            <a:r>
              <a:rPr lang="en-US" altLang="ko-KR" dirty="0" err="1"/>
              <a:t>stmt</a:t>
            </a:r>
            <a:r>
              <a:rPr lang="en-US" altLang="ko-KR" dirty="0" smtClean="0"/>
              <a:t>;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변수</a:t>
            </a:r>
            <a:r>
              <a:rPr lang="en-US" altLang="ko-KR" dirty="0" smtClean="0"/>
              <a:t> sum</a:t>
            </a:r>
            <a:r>
              <a:rPr lang="ko-KR" altLang="en-US" dirty="0" smtClean="0"/>
              <a:t>에는</a:t>
            </a:r>
            <a:r>
              <a:rPr lang="en-US" altLang="ko-KR" dirty="0" smtClean="0"/>
              <a:t> 1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까지의 합이 저장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7</a:t>
            </a:fld>
            <a:endParaRPr lang="en-US" altLang="ko-KR" dirty="0"/>
          </a:p>
        </p:txBody>
      </p:sp>
      <p:pic>
        <p:nvPicPr>
          <p:cNvPr id="5122" name="Picture 2" descr="L:\2013 09 backup\2012 03 16(금) 자바 저술\2013 10 28(월) 절대자바 강의자료 작성\Chapter04\그림4-5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32857"/>
            <a:ext cx="8144687" cy="22322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L:\2013 09 backup\2012 03 16(금) 자바 저술\2013 10 28(월) 절대자바 강의자료 작성\Chapter04\그림4-6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157192"/>
            <a:ext cx="6685614" cy="1296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084168" y="116632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Section 2  </a:t>
            </a:r>
            <a:r>
              <a:rPr lang="ko-KR" altLang="en-US" sz="1400" b="1" spc="50" dirty="0" err="1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반복문</a:t>
            </a:r>
            <a:r>
              <a:rPr lang="ko-KR" altLang="en-US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endParaRPr lang="ko-KR" altLang="en-US" sz="1400" b="1" spc="50" dirty="0">
              <a:ln w="11430"/>
              <a:gradFill>
                <a:gsLst>
                  <a:gs pos="25000">
                    <a:schemeClr val="bg1"/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976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실습예제 </a:t>
            </a:r>
            <a:r>
              <a:rPr lang="en-US" altLang="ko-KR" dirty="0" smtClean="0"/>
              <a:t>4-3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8</a:t>
            </a:fld>
            <a:endParaRPr lang="en-US" altLang="ko-KR" dirty="0"/>
          </a:p>
        </p:txBody>
      </p:sp>
      <p:pic>
        <p:nvPicPr>
          <p:cNvPr id="6146" name="Picture 2" descr="L:\2013 09 backup\2012 03 16(금) 자바 저술\2013 10 28(월) 절대자바 강의자료 작성\Chapter04\실습예제4-3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023157"/>
            <a:ext cx="6624736" cy="5550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84168" y="116632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Section 2  </a:t>
            </a:r>
            <a:r>
              <a:rPr lang="ko-KR" altLang="en-US" sz="1400" b="1" spc="50" dirty="0" err="1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반복문</a:t>
            </a:r>
            <a:r>
              <a:rPr lang="ko-KR" altLang="en-US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endParaRPr lang="ko-KR" altLang="en-US" sz="1400" b="1" spc="50" dirty="0">
              <a:ln w="11430"/>
              <a:gradFill>
                <a:gsLst>
                  <a:gs pos="25000">
                    <a:schemeClr val="bg1"/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131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중첩된 </a:t>
            </a:r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외부반복과 내부반복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9</a:t>
            </a:fld>
            <a:endParaRPr lang="en-US" altLang="ko-KR" dirty="0"/>
          </a:p>
        </p:txBody>
      </p:sp>
      <p:pic>
        <p:nvPicPr>
          <p:cNvPr id="7170" name="Picture 2" descr="L:\2013 09 backup\2012 03 16(금) 자바 저술\2013 10 28(월) 절대자바 강의자료 작성\Chapter04\그림4-7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32799"/>
            <a:ext cx="7632848" cy="33684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84168" y="116632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Section 2  </a:t>
            </a:r>
            <a:r>
              <a:rPr lang="ko-KR" altLang="en-US" sz="1400" b="1" spc="50" dirty="0" err="1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반복문</a:t>
            </a:r>
            <a:r>
              <a:rPr lang="ko-KR" altLang="en-US" sz="1400" b="1" spc="50" dirty="0" smtClean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endParaRPr lang="ko-KR" altLang="en-US" sz="1400" b="1" spc="50" dirty="0">
              <a:ln w="11430"/>
              <a:gradFill>
                <a:gsLst>
                  <a:gs pos="25000">
                    <a:schemeClr val="bg1"/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238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6TGp_window_light">
  <a:themeElements>
    <a:clrScheme name="Default Design 3">
      <a:dk1>
        <a:srgbClr val="000000"/>
      </a:dk1>
      <a:lt1>
        <a:srgbClr val="FFFFFF"/>
      </a:lt1>
      <a:dk2>
        <a:srgbClr val="003366"/>
      </a:dk2>
      <a:lt2>
        <a:srgbClr val="C0C0C0"/>
      </a:lt2>
      <a:accent1>
        <a:srgbClr val="4EA7E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2D0F3"/>
      </a:accent5>
      <a:accent6>
        <a:srgbClr val="85AE49"/>
      </a:accent6>
      <a:hlink>
        <a:srgbClr val="9999FF"/>
      </a:hlink>
      <a:folHlink>
        <a:srgbClr val="855AD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193583"/>
        </a:dk2>
        <a:lt2>
          <a:srgbClr val="C0C0C0"/>
        </a:lt2>
        <a:accent1>
          <a:srgbClr val="E46C22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EFBAAB"/>
        </a:accent5>
        <a:accent6>
          <a:srgbClr val="11B7D8"/>
        </a:accent6>
        <a:hlink>
          <a:srgbClr val="6A6AE2"/>
        </a:hlink>
        <a:folHlink>
          <a:srgbClr val="66A44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76CA2A"/>
        </a:accent1>
        <a:accent2>
          <a:srgbClr val="E5772D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CF6B28"/>
        </a:accent6>
        <a:hlink>
          <a:srgbClr val="1A50B2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4EA7E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2D0F3"/>
        </a:accent5>
        <a:accent6>
          <a:srgbClr val="85AE49"/>
        </a:accent6>
        <a:hlink>
          <a:srgbClr val="9999FF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206TGp_window_light</Template>
  <TotalTime>5970</TotalTime>
  <Words>578</Words>
  <Application>Microsoft Office PowerPoint</Application>
  <PresentationFormat>화면 슬라이드 쇼(4:3)</PresentationFormat>
  <Paragraphs>182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0" baseType="lpstr">
      <vt:lpstr>HY견명조</vt:lpstr>
      <vt:lpstr>HY얕은샘물M</vt:lpstr>
      <vt:lpstr>HY중고딕</vt:lpstr>
      <vt:lpstr>굴림</vt:lpstr>
      <vt:lpstr>맑은 고딕</vt:lpstr>
      <vt:lpstr>Arial</vt:lpstr>
      <vt:lpstr>Consolas</vt:lpstr>
      <vt:lpstr>Georgia</vt:lpstr>
      <vt:lpstr>Wingdings</vt:lpstr>
      <vt:lpstr>206TGp_window_light</vt:lpstr>
      <vt:lpstr>반복과 배열</vt:lpstr>
      <vt:lpstr>PowerPoint 프레젠테이션</vt:lpstr>
      <vt:lpstr>다양한 제어문</vt:lpstr>
      <vt:lpstr>PowerPoint 프레젠테이션</vt:lpstr>
      <vt:lpstr>간편한 while 구문</vt:lpstr>
      <vt:lpstr>반복조건이 나중에 있는 do while</vt:lpstr>
      <vt:lpstr>반복 횟수 제어에 적합한 for 문</vt:lpstr>
      <vt:lpstr>실습예제 4-3</vt:lpstr>
      <vt:lpstr>중첩된 반복문</vt:lpstr>
      <vt:lpstr>중첩된 반복문 실습 예제</vt:lpstr>
      <vt:lpstr>for와 while 문의 비교</vt:lpstr>
      <vt:lpstr>반복을 종료하는 break</vt:lpstr>
      <vt:lpstr>반복을 계속하는 continue</vt:lpstr>
      <vt:lpstr>실습예제 </vt:lpstr>
      <vt:lpstr>PowerPoint 프레젠테이션</vt:lpstr>
      <vt:lpstr>배열</vt:lpstr>
      <vt:lpstr>배열 변수 선언과 배열 객체 생성</vt:lpstr>
      <vt:lpstr>배열 선언과 생성을 한 문장으로</vt:lpstr>
      <vt:lpstr>배열 원소 참조</vt:lpstr>
      <vt:lpstr>배열 원소 참조 예외 예제</vt:lpstr>
      <vt:lpstr>배열 초기화</vt:lpstr>
      <vt:lpstr>배열 선언 이후의 초기화와 다른 배열의 대입</vt:lpstr>
      <vt:lpstr>배열 복사</vt:lpstr>
      <vt:lpstr>배열을 위한 크기와 반복문 for each</vt:lpstr>
      <vt:lpstr>이차원 배열</vt:lpstr>
      <vt:lpstr>래기드 배열</vt:lpstr>
      <vt:lpstr>문자열을 위한 배열 </vt:lpstr>
      <vt:lpstr>배열 크기 지정</vt:lpstr>
      <vt:lpstr>명령행 인자</vt:lpstr>
      <vt:lpstr>실습예제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강환수</dc:creator>
  <cp:lastModifiedBy>HP</cp:lastModifiedBy>
  <cp:revision>74</cp:revision>
  <dcterms:created xsi:type="dcterms:W3CDTF">2011-07-02T09:05:44Z</dcterms:created>
  <dcterms:modified xsi:type="dcterms:W3CDTF">2017-04-04T03:36:50Z</dcterms:modified>
</cp:coreProperties>
</file>