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358" r:id="rId3"/>
    <p:sldId id="299" r:id="rId4"/>
    <p:sldId id="300" r:id="rId5"/>
    <p:sldId id="301" r:id="rId6"/>
    <p:sldId id="302" r:id="rId7"/>
    <p:sldId id="319" r:id="rId8"/>
    <p:sldId id="305" r:id="rId9"/>
    <p:sldId id="333" r:id="rId10"/>
    <p:sldId id="303" r:id="rId11"/>
    <p:sldId id="359" r:id="rId12"/>
    <p:sldId id="338" r:id="rId13"/>
    <p:sldId id="341" r:id="rId14"/>
    <p:sldId id="360" r:id="rId15"/>
    <p:sldId id="361" r:id="rId16"/>
    <p:sldId id="339" r:id="rId17"/>
    <p:sldId id="340" r:id="rId18"/>
    <p:sldId id="342" r:id="rId19"/>
    <p:sldId id="344" r:id="rId20"/>
    <p:sldId id="345" r:id="rId21"/>
    <p:sldId id="350" r:id="rId22"/>
    <p:sldId id="351" r:id="rId23"/>
    <p:sldId id="352" r:id="rId24"/>
    <p:sldId id="362" r:id="rId25"/>
    <p:sldId id="346" r:id="rId26"/>
    <p:sldId id="347" r:id="rId27"/>
    <p:sldId id="348" r:id="rId28"/>
    <p:sldId id="349" r:id="rId29"/>
    <p:sldId id="354" r:id="rId30"/>
    <p:sldId id="35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957"/>
    <a:srgbClr val="C7C171"/>
    <a:srgbClr val="C9B16F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6" autoAdjust="0"/>
  </p:normalViewPr>
  <p:slideViewPr>
    <p:cSldViewPr>
      <p:cViewPr varScale="1">
        <p:scale>
          <a:sx n="112" d="100"/>
          <a:sy n="112" d="100"/>
        </p:scale>
        <p:origin x="5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2017-03-11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94288" y="6515100"/>
            <a:ext cx="1839912" cy="244475"/>
          </a:xfrm>
        </p:spPr>
        <p:txBody>
          <a:bodyPr/>
          <a:lstStyle>
            <a:lvl1pPr>
              <a:defRPr b="0" i="1"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029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charset="-127"/>
              </a:defRPr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453336"/>
            <a:ext cx="630665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35496" y="6581001"/>
            <a:ext cx="2185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단원</a:t>
            </a:r>
            <a:r>
              <a:rPr lang="en-US" altLang="ko-KR" sz="1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02 </a:t>
            </a:r>
            <a:r>
              <a:rPr lang="ko-KR" altLang="en-US" sz="1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자바 프로그래밍 기초</a:t>
            </a:r>
            <a:endParaRPr lang="ko-KR" altLang="en-US" sz="1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자바 프로그래밍 기초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 smtClean="0">
                <a:ea typeface="굴림" charset="-127"/>
              </a:rPr>
              <a:t>단원 </a:t>
            </a:r>
            <a:r>
              <a:rPr lang="en-US" altLang="ko-KR" sz="1600" dirty="0" smtClean="0">
                <a:ea typeface="굴림" charset="-127"/>
              </a:rPr>
              <a:t>02 ]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331640" y="4149080"/>
            <a:ext cx="57912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동양미래대학교 강 환수 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교수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033907" cy="5328592"/>
          </a:xfrm>
        </p:spPr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en-US" altLang="ko-KR" dirty="0" smtClean="0"/>
              <a:t>(identifiers)</a:t>
            </a:r>
          </a:p>
          <a:p>
            <a:pPr lvl="1"/>
            <a:r>
              <a:rPr lang="ko-KR" altLang="en-US" dirty="0" smtClean="0"/>
              <a:t>프로그래머가 </a:t>
            </a:r>
            <a:r>
              <a:rPr lang="ko-KR" altLang="en-US" dirty="0"/>
              <a:t>정의하여 사용하는 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</a:t>
            </a:r>
            <a:r>
              <a:rPr lang="ko-KR" altLang="en-US" dirty="0" err="1"/>
              <a:t>식별자로는</a:t>
            </a:r>
            <a:r>
              <a:rPr lang="ko-KR" altLang="en-US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변수 이름과 함수 이름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8194" name="Picture 2" descr="L:\2013 09 backup\2012 03 16(금) 자바 저술\2013 10 28(월) 절대자바 강의자료 작성\Chapter02\그림2-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86" y="2492896"/>
            <a:ext cx="572421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5153587" cy="5328592"/>
          </a:xfrm>
        </p:spPr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구성 문자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</a:t>
            </a:r>
            <a:r>
              <a:rPr lang="ko-KR" altLang="en-US" dirty="0"/>
              <a:t>대소문자 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/>
              <a:t>(0~9), </a:t>
            </a:r>
            <a:r>
              <a:rPr lang="ko-KR" altLang="en-US" dirty="0"/>
              <a:t>밑줄</a:t>
            </a:r>
            <a:r>
              <a:rPr lang="en-US" altLang="ko-KR" dirty="0"/>
              <a:t>(_), </a:t>
            </a:r>
            <a:r>
              <a:rPr lang="ko-KR" altLang="en-US" dirty="0"/>
              <a:t>달러 기호</a:t>
            </a:r>
            <a:r>
              <a:rPr lang="en-US" altLang="ko-KR" dirty="0"/>
              <a:t>($)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</a:t>
            </a:r>
            <a:endParaRPr lang="en-US" altLang="ko-KR" dirty="0"/>
          </a:p>
          <a:p>
            <a:pPr lvl="2"/>
            <a:r>
              <a:rPr lang="ko-KR" altLang="en-US" dirty="0"/>
              <a:t>① 키워드는 </a:t>
            </a:r>
            <a:r>
              <a:rPr lang="ko-KR" altLang="en-US" dirty="0" err="1"/>
              <a:t>식별자로</a:t>
            </a:r>
            <a:r>
              <a:rPr lang="ko-KR" altLang="en-US" dirty="0"/>
              <a:t> 이용할 수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즉 </a:t>
            </a:r>
            <a:r>
              <a:rPr lang="ko-KR" altLang="en-US" dirty="0"/>
              <a:t>키워드 </a:t>
            </a:r>
            <a:r>
              <a:rPr lang="en-US" altLang="ko-KR" dirty="0"/>
              <a:t>byte, case </a:t>
            </a:r>
            <a:r>
              <a:rPr lang="ko-KR" altLang="en-US" dirty="0"/>
              <a:t>등은 식별자가 될 수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② </a:t>
            </a:r>
            <a:r>
              <a:rPr lang="ko-KR" altLang="en-US" dirty="0"/>
              <a:t>식별자의 첫 문자로 숫자가 나올 수 없다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즉 </a:t>
            </a:r>
            <a:r>
              <a:rPr lang="en-US" altLang="ko-KR" dirty="0"/>
              <a:t>77fortran, 2020year </a:t>
            </a:r>
            <a:r>
              <a:rPr lang="ko-KR" altLang="en-US" dirty="0"/>
              <a:t>등은 식별자가 </a:t>
            </a:r>
            <a:r>
              <a:rPr lang="ko-KR" altLang="en-US" dirty="0" err="1" smtClean="0"/>
              <a:t>될수</a:t>
            </a:r>
            <a:r>
              <a:rPr lang="ko-KR" altLang="en-US" dirty="0" smtClean="0"/>
              <a:t>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③ </a:t>
            </a:r>
            <a:r>
              <a:rPr lang="ko-KR" altLang="en-US" dirty="0" err="1"/>
              <a:t>식별자는</a:t>
            </a:r>
            <a:r>
              <a:rPr lang="ko-KR" altLang="en-US" dirty="0"/>
              <a:t> 대소문자를 </a:t>
            </a:r>
            <a:r>
              <a:rPr lang="ko-KR" altLang="en-US" dirty="0" smtClean="0"/>
              <a:t>구별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 </a:t>
            </a:r>
            <a:r>
              <a:rPr lang="en-US" altLang="ko-KR" dirty="0"/>
              <a:t>Count, count, COUNT</a:t>
            </a:r>
            <a:r>
              <a:rPr lang="ko-KR" altLang="en-US" dirty="0"/>
              <a:t>는 모두 다른 변수로 </a:t>
            </a:r>
            <a:r>
              <a:rPr lang="ko-KR" altLang="en-US" dirty="0" smtClean="0"/>
              <a:t>취급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중간에 </a:t>
            </a:r>
            <a:r>
              <a:rPr lang="ko-KR" altLang="en-US" dirty="0"/>
              <a:t>공백</a:t>
            </a:r>
            <a:r>
              <a:rPr lang="en-US" altLang="ko-KR" dirty="0"/>
              <a:t>space </a:t>
            </a:r>
            <a:r>
              <a:rPr lang="ko-KR" altLang="en-US" dirty="0"/>
              <a:t>문자가 들어갈 수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④ </a:t>
            </a:r>
            <a:r>
              <a:rPr lang="ko-KR" altLang="en-US" dirty="0"/>
              <a:t>자바는 </a:t>
            </a:r>
            <a:r>
              <a:rPr lang="ko-KR" altLang="en-US" dirty="0" smtClean="0"/>
              <a:t>유니코드를 </a:t>
            </a:r>
            <a:r>
              <a:rPr lang="ko-KR" altLang="en-US" dirty="0"/>
              <a:t>지원하므로 </a:t>
            </a:r>
            <a:r>
              <a:rPr lang="ko-KR" altLang="en-US" dirty="0" err="1"/>
              <a:t>식별자로</a:t>
            </a:r>
            <a:r>
              <a:rPr lang="ko-KR" altLang="en-US" dirty="0"/>
              <a:t> 한글을 </a:t>
            </a:r>
            <a:r>
              <a:rPr lang="ko-KR" altLang="en-US" dirty="0" smtClean="0"/>
              <a:t>이용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실무 프로그램에서 </a:t>
            </a:r>
            <a:r>
              <a:rPr lang="ko-KR" altLang="en-US" dirty="0"/>
              <a:t>한글 사용은 권장하지 않는다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71" y="2564904"/>
            <a:ext cx="281946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97580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(comments)</a:t>
            </a:r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내용에는 전혀 영향을 미치지 않는 </a:t>
            </a:r>
            <a:r>
              <a:rPr lang="ko-KR" altLang="en-US" dirty="0" smtClean="0"/>
              <a:t>설명문</a:t>
            </a:r>
            <a:endParaRPr lang="ko-KR" altLang="en-US" dirty="0"/>
          </a:p>
          <a:p>
            <a:r>
              <a:rPr lang="ko-KR" altLang="en-US" dirty="0" smtClean="0"/>
              <a:t>주석 </a:t>
            </a:r>
            <a:r>
              <a:rPr lang="en-US" altLang="ko-KR" dirty="0" smtClean="0"/>
              <a:t>//</a:t>
            </a:r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줄 주석으로 </a:t>
            </a:r>
            <a:r>
              <a:rPr lang="en-US" altLang="ko-KR" dirty="0"/>
              <a:t>// </a:t>
            </a:r>
            <a:r>
              <a:rPr lang="ko-KR" altLang="en-US" dirty="0"/>
              <a:t>이후부터 그 줄의 마지막까지 주석으로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r>
              <a:rPr lang="ko-KR" altLang="en-US" dirty="0" smtClean="0"/>
              <a:t>블록 </a:t>
            </a:r>
            <a:r>
              <a:rPr lang="ko-KR" altLang="en-US" dirty="0"/>
              <a:t>주석 </a:t>
            </a:r>
            <a:r>
              <a:rPr lang="en-US" altLang="ko-KR" dirty="0"/>
              <a:t>/* … */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/*</a:t>
            </a:r>
            <a:r>
              <a:rPr lang="ko-KR" altLang="en-US" dirty="0"/>
              <a:t>은 주석 시작을 표시하며 *</a:t>
            </a:r>
            <a:r>
              <a:rPr lang="en-US" altLang="ko-KR" dirty="0"/>
              <a:t>/</a:t>
            </a:r>
            <a:r>
              <a:rPr lang="ko-KR" altLang="en-US" dirty="0"/>
              <a:t>은 주석 종료를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주석은 </a:t>
            </a:r>
            <a:r>
              <a:rPr lang="ko-KR" altLang="en-US" dirty="0"/>
              <a:t>여러 줄에 걸쳐 주석을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처음 부분에는 작성자와 </a:t>
            </a:r>
            <a:r>
              <a:rPr lang="ko-KR" altLang="en-US" dirty="0" smtClean="0"/>
              <a:t>소스파일관련 </a:t>
            </a:r>
            <a:r>
              <a:rPr lang="ko-KR" altLang="en-US" dirty="0"/>
              <a:t>정보를 주석으로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55" y="4221088"/>
            <a:ext cx="26193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9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문장과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7961899" cy="53285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프로그램에서 </a:t>
            </a:r>
            <a:r>
              <a:rPr lang="ko-KR" altLang="en-US" dirty="0"/>
              <a:t>컴퓨터에게 명령을 내리는 최소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문장은 세미콜론 </a:t>
            </a:r>
            <a:r>
              <a:rPr lang="en-US" altLang="ko-KR" dirty="0"/>
              <a:t>;</a:t>
            </a:r>
            <a:r>
              <a:rPr lang="ko-KR" altLang="en-US" dirty="0"/>
              <a:t>으로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중괄호를 </a:t>
            </a:r>
            <a:r>
              <a:rPr lang="ko-KR" altLang="en-US" dirty="0"/>
              <a:t>사용하며 여러 문장으로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정의 또는 </a:t>
            </a:r>
            <a:r>
              <a:rPr lang="ko-KR" altLang="en-US" dirty="0" err="1"/>
              <a:t>메소드</a:t>
            </a:r>
            <a:r>
              <a:rPr lang="ko-KR" altLang="en-US" dirty="0"/>
              <a:t> 정의에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임의로 블록을 </a:t>
            </a:r>
            <a:r>
              <a:rPr lang="ko-KR" altLang="en-US" dirty="0" smtClean="0"/>
              <a:t>구성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9218" name="Picture 2" descr="L:\2013 09 backup\2012 03 16(금) 자바 저술\2013 10 28(월) 절대자바 강의자료 작성\Chapter02\그림2-1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3056"/>
            <a:ext cx="670844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7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465955" cy="532859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인덴테이션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정의에서 필드나 </a:t>
            </a:r>
            <a:r>
              <a:rPr lang="ko-KR" altLang="en-US" dirty="0" err="1"/>
              <a:t>메소드의</a:t>
            </a:r>
            <a:r>
              <a:rPr lang="ko-KR" altLang="en-US" dirty="0"/>
              <a:t> 첫 글자는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(tab)</a:t>
            </a:r>
            <a:r>
              <a:rPr lang="ko-KR" altLang="en-US" dirty="0" smtClean="0"/>
              <a:t>만큼 들여 쓰는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블록의 첫 </a:t>
            </a:r>
            <a:r>
              <a:rPr lang="ko-KR" altLang="en-US" dirty="0"/>
              <a:t>문장은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헤드 </a:t>
            </a:r>
            <a:r>
              <a:rPr lang="ko-KR" altLang="en-US" dirty="0"/>
              <a:t>문장에서 탭만큼 다시 </a:t>
            </a:r>
            <a:r>
              <a:rPr lang="ko-KR" altLang="en-US" dirty="0" smtClean="0"/>
              <a:t>들여 써야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작성에 익숙하지 않은 초보자에게는 매우 중요한 코딩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9219" name="Picture 3" descr="L:\2013 09 backup\2012 03 16(금) 자바 저술\2013 10 28(월) 절대자바 강의자료 작성\Chapter02\그림2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8"/>
            <a:ext cx="4032448" cy="30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0" y="2420888"/>
            <a:ext cx="91439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4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자료형과</a:t>
            </a:r>
            <a:r>
              <a:rPr lang="ko-KR" altLang="en-US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변수</a:t>
            </a:r>
            <a:endParaRPr lang="ko-KR" alt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56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기본형</a:t>
            </a:r>
            <a:endParaRPr lang="en-US" altLang="ko-KR" dirty="0" smtClean="0"/>
          </a:p>
          <a:p>
            <a:pPr lvl="1"/>
            <a:r>
              <a:rPr lang="ko-KR" altLang="en-US" dirty="0"/>
              <a:t>변수의 </a:t>
            </a:r>
            <a:r>
              <a:rPr lang="ko-KR" altLang="en-US" dirty="0" smtClean="0"/>
              <a:t>저장 공간에 </a:t>
            </a:r>
            <a:r>
              <a:rPr lang="ko-KR" altLang="en-US" dirty="0"/>
              <a:t>값 </a:t>
            </a:r>
            <a:r>
              <a:rPr lang="ko-KR" altLang="en-US" dirty="0" smtClean="0"/>
              <a:t>자체가 저장</a:t>
            </a:r>
            <a:endParaRPr lang="en-US" altLang="ko-KR" dirty="0" smtClean="0"/>
          </a:p>
          <a:p>
            <a:r>
              <a:rPr lang="ko-KR" altLang="en-US" dirty="0" err="1" smtClean="0"/>
              <a:t>참조형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변수의 저장 공간에 </a:t>
            </a:r>
            <a:r>
              <a:rPr lang="ko-KR" altLang="en-US" dirty="0"/>
              <a:t>참조 값이 </a:t>
            </a:r>
            <a:r>
              <a:rPr lang="ko-KR" altLang="en-US" dirty="0" smtClean="0"/>
              <a:t>저장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11266" name="Picture 2" descr="L:\2013 09 backup\2012 03 16(금) 자바 저술\2013 10 28(월) 절대자바 강의자료 작성\Chapter02\표2-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1" y="2955023"/>
            <a:ext cx="4800767" cy="24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L:\2013 09 backup\2012 03 16(금) 자바 저술\2013 10 28(월) 절대자바 강의자료 작성\Chapter02\그림2-18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55022"/>
            <a:ext cx="3845174" cy="23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5086814" y="4123281"/>
            <a:ext cx="576064" cy="216024"/>
          </a:xfrm>
          <a:prstGeom prst="rect">
            <a:avLst/>
          </a:prstGeom>
          <a:solidFill>
            <a:srgbClr val="E1A957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참조형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자료형과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변수  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p44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5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정수와 실수를 표현하는 </a:t>
            </a:r>
            <a:r>
              <a:rPr lang="ko-KR" altLang="en-US" dirty="0" err="1"/>
              <a:t>자료형이</a:t>
            </a:r>
            <a:r>
              <a:rPr lang="ko-KR" altLang="en-US" dirty="0"/>
              <a:t> 다양한 </a:t>
            </a:r>
            <a:r>
              <a:rPr lang="ko-KR" altLang="en-US" dirty="0" smtClean="0"/>
              <a:t>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</a:t>
            </a:r>
            <a:r>
              <a:rPr lang="ko-KR" altLang="en-US" dirty="0"/>
              <a:t>표현 범위가 다르기 </a:t>
            </a:r>
            <a:r>
              <a:rPr lang="ko-KR" altLang="en-US" dirty="0" smtClean="0"/>
              <a:t>때문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pic>
        <p:nvPicPr>
          <p:cNvPr id="12290" name="Picture 2" descr="L:\2013 09 backup\2012 03 16(금) 자바 저술\2013 10 28(월) 절대자바 강의자료 작성\Chapter02\표2-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366015" cy="22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L:\2013 09 backup\2012 03 16(금) 자바 저술\2013 10 28(월) 절대자바 강의자료 작성\Chapter02\그림2-1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54121"/>
            <a:ext cx="4937771" cy="19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자료형과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변수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7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상수와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21602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상수</a:t>
            </a:r>
            <a:r>
              <a:rPr lang="en-US" altLang="ko-KR" dirty="0" smtClean="0"/>
              <a:t>(literals)</a:t>
            </a:r>
          </a:p>
          <a:p>
            <a:pPr lvl="1"/>
            <a:r>
              <a:rPr lang="ko-KR" altLang="en-US" dirty="0" smtClean="0"/>
              <a:t>소스에 </a:t>
            </a:r>
            <a:r>
              <a:rPr lang="ko-KR" altLang="en-US" dirty="0"/>
              <a:t>그대로 표현할 수 있는 다양한 자료 </a:t>
            </a:r>
            <a:r>
              <a:rPr lang="ko-KR" altLang="en-US" dirty="0" smtClean="0"/>
              <a:t>값</a:t>
            </a:r>
            <a:endParaRPr lang="ko-KR" altLang="en-US" dirty="0"/>
          </a:p>
          <a:p>
            <a:pPr lvl="1"/>
            <a:r>
              <a:rPr lang="en-US" altLang="ko-KR" dirty="0"/>
              <a:t>10, 24.3</a:t>
            </a:r>
            <a:r>
              <a:rPr lang="ko-KR" altLang="en-US" dirty="0"/>
              <a:t>과 같은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</a:t>
            </a:r>
            <a:r>
              <a:rPr lang="ko-KR" altLang="en-US" dirty="0"/>
              <a:t>흥미롭습니다</a:t>
            </a:r>
            <a:r>
              <a:rPr lang="en-US" altLang="ko-KR" dirty="0"/>
              <a:t>.</a:t>
            </a:r>
            <a:r>
              <a:rPr lang="ko-KR" altLang="en-US" dirty="0"/>
              <a:t>”와 같은 </a:t>
            </a:r>
            <a:r>
              <a:rPr lang="ko-KR" altLang="en-US" dirty="0" smtClean="0"/>
              <a:t>문자열</a:t>
            </a:r>
            <a:endParaRPr lang="ko-KR" altLang="en-US" dirty="0"/>
          </a:p>
          <a:p>
            <a:r>
              <a:rPr lang="ko-KR" altLang="en-US" dirty="0" smtClean="0"/>
              <a:t>정수 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</a:t>
            </a:r>
            <a:r>
              <a:rPr lang="ko-KR" altLang="en-US" dirty="0"/>
              <a:t>앞의 </a:t>
            </a:r>
            <a:r>
              <a:rPr lang="en-US" altLang="ko-KR" b="1" dirty="0" smtClean="0"/>
              <a:t>0(</a:t>
            </a:r>
            <a:r>
              <a:rPr lang="en-US" altLang="ko-KR" dirty="0" smtClean="0"/>
              <a:t>zero)</a:t>
            </a:r>
            <a:r>
              <a:rPr lang="ko-KR" altLang="en-US" dirty="0" smtClean="0"/>
              <a:t>은 </a:t>
            </a:r>
            <a:r>
              <a:rPr lang="en-US" altLang="ko-KR" b="1" dirty="0"/>
              <a:t>8</a:t>
            </a:r>
            <a:r>
              <a:rPr lang="ko-KR" altLang="en-US" dirty="0"/>
              <a:t>진수</a:t>
            </a:r>
          </a:p>
          <a:p>
            <a:pPr lvl="1"/>
            <a:r>
              <a:rPr lang="en-US" altLang="ko-KR" dirty="0" smtClean="0"/>
              <a:t>0x</a:t>
            </a:r>
            <a:r>
              <a:rPr lang="ko-KR" altLang="en-US" dirty="0"/>
              <a:t>또는 </a:t>
            </a:r>
            <a:r>
              <a:rPr lang="en-US" altLang="ko-KR" dirty="0"/>
              <a:t>0X</a:t>
            </a:r>
            <a:r>
              <a:rPr lang="ko-KR" altLang="en-US" dirty="0"/>
              <a:t>는 </a:t>
            </a:r>
            <a:r>
              <a:rPr lang="en-US" altLang="ko-KR" b="1" dirty="0"/>
              <a:t>16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0b1010</a:t>
            </a:r>
            <a:r>
              <a:rPr lang="ko-KR" altLang="en-US" dirty="0" smtClean="0"/>
              <a:t>은 이진수 </a:t>
            </a:r>
            <a:r>
              <a:rPr lang="ko-KR" altLang="en-US" dirty="0"/>
              <a:t>표현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14338" name="Picture 2" descr="L:\2013 09 backup\2012 03 16(금) 자바 저술\2013 10 28(월) 절대자바 강의자료 작성\Chapter02\표2-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66587"/>
            <a:ext cx="5563097" cy="319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자료형과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변수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8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특수문자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인쇄할 </a:t>
            </a:r>
            <a:r>
              <a:rPr lang="ko-KR" altLang="en-US" dirty="0"/>
              <a:t>수 없는 문자나 특수한 문자를 표현하고자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역슬래쉬</a:t>
            </a:r>
            <a:r>
              <a:rPr lang="en-US" altLang="ko-KR" dirty="0"/>
              <a:t>(\)</a:t>
            </a:r>
            <a:r>
              <a:rPr lang="ko-KR" altLang="en-US" dirty="0"/>
              <a:t>를 쓰고 </a:t>
            </a:r>
            <a:r>
              <a:rPr lang="ko-KR" altLang="en-US" dirty="0" smtClean="0"/>
              <a:t>문자나 숫자를 </a:t>
            </a:r>
            <a:r>
              <a:rPr lang="ko-KR" altLang="en-US" dirty="0"/>
              <a:t>써서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 smtClean="0"/>
              <a:t>유니코드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한글문자 ‘가</a:t>
            </a:r>
            <a:r>
              <a:rPr lang="ko-KR" altLang="en-US" dirty="0"/>
              <a:t>’는 유니코드 표현 방식인 ‘</a:t>
            </a:r>
            <a:r>
              <a:rPr lang="en-US" altLang="ko-KR" dirty="0"/>
              <a:t>\uac00’</a:t>
            </a:r>
            <a:r>
              <a:rPr lang="ko-KR" altLang="en-US" dirty="0"/>
              <a:t>으로 표현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15362" name="Picture 2" descr="L:\2013 09 backup\2012 03 16(금) 자바 저술\2013 10 28(월) 절대자바 강의자료 작성\Chapter02\표2-4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5328592" cy="321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자료형과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변수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28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0" y="2420888"/>
            <a:ext cx="91439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자바 구조와 문장</a:t>
            </a:r>
            <a:endParaRPr lang="ko-KR" alt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8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ko-KR" altLang="en-US" dirty="0" err="1" smtClean="0"/>
              <a:t>선언와</a:t>
            </a:r>
            <a:r>
              <a:rPr lang="ko-KR" altLang="en-US" dirty="0" smtClean="0"/>
              <a:t>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4" y="1196752"/>
            <a:ext cx="8465955" cy="5328592"/>
          </a:xfrm>
        </p:spPr>
        <p:txBody>
          <a:bodyPr/>
          <a:lstStyle/>
          <a:p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</a:t>
            </a:r>
            <a:r>
              <a:rPr lang="en-US" altLang="ko-KR" dirty="0" smtClean="0"/>
              <a:t>(variables)</a:t>
            </a:r>
          </a:p>
          <a:p>
            <a:pPr lvl="2"/>
            <a:r>
              <a:rPr lang="ko-KR" altLang="en-US" dirty="0" smtClean="0"/>
              <a:t>자료 </a:t>
            </a:r>
            <a:r>
              <a:rPr lang="ko-KR" altLang="en-US" dirty="0"/>
              <a:t>값을 저장하는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변수를 </a:t>
            </a:r>
            <a:r>
              <a:rPr lang="ko-KR" altLang="en-US" dirty="0"/>
              <a:t>사용하기 위해서는 먼저 변수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(variables declaration) </a:t>
            </a:r>
            <a:r>
              <a:rPr lang="ko-KR" altLang="en-US" dirty="0" smtClean="0"/>
              <a:t>과정이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초기 값 지정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16386" name="Picture 2" descr="L:\2013 09 backup\2012 03 16(금) 자바 저술\2013 10 28(월) 절대자바 강의자료 작성\Chapter02\그림2-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24" y="2636912"/>
            <a:ext cx="5900488" cy="17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L:\2013 09 backup\2012 03 16(금) 자바 저술\2013 10 28(월) 절대자바 강의자료 작성\Chapter02\그림2-22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6304669" cy="17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자료형과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변수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소속변수와 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137363" cy="5328592"/>
          </a:xfrm>
        </p:spPr>
        <p:txBody>
          <a:bodyPr/>
          <a:lstStyle/>
          <a:p>
            <a:r>
              <a:rPr lang="ko-KR" altLang="en-US" dirty="0"/>
              <a:t>자바의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지역변수</a:t>
            </a:r>
            <a:r>
              <a:rPr lang="en-US" altLang="ko-KR" dirty="0" smtClean="0"/>
              <a:t>(local variables)</a:t>
            </a:r>
            <a:r>
              <a:rPr lang="ko-KR" altLang="en-US" dirty="0" smtClean="0"/>
              <a:t>와 소속변수</a:t>
            </a:r>
            <a:r>
              <a:rPr lang="en-US" altLang="ko-KR" dirty="0" smtClean="0"/>
              <a:t>(membered variables)</a:t>
            </a:r>
            <a:r>
              <a:rPr lang="ko-KR" altLang="en-US" dirty="0" smtClean="0"/>
              <a:t>로 나눔</a:t>
            </a:r>
            <a:endParaRPr lang="ko-KR" altLang="en-US" dirty="0"/>
          </a:p>
          <a:p>
            <a:r>
              <a:rPr lang="ko-KR" altLang="en-US" dirty="0" smtClean="0"/>
              <a:t>소속변수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내부에 소속된 변수로서 대부분의 </a:t>
            </a:r>
            <a:r>
              <a:rPr lang="ko-KR" altLang="en-US" dirty="0" err="1"/>
              <a:t>메소드에서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라고도 부름</a:t>
            </a:r>
            <a:endParaRPr lang="en-US" altLang="ko-KR" dirty="0" smtClean="0"/>
          </a:p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내부에서 선언되는 변수로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선언된 이후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내부에서만 사용 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17410" name="Picture 2" descr="L:\2013 09 backup\2012 03 16(금) 자바 저술\2013 10 28(월) 절대자바 강의자료 작성\Chapter02\그림2-2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00808"/>
            <a:ext cx="5490536" cy="42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자료형과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변수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3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/>
              <a:t>기본 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소속 변수의 기본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만으로 다음 값을 가짐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지역변수의 초기 값 </a:t>
            </a:r>
            <a:r>
              <a:rPr lang="ko-KR" altLang="en-US" dirty="0" err="1" smtClean="0"/>
              <a:t>미지정</a:t>
            </a:r>
            <a:r>
              <a:rPr lang="ko-KR" altLang="en-US" dirty="0" smtClean="0"/>
              <a:t> 오류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필드와 </a:t>
            </a:r>
            <a:r>
              <a:rPr lang="ko-KR" altLang="en-US" dirty="0"/>
              <a:t>달리 지역변수는 변수 선언 시 초기 값을 저장하지 않고 사용하면 컴파일 </a:t>
            </a:r>
            <a:r>
              <a:rPr lang="ko-KR" altLang="en-US" dirty="0" smtClean="0"/>
              <a:t>오류가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그러므로 </a:t>
            </a:r>
            <a:r>
              <a:rPr lang="ko-KR" altLang="en-US" dirty="0"/>
              <a:t>지역변수는 선언 후 사용 전에 반드시 초기 값을 저장한 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18434" name="Picture 2" descr="L:\2013 09 backup\2012 03 16(금) 자바 저술\2013 10 28(월) 절대자바 강의자료 작성\Chapter02\표2-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98930" cy="71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L:\2013 09 backup\2012 03 16(금) 자바 저술\2013 10 28(월) 절대자바 강의자료 작성\Chapter02\그림2-2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20" y="4561677"/>
            <a:ext cx="4931668" cy="10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자료형과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변수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4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필드와 지역변수의 초기 </a:t>
            </a:r>
            <a:r>
              <a:rPr lang="ko-KR" altLang="en-US" b="0" dirty="0" smtClean="0"/>
              <a:t>값 실습예제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19458" name="Picture 2" descr="L:\2013 09 backup\2012 03 16(금) 자바 저술\2013 10 28(월) 절대자바 강의자료 작성\Chapter02\실습예제2-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3964"/>
            <a:ext cx="6622206" cy="489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자료형과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변수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0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0" y="2420888"/>
            <a:ext cx="91439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자료의 입력과 출력</a:t>
            </a:r>
            <a:endParaRPr lang="ko-KR" alt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56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Scanner(1)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err="1"/>
              <a:t>java.util.Scanner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콘솔에 입력하는 다양한 자료 값을 입력</a:t>
            </a:r>
          </a:p>
          <a:p>
            <a:r>
              <a:rPr lang="ko-KR" altLang="en-US" dirty="0" smtClean="0"/>
              <a:t>콘솔 </a:t>
            </a:r>
            <a:r>
              <a:rPr lang="ko-KR" altLang="en-US" dirty="0"/>
              <a:t>입력을 위한 객체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ko-KR" altLang="en-US" dirty="0" smtClean="0"/>
              <a:t>만들려면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pic>
        <p:nvPicPr>
          <p:cNvPr id="20482" name="Picture 2" descr="L:\2013 09 backup\2012 03 16(금) 자바 저술\2013 10 28(월) 절대자바 강의자료 작성\Chapter02\그림2-2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44" y="2636912"/>
            <a:ext cx="7150324" cy="13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자료의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입력과 출력  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p54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5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Scanner</a:t>
            </a:r>
            <a:r>
              <a:rPr lang="ko-KR" altLang="en-US" b="0" dirty="0"/>
              <a:t>를 사용한 다양한 </a:t>
            </a:r>
            <a:r>
              <a:rPr lang="ko-KR" altLang="en-US" b="0" dirty="0" err="1" smtClean="0"/>
              <a:t>자료형의</a:t>
            </a:r>
            <a:r>
              <a:rPr lang="ko-KR" altLang="en-US" b="0" dirty="0" smtClean="0"/>
              <a:t> 입력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실습예제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2-7</a:t>
            </a:r>
          </a:p>
          <a:p>
            <a:pPr lvl="1"/>
            <a:r>
              <a:rPr lang="ko-KR" altLang="en-US" dirty="0"/>
              <a:t>클래스 </a:t>
            </a:r>
            <a:r>
              <a:rPr lang="en-US" altLang="ko-KR" dirty="0" err="1"/>
              <a:t>java.util.Scanner</a:t>
            </a:r>
            <a:r>
              <a:rPr lang="en-US" altLang="ko-KR" dirty="0"/>
              <a:t> </a:t>
            </a:r>
            <a:r>
              <a:rPr lang="ko-KR" altLang="en-US" dirty="0"/>
              <a:t>객체는 사용자가 콘솔에 입력하는 </a:t>
            </a:r>
            <a:r>
              <a:rPr lang="ko-KR" altLang="en-US" dirty="0" smtClean="0"/>
              <a:t>값을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공백문자와 함께 </a:t>
            </a:r>
            <a:r>
              <a:rPr lang="en-US" altLang="ko-KR" dirty="0" smtClean="0"/>
              <a:t>[‘\</a:t>
            </a:r>
            <a:r>
              <a:rPr lang="en-US" altLang="ko-KR" dirty="0"/>
              <a:t>t’, ‘\f’, ‘\r’, ‘\n’]</a:t>
            </a:r>
            <a:r>
              <a:rPr lang="ko-KR" altLang="en-US" dirty="0"/>
              <a:t>으로 구분하여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pic>
        <p:nvPicPr>
          <p:cNvPr id="21506" name="Picture 2" descr="L:\2013 09 backup\2012 03 16(금) 자바 저술\2013 10 28(월) 절대자바 강의자료 작성\Chapter02\실습예제2-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700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L:\2013 09 backup\2012 03 16(금) 자바 저술\2013 10 28(월) 절대자바 강의자료 작성\Chapter02\그림2-2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73851"/>
            <a:ext cx="4503382" cy="173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</a:t>
            </a:r>
            <a:r>
              <a:rPr lang="en-US" altLang="ko-KR" sz="14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자료의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입력과 출력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5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865555" cy="5328592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System</a:t>
            </a:r>
            <a:r>
              <a:rPr lang="ko-KR" altLang="en-US" dirty="0"/>
              <a:t>의 필드 </a:t>
            </a:r>
            <a:r>
              <a:rPr lang="en-US" altLang="ko-KR" dirty="0"/>
              <a:t>out, in, </a:t>
            </a:r>
            <a:r>
              <a:rPr lang="en-US" altLang="ko-KR" dirty="0" smtClean="0"/>
              <a:t>err</a:t>
            </a:r>
          </a:p>
          <a:p>
            <a:pPr lvl="1"/>
            <a:r>
              <a:rPr lang="ko-KR" altLang="en-US" dirty="0" smtClean="0"/>
              <a:t>콘솔</a:t>
            </a:r>
            <a:r>
              <a:rPr lang="en-US" altLang="ko-KR" dirty="0" smtClean="0"/>
              <a:t>(console)</a:t>
            </a:r>
            <a:r>
              <a:rPr lang="ko-KR" altLang="en-US" dirty="0" smtClean="0"/>
              <a:t>에 </a:t>
            </a:r>
            <a:r>
              <a:rPr lang="ko-KR" altLang="en-US" dirty="0"/>
              <a:t>표준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(standard output)</a:t>
            </a:r>
            <a:r>
              <a:rPr lang="ko-KR" altLang="en-US" dirty="0" smtClean="0"/>
              <a:t>하기 </a:t>
            </a:r>
            <a:r>
              <a:rPr lang="ko-KR" altLang="en-US" dirty="0"/>
              <a:t>위해 클래스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의 </a:t>
            </a:r>
            <a:r>
              <a:rPr lang="ko-KR" altLang="en-US" dirty="0"/>
              <a:t>필드 </a:t>
            </a:r>
            <a:r>
              <a:rPr lang="en-US" altLang="ko-KR" dirty="0"/>
              <a:t>out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소속변수 </a:t>
            </a:r>
            <a:r>
              <a:rPr lang="en-US" altLang="ko-KR" dirty="0"/>
              <a:t>out</a:t>
            </a:r>
            <a:r>
              <a:rPr lang="ko-KR" altLang="en-US" dirty="0"/>
              <a:t>은 </a:t>
            </a:r>
            <a:r>
              <a:rPr lang="en-US" altLang="ko-KR" dirty="0"/>
              <a:t>static</a:t>
            </a:r>
            <a:r>
              <a:rPr lang="ko-KR" altLang="en-US" dirty="0"/>
              <a:t>한 </a:t>
            </a:r>
            <a:r>
              <a:rPr lang="ko-KR" altLang="en-US" dirty="0" smtClean="0"/>
              <a:t>필드이므로 그대로 </a:t>
            </a:r>
            <a:r>
              <a:rPr lang="en-US" altLang="ko-KR" dirty="0" err="1"/>
              <a:t>System.out</a:t>
            </a:r>
            <a:r>
              <a:rPr lang="ko-KR" altLang="en-US" dirty="0"/>
              <a:t>을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pic>
        <p:nvPicPr>
          <p:cNvPr id="22530" name="Picture 2" descr="L:\2013 09 backup\2012 03 16(금) 자바 저술\2013 10 28(월) 절대자바 강의자료 작성\Chapter02\실습예제2-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528373" cy="31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L:\2013 09 backup\2012 03 16(금) 자바 저술\2013 10 28(월) 절대자바 강의자료 작성\Chapter02\표2-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76437"/>
            <a:ext cx="3546410" cy="1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</a:t>
            </a:r>
            <a:r>
              <a:rPr lang="en-US" altLang="ko-KR" sz="14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자료의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입력과 출력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1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출력을 위한 다양한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System.out.print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System.out.printf</a:t>
            </a:r>
            <a:r>
              <a:rPr lang="en-US" altLang="ko-KR" dirty="0" smtClean="0"/>
              <a:t>(), format()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pic>
        <p:nvPicPr>
          <p:cNvPr id="23554" name="Picture 2" descr="L:\2013 09 backup\2012 03 16(금) 자바 저술\2013 10 28(월) 절대자바 강의자료 작성\Chapter02\그림2-2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032448" cy="189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L:\2013 09 backup\2012 03 16(금) 자바 저술\2013 10 28(월) 절대자바 강의자료 작성\Chapter02\표2-8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0" y="2536269"/>
            <a:ext cx="5363110" cy="40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</a:t>
            </a:r>
            <a:r>
              <a:rPr lang="en-US" altLang="ko-KR" sz="14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자료의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입력과 출력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형식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01459" cy="5328592"/>
          </a:xfrm>
        </p:spPr>
        <p:txBody>
          <a:bodyPr/>
          <a:lstStyle/>
          <a:p>
            <a:r>
              <a:rPr lang="ko-KR" altLang="en-US" dirty="0"/>
              <a:t>형식 지정자는 </a:t>
            </a:r>
            <a:r>
              <a:rPr lang="en-US" altLang="ko-KR" dirty="0"/>
              <a:t>%</a:t>
            </a:r>
            <a:r>
              <a:rPr lang="ko-KR" altLang="en-US" dirty="0"/>
              <a:t>로 </a:t>
            </a:r>
            <a:r>
              <a:rPr lang="ko-KR" altLang="en-US" dirty="0" smtClean="0"/>
              <a:t>시작하며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출력될 </a:t>
            </a:r>
            <a:r>
              <a:rPr lang="ko-KR" altLang="en-US" dirty="0"/>
              <a:t>종류를 지정하는 변환 </a:t>
            </a:r>
            <a:r>
              <a:rPr lang="ko-KR" altLang="en-US" dirty="0" smtClean="0"/>
              <a:t>문자로 </a:t>
            </a:r>
            <a:r>
              <a:rPr lang="ko-KR" altLang="en-US" dirty="0"/>
              <a:t>구성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pic>
        <p:nvPicPr>
          <p:cNvPr id="24579" name="Picture 3" descr="L:\2013 09 backup\2012 03 16(금) 자바 저술\2013 10 28(월) 절대자바 강의자료 작성\Chapter02\실습예제2-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834856" cy="283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L:\2013 09 backup\2012 03 16(금) 자바 저술\2013 10 28(월) 절대자바 강의자료 작성\Chapter02\표2-9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9794"/>
            <a:ext cx="4392488" cy="30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</a:t>
            </a:r>
            <a:r>
              <a:rPr lang="en-US" altLang="ko-KR" sz="14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자료의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입력과 출력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4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클래스와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/>
              <a:t>자바의 프로그램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클래스는 하나의 </a:t>
            </a:r>
            <a:r>
              <a:rPr lang="ko-KR" altLang="en-US" dirty="0"/>
              <a:t>소스로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</a:t>
            </a:r>
            <a:r>
              <a:rPr lang="ko-KR" altLang="en-US" dirty="0"/>
              <a:t>이름 이후에 중괄호의 </a:t>
            </a:r>
            <a:r>
              <a:rPr lang="ko-KR" altLang="en-US" dirty="0" smtClean="0"/>
              <a:t>블록으로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</a:t>
            </a:r>
            <a:r>
              <a:rPr lang="ko-KR" altLang="en-US" dirty="0"/>
              <a:t>이름은 대소문자를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</a:t>
            </a:r>
            <a:r>
              <a:rPr lang="ko-KR" altLang="en-US" dirty="0" smtClean="0"/>
              <a:t>인 경우 </a:t>
            </a:r>
            <a:r>
              <a:rPr lang="ko-KR" altLang="en-US" dirty="0"/>
              <a:t>반드시 파일 이름과 </a:t>
            </a:r>
            <a:r>
              <a:rPr lang="ko-KR" altLang="en-US" dirty="0" smtClean="0"/>
              <a:t>일치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</a:t>
            </a:r>
            <a:r>
              <a:rPr lang="ko-KR" altLang="en-US" dirty="0"/>
              <a:t>다양한 자바 클래스가 모여있는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package </a:t>
            </a:r>
            <a:r>
              <a:rPr lang="ko-KR" altLang="en-US" dirty="0"/>
              <a:t>문장으로 패키지를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</a:t>
            </a:r>
            <a:r>
              <a:rPr lang="ko-KR" altLang="en-US" dirty="0"/>
              <a:t>소스에서 맨 앞에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 이름에서 </a:t>
            </a:r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를 이용하여 하부 폴더를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2050" name="Picture 2" descr="L:\2013 09 backup\2012 03 16(금) 자바 저술\2013 10 28(월) 절대자바 강의자료 작성\Chapter02\그림2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5717009" cy="158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 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p32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 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281379" cy="5328592"/>
          </a:xfrm>
        </p:spPr>
        <p:txBody>
          <a:bodyPr/>
          <a:lstStyle/>
          <a:p>
            <a:r>
              <a:rPr lang="en-US" altLang="ko-KR" dirty="0" err="1"/>
              <a:t>java.lang</a:t>
            </a:r>
            <a:r>
              <a:rPr lang="ko-KR" altLang="en-US" dirty="0"/>
              <a:t>을 제외한 모든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이름 앞에 모두 패키지 이름을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en-US" altLang="ko-KR" dirty="0" smtClean="0"/>
              <a:t>import</a:t>
            </a:r>
            <a:br>
              <a:rPr lang="en-US" altLang="ko-KR" dirty="0" smtClean="0"/>
            </a:br>
            <a:r>
              <a:rPr lang="ko-KR" altLang="en-US" dirty="0" smtClean="0"/>
              <a:t>문장</a:t>
            </a:r>
            <a:endParaRPr lang="en-US" altLang="ko-KR" dirty="0"/>
          </a:p>
          <a:p>
            <a:pPr lvl="1"/>
            <a:r>
              <a:rPr lang="ko-KR" altLang="en-US" dirty="0" smtClean="0"/>
              <a:t>패키지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pic>
        <p:nvPicPr>
          <p:cNvPr id="27651" name="Picture 3" descr="L:\2013 09 backup\2012 03 16(금) 자바 저술\2013 10 28(월) 절대자바 강의자료 작성\Chapter02\실습예제2-1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68" y="2586139"/>
            <a:ext cx="7077044" cy="39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L:\2013 09 backup\2012 03 16(금) 자바 저술\2013 10 28(월) 절대자바 강의자료 작성\Chapter02\그림2-30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46" y="1182438"/>
            <a:ext cx="5263234" cy="121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</a:t>
            </a:r>
            <a:r>
              <a:rPr lang="en-US" altLang="ko-KR" sz="14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자료의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입력과 출력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4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/>
              <a:t>클래스 </a:t>
            </a:r>
            <a:r>
              <a:rPr lang="ko-KR" altLang="en-US" dirty="0" smtClean="0"/>
              <a:t>생성 대화상자와 </a:t>
            </a:r>
            <a:r>
              <a:rPr lang="ko-KR" altLang="en-US" dirty="0"/>
              <a:t>소스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433507" cy="5328592"/>
          </a:xfrm>
        </p:spPr>
        <p:txBody>
          <a:bodyPr/>
          <a:lstStyle/>
          <a:p>
            <a:r>
              <a:rPr lang="ko-KR" altLang="en-US" dirty="0" smtClean="0"/>
              <a:t>패키지와 네임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3075" name="Picture 3" descr="L:\2013 09 backup\2012 03 16(금) 자바 저술\2013 10 28(월) 절대자바 강의자료 작성\Chapter02\그림2-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25" y="1988840"/>
            <a:ext cx="732177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내부는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필드는 소속변수</a:t>
            </a:r>
            <a:r>
              <a:rPr lang="en-US" altLang="ko-KR" dirty="0" smtClean="0"/>
              <a:t>(membered variables)</a:t>
            </a:r>
            <a:r>
              <a:rPr lang="ko-KR" altLang="en-US" dirty="0" smtClean="0"/>
              <a:t>라고도 하며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절차지향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(procedural language)</a:t>
            </a:r>
            <a:r>
              <a:rPr lang="ko-KR" altLang="en-US" dirty="0" smtClean="0"/>
              <a:t>에서 </a:t>
            </a:r>
            <a:r>
              <a:rPr lang="ko-KR" altLang="en-US" dirty="0"/>
              <a:t>말하는 </a:t>
            </a:r>
            <a:r>
              <a:rPr lang="ko-KR" altLang="en-US" dirty="0" smtClean="0"/>
              <a:t>함수와 같은 기능을 수행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특별한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자바 프로그램이 실행되는 문장이 기술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4098" name="Picture 2" descr="L:\2013 09 backup\2012 03 16(금) 자바 저술\2013 10 28(월) 절대자바 강의자료 작성\Chapter02\그림2-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294216" cy="27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28674" name="Picture 2" descr="L:\2013 09 backup\2012 03 16(금) 자바 저술\2013 10 28(월) 절대자바 강의자료 작성\Chapter02\실습예제2-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753639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다양한 실행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033907" cy="5328592"/>
          </a:xfrm>
        </p:spPr>
        <p:txBody>
          <a:bodyPr/>
          <a:lstStyle/>
          <a:p>
            <a:r>
              <a:rPr lang="ko-KR" altLang="en-US" dirty="0" smtClean="0"/>
              <a:t>메뉴 </a:t>
            </a:r>
            <a:endParaRPr lang="en-US" altLang="ko-KR" dirty="0" smtClean="0"/>
          </a:p>
          <a:p>
            <a:pPr lvl="1"/>
            <a:r>
              <a:rPr lang="ko-KR" altLang="en-US" dirty="0"/>
              <a:t>메뉴 </a:t>
            </a:r>
            <a:r>
              <a:rPr lang="en-US" altLang="ko-KR" dirty="0"/>
              <a:t>[Run As/Java Application]</a:t>
            </a:r>
            <a:r>
              <a:rPr lang="ko-KR" altLang="en-US" dirty="0"/>
              <a:t>으로도 실행 가능</a:t>
            </a:r>
            <a:endParaRPr lang="en-US" altLang="ko-KR" dirty="0"/>
          </a:p>
          <a:p>
            <a:pPr lvl="1"/>
            <a:r>
              <a:rPr lang="ko-KR" altLang="en-US" dirty="0" smtClean="0"/>
              <a:t>주 메뉴 </a:t>
            </a:r>
            <a:r>
              <a:rPr lang="en-US" altLang="ko-KR" dirty="0"/>
              <a:t>[Run/Run</a:t>
            </a:r>
            <a:r>
              <a:rPr lang="en-US" altLang="ko-KR" dirty="0" smtClean="0"/>
              <a:t>], [Run/Debug</a:t>
            </a:r>
            <a:r>
              <a:rPr lang="en-US" altLang="ko-KR" dirty="0"/>
              <a:t>]</a:t>
            </a:r>
            <a:r>
              <a:rPr lang="ko-KR" altLang="en-US" dirty="0"/>
              <a:t>으로도 실행</a:t>
            </a:r>
            <a:endParaRPr lang="en-US" altLang="ko-KR" dirty="0"/>
          </a:p>
          <a:p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도구상자에서 </a:t>
            </a:r>
            <a:r>
              <a:rPr lang="en-US" altLang="ko-KR" dirty="0"/>
              <a:t>[Run] </a:t>
            </a:r>
            <a:r>
              <a:rPr lang="ko-KR" altLang="en-US" dirty="0" smtClean="0"/>
              <a:t>아이콘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/>
              <a:t>[Run] </a:t>
            </a:r>
            <a:r>
              <a:rPr lang="ko-KR" altLang="en-US" dirty="0"/>
              <a:t>아이콘의 아래 화살표를 눌러 이전에 실행된 클래스를 선택하여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단축키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간단히 </a:t>
            </a:r>
            <a:r>
              <a:rPr lang="ko-KR" altLang="en-US" dirty="0"/>
              <a:t>단축 키 </a:t>
            </a:r>
            <a:r>
              <a:rPr lang="en-US" altLang="ko-KR" dirty="0"/>
              <a:t>[</a:t>
            </a:r>
            <a:r>
              <a:rPr lang="en-US" altLang="ko-KR" dirty="0" smtClean="0"/>
              <a:t>F11] </a:t>
            </a:r>
            <a:r>
              <a:rPr lang="ko-KR" altLang="en-US" dirty="0"/>
              <a:t>또는 </a:t>
            </a:r>
            <a:r>
              <a:rPr lang="en-US" altLang="ko-KR" dirty="0"/>
              <a:t>[Ctrl]+[</a:t>
            </a:r>
            <a:r>
              <a:rPr lang="en-US" altLang="ko-KR" dirty="0" smtClean="0"/>
              <a:t>F11]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5122" name="Picture 2" descr="L:\2013 09 backup\2012 03 16(금) 자바 저술\2013 10 28(월) 절대자바 강의자료 작성\Chapter02\그림2-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6506470" cy="19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단축키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[Ctrl]+[Shift]+[L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/>
              <a:t>단축 </a:t>
            </a:r>
            <a:r>
              <a:rPr lang="ko-KR" altLang="en-US" dirty="0" smtClean="0"/>
              <a:t>키 참조 방법</a:t>
            </a:r>
            <a:endParaRPr lang="ko-KR" altLang="en-US" dirty="0"/>
          </a:p>
          <a:p>
            <a:pPr lvl="1"/>
            <a:r>
              <a:rPr lang="ko-KR" altLang="en-US" dirty="0" smtClean="0"/>
              <a:t>주 </a:t>
            </a:r>
            <a:r>
              <a:rPr lang="ko-KR" altLang="en-US" dirty="0"/>
              <a:t>메뉴에서 </a:t>
            </a:r>
            <a:r>
              <a:rPr lang="en-US" altLang="ko-KR" dirty="0"/>
              <a:t>[Help/Key Assist…]</a:t>
            </a:r>
            <a:r>
              <a:rPr lang="ko-KR" altLang="en-US" dirty="0"/>
              <a:t>의 선택으로도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r>
              <a:rPr lang="en-US" altLang="ko-KR" dirty="0"/>
              <a:t>[Ctrl] + [Space] </a:t>
            </a:r>
            <a:r>
              <a:rPr lang="ko-KR" altLang="en-US" dirty="0"/>
              <a:t>키 활용</a:t>
            </a:r>
          </a:p>
          <a:p>
            <a:pPr lvl="1"/>
            <a:r>
              <a:rPr lang="ko-KR" altLang="en-US" dirty="0" smtClean="0"/>
              <a:t>도움 </a:t>
            </a:r>
            <a:r>
              <a:rPr lang="ko-KR" altLang="en-US" dirty="0"/>
              <a:t>코드가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표준출력을 </a:t>
            </a:r>
            <a:r>
              <a:rPr lang="ko-KR" altLang="en-US" dirty="0"/>
              <a:t>위하여 간단히 </a:t>
            </a:r>
            <a:r>
              <a:rPr lang="en-US" altLang="ko-KR" dirty="0" err="1"/>
              <a:t>sysout</a:t>
            </a:r>
            <a:r>
              <a:rPr lang="ko-KR" altLang="en-US" dirty="0"/>
              <a:t>을 입력한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[</a:t>
            </a:r>
            <a:r>
              <a:rPr lang="en-US" altLang="ko-KR" dirty="0"/>
              <a:t>Ctrl]+[Space] </a:t>
            </a:r>
            <a:r>
              <a:rPr lang="ko-KR" altLang="en-US" dirty="0"/>
              <a:t>단축 키를 누르게 되면 문장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  <a:r>
              <a:rPr lang="ko-KR" altLang="en-US" dirty="0"/>
              <a:t>이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/>
              <a:t>Ctrl]+[</a:t>
            </a:r>
            <a:r>
              <a:rPr lang="en-US" altLang="ko-KR" dirty="0" smtClean="0"/>
              <a:t>Shift]+[</a:t>
            </a:r>
            <a:r>
              <a:rPr lang="en-US" altLang="ko-KR" dirty="0"/>
              <a:t>F] </a:t>
            </a:r>
            <a:r>
              <a:rPr lang="ko-KR" altLang="en-US" dirty="0"/>
              <a:t>단축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소스의 </a:t>
            </a:r>
            <a:r>
              <a:rPr lang="ko-KR" altLang="en-US" dirty="0"/>
              <a:t>들여쓰기 등 </a:t>
            </a:r>
            <a:r>
              <a:rPr lang="ko-KR" altLang="en-US" dirty="0" smtClean="0"/>
              <a:t>포맷</a:t>
            </a:r>
            <a:r>
              <a:rPr lang="en-US" altLang="ko-KR" dirty="0" smtClean="0"/>
              <a:t>(format)</a:t>
            </a:r>
            <a:r>
              <a:rPr lang="ko-KR" altLang="en-US" dirty="0" smtClean="0"/>
              <a:t>을 정리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6147" name="Picture 3" descr="L:\2013 09 backup\2012 03 16(금) 자바 저술\2013 10 28(월) 절대자바 강의자료 작성\Chapter02\그림2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81658"/>
            <a:ext cx="4752528" cy="11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38" y="4005064"/>
            <a:ext cx="2061834" cy="197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033907" cy="5328592"/>
          </a:xfrm>
        </p:spPr>
        <p:txBody>
          <a:bodyPr/>
          <a:lstStyle/>
          <a:p>
            <a:r>
              <a:rPr lang="ko-KR" altLang="en-US" dirty="0"/>
              <a:t>프로그래밍 언어에서 문법적으로 의미 있는 단어로 사용하기 위해 미리 정의해 놓은 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키워드는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(reserved word)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7170" name="Picture 2" descr="L:\2013 09 backup\2012 03 16(금) 자바 저술\2013 10 28(월) 절대자바 강의자료 작성\Chapter02\그림2-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710757" cy="172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1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자바 구조와 문장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14691</TotalTime>
  <Words>1057</Words>
  <Application>Microsoft Office PowerPoint</Application>
  <PresentationFormat>화면 슬라이드 쇼(4:3)</PresentationFormat>
  <Paragraphs>239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HY견명조</vt:lpstr>
      <vt:lpstr>HY얕은샘물M</vt:lpstr>
      <vt:lpstr>HY중고딕</vt:lpstr>
      <vt:lpstr>굴림</vt:lpstr>
      <vt:lpstr>맑은 고딕</vt:lpstr>
      <vt:lpstr>Arial</vt:lpstr>
      <vt:lpstr>Wingdings</vt:lpstr>
      <vt:lpstr>206TGp_window_light</vt:lpstr>
      <vt:lpstr>자바 프로그래밍 기초</vt:lpstr>
      <vt:lpstr>PowerPoint 프레젠테이션</vt:lpstr>
      <vt:lpstr>자바 클래스와 패키지</vt:lpstr>
      <vt:lpstr>자바 클래스 생성 대화상자와 소스</vt:lpstr>
      <vt:lpstr>자바 클래스 구조</vt:lpstr>
      <vt:lpstr>실습예제</vt:lpstr>
      <vt:lpstr>자바의 다양한 실행 방법</vt:lpstr>
      <vt:lpstr>이클립스 단축키</vt:lpstr>
      <vt:lpstr>키워드</vt:lpstr>
      <vt:lpstr>식별자(1)</vt:lpstr>
      <vt:lpstr>식별자(2)</vt:lpstr>
      <vt:lpstr>주석</vt:lpstr>
      <vt:lpstr>문장과 블록</vt:lpstr>
      <vt:lpstr>들여쓰기</vt:lpstr>
      <vt:lpstr>PowerPoint 프레젠테이션</vt:lpstr>
      <vt:lpstr>자바의 자료형</vt:lpstr>
      <vt:lpstr>자료형 크기</vt:lpstr>
      <vt:lpstr>상수와 표현</vt:lpstr>
      <vt:lpstr>특수문자 </vt:lpstr>
      <vt:lpstr>변수 선언와 초기화</vt:lpstr>
      <vt:lpstr>소속변수와 지역변수</vt:lpstr>
      <vt:lpstr>변수의 기본 값</vt:lpstr>
      <vt:lpstr>필드와 지역변수의 초기 값 실습예제</vt:lpstr>
      <vt:lpstr>PowerPoint 프레젠테이션</vt:lpstr>
      <vt:lpstr>클래스 Scanner(1) </vt:lpstr>
      <vt:lpstr>Scanner를 사용한 다양한 자료형의 입력 실습예제</vt:lpstr>
      <vt:lpstr>콘솔 입출력</vt:lpstr>
      <vt:lpstr>출력을 위한 다양한 메소드의 이용</vt:lpstr>
      <vt:lpstr>메소드 printf()의 형식 지정자</vt:lpstr>
      <vt:lpstr>import 문장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HP</cp:lastModifiedBy>
  <cp:revision>100</cp:revision>
  <dcterms:created xsi:type="dcterms:W3CDTF">2011-07-02T09:05:44Z</dcterms:created>
  <dcterms:modified xsi:type="dcterms:W3CDTF">2017-03-11T03:13:20Z</dcterms:modified>
</cp:coreProperties>
</file>