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712" r:id="rId2"/>
    <p:sldId id="666" r:id="rId3"/>
    <p:sldId id="675" r:id="rId4"/>
    <p:sldId id="678" r:id="rId5"/>
    <p:sldId id="302" r:id="rId6"/>
    <p:sldId id="713" r:id="rId7"/>
    <p:sldId id="717" r:id="rId8"/>
    <p:sldId id="714" r:id="rId9"/>
    <p:sldId id="715" r:id="rId10"/>
    <p:sldId id="716" r:id="rId11"/>
    <p:sldId id="718" r:id="rId12"/>
    <p:sldId id="722" r:id="rId13"/>
    <p:sldId id="719" r:id="rId14"/>
    <p:sldId id="724" r:id="rId15"/>
    <p:sldId id="720" r:id="rId16"/>
    <p:sldId id="721" r:id="rId17"/>
    <p:sldId id="723" r:id="rId18"/>
    <p:sldId id="725" r:id="rId19"/>
    <p:sldId id="726" r:id="rId20"/>
    <p:sldId id="710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E5"/>
    <a:srgbClr val="CCE8D1"/>
    <a:srgbClr val="DC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6303" autoAdjust="0"/>
  </p:normalViewPr>
  <p:slideViewPr>
    <p:cSldViewPr snapToGrid="0">
      <p:cViewPr>
        <p:scale>
          <a:sx n="100" d="100"/>
          <a:sy n="100" d="100"/>
        </p:scale>
        <p:origin x="99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5CD10-2468-4B93-9EAC-980801043A9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AAEF7-A468-43F0-AA5E-F18660B547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4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とは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1991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年にオランダ人のグイド・ヴァンロッサムというプログラマーによって開発され、</a:t>
            </a:r>
            <a:r>
              <a:rPr lang="ja-JP" altLang="en-US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オープンソースで運営されているプログラミング言語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です。イギリス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BBC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のコメディ番組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『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空飛ぶモンティ・パイソン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』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が</a:t>
            </a:r>
            <a:r>
              <a:rPr lang="en-US" altLang="ja-JP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444444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という名前の由来であるようです。</a:t>
            </a:r>
            <a:r>
              <a:rPr lang="en-US" altLang="ja-JP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1" i="0" dirty="0">
                <a:solidFill>
                  <a:srgbClr val="E54343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のプログラミング言語としての主な特徴は、少ないコードで簡潔にプログラムを書けること、専門的なライブラリが豊富にあることなどが挙げられます。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AAEF7-A468-43F0-AA5E-F18660B5474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25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CCE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4D13B0D-D372-1611-480C-BAFD44FD2BD3}"/>
              </a:ext>
            </a:extLst>
          </p:cNvPr>
          <p:cNvSpPr/>
          <p:nvPr userDrawn="1"/>
        </p:nvSpPr>
        <p:spPr>
          <a:xfrm rot="12408619">
            <a:off x="-1262611" y="-823025"/>
            <a:ext cx="8389283" cy="8642311"/>
          </a:xfrm>
          <a:custGeom>
            <a:avLst/>
            <a:gdLst>
              <a:gd name="connsiteX0" fmla="*/ 8389283 w 8389283"/>
              <a:gd name="connsiteY0" fmla="*/ 6120796 h 8642311"/>
              <a:gd name="connsiteX1" fmla="*/ 3399764 w 8389283"/>
              <a:gd name="connsiteY1" fmla="*/ 8642311 h 8642311"/>
              <a:gd name="connsiteX2" fmla="*/ 3325935 w 8389283"/>
              <a:gd name="connsiteY2" fmla="*/ 8623818 h 8642311"/>
              <a:gd name="connsiteX3" fmla="*/ 1677 w 8389283"/>
              <a:gd name="connsiteY3" fmla="*/ 3938504 h 8642311"/>
              <a:gd name="connsiteX4" fmla="*/ 230932 w 8389283"/>
              <a:gd name="connsiteY4" fmla="*/ 2567551 h 8642311"/>
              <a:gd name="connsiteX5" fmla="*/ 234184 w 8389283"/>
              <a:gd name="connsiteY5" fmla="*/ 2558083 h 8642311"/>
              <a:gd name="connsiteX6" fmla="*/ 5296063 w 8389283"/>
              <a:gd name="connsiteY6" fmla="*/ 0 h 864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283" h="8642311">
                <a:moveTo>
                  <a:pt x="8389283" y="6120796"/>
                </a:moveTo>
                <a:lnTo>
                  <a:pt x="3399764" y="8642311"/>
                </a:lnTo>
                <a:lnTo>
                  <a:pt x="3325935" y="8623818"/>
                </a:lnTo>
                <a:cubicBezTo>
                  <a:pt x="1359294" y="8077041"/>
                  <a:pt x="-55596" y="6162090"/>
                  <a:pt x="1677" y="3938504"/>
                </a:cubicBezTo>
                <a:cubicBezTo>
                  <a:pt x="14003" y="3459938"/>
                  <a:pt x="93663" y="2999627"/>
                  <a:pt x="230932" y="2567551"/>
                </a:cubicBezTo>
                <a:lnTo>
                  <a:pt x="234184" y="2558083"/>
                </a:lnTo>
                <a:lnTo>
                  <a:pt x="5296063" y="0"/>
                </a:lnTo>
                <a:close/>
              </a:path>
            </a:pathLst>
          </a:custGeom>
          <a:solidFill>
            <a:srgbClr val="E9F1E5"/>
          </a:solidFill>
          <a:ln>
            <a:solidFill>
              <a:srgbClr val="E9F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5514" y="1442407"/>
            <a:ext cx="6400799" cy="22258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5514" y="3808297"/>
            <a:ext cx="5223030" cy="108329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4A1-5A73-EE4C-B0D5-4D68D8A59486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CC85B6A-1EF2-454B-396E-AF4F97BC2B86}"/>
              </a:ext>
            </a:extLst>
          </p:cNvPr>
          <p:cNvGrpSpPr/>
          <p:nvPr userDrawn="1"/>
        </p:nvGrpSpPr>
        <p:grpSpPr>
          <a:xfrm>
            <a:off x="246286" y="343257"/>
            <a:ext cx="3358854" cy="348601"/>
            <a:chOff x="246286" y="343257"/>
            <a:chExt cx="3358854" cy="348601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40B1A24-EEDF-66BC-B5F0-CE501CAB2D5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C143A98-C7EE-F30C-84C4-5F102ADE22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C0AF751-8DA7-48EF-1435-AD4186683B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9103615-2B22-FA98-8D36-7EE45182DA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107F90B-C5E7-ACEB-8B0A-EA20DDEBCAB3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99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7EA6-6A5E-B642-A12A-F15A531CA2D1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7C51F-CE25-914C-91B5-8A21EDFB09AE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45C-4D5E-8B44-9FF6-BBADF9CA7065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CCD6-A889-0A49-8F11-4737D15F71FD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6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9552" y="245109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69552" y="95090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7F4A-FECD-1248-A21C-41239C8771C5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614910-8727-C941-0AA7-F955A543EB61}"/>
              </a:ext>
            </a:extLst>
          </p:cNvPr>
          <p:cNvSpPr/>
          <p:nvPr userDrawn="1"/>
        </p:nvSpPr>
        <p:spPr>
          <a:xfrm>
            <a:off x="0" y="0"/>
            <a:ext cx="9144000" cy="603682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1EC4759-5D08-3D67-D003-C9932E5957A4}"/>
              </a:ext>
            </a:extLst>
          </p:cNvPr>
          <p:cNvGrpSpPr/>
          <p:nvPr userDrawn="1"/>
        </p:nvGrpSpPr>
        <p:grpSpPr>
          <a:xfrm>
            <a:off x="5714931" y="429381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95C4F7C-E931-CB64-6A92-3A5CED3AD02E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5E10B54-7864-F98B-8C3F-03772F0DDF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06182E5-F762-0D66-59D0-F31B67E329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41378A0-467A-F767-9C9D-BC0E225C63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09FEC-5BB3-2078-FB27-89501650FA90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1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5A0B-DDBB-F746-9B15-FFAC6A7C0073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AF50-064B-E145-AB4A-D976DE2D73D1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9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C0EBA6-A0F1-2FDB-9B01-D54ABC467658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37030A-28FB-0C60-84AC-F67C790C0271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5258" y="1033063"/>
            <a:ext cx="8229600" cy="1143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E2-7BCA-604B-A11E-887685621AC8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025C8D3-07E4-B066-D7C0-E551A06969C2}"/>
              </a:ext>
            </a:extLst>
          </p:cNvPr>
          <p:cNvGrpSpPr/>
          <p:nvPr userDrawn="1"/>
        </p:nvGrpSpPr>
        <p:grpSpPr>
          <a:xfrm>
            <a:off x="5591111" y="365124"/>
            <a:ext cx="3358854" cy="348601"/>
            <a:chOff x="246286" y="343257"/>
            <a:chExt cx="3358854" cy="348601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A24C2EE-74DE-72A0-FBDC-9C854751E9C9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5C76586-1BEC-A91B-E453-A6E2B9DA2C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CA3DA2B-EFA4-3D6E-E65F-7A2A91495D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71FEC01-FCCB-9E38-B8A8-9A5A37B692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A009802-90A9-C4DB-4ACB-287E3F903056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5298D-E713-6075-090E-D48E593AD3FD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BB7D71-30DF-FBD2-645E-DEEEE12FF938}"/>
              </a:ext>
            </a:extLst>
          </p:cNvPr>
          <p:cNvGrpSpPr/>
          <p:nvPr userDrawn="1"/>
        </p:nvGrpSpPr>
        <p:grpSpPr>
          <a:xfrm>
            <a:off x="5635032" y="349144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204DB4B-00AD-7DA9-571D-2BEA1B88B5C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6883BAB-CE10-CEAD-B67F-DE5F50D73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A0823CB-F629-AF10-AD32-0C064A6140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0194797-CE71-AD6F-D23E-15ED84600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12318-90F3-FD87-E779-C76F047EF345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8857A1-75C7-C9C7-C037-D7E9A5AE79F6}"/>
              </a:ext>
            </a:extLst>
          </p:cNvPr>
          <p:cNvGrpSpPr/>
          <p:nvPr userDrawn="1"/>
        </p:nvGrpSpPr>
        <p:grpSpPr>
          <a:xfrm>
            <a:off x="142043" y="6492875"/>
            <a:ext cx="1685278" cy="365125"/>
            <a:chOff x="457200" y="4980315"/>
            <a:chExt cx="2444319" cy="501645"/>
          </a:xfrm>
        </p:grpSpPr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0685BED6-A936-50D0-DF03-0900521199E4}"/>
                </a:ext>
              </a:extLst>
            </p:cNvPr>
            <p:cNvSpPr/>
            <p:nvPr userDrawn="1"/>
          </p:nvSpPr>
          <p:spPr>
            <a:xfrm>
              <a:off x="45720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EA3C0CC3-28F2-B3AC-9A8A-55BA4BC3CC9B}"/>
                </a:ext>
              </a:extLst>
            </p:cNvPr>
            <p:cNvSpPr/>
            <p:nvPr userDrawn="1"/>
          </p:nvSpPr>
          <p:spPr>
            <a:xfrm>
              <a:off x="77581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DAB9943F-9195-9AA2-FB87-CC31CD005024}"/>
                </a:ext>
              </a:extLst>
            </p:cNvPr>
            <p:cNvSpPr/>
            <p:nvPr userDrawn="1"/>
          </p:nvSpPr>
          <p:spPr>
            <a:xfrm>
              <a:off x="109442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5B41554E-BCA0-7415-B193-B529A5DD4FDA}"/>
                </a:ext>
              </a:extLst>
            </p:cNvPr>
            <p:cNvSpPr/>
            <p:nvPr userDrawn="1"/>
          </p:nvSpPr>
          <p:spPr>
            <a:xfrm>
              <a:off x="141303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7334B2C-1F9F-CE0D-8271-46B2D7FB0C6A}"/>
                </a:ext>
              </a:extLst>
            </p:cNvPr>
            <p:cNvSpPr/>
            <p:nvPr userDrawn="1"/>
          </p:nvSpPr>
          <p:spPr>
            <a:xfrm>
              <a:off x="173164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33245B9-2159-9F5F-83E3-38A3B2115EBF}"/>
                </a:ext>
              </a:extLst>
            </p:cNvPr>
            <p:cNvSpPr/>
            <p:nvPr userDrawn="1"/>
          </p:nvSpPr>
          <p:spPr>
            <a:xfrm>
              <a:off x="205025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2482583-006E-2034-3070-AEBC7870DEB4}"/>
                </a:ext>
              </a:extLst>
            </p:cNvPr>
            <p:cNvSpPr/>
            <p:nvPr userDrawn="1"/>
          </p:nvSpPr>
          <p:spPr>
            <a:xfrm>
              <a:off x="2368859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ッター プレースホルダー 23">
            <a:extLst>
              <a:ext uri="{FF2B5EF4-FFF2-40B4-BE49-F238E27FC236}">
                <a16:creationId xmlns:a16="http://schemas.microsoft.com/office/drawing/2014/main" id="{9C77F8A3-BC46-7201-0E2D-A565D8B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スライド番号プレースホルダー 24">
            <a:extLst>
              <a:ext uri="{FF2B5EF4-FFF2-40B4-BE49-F238E27FC236}">
                <a16:creationId xmlns:a16="http://schemas.microsoft.com/office/drawing/2014/main" id="{79B67BD1-383A-A53A-8DC4-2CDA9C1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30EEF4-6C63-8EE8-825D-1237590774F7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</p:spTree>
    <p:extLst>
      <p:ext uri="{BB962C8B-B14F-4D97-AF65-F5344CB8AC3E}">
        <p14:creationId xmlns:p14="http://schemas.microsoft.com/office/powerpoint/2010/main" val="308251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C026BD-FD5D-23CE-2E18-E7D6CA2CD954}"/>
              </a:ext>
            </a:extLst>
          </p:cNvPr>
          <p:cNvSpPr/>
          <p:nvPr userDrawn="1"/>
        </p:nvSpPr>
        <p:spPr>
          <a:xfrm>
            <a:off x="0" y="0"/>
            <a:ext cx="9144000" cy="539425"/>
          </a:xfrm>
          <a:prstGeom prst="rect">
            <a:avLst/>
          </a:prstGeom>
          <a:solidFill>
            <a:srgbClr val="E9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E904F-A6DA-D152-2A92-B57027BA030B}"/>
              </a:ext>
            </a:extLst>
          </p:cNvPr>
          <p:cNvSpPr txBox="1"/>
          <p:nvPr userDrawn="1"/>
        </p:nvSpPr>
        <p:spPr>
          <a:xfrm>
            <a:off x="194035" y="138907"/>
            <a:ext cx="2169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Python Boot Camp for  </a:t>
            </a:r>
            <a:r>
              <a:rPr kumimoji="1" lang="ja-JP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筑波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BB7D71-30DF-FBD2-645E-DEEEE12FF938}"/>
              </a:ext>
            </a:extLst>
          </p:cNvPr>
          <p:cNvGrpSpPr/>
          <p:nvPr userDrawn="1"/>
        </p:nvGrpSpPr>
        <p:grpSpPr>
          <a:xfrm>
            <a:off x="308429" y="6129680"/>
            <a:ext cx="3358854" cy="348601"/>
            <a:chOff x="246286" y="343257"/>
            <a:chExt cx="3358854" cy="348601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204DB4B-00AD-7DA9-571D-2BEA1B88B5C4}"/>
                </a:ext>
              </a:extLst>
            </p:cNvPr>
            <p:cNvSpPr/>
            <p:nvPr userDrawn="1"/>
          </p:nvSpPr>
          <p:spPr>
            <a:xfrm>
              <a:off x="246286" y="343257"/>
              <a:ext cx="348601" cy="348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6883BAB-CE10-CEAD-B67F-DE5F50D73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535727"/>
              <a:ext cx="269830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A0823CB-F629-AF10-AD32-0C064A6140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06376" y="614954"/>
              <a:ext cx="31219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0194797-CE71-AD6F-D23E-15ED846004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0267" y="423276"/>
              <a:ext cx="487767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AE12318-90F3-FD87-E779-C76F047EF345}"/>
                </a:ext>
              </a:extLst>
            </p:cNvPr>
            <p:cNvSpPr/>
            <p:nvPr userDrawn="1"/>
          </p:nvSpPr>
          <p:spPr>
            <a:xfrm>
              <a:off x="3446685" y="456499"/>
              <a:ext cx="158455" cy="1584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98857A1-75C7-C9C7-C037-D7E9A5AE79F6}"/>
              </a:ext>
            </a:extLst>
          </p:cNvPr>
          <p:cNvGrpSpPr/>
          <p:nvPr userDrawn="1"/>
        </p:nvGrpSpPr>
        <p:grpSpPr>
          <a:xfrm>
            <a:off x="7458722" y="269712"/>
            <a:ext cx="1685278" cy="365125"/>
            <a:chOff x="457200" y="4980315"/>
            <a:chExt cx="2444319" cy="501645"/>
          </a:xfrm>
        </p:grpSpPr>
        <p:sp>
          <p:nvSpPr>
            <p:cNvPr id="15" name="平行四辺形 14">
              <a:extLst>
                <a:ext uri="{FF2B5EF4-FFF2-40B4-BE49-F238E27FC236}">
                  <a16:creationId xmlns:a16="http://schemas.microsoft.com/office/drawing/2014/main" id="{0685BED6-A936-50D0-DF03-0900521199E4}"/>
                </a:ext>
              </a:extLst>
            </p:cNvPr>
            <p:cNvSpPr/>
            <p:nvPr userDrawn="1"/>
          </p:nvSpPr>
          <p:spPr>
            <a:xfrm>
              <a:off x="45720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EA3C0CC3-28F2-B3AC-9A8A-55BA4BC3CC9B}"/>
                </a:ext>
              </a:extLst>
            </p:cNvPr>
            <p:cNvSpPr/>
            <p:nvPr userDrawn="1"/>
          </p:nvSpPr>
          <p:spPr>
            <a:xfrm>
              <a:off x="77581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DAB9943F-9195-9AA2-FB87-CC31CD005024}"/>
                </a:ext>
              </a:extLst>
            </p:cNvPr>
            <p:cNvSpPr/>
            <p:nvPr userDrawn="1"/>
          </p:nvSpPr>
          <p:spPr>
            <a:xfrm>
              <a:off x="109442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平行四辺形 17">
              <a:extLst>
                <a:ext uri="{FF2B5EF4-FFF2-40B4-BE49-F238E27FC236}">
                  <a16:creationId xmlns:a16="http://schemas.microsoft.com/office/drawing/2014/main" id="{5B41554E-BCA0-7415-B193-B529A5DD4FDA}"/>
                </a:ext>
              </a:extLst>
            </p:cNvPr>
            <p:cNvSpPr/>
            <p:nvPr userDrawn="1"/>
          </p:nvSpPr>
          <p:spPr>
            <a:xfrm>
              <a:off x="141303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平行四辺形 18">
              <a:extLst>
                <a:ext uri="{FF2B5EF4-FFF2-40B4-BE49-F238E27FC236}">
                  <a16:creationId xmlns:a16="http://schemas.microsoft.com/office/drawing/2014/main" id="{57334B2C-1F9F-CE0D-8271-46B2D7FB0C6A}"/>
                </a:ext>
              </a:extLst>
            </p:cNvPr>
            <p:cNvSpPr/>
            <p:nvPr userDrawn="1"/>
          </p:nvSpPr>
          <p:spPr>
            <a:xfrm>
              <a:off x="173164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33245B9-2159-9F5F-83E3-38A3B2115EBF}"/>
                </a:ext>
              </a:extLst>
            </p:cNvPr>
            <p:cNvSpPr/>
            <p:nvPr userDrawn="1"/>
          </p:nvSpPr>
          <p:spPr>
            <a:xfrm>
              <a:off x="2050250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平行四辺形 20">
              <a:extLst>
                <a:ext uri="{FF2B5EF4-FFF2-40B4-BE49-F238E27FC236}">
                  <a16:creationId xmlns:a16="http://schemas.microsoft.com/office/drawing/2014/main" id="{22482583-006E-2034-3070-AEBC7870DEB4}"/>
                </a:ext>
              </a:extLst>
            </p:cNvPr>
            <p:cNvSpPr/>
            <p:nvPr userDrawn="1"/>
          </p:nvSpPr>
          <p:spPr>
            <a:xfrm>
              <a:off x="2368859" y="4980315"/>
              <a:ext cx="532660" cy="501645"/>
            </a:xfrm>
            <a:prstGeom prst="parallelogram">
              <a:avLst>
                <a:gd name="adj" fmla="val 7678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フッター プレースホルダー 23">
            <a:extLst>
              <a:ext uri="{FF2B5EF4-FFF2-40B4-BE49-F238E27FC236}">
                <a16:creationId xmlns:a16="http://schemas.microsoft.com/office/drawing/2014/main" id="{9C77F8A3-BC46-7201-0E2D-A565D8B6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スライド番号プレースホルダー 24">
            <a:extLst>
              <a:ext uri="{FF2B5EF4-FFF2-40B4-BE49-F238E27FC236}">
                <a16:creationId xmlns:a16="http://schemas.microsoft.com/office/drawing/2014/main" id="{79B67BD1-383A-A53A-8DC4-2CDA9C1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7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1585-1175-1F48-877E-2AC65DE47345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09FC-89F2-344C-8E27-4F57AD8C7518}" type="datetime1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8A17-BC0A-496A-8131-DD2A17EF2D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pyter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resource.com/index.php" TargetMode="External"/><Relationship Id="rId13" Type="http://schemas.openxmlformats.org/officeDocument/2006/relationships/hyperlink" Target="https://www.udemy.com/course/python-hz/" TargetMode="External"/><Relationship Id="rId18" Type="http://schemas.openxmlformats.org/officeDocument/2006/relationships/hyperlink" Target="https://www.udemy.com/course/python-basic-mb/" TargetMode="External"/><Relationship Id="rId26" Type="http://schemas.openxmlformats.org/officeDocument/2006/relationships/hyperlink" Target="https://www.udemy.com/course/raspi-tensorflow/" TargetMode="External"/><Relationship Id="rId3" Type="http://schemas.openxmlformats.org/officeDocument/2006/relationships/hyperlink" Target="https://docs.python.org/3/" TargetMode="External"/><Relationship Id="rId21" Type="http://schemas.openxmlformats.org/officeDocument/2006/relationships/hyperlink" Target="https://www.udemy.com/course/ds_for_python/" TargetMode="External"/><Relationship Id="rId7" Type="http://schemas.openxmlformats.org/officeDocument/2006/relationships/hyperlink" Target="https://docs.python.org/2.7/" TargetMode="External"/><Relationship Id="rId12" Type="http://schemas.openxmlformats.org/officeDocument/2006/relationships/hyperlink" Target="https://www.udemy.com/course/python-python3/" TargetMode="External"/><Relationship Id="rId17" Type="http://schemas.openxmlformats.org/officeDocument/2006/relationships/hyperlink" Target="https://www.udemy.com/course/oop-python/" TargetMode="External"/><Relationship Id="rId25" Type="http://schemas.openxmlformats.org/officeDocument/2006/relationships/hyperlink" Target="https://www.udemy.com/course/raspi-tutorial/" TargetMode="External"/><Relationship Id="rId2" Type="http://schemas.openxmlformats.org/officeDocument/2006/relationships/hyperlink" Target="https://www.python.org/doc/" TargetMode="External"/><Relationship Id="rId16" Type="http://schemas.openxmlformats.org/officeDocument/2006/relationships/hyperlink" Target="https://www.udemy.com/course/python-ai/" TargetMode="External"/><Relationship Id="rId20" Type="http://schemas.openxmlformats.org/officeDocument/2006/relationships/hyperlink" Target="https://www.udemy.com/course/intro-to-python3/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python.org/3.6/" TargetMode="External"/><Relationship Id="rId11" Type="http://schemas.openxmlformats.org/officeDocument/2006/relationships/hyperlink" Target="https://www.udemy.com/course/python-kaizen/" TargetMode="External"/><Relationship Id="rId24" Type="http://schemas.openxmlformats.org/officeDocument/2006/relationships/hyperlink" Target="https://www.udemy.com/course/python-mx/" TargetMode="External"/><Relationship Id="rId5" Type="http://schemas.openxmlformats.org/officeDocument/2006/relationships/hyperlink" Target="https://docs.python.org/3.8/" TargetMode="External"/><Relationship Id="rId15" Type="http://schemas.openxmlformats.org/officeDocument/2006/relationships/hyperlink" Target="https://www.udemy.com/course/python-kaizen-advanced/" TargetMode="External"/><Relationship Id="rId23" Type="http://schemas.openxmlformats.org/officeDocument/2006/relationships/hyperlink" Target="https://www.udemy.com/course/pythondjango-a/" TargetMode="External"/><Relationship Id="rId28" Type="http://schemas.openxmlformats.org/officeDocument/2006/relationships/hyperlink" Target="https://www.udemy.com/course/python-blockchain/" TargetMode="External"/><Relationship Id="rId10" Type="http://schemas.openxmlformats.org/officeDocument/2006/relationships/hyperlink" Target="https://www.udemy.com/course/python-beginner/" TargetMode="External"/><Relationship Id="rId19" Type="http://schemas.openxmlformats.org/officeDocument/2006/relationships/hyperlink" Target="https://www.udemy.com/course/python3_for_beginners/" TargetMode="External"/><Relationship Id="rId4" Type="http://schemas.openxmlformats.org/officeDocument/2006/relationships/hyperlink" Target="https://docs.python.org/3.9/" TargetMode="External"/><Relationship Id="rId9" Type="http://schemas.openxmlformats.org/officeDocument/2006/relationships/hyperlink" Target="https://note.nkmk.me/python/" TargetMode="External"/><Relationship Id="rId14" Type="http://schemas.openxmlformats.org/officeDocument/2006/relationships/hyperlink" Target="https://www.udemy.com/course/datascience365/" TargetMode="External"/><Relationship Id="rId22" Type="http://schemas.openxmlformats.org/officeDocument/2006/relationships/hyperlink" Target="https://www.udemy.com/course/algorithm1/" TargetMode="External"/><Relationship Id="rId27" Type="http://schemas.openxmlformats.org/officeDocument/2006/relationships/hyperlink" Target="https://www.udemy.com/course/python-streamli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8A734D-21CC-B4AB-3F0F-A20EE0D3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F9D0CE-DA24-9A7B-0865-AFC1861C6444}"/>
              </a:ext>
            </a:extLst>
          </p:cNvPr>
          <p:cNvSpPr txBox="1"/>
          <p:nvPr/>
        </p:nvSpPr>
        <p:spPr>
          <a:xfrm>
            <a:off x="312306" y="1685427"/>
            <a:ext cx="6240894" cy="216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Python Boot Camp for </a:t>
            </a:r>
            <a:r>
              <a:rPr lang="ja-JP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筑波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FDD5EB7C-6905-4FC3-FC7C-6035443E2F1F}"/>
              </a:ext>
            </a:extLst>
          </p:cNvPr>
          <p:cNvSpPr txBox="1">
            <a:spLocks/>
          </p:cNvSpPr>
          <p:nvPr/>
        </p:nvSpPr>
        <p:spPr>
          <a:xfrm>
            <a:off x="5934635" y="5411487"/>
            <a:ext cx="2904565" cy="108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ja-JP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社員番号：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32191523</a:t>
            </a:r>
            <a:endParaRPr lang="en-US" altLang="ja-JP" sz="40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ea typeface="Meiryo UI"/>
            </a:endParaRPr>
          </a:p>
          <a:p>
            <a:pPr algn="l">
              <a:lnSpc>
                <a:spcPct val="150000"/>
              </a:lnSpc>
            </a:pPr>
            <a:r>
              <a:rPr lang="ja-JP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筑波</a:t>
            </a:r>
            <a:r>
              <a:rPr lang="en-US" altLang="ja-JP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EC  </a:t>
            </a:r>
            <a:r>
              <a:rPr lang="ja-JP" altLang="en-US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Meiryo UI"/>
              </a:rPr>
              <a:t>園川 隼人</a:t>
            </a:r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920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本講義の約束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7284C4-70F2-80F9-4D97-69BC436FE82B}"/>
              </a:ext>
            </a:extLst>
          </p:cNvPr>
          <p:cNvSpPr txBox="1"/>
          <p:nvPr/>
        </p:nvSpPr>
        <p:spPr>
          <a:xfrm>
            <a:off x="864293" y="1804756"/>
            <a:ext cx="7415413" cy="64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分からないことがあればいつでも質問してください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58955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本講義の進め方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B11F24-0FEF-8A05-6C8F-AFF7654891E6}"/>
              </a:ext>
            </a:extLst>
          </p:cNvPr>
          <p:cNvSpPr/>
          <p:nvPr/>
        </p:nvSpPr>
        <p:spPr>
          <a:xfrm>
            <a:off x="863868" y="1784224"/>
            <a:ext cx="7626694" cy="4001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62C07F75-6245-28B4-04FF-17B130DCF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723" r="5582" b="5646"/>
          <a:stretch/>
        </p:blipFill>
        <p:spPr>
          <a:xfrm>
            <a:off x="3490364" y="2165312"/>
            <a:ext cx="4805149" cy="34212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45EA26-45DE-CA2A-C924-A0636E5CC790}"/>
              </a:ext>
            </a:extLst>
          </p:cNvPr>
          <p:cNvSpPr txBox="1"/>
          <p:nvPr/>
        </p:nvSpPr>
        <p:spPr>
          <a:xfrm>
            <a:off x="1441935" y="228412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問題を解く</a:t>
            </a:r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7C1D1EB8-0262-422C-5857-01597E2CC329}"/>
              </a:ext>
            </a:extLst>
          </p:cNvPr>
          <p:cNvSpPr/>
          <p:nvPr/>
        </p:nvSpPr>
        <p:spPr>
          <a:xfrm>
            <a:off x="1286074" y="2419716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ACEB3D-D654-9CBB-B73E-DA8BB9351406}"/>
              </a:ext>
            </a:extLst>
          </p:cNvPr>
          <p:cNvSpPr txBox="1"/>
          <p:nvPr/>
        </p:nvSpPr>
        <p:spPr>
          <a:xfrm>
            <a:off x="1441935" y="312682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書いたコードを実行</a:t>
            </a:r>
            <a:endParaRPr kumimoji="1" lang="ja-JP" altLang="en-US" dirty="0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81D31D64-573E-0106-8F53-2E4B6C6971E7}"/>
              </a:ext>
            </a:extLst>
          </p:cNvPr>
          <p:cNvSpPr/>
          <p:nvPr/>
        </p:nvSpPr>
        <p:spPr>
          <a:xfrm>
            <a:off x="1286074" y="3252793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D6F554-FD95-B6FC-4033-745E3CD157A0}"/>
              </a:ext>
            </a:extLst>
          </p:cNvPr>
          <p:cNvSpPr txBox="1"/>
          <p:nvPr/>
        </p:nvSpPr>
        <p:spPr>
          <a:xfrm>
            <a:off x="1441935" y="396951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解説を確認</a:t>
            </a: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3A0EA9C4-CF25-6518-776A-CD684CFC2C9D}"/>
              </a:ext>
            </a:extLst>
          </p:cNvPr>
          <p:cNvSpPr/>
          <p:nvPr/>
        </p:nvSpPr>
        <p:spPr>
          <a:xfrm>
            <a:off x="1286074" y="4085870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4193D9-4A07-B9FC-7706-4B2EC693B1FD}"/>
              </a:ext>
            </a:extLst>
          </p:cNvPr>
          <p:cNvSpPr txBox="1"/>
          <p:nvPr/>
        </p:nvSpPr>
        <p:spPr>
          <a:xfrm>
            <a:off x="1468658" y="4812212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分からない箇所を調べる</a:t>
            </a:r>
            <a:endParaRPr kumimoji="1" lang="ja-JP" altLang="en-US" dirty="0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F235E23F-8EF9-1D16-DD5A-21B625FDFED9}"/>
              </a:ext>
            </a:extLst>
          </p:cNvPr>
          <p:cNvSpPr/>
          <p:nvPr/>
        </p:nvSpPr>
        <p:spPr>
          <a:xfrm>
            <a:off x="1286074" y="4918948"/>
            <a:ext cx="155861" cy="155861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BAB6CF2-3F13-DEFF-F3A6-510AF2260809}"/>
              </a:ext>
            </a:extLst>
          </p:cNvPr>
          <p:cNvCxnSpPr>
            <a:cxnSpLocks/>
          </p:cNvCxnSpPr>
          <p:nvPr/>
        </p:nvCxnSpPr>
        <p:spPr>
          <a:xfrm>
            <a:off x="2036358" y="2668749"/>
            <a:ext cx="0" cy="5088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5D49F4-5E20-11A6-4196-9FB3F586D896}"/>
              </a:ext>
            </a:extLst>
          </p:cNvPr>
          <p:cNvCxnSpPr>
            <a:cxnSpLocks/>
          </p:cNvCxnSpPr>
          <p:nvPr/>
        </p:nvCxnSpPr>
        <p:spPr>
          <a:xfrm>
            <a:off x="2036358" y="3501826"/>
            <a:ext cx="0" cy="5088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492FDAA-5B2D-8F86-93C6-EFA3BBE84A80}"/>
              </a:ext>
            </a:extLst>
          </p:cNvPr>
          <p:cNvCxnSpPr>
            <a:cxnSpLocks/>
          </p:cNvCxnSpPr>
          <p:nvPr/>
        </p:nvCxnSpPr>
        <p:spPr>
          <a:xfrm>
            <a:off x="2036358" y="4334902"/>
            <a:ext cx="0" cy="5088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64C35BE-8366-BC83-9DC0-37809987C0AB}"/>
              </a:ext>
            </a:extLst>
          </p:cNvPr>
          <p:cNvCxnSpPr>
            <a:stCxn id="13" idx="2"/>
            <a:endCxn id="7" idx="2"/>
          </p:cNvCxnSpPr>
          <p:nvPr/>
        </p:nvCxnSpPr>
        <p:spPr>
          <a:xfrm rot="10800000">
            <a:off x="1286074" y="2497647"/>
            <a:ext cx="12700" cy="249923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3450C42-675B-F8A4-83BE-7CC72F28A9A9}"/>
              </a:ext>
            </a:extLst>
          </p:cNvPr>
          <p:cNvSpPr txBox="1"/>
          <p:nvPr/>
        </p:nvSpPr>
        <p:spPr>
          <a:xfrm>
            <a:off x="1936377" y="5972145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　後ほど一緒にサンプルを通して解説していきます。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393086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A59329-AF23-E6FF-1A69-037C3210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04A268-3A3F-050D-E7B3-7BABE5501148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本講義の達成条件</a:t>
            </a:r>
            <a:endParaRPr lang="en-US" altLang="ja-JP" sz="3200" b="1" dirty="0"/>
          </a:p>
        </p:txBody>
      </p:sp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E5C585E4-3BB4-03E2-256B-E9C8ECDF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AAFCE6-2DCD-CA02-4258-551F36D861BA}"/>
              </a:ext>
            </a:extLst>
          </p:cNvPr>
          <p:cNvSpPr txBox="1"/>
          <p:nvPr/>
        </p:nvSpPr>
        <p:spPr>
          <a:xfrm>
            <a:off x="864293" y="1804756"/>
            <a:ext cx="7415413" cy="1940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事前に用意した問題を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問解く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問題を解くごとにアンケートを記入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研修終了後のアンケートを記入</a:t>
            </a:r>
          </a:p>
        </p:txBody>
      </p:sp>
    </p:spTree>
    <p:extLst>
      <p:ext uri="{BB962C8B-B14F-4D97-AF65-F5344CB8AC3E}">
        <p14:creationId xmlns:p14="http://schemas.microsoft.com/office/powerpoint/2010/main" val="413319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おさらい：</a:t>
            </a:r>
            <a:r>
              <a:rPr lang="en-US" altLang="ja-JP" sz="3200" b="1" dirty="0"/>
              <a:t>Python</a:t>
            </a:r>
            <a:r>
              <a:rPr lang="ja-JP" altLang="en-US" sz="3200" b="1" dirty="0"/>
              <a:t>とは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EFCE9-E744-5B59-32D2-A6AC4DBB6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46221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22113C-4DC3-1573-758F-BB101816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CA73C35-6C7A-B279-854E-3CF427B21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6"/>
          <a:stretch/>
        </p:blipFill>
        <p:spPr>
          <a:xfrm>
            <a:off x="1098579" y="1573024"/>
            <a:ext cx="6946841" cy="45787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CB07D2-464D-C487-60E7-40DF9DDE159A}"/>
              </a:ext>
            </a:extLst>
          </p:cNvPr>
          <p:cNvSpPr txBox="1"/>
          <p:nvPr/>
        </p:nvSpPr>
        <p:spPr>
          <a:xfrm>
            <a:off x="3621749" y="6200363"/>
            <a:ext cx="4499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引用：</a:t>
            </a:r>
            <a:r>
              <a:rPr lang="en-US" altLang="ja-JP" sz="1600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Stack Overflow Developer Survey 2022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382991-1FA9-A484-EF8A-E9F9508A1CA2}"/>
              </a:ext>
            </a:extLst>
          </p:cNvPr>
          <p:cNvSpPr txBox="1"/>
          <p:nvPr/>
        </p:nvSpPr>
        <p:spPr>
          <a:xfrm>
            <a:off x="1025203" y="783675"/>
            <a:ext cx="6019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おさらい：</a:t>
            </a:r>
            <a:r>
              <a:rPr lang="en-US" altLang="ja-JP" sz="3200" b="1" dirty="0"/>
              <a:t>Python</a:t>
            </a:r>
            <a:r>
              <a:rPr lang="ja-JP" altLang="en-US" sz="3200" b="1" dirty="0"/>
              <a:t>は人気が高い</a:t>
            </a:r>
            <a:endParaRPr lang="en-US" altLang="ja-JP" sz="3200" b="1" dirty="0"/>
          </a:p>
        </p:txBody>
      </p:sp>
      <p:pic>
        <p:nvPicPr>
          <p:cNvPr id="8" name="図 7" descr="ロゴ, アイコン&#10;&#10;自動的に生成された説明">
            <a:extLst>
              <a:ext uri="{FF2B5EF4-FFF2-40B4-BE49-F238E27FC236}">
                <a16:creationId xmlns:a16="http://schemas.microsoft.com/office/drawing/2014/main" id="{13F33BFD-BDAC-25B6-5F42-FD9CBA1C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2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本研修の実行環境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5784473-4C87-5B2D-D763-90E69FA9E767}"/>
              </a:ext>
            </a:extLst>
          </p:cNvPr>
          <p:cNvGrpSpPr/>
          <p:nvPr/>
        </p:nvGrpSpPr>
        <p:grpSpPr>
          <a:xfrm>
            <a:off x="1094366" y="2018279"/>
            <a:ext cx="6955267" cy="3622602"/>
            <a:chOff x="1025203" y="1550688"/>
            <a:chExt cx="6955267" cy="362260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9F59E84-D455-3D7E-9184-54150DA4C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203" y="1550688"/>
              <a:ext cx="6776079" cy="330186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6E5CF6-6A94-2619-A926-038EB0731502}"/>
                </a:ext>
              </a:extLst>
            </p:cNvPr>
            <p:cNvSpPr txBox="1"/>
            <p:nvPr/>
          </p:nvSpPr>
          <p:spPr>
            <a:xfrm>
              <a:off x="5444583" y="4896291"/>
              <a:ext cx="2535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/>
                <a:t>画像引用：</a:t>
              </a:r>
              <a:r>
                <a:rPr kumimoji="1" lang="en-US" altLang="ja-JP" sz="1200" dirty="0">
                  <a:hlinkClick r:id="rId4"/>
                </a:rPr>
                <a:t>https://jupyter.org/</a:t>
              </a:r>
              <a:r>
                <a:rPr kumimoji="1" lang="ja-JP" altLang="en-US" sz="1200" dirty="0"/>
                <a:t>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04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282CC8-0122-14F2-B4F4-ADBA9E0B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10C2E4-70F9-CD9E-79E7-83F34D76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0"/>
          <a:stretch/>
        </p:blipFill>
        <p:spPr>
          <a:xfrm>
            <a:off x="652403" y="2131836"/>
            <a:ext cx="8034395" cy="335499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F6027D-F850-6040-C778-04AE46CC9FD1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本研修の実行環境</a:t>
            </a:r>
            <a:endParaRPr lang="en-US" altLang="ja-JP" sz="3200" b="1" dirty="0"/>
          </a:p>
        </p:txBody>
      </p:sp>
      <p:pic>
        <p:nvPicPr>
          <p:cNvPr id="6" name="図 5" descr="ロゴ, アイコン&#10;&#10;自動的に生成された説明">
            <a:extLst>
              <a:ext uri="{FF2B5EF4-FFF2-40B4-BE49-F238E27FC236}">
                <a16:creationId xmlns:a16="http://schemas.microsoft.com/office/drawing/2014/main" id="{D35E90AB-1D19-994F-800D-52B542F6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CFF02D-66BB-DF47-F140-1337DD7E3F2E}"/>
              </a:ext>
            </a:extLst>
          </p:cNvPr>
          <p:cNvSpPr txBox="1"/>
          <p:nvPr/>
        </p:nvSpPr>
        <p:spPr>
          <a:xfrm>
            <a:off x="745922" y="5673573"/>
            <a:ext cx="784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Web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ブラウザ上で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を実行できるできる環境です。ドキュメントと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Python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コードがひとまとめになった環境です。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9A1C01-F497-E542-BC1C-9365E193CC7E}"/>
              </a:ext>
            </a:extLst>
          </p:cNvPr>
          <p:cNvSpPr txBox="1"/>
          <p:nvPr/>
        </p:nvSpPr>
        <p:spPr>
          <a:xfrm>
            <a:off x="652403" y="1592587"/>
            <a:ext cx="2244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Notebook</a:t>
            </a:r>
            <a:r>
              <a:rPr lang="ja-JP" altLang="en-US" sz="2400" b="1" dirty="0"/>
              <a:t>とは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746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AB2085B-746D-A779-270B-2926151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F5F0A-4482-BD1C-7D98-7785F2631B8B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Python Boot Camp</a:t>
            </a:r>
            <a:r>
              <a:rPr lang="ja-JP" altLang="en-US" sz="3200" b="1" dirty="0"/>
              <a:t>へ</a:t>
            </a:r>
            <a:endParaRPr lang="en-US" altLang="ja-JP" sz="3200" b="1" dirty="0"/>
          </a:p>
        </p:txBody>
      </p:sp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FAC613D1-7BC8-AF4E-19BF-1F8E41A1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4AF83E-4676-8264-2484-C8F0C954C472}"/>
              </a:ext>
            </a:extLst>
          </p:cNvPr>
          <p:cNvSpPr txBox="1"/>
          <p:nvPr/>
        </p:nvSpPr>
        <p:spPr>
          <a:xfrm>
            <a:off x="1319645" y="2919845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それでは、問題を解いていきましょう！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21320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029B17B-F3F7-8417-22C3-1F3CE0BC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7E8606-86CB-92AA-E34B-4AF4B8B0E254}"/>
              </a:ext>
            </a:extLst>
          </p:cNvPr>
          <p:cNvSpPr txBox="1"/>
          <p:nvPr/>
        </p:nvSpPr>
        <p:spPr>
          <a:xfrm>
            <a:off x="271463" y="1213670"/>
            <a:ext cx="86010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チュートリアル 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4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　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Guido Van Rossum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2021/2/1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エンジニア育成推進協会監修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 鈴木たかのり 寺田 学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2022/1/19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エンジニア育成推進協会監修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スキルアップ教科書 辻 真吾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2019/10/7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はじめての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エンジニア入門編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対応 松浦健一郎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日発行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新・標準プログラマーズライブラリ 試してわかる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Python[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基礎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]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入門 谷尻しおり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4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日発行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実践データ分析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100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本ノック 下山輝昌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2019/10/10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実践データ加工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/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可視化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100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本ノック 下山輝昌 秀和システム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2021/7/31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interfac2021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3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interfac2021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6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interface 2022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年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9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月号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CQ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出版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2022/7/25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データ分析／機械学習のための基本コーディング！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pandas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ライブラリ活用入門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Daniel Y. Chen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2019/2/22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コードレシピ集 黒住 敬之 技術評論社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2021/1/21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Effective 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―Python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プログラムを改良する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90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項目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Brett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Slatkin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2020/7/16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オブジェクト指向でなぜつくるのか 第３版　知っておきたい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OOP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、設計、アジャイル開発の基礎知識 平澤章 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2021/4/15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独学プログラマー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言語の基本から仕事のやり方まで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Cory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Althoff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2018/2/24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独習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山田 祥寛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2020/6/22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ゼロからはじめるプログラミング 三谷純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2021/5/24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プロフェッショナル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ソフトウェアデザインの原則と実践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武舎 広幸 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2021/11/16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基礎＆実践プログラミング［プロへのスキルアップ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+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プロジェクトサンプル］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Magnus Lie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Hetland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2020/2/21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プロフェッショナル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ソフトウェアデザインの原則と実践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impress top gear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シリーズ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Dane Hillard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インプレス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2021/11/16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ちょっと上を行く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プログラミング 日経ソフトウエア 日経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BP 2021/09/28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自走プログラマー ～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の先輩が教えるプロジェクト開発のベストプラクティス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120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清水川貴之 技術評論者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2020/2/27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 Philosophy of Software Design, 2nd Edition (English Edition) John K.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Ousterhout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Software Design, Testing &amp; Engineering 2021/7/25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Wantedly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Techbook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Wantedly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執筆部　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2022/09/10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ソフトウェア品質を高める開発者テスト 改訂版　高橋寿一 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2022/6/15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リーダブルコード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―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より良いコードを書くためのシンプルで実践的なテクニック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Dustin Boswell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2012/6/23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テスト駆動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第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版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Brian </a:t>
            </a:r>
            <a:r>
              <a:rPr lang="en-US" altLang="ja-JP" sz="11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Okken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翔泳社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2022/8/30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ハイパフォーマンス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Python Micha Gorelick </a:t>
            </a:r>
            <a:r>
              <a:rPr lang="ja-JP" alt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オライリージャパン </a:t>
            </a:r>
            <a:r>
              <a:rPr lang="en-US" altLang="ja-JP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2015/11/20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5140FF-2E77-8FA8-5040-0831C3C40A7A}"/>
              </a:ext>
            </a:extLst>
          </p:cNvPr>
          <p:cNvSpPr txBox="1"/>
          <p:nvPr/>
        </p:nvSpPr>
        <p:spPr>
          <a:xfrm>
            <a:off x="905720" y="82790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参考資料</a:t>
            </a:r>
            <a:r>
              <a:rPr lang="en-US" altLang="ja-JP" b="1" dirty="0"/>
              <a:t>(</a:t>
            </a:r>
            <a:r>
              <a:rPr lang="ja-JP" altLang="en-US" b="1" dirty="0"/>
              <a:t>本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pic>
        <p:nvPicPr>
          <p:cNvPr id="8" name="図 7" descr="ロゴ, アイコン&#10;&#10;自動的に生成された説明">
            <a:extLst>
              <a:ext uri="{FF2B5EF4-FFF2-40B4-BE49-F238E27FC236}">
                <a16:creationId xmlns:a16="http://schemas.microsoft.com/office/drawing/2014/main" id="{1D37F9C9-3EBE-AF27-0023-2C85C18C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6" y="784065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3A7FE70-7331-12EA-6F23-D2F0CA59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6D09FA-576C-FDDF-69E3-F6614322F177}"/>
              </a:ext>
            </a:extLst>
          </p:cNvPr>
          <p:cNvSpPr txBox="1"/>
          <p:nvPr/>
        </p:nvSpPr>
        <p:spPr>
          <a:xfrm>
            <a:off x="400472" y="1225689"/>
            <a:ext cx="77247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" tooltip="https://www.python.org/doc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Documentation | Python.org - https://www.python.org/doc/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3" tooltip="https://docs.python.org/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3.10.7 documentation - https://docs.python.org/3/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4" tooltip="https://docs.python.org/3.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3.9.14 documentation - https://docs.python.org/3.9/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5" tooltip="https://docs.python.org/3.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3.8.13 documentation - https://docs.python.org/3.8/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6" tooltip="https://docs.python.org/3.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3.6.15 documentation - https://docs.python.org/3.6/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6" tooltip="https://docs.python.org/3.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3.6.15 documentation - https://docs.python.org/3.6/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7" tooltip="https://docs.python.org/2.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2.7.18 documentation - https://docs.python.org/2.7/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8" tooltip="https://www.w3resource.com/index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w3resource - https://www.w3resource.com/index.php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9" tooltip="https://note.nkmk.me/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note.nkmk.me -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9" tooltip="https://note.nkmk.me/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https://note.nkmk.me/python/</a:t>
            </a:r>
            <a:endParaRPr lang="en-US" altLang="ja-JP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現役シリコンバレーエンジニアが教える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応用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0" tooltip="https://www.udemy.com/course/python-beginne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アメリカのシリコンバレー流コードスタイル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独学で身につける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基礎編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業務効率化・自動化で残業を無くそう！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1" tooltip="https://www.udemy.com/course/python-kaize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はじめての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少しずつ丁寧に学ぶプログラミング言語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2" tooltip="https://www.udemy.com/course/python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のエッセンス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たっぷりの練習問題を楽しみながら学ぶ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3" tooltip="https://www.udemy.com/course/python-hz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世界で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万人が受講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データサイエンティストを目指すあなたへ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データサイエンス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時間ブートキャンプ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4" tooltip="https://www.udemy.com/course/datascience36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独学で身につける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Python〜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応用編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〜【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業務効率化・自動化で残業を無くそう！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5" tooltip="https://www.udemy.com/course/python-kaizen-advanc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米国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開発者がゼロから教える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6" tooltip="https://www.udemy.com/course/python-a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でわかる オブジェクト指向 とはなにか？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【Python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オブジェクト指向 の「なぜ？」を「徹底的に」解説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7" tooltip="https://www.udemy.com/course/oop-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丁寧すぎる！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カナダの現役機械学習エンジニアが超丁寧に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で教える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8" tooltip="https://www.udemy.com/course/python-basic-mb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はじめての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。経験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から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19" tooltip="https://www.udemy.com/course/python3_for_beginn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アプリケーションを作れるまでの基礎力を！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プログラミング言語 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3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0" tooltip="https://www.udemy.com/course/intro-to-python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米国データサイエンティストがやさしく教えるデータサイエンスのための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1" tooltip="https://www.udemy.com/course/ds_for_pyth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キカガク流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プログラミング力向上のための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2" tooltip="https://www.udemy.com/course/algorithm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で学ぶアルゴリズム論（前編）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プログラミング初心者でも安心、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Python/Django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3" tooltip="https://www.udemy.com/course/pythondjango-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入門講座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　デザインパターンマスター講座～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4" tooltip="https://www.udemy.com/course/python-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の基本文法、コーディング規約、命名規約、プログラミング技術～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ではじめる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】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5" tooltip="https://www.udemy.com/course/raspi-tutoria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ラズベリーパイと電子工作入門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と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ではじめる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・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6" tooltip="https://www.udemy.com/course/raspi-tensorflow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アプリ開発入門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爆速で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つの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Web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7" tooltip="https://www.udemy.com/course/python-streaml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アプリを開発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現役シリコンバレーエンジニアが教える</a:t>
            </a:r>
            <a:r>
              <a:rPr lang="en-US" altLang="ja-JP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ja-JP" altLang="en-US" sz="1200" b="0" i="0" u="sng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  <a:hlinkClick r:id="rId28" tooltip="https://www.udemy.com/course/python-blockchai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で始めるスクラッチからのブロックチェーン開発入門</a:t>
            </a: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sz="1200" b="0" i="0" u="sng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B78469-271C-1B0D-D2B5-3CF64E0E3D9B}"/>
              </a:ext>
            </a:extLst>
          </p:cNvPr>
          <p:cNvSpPr txBox="1"/>
          <p:nvPr/>
        </p:nvSpPr>
        <p:spPr>
          <a:xfrm>
            <a:off x="943820" y="770053"/>
            <a:ext cx="306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参考資料</a:t>
            </a:r>
            <a:r>
              <a:rPr lang="en-US" altLang="ja-JP" b="1" dirty="0"/>
              <a:t>(Web</a:t>
            </a:r>
            <a:r>
              <a:rPr lang="ja-JP" altLang="en-US" b="1" dirty="0"/>
              <a:t> </a:t>
            </a:r>
            <a:r>
              <a:rPr lang="en-US" altLang="ja-JP" b="1" dirty="0"/>
              <a:t>+</a:t>
            </a:r>
            <a:r>
              <a:rPr lang="ja-JP" altLang="en-US" b="1" dirty="0"/>
              <a:t> </a:t>
            </a:r>
            <a:r>
              <a:rPr lang="en-US" altLang="ja-JP" b="1" dirty="0"/>
              <a:t>Udemy)</a:t>
            </a:r>
            <a:endParaRPr kumimoji="1" lang="ja-JP" altLang="en-US" b="1" dirty="0"/>
          </a:p>
        </p:txBody>
      </p:sp>
      <p:pic>
        <p:nvPicPr>
          <p:cNvPr id="6" name="図 5" descr="ロゴ, アイコン&#10;&#10;自動的に生成された説明">
            <a:extLst>
              <a:ext uri="{FF2B5EF4-FFF2-40B4-BE49-F238E27FC236}">
                <a16:creationId xmlns:a16="http://schemas.microsoft.com/office/drawing/2014/main" id="{4805D3FD-8C19-474A-1B67-8499ECC90C7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6" y="752932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5D7441-BEB0-2ABE-2622-A690F0EA062E}"/>
              </a:ext>
            </a:extLst>
          </p:cNvPr>
          <p:cNvSpPr/>
          <p:nvPr/>
        </p:nvSpPr>
        <p:spPr>
          <a:xfrm>
            <a:off x="499131" y="1392725"/>
            <a:ext cx="8455939" cy="43003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63DE68-C90C-4650-4FC8-5A1B953A5D56}"/>
              </a:ext>
            </a:extLst>
          </p:cNvPr>
          <p:cNvSpPr/>
          <p:nvPr/>
        </p:nvSpPr>
        <p:spPr>
          <a:xfrm>
            <a:off x="380246" y="1330859"/>
            <a:ext cx="8510257" cy="43003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F0C48C4-941A-EF4F-A3E2-84A0E04D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2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CDF74C-481D-854A-BF9D-DC39AC9FA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7" t="1972" r="20143" b="83859"/>
          <a:stretch/>
        </p:blipFill>
        <p:spPr>
          <a:xfrm>
            <a:off x="1611518" y="1767139"/>
            <a:ext cx="5622202" cy="5424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BC5AF38-130E-C04C-92A9-CF2BC90CD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" t="18810" r="16356" b="5475"/>
          <a:stretch/>
        </p:blipFill>
        <p:spPr>
          <a:xfrm>
            <a:off x="499131" y="2446972"/>
            <a:ext cx="8145737" cy="28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661FE88-558E-4AA3-11E3-A4881D8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20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B18E2-5AE9-383C-2982-C10D0DB51C69}"/>
              </a:ext>
            </a:extLst>
          </p:cNvPr>
          <p:cNvSpPr txBox="1"/>
          <p:nvPr/>
        </p:nvSpPr>
        <p:spPr>
          <a:xfrm>
            <a:off x="204650" y="1076042"/>
            <a:ext cx="87346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席に着いたら、資料と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PC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のチェックをお願いします！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研修資料１部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研修用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PC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のデスクトップに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   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「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20220827_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筑波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EC_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ゼロから始める</a:t>
            </a:r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Python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講座」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en-US" altLang="ja-JP" sz="3200" dirty="0">
                <a:solidFill>
                  <a:prstClr val="black"/>
                </a:solidFill>
                <a:latin typeface="Segoe UI"/>
                <a:ea typeface="Meiryo UI"/>
              </a:rPr>
              <a:t>   </a:t>
            </a:r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が配置されているか</a:t>
            </a:r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endParaRPr lang="en-US" altLang="ja-JP" sz="32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開始までしばらくお待ちください！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27A7344-0BC9-B38E-FEDB-2A6BE8F9CACE}"/>
              </a:ext>
            </a:extLst>
          </p:cNvPr>
          <p:cNvGrpSpPr/>
          <p:nvPr/>
        </p:nvGrpSpPr>
        <p:grpSpPr>
          <a:xfrm>
            <a:off x="9414095" y="276225"/>
            <a:ext cx="1140987" cy="937214"/>
            <a:chOff x="3451445" y="3200400"/>
            <a:chExt cx="1140987" cy="937214"/>
          </a:xfrm>
        </p:grpSpPr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E8918B53-0306-4280-6E17-E254C2A4C02C}"/>
                </a:ext>
              </a:extLst>
            </p:cNvPr>
            <p:cNvSpPr/>
            <p:nvPr/>
          </p:nvSpPr>
          <p:spPr>
            <a:xfrm>
              <a:off x="3659479" y="3346238"/>
              <a:ext cx="210047" cy="210047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E8F7EB0D-94B5-2185-2E8D-58416E50C3A6}"/>
                </a:ext>
              </a:extLst>
            </p:cNvPr>
            <p:cNvSpPr/>
            <p:nvPr/>
          </p:nvSpPr>
          <p:spPr>
            <a:xfrm>
              <a:off x="4081158" y="3612533"/>
              <a:ext cx="210047" cy="210047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結合子 11">
              <a:extLst>
                <a:ext uri="{FF2B5EF4-FFF2-40B4-BE49-F238E27FC236}">
                  <a16:creationId xmlns:a16="http://schemas.microsoft.com/office/drawing/2014/main" id="{01D53568-9C8D-23A8-4911-5F73F1FF2637}"/>
                </a:ext>
              </a:extLst>
            </p:cNvPr>
            <p:cNvSpPr/>
            <p:nvPr/>
          </p:nvSpPr>
          <p:spPr>
            <a:xfrm>
              <a:off x="3657156" y="3872850"/>
              <a:ext cx="264764" cy="26476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: 結合子 12">
              <a:extLst>
                <a:ext uri="{FF2B5EF4-FFF2-40B4-BE49-F238E27FC236}">
                  <a16:creationId xmlns:a16="http://schemas.microsoft.com/office/drawing/2014/main" id="{B1A0E744-7F55-600E-B9BC-0DB1AE0FDC1E}"/>
                </a:ext>
              </a:extLst>
            </p:cNvPr>
            <p:cNvSpPr/>
            <p:nvPr/>
          </p:nvSpPr>
          <p:spPr>
            <a:xfrm>
              <a:off x="4186182" y="3219601"/>
              <a:ext cx="266756" cy="266756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78917E5-900D-496A-7BB0-6A4DE83BFD87}"/>
                </a:ext>
              </a:extLst>
            </p:cNvPr>
            <p:cNvGrpSpPr/>
            <p:nvPr/>
          </p:nvGrpSpPr>
          <p:grpSpPr>
            <a:xfrm>
              <a:off x="3570911" y="3200400"/>
              <a:ext cx="820576" cy="879388"/>
              <a:chOff x="3483363" y="3200400"/>
              <a:chExt cx="963540" cy="1195808"/>
            </a:xfrm>
            <a:solidFill>
              <a:schemeClr val="accent6"/>
            </a:solidFill>
          </p:grpSpPr>
          <p:sp>
            <p:nvSpPr>
              <p:cNvPr id="18" name="月 17">
                <a:extLst>
                  <a:ext uri="{FF2B5EF4-FFF2-40B4-BE49-F238E27FC236}">
                    <a16:creationId xmlns:a16="http://schemas.microsoft.com/office/drawing/2014/main" id="{6BFF7601-D820-24E1-2281-5CB31025A654}"/>
                  </a:ext>
                </a:extLst>
              </p:cNvPr>
              <p:cNvSpPr/>
              <p:nvPr/>
            </p:nvSpPr>
            <p:spPr>
              <a:xfrm rot="5400000">
                <a:off x="3736531" y="2947232"/>
                <a:ext cx="457201" cy="963538"/>
              </a:xfrm>
              <a:prstGeom prst="moon">
                <a:avLst>
                  <a:gd name="adj" fmla="val 507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19" name="月 18">
                <a:extLst>
                  <a:ext uri="{FF2B5EF4-FFF2-40B4-BE49-F238E27FC236}">
                    <a16:creationId xmlns:a16="http://schemas.microsoft.com/office/drawing/2014/main" id="{BAB03BE4-5B6F-4468-1D1F-EDA0F13B616E}"/>
                  </a:ext>
                </a:extLst>
              </p:cNvPr>
              <p:cNvSpPr/>
              <p:nvPr/>
            </p:nvSpPr>
            <p:spPr>
              <a:xfrm rot="16200000">
                <a:off x="3736534" y="3685840"/>
                <a:ext cx="457199" cy="963538"/>
              </a:xfrm>
              <a:prstGeom prst="moon">
                <a:avLst>
                  <a:gd name="adj" fmla="val 4816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CE353C3-61B7-68B0-A0DE-988A583C4AE5}"/>
                </a:ext>
              </a:extLst>
            </p:cNvPr>
            <p:cNvSpPr txBox="1"/>
            <p:nvPr/>
          </p:nvSpPr>
          <p:spPr>
            <a:xfrm>
              <a:off x="3451445" y="3536627"/>
              <a:ext cx="11409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 b="1" i="1" spc="100" dirty="0"/>
                <a:t>Python Boot Camp</a:t>
              </a:r>
              <a:endParaRPr kumimoji="1" lang="ja-JP" altLang="en-US" sz="600" b="1" i="1" spc="100" dirty="0"/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53EA26ED-EF41-1ECB-CC68-174209322C08}"/>
                </a:ext>
              </a:extLst>
            </p:cNvPr>
            <p:cNvSpPr/>
            <p:nvPr/>
          </p:nvSpPr>
          <p:spPr>
            <a:xfrm>
              <a:off x="3530171" y="3258200"/>
              <a:ext cx="81481" cy="8148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ローチャート: 結合子 16">
              <a:extLst>
                <a:ext uri="{FF2B5EF4-FFF2-40B4-BE49-F238E27FC236}">
                  <a16:creationId xmlns:a16="http://schemas.microsoft.com/office/drawing/2014/main" id="{379477AF-F1D0-751A-D0D3-CABC1C6938F3}"/>
                </a:ext>
              </a:extLst>
            </p:cNvPr>
            <p:cNvSpPr/>
            <p:nvPr/>
          </p:nvSpPr>
          <p:spPr>
            <a:xfrm>
              <a:off x="4391486" y="3911682"/>
              <a:ext cx="81481" cy="81481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9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336FBFC-A9A8-9EF9-42AA-AB245E73F558}"/>
              </a:ext>
            </a:extLst>
          </p:cNvPr>
          <p:cNvGrpSpPr/>
          <p:nvPr/>
        </p:nvGrpSpPr>
        <p:grpSpPr>
          <a:xfrm>
            <a:off x="110975" y="1466672"/>
            <a:ext cx="3884390" cy="3494627"/>
            <a:chOff x="73142" y="1448565"/>
            <a:chExt cx="4014897" cy="3564554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D64763D-05B1-A24E-9023-9ACF1A3F5047}"/>
                </a:ext>
              </a:extLst>
            </p:cNvPr>
            <p:cNvSpPr/>
            <p:nvPr/>
          </p:nvSpPr>
          <p:spPr>
            <a:xfrm>
              <a:off x="73142" y="1488501"/>
              <a:ext cx="3884390" cy="3524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FC1A51D-0F9A-3841-93C1-BCC687914C6F}"/>
                </a:ext>
              </a:extLst>
            </p:cNvPr>
            <p:cNvSpPr/>
            <p:nvPr/>
          </p:nvSpPr>
          <p:spPr>
            <a:xfrm>
              <a:off x="130852" y="1448565"/>
              <a:ext cx="3957187" cy="3488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B735C3B-A2D3-2A43-B0E0-7302B9B0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4AD297-63C8-F845-A7C2-B746404ECD50}"/>
              </a:ext>
            </a:extLst>
          </p:cNvPr>
          <p:cNvSpPr txBox="1"/>
          <p:nvPr/>
        </p:nvSpPr>
        <p:spPr>
          <a:xfrm>
            <a:off x="4136633" y="204969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出身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：愛知県　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5E2BDE4-141F-C24E-B1F5-8C3D7B933CD0}"/>
              </a:ext>
            </a:extLst>
          </p:cNvPr>
          <p:cNvGrpSpPr/>
          <p:nvPr/>
        </p:nvGrpSpPr>
        <p:grpSpPr>
          <a:xfrm>
            <a:off x="710784" y="2511362"/>
            <a:ext cx="2852063" cy="1192337"/>
            <a:chOff x="409806" y="1112420"/>
            <a:chExt cx="2852062" cy="11923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EF69A55-4A5A-EF42-A08B-F424EE3E2684}"/>
                </a:ext>
              </a:extLst>
            </p:cNvPr>
            <p:cNvSpPr txBox="1"/>
            <p:nvPr/>
          </p:nvSpPr>
          <p:spPr>
            <a:xfrm>
              <a:off x="409806" y="1473760"/>
              <a:ext cx="28520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800" b="1" i="1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園川</a:t>
              </a:r>
              <a:r>
                <a:rPr lang="en-US" altLang="ja-JP" sz="4800" b="1" i="1" dirty="0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  <a:r>
                <a:rPr lang="ja-JP" altLang="en-US" sz="4800" b="1" i="1">
                  <a:solidFill>
                    <a:prstClr val="black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隼人</a:t>
              </a:r>
              <a:endParaRPr lang="en-US" altLang="ja-JP" sz="4800" b="1" i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75CDA67-9B05-874C-91E9-711713E1B83E}"/>
                </a:ext>
              </a:extLst>
            </p:cNvPr>
            <p:cNvSpPr txBox="1"/>
            <p:nvPr/>
          </p:nvSpPr>
          <p:spPr>
            <a:xfrm>
              <a:off x="515453" y="1112420"/>
              <a:ext cx="2321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solidFill>
                    <a:prstClr val="black"/>
                  </a:solidFill>
                  <a:latin typeface="Segoe UI"/>
                  <a:ea typeface="Meiryo UI"/>
                </a:rPr>
                <a:t>そのかわ</a:t>
              </a:r>
              <a:r>
                <a:rPr lang="en-US" altLang="ja-JP" sz="2400" dirty="0">
                  <a:solidFill>
                    <a:prstClr val="black"/>
                  </a:solidFill>
                  <a:latin typeface="Segoe UI"/>
                  <a:ea typeface="Meiryo UI"/>
                </a:rPr>
                <a:t>     </a:t>
              </a:r>
              <a:r>
                <a:rPr lang="ja-JP" altLang="en-US" sz="2400">
                  <a:solidFill>
                    <a:prstClr val="black"/>
                  </a:solidFill>
                  <a:latin typeface="Segoe UI"/>
                  <a:ea typeface="Meiryo UI"/>
                </a:rPr>
                <a:t>はやと</a:t>
              </a:r>
              <a:endParaRPr lang="en-US" altLang="ja-JP" sz="2400" dirty="0">
                <a:solidFill>
                  <a:prstClr val="black"/>
                </a:solidFill>
                <a:latin typeface="Segoe UI"/>
                <a:ea typeface="Meiryo UI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34902B-9193-4848-9760-2E39B1082E64}"/>
              </a:ext>
            </a:extLst>
          </p:cNvPr>
          <p:cNvSpPr txBox="1"/>
          <p:nvPr/>
        </p:nvSpPr>
        <p:spPr>
          <a:xfrm>
            <a:off x="4054864" y="5183604"/>
            <a:ext cx="5386703" cy="112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・冷凍設備タッチパネルコントローラ開発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・研究データ管理システム開発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374AD3-E9BD-304B-B7DE-82C09AA9B64D}"/>
              </a:ext>
            </a:extLst>
          </p:cNvPr>
          <p:cNvSpPr txBox="1"/>
          <p:nvPr/>
        </p:nvSpPr>
        <p:spPr>
          <a:xfrm>
            <a:off x="4150130" y="1529499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入社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：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2019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年中途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 (</a:t>
            </a:r>
            <a:r>
              <a:rPr lang="ja-JP" altLang="en-US" sz="2400">
                <a:solidFill>
                  <a:prstClr val="black"/>
                </a:solidFill>
                <a:latin typeface="Segoe UI"/>
                <a:ea typeface="Meiryo UI"/>
              </a:rPr>
              <a:t>分野：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MS)</a:t>
            </a:r>
            <a:endParaRPr lang="ja-JP" altLang="en-US" sz="240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CEF0B9-BBBC-B942-92A2-F8851D2FCC14}"/>
              </a:ext>
            </a:extLst>
          </p:cNvPr>
          <p:cNvSpPr txBox="1"/>
          <p:nvPr/>
        </p:nvSpPr>
        <p:spPr>
          <a:xfrm>
            <a:off x="4136636" y="2564907"/>
            <a:ext cx="5110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Segoe UI"/>
                <a:ea typeface="Meiryo UI"/>
              </a:rPr>
              <a:t>勉強していること：</a:t>
            </a:r>
            <a:endParaRPr lang="en-US" altLang="ja-JP" sz="2400" b="1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Rust / </a:t>
            </a:r>
            <a:r>
              <a:rPr lang="en-US" altLang="ja-JP" sz="2400" dirty="0" err="1">
                <a:solidFill>
                  <a:prstClr val="black"/>
                </a:solidFill>
                <a:latin typeface="Segoe UI"/>
                <a:ea typeface="Meiryo UI"/>
              </a:rPr>
              <a:t>Raspberrypi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 /</a:t>
            </a: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Segoe UI"/>
                <a:ea typeface="Meiryo UI"/>
              </a:rPr>
              <a:t>Kubernetes/ Go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0ADDC4-6CB5-3B43-94D0-FD09D7FF2725}"/>
              </a:ext>
            </a:extLst>
          </p:cNvPr>
          <p:cNvSpPr txBox="1"/>
          <p:nvPr/>
        </p:nvSpPr>
        <p:spPr>
          <a:xfrm>
            <a:off x="4136633" y="4843752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prstClr val="black"/>
                </a:solidFill>
                <a:latin typeface="Segoe UI"/>
                <a:ea typeface="Meiryo UI"/>
              </a:rPr>
              <a:t>直近の業務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F46E09-D62F-5D41-8A4F-F94927C665AF}"/>
              </a:ext>
            </a:extLst>
          </p:cNvPr>
          <p:cNvSpPr txBox="1"/>
          <p:nvPr/>
        </p:nvSpPr>
        <p:spPr>
          <a:xfrm>
            <a:off x="374237" y="169369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prstClr val="black"/>
                </a:solidFill>
                <a:latin typeface="Segoe UI"/>
                <a:ea typeface="Meiryo UI"/>
              </a:rPr>
              <a:t>About me</a:t>
            </a:r>
            <a:r>
              <a:rPr lang="ja-JP" altLang="en-US">
                <a:solidFill>
                  <a:prstClr val="black"/>
                </a:solidFill>
                <a:latin typeface="Segoe UI"/>
                <a:ea typeface="Meiryo UI"/>
              </a:rPr>
              <a:t>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9EF995-1C58-B132-3901-192AE3D8DA67}"/>
              </a:ext>
            </a:extLst>
          </p:cNvPr>
          <p:cNvSpPr txBox="1"/>
          <p:nvPr/>
        </p:nvSpPr>
        <p:spPr>
          <a:xfrm>
            <a:off x="4136633" y="3643423"/>
            <a:ext cx="3796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Segoe UI"/>
                <a:ea typeface="Meiryo UI"/>
              </a:rPr>
              <a:t>趣味</a:t>
            </a:r>
            <a:r>
              <a:rPr lang="ja-JP" altLang="en-US" sz="2400" dirty="0">
                <a:solidFill>
                  <a:prstClr val="black"/>
                </a:solidFill>
                <a:latin typeface="Segoe UI"/>
                <a:ea typeface="Meiryo UI"/>
              </a:rPr>
              <a:t>：読書・映画鑑賞など</a:t>
            </a:r>
            <a:endParaRPr lang="en-US" altLang="ja-JP" sz="24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ja-JP" altLang="en-US" sz="3200" dirty="0">
                <a:solidFill>
                  <a:prstClr val="black"/>
                </a:solidFill>
                <a:latin typeface="Segoe UI"/>
                <a:ea typeface="Meiryo UI"/>
              </a:rPr>
              <a:t> </a:t>
            </a:r>
            <a:r>
              <a:rPr lang="ja-JP" altLang="en-US" sz="1600" dirty="0">
                <a:solidFill>
                  <a:prstClr val="black"/>
                </a:solidFill>
                <a:latin typeface="Segoe UI"/>
                <a:ea typeface="Meiryo UI"/>
              </a:rPr>
              <a:t>好きな映画： ペイ・フォワード　可能の王国</a:t>
            </a:r>
            <a:endParaRPr lang="en-US" altLang="ja-JP" sz="1600" dirty="0">
              <a:solidFill>
                <a:prstClr val="black"/>
              </a:solidFill>
              <a:latin typeface="Segoe UI"/>
              <a:ea typeface="Meiryo UI"/>
            </a:endParaRPr>
          </a:p>
          <a:p>
            <a:r>
              <a:rPr lang="ja-JP" altLang="en-US" sz="1600" dirty="0">
                <a:solidFill>
                  <a:prstClr val="black"/>
                </a:solidFill>
                <a:latin typeface="Segoe UI"/>
                <a:ea typeface="Meiryo UI"/>
              </a:rPr>
              <a:t>                       天使のくれた時間</a:t>
            </a:r>
            <a:endParaRPr lang="en-US" altLang="ja-JP" sz="16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EEFC3F-6127-5DFC-B3C7-E9A666AA913C}"/>
              </a:ext>
            </a:extLst>
          </p:cNvPr>
          <p:cNvSpPr txBox="1"/>
          <p:nvPr/>
        </p:nvSpPr>
        <p:spPr>
          <a:xfrm>
            <a:off x="144358" y="585977"/>
            <a:ext cx="3072206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prstClr val="black"/>
                </a:solidFill>
                <a:latin typeface="Segoe UI"/>
                <a:ea typeface="Meiryo UI"/>
              </a:rPr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14957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7BA861-3178-3146-B8E4-BD5267DAE65A}"/>
              </a:ext>
            </a:extLst>
          </p:cNvPr>
          <p:cNvSpPr txBox="1"/>
          <p:nvPr/>
        </p:nvSpPr>
        <p:spPr>
          <a:xfrm>
            <a:off x="159372" y="723936"/>
            <a:ext cx="855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直近の業務：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Web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アプリケーション開発・運用</a:t>
            </a:r>
            <a:endParaRPr lang="ja-JP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Meiryo UI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4B428-55FD-6B42-B003-3536AB573027}"/>
              </a:ext>
            </a:extLst>
          </p:cNvPr>
          <p:cNvSpPr txBox="1"/>
          <p:nvPr/>
        </p:nvSpPr>
        <p:spPr>
          <a:xfrm>
            <a:off x="174993" y="1375712"/>
            <a:ext cx="8386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7136" indent="-1527136"/>
            <a:r>
              <a:rPr lang="ja-JP" altLang="en-US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担当システム：　</a:t>
            </a:r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情報科学を活用した材料開発を行うための</a:t>
            </a:r>
            <a:endParaRPr lang="en-US" altLang="ja-JP" sz="2000" b="1" dirty="0">
              <a:solidFill>
                <a:srgbClr val="4BACC6">
                  <a:lumMod val="50000"/>
                </a:srgbClr>
              </a:solidFill>
              <a:latin typeface="Segoe UI"/>
              <a:ea typeface="Meiryo UI"/>
            </a:endParaRPr>
          </a:p>
          <a:p>
            <a:pPr marL="1527136" indent="-1527136"/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　　　　　　　　　　</a:t>
            </a:r>
            <a:r>
              <a:rPr lang="en-US" altLang="ja-JP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Web</a:t>
            </a:r>
            <a:r>
              <a:rPr lang="ja-JP" altLang="en-US" sz="2000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アプリケーション開発・運用</a:t>
            </a:r>
            <a:endParaRPr lang="ja-JP" altLang="en-US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57DAC10-005A-344C-A479-B590DE11E3E6}"/>
              </a:ext>
            </a:extLst>
          </p:cNvPr>
          <p:cNvSpPr txBox="1"/>
          <p:nvPr/>
        </p:nvSpPr>
        <p:spPr>
          <a:xfrm>
            <a:off x="4614929" y="2703335"/>
            <a:ext cx="3851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prstClr val="black"/>
                </a:solidFill>
                <a:latin typeface="Segoe UI"/>
                <a:ea typeface="Meiryo UI"/>
              </a:rPr>
              <a:t>公的機関・企業の研究者が材料データを利活用するためのシステム</a:t>
            </a:r>
            <a:endParaRPr lang="en-US" altLang="ja-JP" sz="2000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BF11F77-23E1-6348-88E9-FC4E03606346}"/>
              </a:ext>
            </a:extLst>
          </p:cNvPr>
          <p:cNvSpPr txBox="1"/>
          <p:nvPr/>
        </p:nvSpPr>
        <p:spPr>
          <a:xfrm>
            <a:off x="4645752" y="3530223"/>
            <a:ext cx="320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prstClr val="black"/>
                </a:solidFill>
                <a:latin typeface="Segoe UI"/>
                <a:ea typeface="Meiryo UI"/>
              </a:rPr>
              <a:t>マテリアルズインフォマティクス</a:t>
            </a:r>
            <a:endParaRPr lang="en-US" altLang="ja-JP" dirty="0">
              <a:solidFill>
                <a:prstClr val="black"/>
              </a:solidFill>
              <a:latin typeface="Segoe UI"/>
              <a:ea typeface="Meiryo U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1DD887E-FEBA-EB48-88A9-ECBC3C465AD3}"/>
              </a:ext>
            </a:extLst>
          </p:cNvPr>
          <p:cNvSpPr txBox="1"/>
          <p:nvPr/>
        </p:nvSpPr>
        <p:spPr>
          <a:xfrm>
            <a:off x="4476421" y="2369861"/>
            <a:ext cx="193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システムの概要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B8A1B07A-6D3C-5AF4-8CE2-11958A92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93" y="5566756"/>
            <a:ext cx="1643671" cy="6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9914F60-3EAD-6638-E63F-0584D8BA98E7}"/>
              </a:ext>
            </a:extLst>
          </p:cNvPr>
          <p:cNvGrpSpPr/>
          <p:nvPr/>
        </p:nvGrpSpPr>
        <p:grpSpPr>
          <a:xfrm>
            <a:off x="105386" y="2458746"/>
            <a:ext cx="4270897" cy="3311136"/>
            <a:chOff x="31492" y="1988173"/>
            <a:chExt cx="4270897" cy="3311136"/>
          </a:xfrm>
        </p:grpSpPr>
        <p:sp>
          <p:nvSpPr>
            <p:cNvPr id="18" name="雲 17">
              <a:extLst>
                <a:ext uri="{FF2B5EF4-FFF2-40B4-BE49-F238E27FC236}">
                  <a16:creationId xmlns:a16="http://schemas.microsoft.com/office/drawing/2014/main" id="{C63C5570-4789-1E4A-8C90-9B39079B4365}"/>
                </a:ext>
              </a:extLst>
            </p:cNvPr>
            <p:cNvSpPr/>
            <p:nvPr/>
          </p:nvSpPr>
          <p:spPr>
            <a:xfrm>
              <a:off x="645115" y="2258244"/>
              <a:ext cx="3522215" cy="164699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1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11" name="図 10" descr="アイコン&#10;&#10;自動的に生成された説明">
              <a:extLst>
                <a:ext uri="{FF2B5EF4-FFF2-40B4-BE49-F238E27FC236}">
                  <a16:creationId xmlns:a16="http://schemas.microsoft.com/office/drawing/2014/main" id="{53BAA4A7-F8B2-9846-A44F-44E0B79D8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662" y="4115356"/>
              <a:ext cx="781419" cy="781419"/>
            </a:xfrm>
            <a:prstGeom prst="rect">
              <a:avLst/>
            </a:prstGeom>
          </p:spPr>
        </p:pic>
        <p:pic>
          <p:nvPicPr>
            <p:cNvPr id="16" name="図 15" descr="アイコン&#10;&#10;自動的に生成された説明">
              <a:extLst>
                <a:ext uri="{FF2B5EF4-FFF2-40B4-BE49-F238E27FC236}">
                  <a16:creationId xmlns:a16="http://schemas.microsoft.com/office/drawing/2014/main" id="{2FDBCEB3-8E34-F548-B471-61EE5DF4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022" y="4335645"/>
              <a:ext cx="781419" cy="781419"/>
            </a:xfrm>
            <a:prstGeom prst="rect">
              <a:avLst/>
            </a:prstGeom>
          </p:spPr>
        </p:pic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621C3732-10BC-8541-9C1E-BC1D05D99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0970" y="4218594"/>
              <a:ext cx="781419" cy="78141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8F35D99-2347-CF4A-B969-7E930E4F6C0D}"/>
                </a:ext>
              </a:extLst>
            </p:cNvPr>
            <p:cNvSpPr txBox="1"/>
            <p:nvPr/>
          </p:nvSpPr>
          <p:spPr>
            <a:xfrm>
              <a:off x="975769" y="3388416"/>
              <a:ext cx="1954013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51" dirty="0">
                  <a:solidFill>
                    <a:prstClr val="black"/>
                  </a:solidFill>
                  <a:latin typeface="Segoe UI"/>
                  <a:ea typeface="Meiryo UI"/>
                </a:rPr>
                <a:t>Web</a:t>
              </a:r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アプリケーション</a:t>
              </a:r>
            </a:p>
          </p:txBody>
        </p:sp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452892DA-047E-7A44-B30E-5A21861B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533" y="2561466"/>
              <a:ext cx="830803" cy="830803"/>
            </a:xfrm>
            <a:prstGeom prst="rect">
              <a:avLst/>
            </a:prstGeom>
          </p:spPr>
        </p:pic>
        <p:pic>
          <p:nvPicPr>
            <p:cNvPr id="26" name="図 25" descr="アイコン&#10;&#10;自動的に生成された説明">
              <a:extLst>
                <a:ext uri="{FF2B5EF4-FFF2-40B4-BE49-F238E27FC236}">
                  <a16:creationId xmlns:a16="http://schemas.microsoft.com/office/drawing/2014/main" id="{7037B3E7-6C09-0A40-A71C-5CE9ACE1D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5008" y="2619739"/>
              <a:ext cx="683063" cy="683063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65C9768-5D96-3544-BFB5-B811F266AA61}"/>
                </a:ext>
              </a:extLst>
            </p:cNvPr>
            <p:cNvSpPr txBox="1"/>
            <p:nvPr/>
          </p:nvSpPr>
          <p:spPr>
            <a:xfrm>
              <a:off x="2465189" y="2386800"/>
              <a:ext cx="1165816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351" dirty="0">
                  <a:solidFill>
                    <a:prstClr val="black"/>
                  </a:solidFill>
                  <a:latin typeface="Segoe UI"/>
                  <a:ea typeface="Meiryo UI"/>
                </a:rPr>
                <a:t>研究データ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ED6A056-E52A-BC43-A2D0-EED5D61F19F0}"/>
                </a:ext>
              </a:extLst>
            </p:cNvPr>
            <p:cNvSpPr txBox="1"/>
            <p:nvPr/>
          </p:nvSpPr>
          <p:spPr>
            <a:xfrm>
              <a:off x="31492" y="4758272"/>
              <a:ext cx="1351301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研究者・チーム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427CE73-3606-AD4A-B2A0-107AB02F3C62}"/>
                </a:ext>
              </a:extLst>
            </p:cNvPr>
            <p:cNvSpPr txBox="1"/>
            <p:nvPr/>
          </p:nvSpPr>
          <p:spPr>
            <a:xfrm>
              <a:off x="2111995" y="4999099"/>
              <a:ext cx="706388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国プロ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FB35192-E744-584E-ABD5-3DBA7D2CD592}"/>
                </a:ext>
              </a:extLst>
            </p:cNvPr>
            <p:cNvSpPr txBox="1"/>
            <p:nvPr/>
          </p:nvSpPr>
          <p:spPr>
            <a:xfrm>
              <a:off x="3698382" y="4840061"/>
              <a:ext cx="577883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351">
                  <a:solidFill>
                    <a:prstClr val="black"/>
                  </a:solidFill>
                  <a:latin typeface="Segoe UI"/>
                  <a:ea typeface="Meiryo UI"/>
                </a:rPr>
                <a:t>大学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A1AB84D-DE99-5240-85C3-69CD9CAA8CAE}"/>
                </a:ext>
              </a:extLst>
            </p:cNvPr>
            <p:cNvCxnSpPr/>
            <p:nvPr/>
          </p:nvCxnSpPr>
          <p:spPr>
            <a:xfrm flipV="1">
              <a:off x="864371" y="3792463"/>
              <a:ext cx="388676" cy="42612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3AF38EDC-17D8-6347-B4D8-5B113E9D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2731" y="3905232"/>
              <a:ext cx="0" cy="51628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A3395465-CDD5-2D47-9996-312D8DDD9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95107" y="3792463"/>
              <a:ext cx="388676" cy="426128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AA7238F-3FDE-324A-93CE-365155ED3FB6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189930" y="2961267"/>
              <a:ext cx="475079" cy="0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56E78218-882B-2D4E-F93E-35D639E2C3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32" t="36328" r="8811" b="38062"/>
            <a:stretch/>
          </p:blipFill>
          <p:spPr bwMode="auto">
            <a:xfrm>
              <a:off x="1393975" y="1988173"/>
              <a:ext cx="1743565" cy="359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085403-9C69-4B42-A696-E5B6842B1098}"/>
              </a:ext>
            </a:extLst>
          </p:cNvPr>
          <p:cNvGrpSpPr/>
          <p:nvPr/>
        </p:nvGrpSpPr>
        <p:grpSpPr>
          <a:xfrm>
            <a:off x="7043197" y="5973262"/>
            <a:ext cx="1969981" cy="494347"/>
            <a:chOff x="747377" y="5850644"/>
            <a:chExt cx="2073769" cy="520392"/>
          </a:xfrm>
        </p:grpSpPr>
        <p:pic>
          <p:nvPicPr>
            <p:cNvPr id="51" name="Picture 10">
              <a:extLst>
                <a:ext uri="{FF2B5EF4-FFF2-40B4-BE49-F238E27FC236}">
                  <a16:creationId xmlns:a16="http://schemas.microsoft.com/office/drawing/2014/main" id="{CEBB7411-947A-C102-FC09-284B5FD43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77" y="5850644"/>
              <a:ext cx="536292" cy="520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CA5D762-BA5E-4FCF-B72C-E8379C540684}"/>
                </a:ext>
              </a:extLst>
            </p:cNvPr>
            <p:cNvSpPr txBox="1"/>
            <p:nvPr/>
          </p:nvSpPr>
          <p:spPr>
            <a:xfrm>
              <a:off x="1195314" y="5900247"/>
              <a:ext cx="1625832" cy="42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/>
                  <a:ea typeface="Meiryo UI"/>
                </a:rPr>
                <a:t>Kubernetes</a:t>
              </a:r>
              <a:endPara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endParaRPr>
            </a:p>
          </p:txBody>
        </p:sp>
      </p:grpSp>
      <p:pic>
        <p:nvPicPr>
          <p:cNvPr id="53" name="Picture 12">
            <a:extLst>
              <a:ext uri="{FF2B5EF4-FFF2-40B4-BE49-F238E27FC236}">
                <a16:creationId xmlns:a16="http://schemas.microsoft.com/office/drawing/2014/main" id="{439434A0-6AAF-9D5D-5750-A9B6B768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41" y="5235287"/>
            <a:ext cx="1659892" cy="4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図 53" descr="ロゴ&#10;&#10;自動的に生成された説明">
            <a:extLst>
              <a:ext uri="{FF2B5EF4-FFF2-40B4-BE49-F238E27FC236}">
                <a16:creationId xmlns:a16="http://schemas.microsoft.com/office/drawing/2014/main" id="{4D683074-6776-B2FC-11AC-9042F3993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5646" y="4411233"/>
            <a:ext cx="1249665" cy="1132196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0528270-3477-EC4D-F28D-10A592219BE0}"/>
              </a:ext>
            </a:extLst>
          </p:cNvPr>
          <p:cNvGrpSpPr/>
          <p:nvPr/>
        </p:nvGrpSpPr>
        <p:grpSpPr>
          <a:xfrm>
            <a:off x="5893528" y="4479030"/>
            <a:ext cx="1813232" cy="789403"/>
            <a:chOff x="286934" y="4381732"/>
            <a:chExt cx="1813231" cy="789402"/>
          </a:xfrm>
        </p:grpSpPr>
        <p:pic>
          <p:nvPicPr>
            <p:cNvPr id="56" name="Picture 6">
              <a:extLst>
                <a:ext uri="{FF2B5EF4-FFF2-40B4-BE49-F238E27FC236}">
                  <a16:creationId xmlns:a16="http://schemas.microsoft.com/office/drawing/2014/main" id="{A6546BEF-A3F9-C1BA-207E-F0979CDDE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34" y="4381732"/>
              <a:ext cx="789402" cy="789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48054FE3-7DC8-ECA6-5381-33F5BE1FC00F}"/>
                </a:ext>
              </a:extLst>
            </p:cNvPr>
            <p:cNvSpPr txBox="1"/>
            <p:nvPr/>
          </p:nvSpPr>
          <p:spPr>
            <a:xfrm>
              <a:off x="980929" y="4457328"/>
              <a:ext cx="1119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4BACC6">
                      <a:lumMod val="50000"/>
                    </a:srgbClr>
                  </a:solidFill>
                  <a:latin typeface="Segoe UI"/>
                  <a:ea typeface="Meiryo UI"/>
                </a:rPr>
                <a:t>Python</a:t>
              </a:r>
              <a:endParaRPr lang="ja-JP" altLang="en-US" b="1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endParaRPr>
            </a:p>
          </p:txBody>
        </p:sp>
      </p:grpSp>
      <p:pic>
        <p:nvPicPr>
          <p:cNvPr id="59" name="図 58" descr="ロゴ&#10;&#10;自動的に生成された説明">
            <a:extLst>
              <a:ext uri="{FF2B5EF4-FFF2-40B4-BE49-F238E27FC236}">
                <a16:creationId xmlns:a16="http://schemas.microsoft.com/office/drawing/2014/main" id="{FBABD31A-1158-C4F8-D561-567AE8300A0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9098" b="29593"/>
          <a:stretch/>
        </p:blipFill>
        <p:spPr>
          <a:xfrm>
            <a:off x="4664362" y="6340904"/>
            <a:ext cx="953953" cy="34907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9FF1CC-CFD1-ACC6-F0C9-8A0894AA265E}"/>
              </a:ext>
            </a:extLst>
          </p:cNvPr>
          <p:cNvSpPr txBox="1"/>
          <p:nvPr/>
        </p:nvSpPr>
        <p:spPr>
          <a:xfrm>
            <a:off x="4584773" y="4114314"/>
            <a:ext cx="1520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 dirty="0">
                <a:solidFill>
                  <a:srgbClr val="4BACC6">
                    <a:lumMod val="50000"/>
                  </a:srgbClr>
                </a:solidFill>
                <a:latin typeface="Segoe UI"/>
                <a:ea typeface="Meiryo UI"/>
              </a:rPr>
              <a:t>使用ツール</a:t>
            </a:r>
            <a:endParaRPr lang="en-US" altLang="ja-JP" sz="2000" b="1" u="sng" dirty="0">
              <a:solidFill>
                <a:srgbClr val="4BACC6">
                  <a:lumMod val="50000"/>
                </a:srgbClr>
              </a:solidFill>
              <a:latin typeface="Segoe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521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A7E6DB63-305F-4647-A590-28388D6D4A9F}"/>
              </a:ext>
            </a:extLst>
          </p:cNvPr>
          <p:cNvSpPr/>
          <p:nvPr/>
        </p:nvSpPr>
        <p:spPr>
          <a:xfrm>
            <a:off x="578448" y="4749698"/>
            <a:ext cx="7974155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7074FD8-3B9F-4F46-9B1D-E692DF608AAD}"/>
              </a:ext>
            </a:extLst>
          </p:cNvPr>
          <p:cNvSpPr/>
          <p:nvPr/>
        </p:nvSpPr>
        <p:spPr>
          <a:xfrm>
            <a:off x="600132" y="3374946"/>
            <a:ext cx="6276127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7D4D1655-EE46-4A40-B2D9-151E7D81A5F7}"/>
              </a:ext>
            </a:extLst>
          </p:cNvPr>
          <p:cNvSpPr/>
          <p:nvPr/>
        </p:nvSpPr>
        <p:spPr>
          <a:xfrm>
            <a:off x="518557" y="2176366"/>
            <a:ext cx="4661709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7E64107B-64DF-B443-A507-C3F4829D26DA}"/>
              </a:ext>
            </a:extLst>
          </p:cNvPr>
          <p:cNvSpPr/>
          <p:nvPr/>
        </p:nvSpPr>
        <p:spPr>
          <a:xfrm>
            <a:off x="600130" y="800231"/>
            <a:ext cx="3621396" cy="852273"/>
          </a:xfrm>
          <a:prstGeom prst="roundRect">
            <a:avLst>
              <a:gd name="adj" fmla="val 2185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5701" y="742031"/>
            <a:ext cx="3072206" cy="656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prstClr val="black"/>
                </a:solidFill>
                <a:latin typeface="Segoe UI"/>
                <a:ea typeface="Meiryo UI"/>
              </a:rPr>
              <a:t>参加者の自己紹介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47814" y="3411078"/>
            <a:ext cx="270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prstClr val="white"/>
                </a:solidFill>
                <a:latin typeface="Segoe UI"/>
                <a:ea typeface="Meiryo UI"/>
              </a:rPr>
              <a:t>業務内容</a:t>
            </a:r>
            <a:endParaRPr lang="en-US" altLang="ja-JP" sz="4800" b="1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70179" y="759311"/>
            <a:ext cx="180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prstClr val="white"/>
                </a:solidFill>
                <a:latin typeface="Segoe UI"/>
                <a:ea typeface="Meiryo UI"/>
              </a:rPr>
              <a:t>氏名</a:t>
            </a:r>
            <a:endParaRPr lang="en-US" altLang="ja-JP" sz="5400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78149" y="2162372"/>
            <a:ext cx="2155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prstClr val="white"/>
                </a:solidFill>
                <a:latin typeface="Segoe UI"/>
                <a:ea typeface="Meiryo UI"/>
              </a:rPr>
              <a:t>分野</a:t>
            </a:r>
            <a:endParaRPr lang="en-US" altLang="ja-JP" sz="5400" dirty="0">
              <a:solidFill>
                <a:prstClr val="white"/>
              </a:solidFill>
              <a:latin typeface="Segoe UI"/>
              <a:ea typeface="Meiryo UI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309888" y="4640966"/>
            <a:ext cx="7242712" cy="182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prstClr val="white"/>
                </a:solidFill>
                <a:latin typeface="Segoe UI"/>
                <a:ea typeface="Meiryo UI"/>
              </a:rPr>
              <a:t>この講義を受けようと思った理由</a:t>
            </a:r>
            <a:endParaRPr lang="en-US" altLang="ja-JP" sz="4000" b="1" dirty="0">
              <a:solidFill>
                <a:prstClr val="white"/>
              </a:solidFill>
              <a:latin typeface="Segoe UI"/>
              <a:ea typeface="Meiryo UI"/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"/>
                <a:ea typeface="Meiryo UI"/>
              </a:rPr>
              <a:t>   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（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Python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ea typeface="Meiryo UI"/>
              </a:rPr>
              <a:t>でやってみたいこと）</a:t>
            </a:r>
            <a:endParaRPr lang="en-US" altLang="ja-JP" sz="2800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ea typeface="Meiryo UI"/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2EF49EF-7C97-B24A-A399-C31A8872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</p:spPr>
        <p:txBody>
          <a:bodyPr/>
          <a:lstStyle/>
          <a:p>
            <a:fld id="{B8448A17-BC0A-496A-8131-DD2A17EF2D02}" type="slidenum">
              <a:rPr lang="ja-JP" altLang="en-US">
                <a:solidFill>
                  <a:prstClr val="black">
                    <a:tint val="75000"/>
                  </a:prstClr>
                </a:solidFill>
                <a:latin typeface="Segoe UI"/>
                <a:ea typeface="Meiryo UI"/>
              </a:rPr>
              <a:pPr/>
              <a:t>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Segoe UI"/>
              <a:ea typeface="Meiryo UI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C49354B-E079-1D48-8508-8D12A3E42A5E}"/>
              </a:ext>
            </a:extLst>
          </p:cNvPr>
          <p:cNvGrpSpPr/>
          <p:nvPr/>
        </p:nvGrpSpPr>
        <p:grpSpPr>
          <a:xfrm>
            <a:off x="256093" y="764910"/>
            <a:ext cx="889585" cy="889585"/>
            <a:chOff x="1542616" y="3395363"/>
            <a:chExt cx="1157176" cy="1157176"/>
          </a:xfrm>
          <a:solidFill>
            <a:srgbClr val="E9F1E5"/>
          </a:solidFill>
        </p:grpSpPr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CBBC47D9-DE21-B041-9EE1-2C4D11D985AA}"/>
                </a:ext>
              </a:extLst>
            </p:cNvPr>
            <p:cNvSpPr/>
            <p:nvPr/>
          </p:nvSpPr>
          <p:spPr>
            <a:xfrm>
              <a:off x="1542616" y="3395363"/>
              <a:ext cx="1157176" cy="1157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960227EF-A901-3948-8868-E1C87B99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96" y="3626843"/>
              <a:ext cx="694215" cy="694215"/>
            </a:xfrm>
            <a:prstGeom prst="rect">
              <a:avLst/>
            </a:prstGeom>
            <a:grpFill/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9F55DEF-593F-1E4C-9EF4-A8669E5FBBA4}"/>
              </a:ext>
            </a:extLst>
          </p:cNvPr>
          <p:cNvGrpSpPr/>
          <p:nvPr/>
        </p:nvGrpSpPr>
        <p:grpSpPr>
          <a:xfrm>
            <a:off x="264358" y="2142714"/>
            <a:ext cx="889585" cy="889585"/>
            <a:chOff x="1102969" y="2927793"/>
            <a:chExt cx="997329" cy="997329"/>
          </a:xfrm>
          <a:solidFill>
            <a:srgbClr val="E9F1E5"/>
          </a:solidFill>
        </p:grpSpPr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E38E2685-AA95-E14D-B81E-4A1FD30B0A91}"/>
                </a:ext>
              </a:extLst>
            </p:cNvPr>
            <p:cNvSpPr/>
            <p:nvPr/>
          </p:nvSpPr>
          <p:spPr>
            <a:xfrm>
              <a:off x="1102969" y="2927793"/>
              <a:ext cx="997329" cy="9973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0" name="図 19" descr="アイコン&#10;&#10;自動的に生成された説明">
              <a:extLst>
                <a:ext uri="{FF2B5EF4-FFF2-40B4-BE49-F238E27FC236}">
                  <a16:creationId xmlns:a16="http://schemas.microsoft.com/office/drawing/2014/main" id="{2176357B-6514-0F43-9473-57F71A473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23" y="3147688"/>
              <a:ext cx="562624" cy="562624"/>
            </a:xfrm>
            <a:prstGeom prst="rect">
              <a:avLst/>
            </a:prstGeom>
            <a:grpFill/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008CFB9-A936-BB4F-A420-0B44A0F3FA07}"/>
              </a:ext>
            </a:extLst>
          </p:cNvPr>
          <p:cNvGrpSpPr/>
          <p:nvPr/>
        </p:nvGrpSpPr>
        <p:grpSpPr>
          <a:xfrm>
            <a:off x="256090" y="3353239"/>
            <a:ext cx="889585" cy="889585"/>
            <a:chOff x="361780" y="3356157"/>
            <a:chExt cx="889585" cy="889585"/>
          </a:xfrm>
          <a:solidFill>
            <a:srgbClr val="E9F1E5"/>
          </a:solidFill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DEBDF1AD-5D23-414F-9B32-9A0C427D76F3}"/>
                </a:ext>
              </a:extLst>
            </p:cNvPr>
            <p:cNvSpPr/>
            <p:nvPr/>
          </p:nvSpPr>
          <p:spPr>
            <a:xfrm>
              <a:off x="361780" y="3356157"/>
              <a:ext cx="889585" cy="8895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2" name="図 21" descr="アイコン&#10;&#10;自動的に生成された説明">
              <a:extLst>
                <a:ext uri="{FF2B5EF4-FFF2-40B4-BE49-F238E27FC236}">
                  <a16:creationId xmlns:a16="http://schemas.microsoft.com/office/drawing/2014/main" id="{73AF2002-C9B0-C74D-8917-7C38CB7F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20" y="3559227"/>
              <a:ext cx="533184" cy="533184"/>
            </a:xfrm>
            <a:prstGeom prst="rect">
              <a:avLst/>
            </a:prstGeom>
            <a:grpFill/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B533A61-374D-AE42-AD46-72421FC742AE}"/>
              </a:ext>
            </a:extLst>
          </p:cNvPr>
          <p:cNvGrpSpPr/>
          <p:nvPr/>
        </p:nvGrpSpPr>
        <p:grpSpPr>
          <a:xfrm>
            <a:off x="264357" y="4731043"/>
            <a:ext cx="889585" cy="889585"/>
            <a:chOff x="370046" y="4733961"/>
            <a:chExt cx="889585" cy="889585"/>
          </a:xfrm>
          <a:solidFill>
            <a:srgbClr val="E9F1E5"/>
          </a:solidFill>
        </p:grpSpPr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9DF9415D-F681-3D4E-9EF2-5AB4D64A58FD}"/>
                </a:ext>
              </a:extLst>
            </p:cNvPr>
            <p:cNvSpPr/>
            <p:nvPr/>
          </p:nvSpPr>
          <p:spPr>
            <a:xfrm>
              <a:off x="370046" y="4733961"/>
              <a:ext cx="889585" cy="8895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  <a:latin typeface="Segoe UI"/>
                <a:ea typeface="Meiryo UI"/>
              </a:endParaRPr>
            </a:p>
          </p:txBody>
        </p:sp>
        <p:pic>
          <p:nvPicPr>
            <p:cNvPr id="23" name="図 22" descr="アイコン&#10;&#10;自動的に生成された説明">
              <a:extLst>
                <a:ext uri="{FF2B5EF4-FFF2-40B4-BE49-F238E27FC236}">
                  <a16:creationId xmlns:a16="http://schemas.microsoft.com/office/drawing/2014/main" id="{FB77954A-A925-9346-BF08-508D61EE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96" y="4898177"/>
              <a:ext cx="561152" cy="56115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597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A7089C-D263-4791-BACB-1E639C36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AD6B2-AAC7-F1B5-CBC5-0CEE623F0701}"/>
              </a:ext>
            </a:extLst>
          </p:cNvPr>
          <p:cNvSpPr txBox="1"/>
          <p:nvPr/>
        </p:nvSpPr>
        <p:spPr>
          <a:xfrm>
            <a:off x="1075444" y="913814"/>
            <a:ext cx="280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本日の配布資料</a:t>
            </a:r>
            <a:endParaRPr kumimoji="1" lang="en-US" altLang="ja-JP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CD9D82-2A6D-D691-C800-6224A29CB78F}"/>
              </a:ext>
            </a:extLst>
          </p:cNvPr>
          <p:cNvSpPr txBox="1"/>
          <p:nvPr/>
        </p:nvSpPr>
        <p:spPr>
          <a:xfrm>
            <a:off x="940267" y="1838848"/>
            <a:ext cx="4093958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本日の研修資料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アンケート用紙</a:t>
            </a:r>
          </a:p>
        </p:txBody>
      </p:sp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F4479DE5-B2CE-DCC9-0195-282B2D7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" y="954218"/>
            <a:ext cx="514774" cy="4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目次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6D668-34DB-99C6-66CA-53EEC145A76D}"/>
              </a:ext>
            </a:extLst>
          </p:cNvPr>
          <p:cNvSpPr txBox="1"/>
          <p:nvPr/>
        </p:nvSpPr>
        <p:spPr>
          <a:xfrm>
            <a:off x="954593" y="1718268"/>
            <a:ext cx="6983605" cy="387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開催目的と開催に際しての注意事項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研修の進めかた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研修の達成条件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復習：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について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研修で使用する開発環境について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実習</a:t>
            </a:r>
          </a:p>
        </p:txBody>
      </p:sp>
    </p:spTree>
    <p:extLst>
      <p:ext uri="{BB962C8B-B14F-4D97-AF65-F5344CB8AC3E}">
        <p14:creationId xmlns:p14="http://schemas.microsoft.com/office/powerpoint/2010/main" val="1005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105590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開催目的</a:t>
            </a:r>
            <a:endParaRPr lang="en-US" altLang="ja-JP" sz="3200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74FB08-DEB7-22B2-9F85-D6E60C6752D0}"/>
              </a:ext>
            </a:extLst>
          </p:cNvPr>
          <p:cNvSpPr txBox="1"/>
          <p:nvPr/>
        </p:nvSpPr>
        <p:spPr>
          <a:xfrm>
            <a:off x="936010" y="3167390"/>
            <a:ext cx="7415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基礎の習得と実務で使えるスキルを知る</a:t>
            </a:r>
          </a:p>
        </p:txBody>
      </p:sp>
    </p:spTree>
    <p:extLst>
      <p:ext uri="{BB962C8B-B14F-4D97-AF65-F5344CB8AC3E}">
        <p14:creationId xmlns:p14="http://schemas.microsoft.com/office/powerpoint/2010/main" val="37179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77CB7EA-2249-318F-D095-A3747933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8A17-BC0A-496A-8131-DD2A17EF2D0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A000-028C-CD7C-7049-F3B31627F55C}"/>
              </a:ext>
            </a:extLst>
          </p:cNvPr>
          <p:cNvSpPr txBox="1"/>
          <p:nvPr/>
        </p:nvSpPr>
        <p:spPr>
          <a:xfrm>
            <a:off x="1025203" y="783675"/>
            <a:ext cx="457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本研修の対象者</a:t>
            </a:r>
            <a:endParaRPr lang="en-US" altLang="ja-JP" sz="3200" b="1" dirty="0"/>
          </a:p>
        </p:txBody>
      </p:sp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BBDB8F16-1F57-84B8-B6DE-8B058B751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" y="861261"/>
            <a:ext cx="514774" cy="4296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C78803-E763-E093-A64B-D3F579298909}"/>
              </a:ext>
            </a:extLst>
          </p:cNvPr>
          <p:cNvSpPr txBox="1"/>
          <p:nvPr/>
        </p:nvSpPr>
        <p:spPr>
          <a:xfrm>
            <a:off x="864293" y="1804756"/>
            <a:ext cx="7415413" cy="1940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初学者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をこれから実務で使う人</a:t>
            </a: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に興味ある人</a:t>
            </a:r>
          </a:p>
        </p:txBody>
      </p:sp>
    </p:spTree>
    <p:extLst>
      <p:ext uri="{BB962C8B-B14F-4D97-AF65-F5344CB8AC3E}">
        <p14:creationId xmlns:p14="http://schemas.microsoft.com/office/powerpoint/2010/main" val="23631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entury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1343</Words>
  <Application>Microsoft Office PowerPoint</Application>
  <PresentationFormat>画面に合わせる (4:3)</PresentationFormat>
  <Paragraphs>163</Paragraphs>
  <Slides>20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-apple-system</vt:lpstr>
      <vt:lpstr>Meiryo UI</vt:lpstr>
      <vt:lpstr>Meiryo</vt:lpstr>
      <vt:lpstr>游ゴシック</vt:lpstr>
      <vt:lpstr>Arial</vt:lpstr>
      <vt:lpstr>Arial</vt:lpstr>
      <vt:lpstr>Century</vt:lpstr>
      <vt:lpstr>Segoe UI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園川 隼人</dc:creator>
  <cp:lastModifiedBy>園川 隼人</cp:lastModifiedBy>
  <cp:revision>15</cp:revision>
  <dcterms:created xsi:type="dcterms:W3CDTF">2022-11-06T14:15:28Z</dcterms:created>
  <dcterms:modified xsi:type="dcterms:W3CDTF">2022-11-06T16:24:20Z</dcterms:modified>
</cp:coreProperties>
</file>