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6"/>
  </p:notesMasterIdLst>
  <p:sldIdLst>
    <p:sldId id="259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48"/>
    <a:srgbClr val="5F8DB4"/>
    <a:srgbClr val="3770A1"/>
    <a:srgbClr val="9AA4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90989-B033-4754-AA75-82F09739A833}" v="11" dt="2022-10-10T11:38:29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ng-ec-tsukuba1" userId="S::mng-ec-tsukuba1@meitec.com::f24403fb-0177-4c6b-ad0b-6fb77caa5510" providerId="AD" clId="Web-{A3990989-B033-4754-AA75-82F09739A833}"/>
    <pc:docChg chg="modSld">
      <pc:chgData name="mng-ec-tsukuba1" userId="S::mng-ec-tsukuba1@meitec.com::f24403fb-0177-4c6b-ad0b-6fb77caa5510" providerId="AD" clId="Web-{A3990989-B033-4754-AA75-82F09739A833}" dt="2022-10-10T11:38:28.875" v="9" actId="20577"/>
      <pc:docMkLst>
        <pc:docMk/>
      </pc:docMkLst>
      <pc:sldChg chg="modSp">
        <pc:chgData name="mng-ec-tsukuba1" userId="S::mng-ec-tsukuba1@meitec.com::f24403fb-0177-4c6b-ad0b-6fb77caa5510" providerId="AD" clId="Web-{A3990989-B033-4754-AA75-82F09739A833}" dt="2022-10-10T11:38:28.875" v="9" actId="20577"/>
        <pc:sldMkLst>
          <pc:docMk/>
          <pc:sldMk cId="2388726609" sldId="259"/>
        </pc:sldMkLst>
        <pc:spChg chg="mod">
          <ac:chgData name="mng-ec-tsukuba1" userId="S::mng-ec-tsukuba1@meitec.com::f24403fb-0177-4c6b-ad0b-6fb77caa5510" providerId="AD" clId="Web-{A3990989-B033-4754-AA75-82F09739A833}" dt="2022-10-10T11:38:28.875" v="9" actId="20577"/>
          <ac:spMkLst>
            <pc:docMk/>
            <pc:sldMk cId="2388726609" sldId="259"/>
            <ac:spMk id="3" creationId="{9CEA9C5F-0761-4989-3E0C-ABCA87482FB9}"/>
          </ac:spMkLst>
        </pc:spChg>
        <pc:spChg chg="mod">
          <ac:chgData name="mng-ec-tsukuba1" userId="S::mng-ec-tsukuba1@meitec.com::f24403fb-0177-4c6b-ad0b-6fb77caa5510" providerId="AD" clId="Web-{A3990989-B033-4754-AA75-82F09739A833}" dt="2022-10-10T11:38:26.547" v="7" actId="20577"/>
          <ac:spMkLst>
            <pc:docMk/>
            <pc:sldMk cId="2388726609" sldId="259"/>
            <ac:spMk id="80" creationId="{95D07AE3-DE7F-4A57-A1A6-E7A643B2CA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1A09E-FFF1-478E-AFB2-B3586391A7F4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5AB48-99F7-448E-9074-19402D1A67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8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478" rtl="0" eaLnBrk="1" latinLnBrk="0" hangingPunct="1">
      <a:defRPr kumimoji="1" sz="1306" kern="1200">
        <a:solidFill>
          <a:schemeClr val="tx1"/>
        </a:solidFill>
        <a:latin typeface="+mn-lt"/>
        <a:ea typeface="+mn-ea"/>
        <a:cs typeface="+mn-cs"/>
      </a:defRPr>
    </a:lvl1pPr>
    <a:lvl2pPr marL="497739" algn="l" defTabSz="995478" rtl="0" eaLnBrk="1" latinLnBrk="0" hangingPunct="1">
      <a:defRPr kumimoji="1" sz="1306" kern="1200">
        <a:solidFill>
          <a:schemeClr val="tx1"/>
        </a:solidFill>
        <a:latin typeface="+mn-lt"/>
        <a:ea typeface="+mn-ea"/>
        <a:cs typeface="+mn-cs"/>
      </a:defRPr>
    </a:lvl2pPr>
    <a:lvl3pPr marL="995478" algn="l" defTabSz="995478" rtl="0" eaLnBrk="1" latinLnBrk="0" hangingPunct="1">
      <a:defRPr kumimoji="1" sz="1306" kern="1200">
        <a:solidFill>
          <a:schemeClr val="tx1"/>
        </a:solidFill>
        <a:latin typeface="+mn-lt"/>
        <a:ea typeface="+mn-ea"/>
        <a:cs typeface="+mn-cs"/>
      </a:defRPr>
    </a:lvl3pPr>
    <a:lvl4pPr marL="1493217" algn="l" defTabSz="995478" rtl="0" eaLnBrk="1" latinLnBrk="0" hangingPunct="1">
      <a:defRPr kumimoji="1" sz="1306" kern="1200">
        <a:solidFill>
          <a:schemeClr val="tx1"/>
        </a:solidFill>
        <a:latin typeface="+mn-lt"/>
        <a:ea typeface="+mn-ea"/>
        <a:cs typeface="+mn-cs"/>
      </a:defRPr>
    </a:lvl4pPr>
    <a:lvl5pPr marL="1990957" algn="l" defTabSz="995478" rtl="0" eaLnBrk="1" latinLnBrk="0" hangingPunct="1">
      <a:defRPr kumimoji="1" sz="1306" kern="1200">
        <a:solidFill>
          <a:schemeClr val="tx1"/>
        </a:solidFill>
        <a:latin typeface="+mn-lt"/>
        <a:ea typeface="+mn-ea"/>
        <a:cs typeface="+mn-cs"/>
      </a:defRPr>
    </a:lvl5pPr>
    <a:lvl6pPr marL="2488695" algn="l" defTabSz="995478" rtl="0" eaLnBrk="1" latinLnBrk="0" hangingPunct="1">
      <a:defRPr kumimoji="1" sz="1306" kern="1200">
        <a:solidFill>
          <a:schemeClr val="tx1"/>
        </a:solidFill>
        <a:latin typeface="+mn-lt"/>
        <a:ea typeface="+mn-ea"/>
        <a:cs typeface="+mn-cs"/>
      </a:defRPr>
    </a:lvl6pPr>
    <a:lvl7pPr marL="2986435" algn="l" defTabSz="995478" rtl="0" eaLnBrk="1" latinLnBrk="0" hangingPunct="1">
      <a:defRPr kumimoji="1" sz="1306" kern="1200">
        <a:solidFill>
          <a:schemeClr val="tx1"/>
        </a:solidFill>
        <a:latin typeface="+mn-lt"/>
        <a:ea typeface="+mn-ea"/>
        <a:cs typeface="+mn-cs"/>
      </a:defRPr>
    </a:lvl7pPr>
    <a:lvl8pPr marL="3484174" algn="l" defTabSz="995478" rtl="0" eaLnBrk="1" latinLnBrk="0" hangingPunct="1">
      <a:defRPr kumimoji="1" sz="1306" kern="1200">
        <a:solidFill>
          <a:schemeClr val="tx1"/>
        </a:solidFill>
        <a:latin typeface="+mn-lt"/>
        <a:ea typeface="+mn-ea"/>
        <a:cs typeface="+mn-cs"/>
      </a:defRPr>
    </a:lvl8pPr>
    <a:lvl9pPr marL="3981914" algn="l" defTabSz="995478" rtl="0" eaLnBrk="1" latinLnBrk="0" hangingPunct="1">
      <a:defRPr kumimoji="1"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42AF-4D42-49DB-8E9D-988321A7A1DA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C420-3EE3-4FE8-9B5C-1D48A4A27A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24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42AF-4D42-49DB-8E9D-988321A7A1DA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C420-3EE3-4FE8-9B5C-1D48A4A27A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51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42AF-4D42-49DB-8E9D-988321A7A1DA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C420-3EE3-4FE8-9B5C-1D48A4A27A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49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42AF-4D42-49DB-8E9D-988321A7A1DA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C420-3EE3-4FE8-9B5C-1D48A4A27A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2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42AF-4D42-49DB-8E9D-988321A7A1DA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C420-3EE3-4FE8-9B5C-1D48A4A27A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37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42AF-4D42-49DB-8E9D-988321A7A1DA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C420-3EE3-4FE8-9B5C-1D48A4A27A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43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42AF-4D42-49DB-8E9D-988321A7A1DA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C420-3EE3-4FE8-9B5C-1D48A4A27A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33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42AF-4D42-49DB-8E9D-988321A7A1DA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C420-3EE3-4FE8-9B5C-1D48A4A27A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92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42AF-4D42-49DB-8E9D-988321A7A1DA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C420-3EE3-4FE8-9B5C-1D48A4A27A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49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42AF-4D42-49DB-8E9D-988321A7A1DA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C420-3EE3-4FE8-9B5C-1D48A4A27A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1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42AF-4D42-49DB-8E9D-988321A7A1DA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C420-3EE3-4FE8-9B5C-1D48A4A27A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97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42AF-4D42-49DB-8E9D-988321A7A1DA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CC420-3EE3-4FE8-9B5C-1D48A4A27A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25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図 36" descr="棚, 本, 店, 座る が含まれている画像&#10;&#10;自動的に生成された説明">
            <a:extLst>
              <a:ext uri="{FF2B5EF4-FFF2-40B4-BE49-F238E27FC236}">
                <a16:creationId xmlns:a16="http://schemas.microsoft.com/office/drawing/2014/main" id="{F0016D21-0303-35B3-24D4-25F79BDC0F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7" r="5316"/>
          <a:stretch/>
        </p:blipFill>
        <p:spPr>
          <a:xfrm>
            <a:off x="-5474" y="5041642"/>
            <a:ext cx="7559675" cy="5650171"/>
          </a:xfrm>
          <a:prstGeom prst="rect">
            <a:avLst/>
          </a:prstGeom>
        </p:spPr>
      </p:pic>
      <p:pic>
        <p:nvPicPr>
          <p:cNvPr id="38" name="図 37" descr="棚, 本, 店, 座る が含まれている画像&#10;&#10;自動的に生成された説明">
            <a:extLst>
              <a:ext uri="{FF2B5EF4-FFF2-40B4-BE49-F238E27FC236}">
                <a16:creationId xmlns:a16="http://schemas.microsoft.com/office/drawing/2014/main" id="{103B67A5-7DDD-738C-9AC9-CD42B3E7F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5" r="10803"/>
          <a:stretch/>
        </p:blipFill>
        <p:spPr>
          <a:xfrm>
            <a:off x="-5474" y="-30996"/>
            <a:ext cx="7559675" cy="5083188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3F7792C-AE8F-6D97-1474-A5FB85BF32BC}"/>
              </a:ext>
            </a:extLst>
          </p:cNvPr>
          <p:cNvSpPr/>
          <p:nvPr/>
        </p:nvSpPr>
        <p:spPr>
          <a:xfrm>
            <a:off x="166837" y="1537132"/>
            <a:ext cx="7236948" cy="3493294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AEDE1F-C678-48DE-B6AF-9B7AF888FCE2}"/>
              </a:ext>
            </a:extLst>
          </p:cNvPr>
          <p:cNvSpPr/>
          <p:nvPr/>
        </p:nvSpPr>
        <p:spPr>
          <a:xfrm>
            <a:off x="-12714" y="-43082"/>
            <a:ext cx="7559674" cy="1291537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727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336474-002E-4E7A-A09E-88062AA5933C}"/>
              </a:ext>
            </a:extLst>
          </p:cNvPr>
          <p:cNvSpPr/>
          <p:nvPr/>
        </p:nvSpPr>
        <p:spPr>
          <a:xfrm>
            <a:off x="1" y="120891"/>
            <a:ext cx="2463799" cy="3987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筑波</a:t>
            </a:r>
            <a:r>
              <a:rPr kumimoji="1" lang="en-US" altLang="ja-JP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EC</a:t>
            </a:r>
            <a:r>
              <a:rPr kumimoji="1" lang="ja-JP" altLang="en-US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グループ研修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9281D56-D5E7-48D5-9CFF-98090C7EAA40}"/>
              </a:ext>
            </a:extLst>
          </p:cNvPr>
          <p:cNvSpPr txBox="1"/>
          <p:nvPr/>
        </p:nvSpPr>
        <p:spPr>
          <a:xfrm>
            <a:off x="-5473" y="559249"/>
            <a:ext cx="7559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Python Boot Camp for </a:t>
            </a:r>
            <a:r>
              <a:rPr kumimoji="1" lang="ja-JP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筑波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2D47DA-D17B-4437-9CD5-93A7B449CC65}"/>
              </a:ext>
            </a:extLst>
          </p:cNvPr>
          <p:cNvSpPr/>
          <p:nvPr/>
        </p:nvSpPr>
        <p:spPr>
          <a:xfrm>
            <a:off x="216996" y="1301709"/>
            <a:ext cx="1468362" cy="43629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活動概要</a:t>
            </a:r>
            <a:endParaRPr kumimoji="1" lang="en-US" altLang="ja-JP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5D07AE3-DE7F-4A57-A1A6-E7A643B2CAB8}"/>
              </a:ext>
            </a:extLst>
          </p:cNvPr>
          <p:cNvSpPr/>
          <p:nvPr/>
        </p:nvSpPr>
        <p:spPr>
          <a:xfrm>
            <a:off x="155890" y="6927714"/>
            <a:ext cx="3533738" cy="1358757"/>
          </a:xfrm>
          <a:prstGeom prst="rect">
            <a:avLst/>
          </a:prstGeom>
          <a:solidFill>
            <a:schemeClr val="bg1">
              <a:lumMod val="95000"/>
              <a:alpha val="89804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kumimoji="1" lang="en-US" altLang="ja-JP" sz="1100" u="sng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  <a:latin typeface="Meiryo UI"/>
                <a:ea typeface="Meiryo UI"/>
              </a:rPr>
              <a:t>【</a:t>
            </a:r>
            <a:r>
              <a:rPr kumimoji="1" lang="ja-JP" altLang="en-US" sz="1400" dirty="0">
                <a:solidFill>
                  <a:schemeClr val="tx1"/>
                </a:solidFill>
                <a:latin typeface="Meiryo UI"/>
                <a:ea typeface="Meiryo UI"/>
              </a:rPr>
              <a:t>開催日</a:t>
            </a:r>
            <a:r>
              <a:rPr kumimoji="1" lang="en-US" altLang="ja-JP" sz="1400" dirty="0">
                <a:solidFill>
                  <a:schemeClr val="tx1"/>
                </a:solidFill>
                <a:latin typeface="Meiryo UI"/>
                <a:ea typeface="Meiryo UI"/>
              </a:rPr>
              <a:t>】	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/>
                <a:ea typeface="Meiryo UI"/>
              </a:rPr>
              <a:t>2022/12/10(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/>
                <a:ea typeface="Meiryo UI"/>
              </a:rPr>
              <a:t>土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/>
                <a:ea typeface="Meiryo UI"/>
              </a:rPr>
              <a:t>)</a:t>
            </a:r>
            <a:endParaRPr lang="en-US" altLang="ja-JP" sz="1400" b="1" dirty="0">
              <a:solidFill>
                <a:schemeClr val="tx1"/>
              </a:solidFill>
              <a:latin typeface="Meiryo UI"/>
              <a:ea typeface="Meiryo UI"/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	10:00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17:00 (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昼休憩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時間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会場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	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筑波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EC 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研修室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処遇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	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自立ポイント 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1P 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付与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定員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	6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DA517F4-C930-4660-993D-C421210D3AE0}"/>
              </a:ext>
            </a:extLst>
          </p:cNvPr>
          <p:cNvSpPr/>
          <p:nvPr/>
        </p:nvSpPr>
        <p:spPr>
          <a:xfrm>
            <a:off x="250286" y="6671949"/>
            <a:ext cx="1469001" cy="43629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開催案内</a:t>
            </a:r>
            <a:endParaRPr kumimoji="1" lang="en-US" altLang="ja-JP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9695EDD2-DD75-4857-A8B5-673AEE98ED36}"/>
              </a:ext>
            </a:extLst>
          </p:cNvPr>
          <p:cNvGrpSpPr/>
          <p:nvPr/>
        </p:nvGrpSpPr>
        <p:grpSpPr>
          <a:xfrm>
            <a:off x="155890" y="5119239"/>
            <a:ext cx="3533100" cy="1471754"/>
            <a:chOff x="327706" y="2724215"/>
            <a:chExt cx="3533100" cy="1471754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D5969073-4956-4B8A-A411-59E55EEB4B4A}"/>
                </a:ext>
              </a:extLst>
            </p:cNvPr>
            <p:cNvSpPr/>
            <p:nvPr/>
          </p:nvSpPr>
          <p:spPr>
            <a:xfrm>
              <a:off x="327706" y="2987409"/>
              <a:ext cx="3533100" cy="1208560"/>
            </a:xfrm>
            <a:prstGeom prst="rect">
              <a:avLst/>
            </a:prstGeom>
            <a:solidFill>
              <a:schemeClr val="bg1">
                <a:lumMod val="95000"/>
                <a:alpha val="89804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C9765AD9-4C00-454D-A1E1-5CA980644A74}"/>
                </a:ext>
              </a:extLst>
            </p:cNvPr>
            <p:cNvSpPr/>
            <p:nvPr/>
          </p:nvSpPr>
          <p:spPr>
            <a:xfrm>
              <a:off x="422102" y="2724215"/>
              <a:ext cx="1493532" cy="43629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    </a:t>
              </a:r>
              <a:r>
                <a:rPr kumimoji="1" lang="ja-JP" altLang="en-US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対象者</a:t>
              </a:r>
              <a:endParaRPr kumimoji="1" lang="en-US" altLang="ja-JP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FA179F7C-6DD7-4539-B8B6-BAC32077A179}"/>
              </a:ext>
            </a:extLst>
          </p:cNvPr>
          <p:cNvSpPr/>
          <p:nvPr/>
        </p:nvSpPr>
        <p:spPr>
          <a:xfrm>
            <a:off x="166196" y="8693824"/>
            <a:ext cx="3533738" cy="509104"/>
          </a:xfrm>
          <a:prstGeom prst="rect">
            <a:avLst/>
          </a:prstGeom>
          <a:solidFill>
            <a:schemeClr val="bg1">
              <a:lumMod val="95000"/>
              <a:alpha val="89804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D4F90B4-7E05-46D8-A2E7-F1DC29EC62A8}"/>
              </a:ext>
            </a:extLst>
          </p:cNvPr>
          <p:cNvSpPr/>
          <p:nvPr/>
        </p:nvSpPr>
        <p:spPr>
          <a:xfrm>
            <a:off x="255422" y="8398398"/>
            <a:ext cx="1915678" cy="43629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担当講師紹介</a:t>
            </a:r>
            <a:endParaRPr kumimoji="1" lang="en-US" altLang="ja-JP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E8D0A3D-496C-485B-B0FC-D0D80FFCF5C5}"/>
              </a:ext>
            </a:extLst>
          </p:cNvPr>
          <p:cNvSpPr/>
          <p:nvPr/>
        </p:nvSpPr>
        <p:spPr>
          <a:xfrm>
            <a:off x="3856192" y="5349785"/>
            <a:ext cx="3533738" cy="4170928"/>
          </a:xfrm>
          <a:prstGeom prst="rect">
            <a:avLst/>
          </a:prstGeom>
          <a:solidFill>
            <a:schemeClr val="bg1">
              <a:lumMod val="95000"/>
              <a:alpha val="89804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sz="1100" u="sng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■研修内容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 ・ 研修のインストラクション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・ 各種問題にチャレンジ 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63525" indent="-263525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　研修の進め方は、問題を解いて、実行結果を見て、解説を読む流れで進めていきます。基本的に進め方は、個人の自由ですが、当日は、初心者向けに、講師がお勧めの問題を一緒に解説しながら、進めていきます。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63525" indent="-263525"/>
            <a:endParaRPr kumimoji="1"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 詳細な問題一覧は、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別紙参照ください。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zh-TW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 問題の内容は、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9388" indent="-179388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ME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どの分野でも、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を使って仕事をする上で必要な内容をそろえています！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9388" indent="-179388"/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また、経験者の人でももう一度、復習で受講していただいても楽しめる内容になっているはずです。ご興味のある方は是非！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D8F894-4210-082B-4CC6-BABB075BE39B}"/>
              </a:ext>
            </a:extLst>
          </p:cNvPr>
          <p:cNvSpPr txBox="1"/>
          <p:nvPr/>
        </p:nvSpPr>
        <p:spPr>
          <a:xfrm>
            <a:off x="331648" y="1780925"/>
            <a:ext cx="687095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多くの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分野で徐々に利用拡大が進むプログラミング言語「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」の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基礎研修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を開催します。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just"/>
            <a:endParaRPr kumimoji="1" lang="en-US" altLang="ja-JP" sz="6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just"/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や業務の自動化、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データ分析、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アプリケーションなどで注目を集めるプログラミング言語です。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just"/>
            <a:endParaRPr kumimoji="1" lang="en-US" altLang="ja-JP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just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今回の研修では、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の基本を習得することを目的としています。事前に用意した問題や例題を解いて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の基礎を理解することが研修のゴールです。参加者のそれぞれのペースに合わせて、問題に取り組むことが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可能です。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just"/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just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この研修は、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初心者の方でも大歓迎です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just"/>
            <a:endParaRPr kumimoji="1" lang="en-US" altLang="ja-JP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なかなか自宅で学習する時間が取れないな」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「たくさん手を動かして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を習得したいな」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「自宅で学習する気力が起きないな」　など、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just"/>
            <a:endParaRPr kumimoji="1" lang="en-US" altLang="ja-JP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just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色々な理由で、学習が進まない方は、是非、この研修を利用して、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プログラミングに挑戦してみてください！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研修中、分からないことは、講師がサポートするので、お気軽に参加してください。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EA9C5F-0761-4989-3E0C-ABCA87482FB9}"/>
              </a:ext>
            </a:extLst>
          </p:cNvPr>
          <p:cNvSpPr txBox="1"/>
          <p:nvPr/>
        </p:nvSpPr>
        <p:spPr>
          <a:xfrm>
            <a:off x="250286" y="8878073"/>
            <a:ext cx="144142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1400" dirty="0">
                <a:latin typeface="Meiryo UI"/>
                <a:ea typeface="Meiryo UI"/>
              </a:rPr>
              <a:t>担当講師：園川</a:t>
            </a:r>
            <a:endParaRPr kumimoji="1" lang="en-US" altLang="ja-JP" sz="1400" dirty="0">
              <a:latin typeface="Meiryo UI"/>
              <a:ea typeface="Meiryo UI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5C6962A5-0D54-D2F4-890B-A6AAAB994E2F}"/>
              </a:ext>
            </a:extLst>
          </p:cNvPr>
          <p:cNvSpPr txBox="1"/>
          <p:nvPr/>
        </p:nvSpPr>
        <p:spPr>
          <a:xfrm>
            <a:off x="224396" y="5638729"/>
            <a:ext cx="34645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 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勉強したい人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 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に興味がある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人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 </a:t>
            </a:r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をこれから業務で使っていく・いる人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 これから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を始めたい人</a:t>
            </a:r>
            <a:endParaRPr kumimoji="1"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3735CD8-D226-4955-9873-8D5AC3F2CCEE}"/>
              </a:ext>
            </a:extLst>
          </p:cNvPr>
          <p:cNvSpPr/>
          <p:nvPr/>
        </p:nvSpPr>
        <p:spPr>
          <a:xfrm>
            <a:off x="3950588" y="5095575"/>
            <a:ext cx="1469001" cy="43629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講義内容</a:t>
            </a:r>
            <a:endParaRPr kumimoji="1" lang="en-US" altLang="ja-JP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4FEBBE0A-A1EE-E084-F4DD-5C287873CCB9}"/>
              </a:ext>
            </a:extLst>
          </p:cNvPr>
          <p:cNvGrpSpPr/>
          <p:nvPr/>
        </p:nvGrpSpPr>
        <p:grpSpPr>
          <a:xfrm>
            <a:off x="166196" y="9350727"/>
            <a:ext cx="7226642" cy="979146"/>
            <a:chOff x="166196" y="9350727"/>
            <a:chExt cx="7226642" cy="979146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7B974197-88D3-4D85-B034-0F7CA5915407}"/>
                </a:ext>
              </a:extLst>
            </p:cNvPr>
            <p:cNvSpPr/>
            <p:nvPr/>
          </p:nvSpPr>
          <p:spPr>
            <a:xfrm>
              <a:off x="166196" y="9606493"/>
              <a:ext cx="7226642" cy="723380"/>
            </a:xfrm>
            <a:prstGeom prst="rect">
              <a:avLst/>
            </a:prstGeom>
            <a:solidFill>
              <a:schemeClr val="bg1">
                <a:lumMod val="95000"/>
                <a:alpha val="89804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1100" u="sng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kumimoji="1"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問い合わせ先</a:t>
              </a:r>
              <a:r>
                <a:rPr kumimoji="1" lang="en-US" altLang="ja-JP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	</a:t>
              </a:r>
              <a:r>
                <a:rPr kumimoji="1"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筑波</a:t>
              </a:r>
              <a:r>
                <a:rPr kumimoji="1" lang="en-US" altLang="ja-JP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EC</a:t>
              </a:r>
              <a:r>
                <a:rPr kumimoji="1"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マネージャー 園川</a:t>
              </a:r>
              <a:endPara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【</a:t>
              </a:r>
              <a:r>
                <a:rPr kumimoji="1"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申込み方法</a:t>
              </a:r>
              <a:r>
                <a:rPr kumimoji="1" lang="en-US" altLang="ja-JP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】	</a:t>
              </a:r>
              <a:r>
                <a:rPr kumimoji="1"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別途送付する開催案内メール・左記の</a:t>
              </a:r>
              <a:r>
                <a:rPr kumimoji="1" lang="en-US" altLang="ja-JP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QR</a:t>
              </a:r>
              <a:r>
                <a:rPr kumimoji="1" lang="ja-JP" altLang="en-US" sz="1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コードより参照。</a:t>
              </a: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76E69B0-6633-41B1-B4D8-6D6F0EA6A735}"/>
                </a:ext>
              </a:extLst>
            </p:cNvPr>
            <p:cNvSpPr/>
            <p:nvPr/>
          </p:nvSpPr>
          <p:spPr>
            <a:xfrm>
              <a:off x="260593" y="9350727"/>
              <a:ext cx="2203207" cy="43629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　　　問い合わせ先</a:t>
              </a:r>
              <a:endParaRPr kumimoji="1" lang="en-US" altLang="ja-JP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055" name="グループ化 1054">
            <a:extLst>
              <a:ext uri="{FF2B5EF4-FFF2-40B4-BE49-F238E27FC236}">
                <a16:creationId xmlns:a16="http://schemas.microsoft.com/office/drawing/2014/main" id="{280F2106-C02A-E7A8-1EFF-0F73886EAF93}"/>
              </a:ext>
            </a:extLst>
          </p:cNvPr>
          <p:cNvGrpSpPr/>
          <p:nvPr/>
        </p:nvGrpSpPr>
        <p:grpSpPr>
          <a:xfrm>
            <a:off x="4597911" y="3468011"/>
            <a:ext cx="1143414" cy="849064"/>
            <a:chOff x="5114462" y="3953876"/>
            <a:chExt cx="1143414" cy="849064"/>
          </a:xfrm>
        </p:grpSpPr>
        <p:grpSp>
          <p:nvGrpSpPr>
            <p:cNvPr id="1038" name="グループ化 1037">
              <a:extLst>
                <a:ext uri="{FF2B5EF4-FFF2-40B4-BE49-F238E27FC236}">
                  <a16:creationId xmlns:a16="http://schemas.microsoft.com/office/drawing/2014/main" id="{324F7744-6DD3-4101-3DF8-3636FFD7614A}"/>
                </a:ext>
              </a:extLst>
            </p:cNvPr>
            <p:cNvGrpSpPr/>
            <p:nvPr/>
          </p:nvGrpSpPr>
          <p:grpSpPr>
            <a:xfrm>
              <a:off x="5620882" y="4241374"/>
              <a:ext cx="636994" cy="437179"/>
              <a:chOff x="-3026132" y="3331358"/>
              <a:chExt cx="745185" cy="553489"/>
            </a:xfrm>
          </p:grpSpPr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36BA5DDD-75D8-ACD0-F46B-18C95541116A}"/>
                  </a:ext>
                </a:extLst>
              </p:cNvPr>
              <p:cNvSpPr txBox="1"/>
              <p:nvPr/>
            </p:nvSpPr>
            <p:spPr>
              <a:xfrm>
                <a:off x="-3026132" y="3378289"/>
                <a:ext cx="583584" cy="506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dirty="0">
                    <a:solidFill>
                      <a:srgbClr val="3770A1"/>
                    </a:solidFill>
                  </a:rPr>
                  <a:t>OK</a:t>
                </a:r>
                <a:endParaRPr kumimoji="1" lang="ja-JP" altLang="en-US" sz="2000" b="1" dirty="0">
                  <a:solidFill>
                    <a:srgbClr val="3770A1"/>
                  </a:solidFill>
                </a:endParaRPr>
              </a:p>
            </p:txBody>
          </p:sp>
          <p:cxnSp>
            <p:nvCxnSpPr>
              <p:cNvPr id="1029" name="直線コネクタ 1028">
                <a:extLst>
                  <a:ext uri="{FF2B5EF4-FFF2-40B4-BE49-F238E27FC236}">
                    <a16:creationId xmlns:a16="http://schemas.microsoft.com/office/drawing/2014/main" id="{ED189A2B-F527-3099-2BBE-24FB2689C6C1}"/>
                  </a:ext>
                </a:extLst>
              </p:cNvPr>
              <p:cNvCxnSpPr/>
              <p:nvPr/>
            </p:nvCxnSpPr>
            <p:spPr>
              <a:xfrm flipV="1">
                <a:off x="-2546350" y="3331358"/>
                <a:ext cx="77452" cy="146136"/>
              </a:xfrm>
              <a:prstGeom prst="line">
                <a:avLst/>
              </a:prstGeom>
              <a:ln w="28575">
                <a:solidFill>
                  <a:srgbClr val="3770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C79CA952-4F3A-43C4-E37F-8F200F7C21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495051" y="3428222"/>
                <a:ext cx="145543" cy="80244"/>
              </a:xfrm>
              <a:prstGeom prst="line">
                <a:avLst/>
              </a:prstGeom>
              <a:ln w="28575">
                <a:solidFill>
                  <a:srgbClr val="3770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81E877FD-F9DC-B979-9BB6-D2DEC351A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468898" y="3562482"/>
                <a:ext cx="187951" cy="11876"/>
              </a:xfrm>
              <a:prstGeom prst="line">
                <a:avLst/>
              </a:prstGeom>
              <a:ln w="28575">
                <a:solidFill>
                  <a:srgbClr val="3770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1" name="グループ化 1040">
              <a:extLst>
                <a:ext uri="{FF2B5EF4-FFF2-40B4-BE49-F238E27FC236}">
                  <a16:creationId xmlns:a16="http://schemas.microsoft.com/office/drawing/2014/main" id="{83CB60DF-5251-0039-8E5C-CA05F4C5028D}"/>
                </a:ext>
              </a:extLst>
            </p:cNvPr>
            <p:cNvGrpSpPr/>
            <p:nvPr/>
          </p:nvGrpSpPr>
          <p:grpSpPr>
            <a:xfrm>
              <a:off x="5114462" y="3953876"/>
              <a:ext cx="630960" cy="849064"/>
              <a:chOff x="-3487043" y="4057987"/>
              <a:chExt cx="1144359" cy="1539929"/>
            </a:xfrm>
          </p:grpSpPr>
          <p:pic>
            <p:nvPicPr>
              <p:cNvPr id="1037" name="図 1036" descr="アイコン&#10;&#10;自動的に生成された説明">
                <a:extLst>
                  <a:ext uri="{FF2B5EF4-FFF2-40B4-BE49-F238E27FC236}">
                    <a16:creationId xmlns:a16="http://schemas.microsoft.com/office/drawing/2014/main" id="{C56E849A-278C-36D9-EF2E-E21AD4C30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487043" y="4453558"/>
                <a:ext cx="1144359" cy="1144358"/>
              </a:xfrm>
              <a:prstGeom prst="rect">
                <a:avLst/>
              </a:prstGeom>
            </p:spPr>
          </p:pic>
          <p:pic>
            <p:nvPicPr>
              <p:cNvPr id="1039" name="Picture 8">
                <a:extLst>
                  <a:ext uri="{FF2B5EF4-FFF2-40B4-BE49-F238E27FC236}">
                    <a16:creationId xmlns:a16="http://schemas.microsoft.com/office/drawing/2014/main" id="{3330C735-B826-0F3E-357F-86BCE79603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448889" y="4057987"/>
                <a:ext cx="364343" cy="504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1" name="Picture 6">
            <a:extLst>
              <a:ext uri="{FF2B5EF4-FFF2-40B4-BE49-F238E27FC236}">
                <a16:creationId xmlns:a16="http://schemas.microsoft.com/office/drawing/2014/main" id="{FA8D3D32-929F-D7E3-CD59-256C0F7C6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87" y="667392"/>
            <a:ext cx="406772" cy="40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4EB8939C-5CCE-46C2-92C6-EFF749AB9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87" y="1399066"/>
            <a:ext cx="286019" cy="28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12B73003-2E78-212E-7BD7-895CA08B4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3" y="5182028"/>
            <a:ext cx="286019" cy="28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79842BB8-E496-7344-9CC9-DABFC796E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357" y="5197858"/>
            <a:ext cx="286019" cy="28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F24B1FD5-D360-3182-52BB-7336697A9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38" y="6750271"/>
            <a:ext cx="286019" cy="28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D66FC1CB-914C-E6D9-28F2-522DA5FC3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38" y="8467517"/>
            <a:ext cx="286019" cy="28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E38100C2-267D-A142-F33C-5F1AEB96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38" y="9425863"/>
            <a:ext cx="286019" cy="28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図 39" descr="QR コード&#10;&#10;自動的に生成された説明">
            <a:extLst>
              <a:ext uri="{FF2B5EF4-FFF2-40B4-BE49-F238E27FC236}">
                <a16:creationId xmlns:a16="http://schemas.microsoft.com/office/drawing/2014/main" id="{1FD8D4AB-BE8A-103C-D2C5-94E632205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89" y="9711882"/>
            <a:ext cx="574389" cy="57438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E210B6-CBCB-D781-CD0A-D266D73E51F6}"/>
              </a:ext>
            </a:extLst>
          </p:cNvPr>
          <p:cNvSpPr txBox="1"/>
          <p:nvPr/>
        </p:nvSpPr>
        <p:spPr>
          <a:xfrm>
            <a:off x="4913391" y="9626102"/>
            <a:ext cx="1980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申し込み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QR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872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42FA0A19971B74AB7C8AF645E09C861" ma:contentTypeVersion="9" ma:contentTypeDescription="新しいドキュメントを作成します。" ma:contentTypeScope="" ma:versionID="6bb3820e9a006ef3755ea34fe63b45df">
  <xsd:schema xmlns:xsd="http://www.w3.org/2001/XMLSchema" xmlns:xs="http://www.w3.org/2001/XMLSchema" xmlns:p="http://schemas.microsoft.com/office/2006/metadata/properties" xmlns:ns2="af0e45df-b836-4cd4-ae8e-61167b6e736c" xmlns:ns3="fb91b381-2d8f-44d5-b773-7ad6b8a8e217" targetNamespace="http://schemas.microsoft.com/office/2006/metadata/properties" ma:root="true" ma:fieldsID="e2f7bf466ad4b80995bb4f9cbf2768c9" ns2:_="" ns3:_="">
    <xsd:import namespace="af0e45df-b836-4cd4-ae8e-61167b6e736c"/>
    <xsd:import namespace="fb91b381-2d8f-44d5-b773-7ad6b8a8e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0e45df-b836-4cd4-ae8e-61167b6e73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b3cdd29f-70b4-44e7-8e88-6bb02c294d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91b381-2d8f-44d5-b773-7ad6b8a8e2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f708d4e1-0914-4505-b477-1831d2b6c200}" ma:internalName="TaxCatchAll" ma:showField="CatchAllData" ma:web="fb91b381-2d8f-44d5-b773-7ad6b8a8e2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b91b381-2d8f-44d5-b773-7ad6b8a8e217" xsi:nil="true"/>
    <lcf76f155ced4ddcb4097134ff3c332f xmlns="af0e45df-b836-4cd4-ae8e-61167b6e736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A83D7E9-E3D6-430C-A27B-609F17E4A0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AB07A1-180C-4E8A-8573-BD7130E9EF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0e45df-b836-4cd4-ae8e-61167b6e736c"/>
    <ds:schemaRef ds:uri="fb91b381-2d8f-44d5-b773-7ad6b8a8e2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90B303-9257-4A7C-9318-E1795DD0F95B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af0e45df-b836-4cd4-ae8e-61167b6e736c"/>
    <ds:schemaRef ds:uri="http://purl.org/dc/dcmitype/"/>
    <ds:schemaRef ds:uri="fb91b381-2d8f-44d5-b773-7ad6b8a8e217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3132</TotalTime>
  <Words>469</Words>
  <Application>Microsoft Office PowerPoint</Application>
  <PresentationFormat>ユーザー設定</PresentationFormat>
  <Paragraphs>49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mngu-mito</dc:creator>
  <cp:lastModifiedBy>園川 隼人</cp:lastModifiedBy>
  <cp:revision>130</cp:revision>
  <cp:lastPrinted>2019-06-23T06:43:28Z</cp:lastPrinted>
  <dcterms:created xsi:type="dcterms:W3CDTF">2019-06-22T01:46:16Z</dcterms:created>
  <dcterms:modified xsi:type="dcterms:W3CDTF">2022-11-15T13:04:07Z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0x010100242FA0A19971B74AB7C8AF645E09C861</vt:lpwstr>
  </property>
</Properties>
</file>