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5" r:id="rId12"/>
    <p:sldId id="270" r:id="rId13"/>
    <p:sldId id="282" r:id="rId14"/>
    <p:sldId id="283" r:id="rId15"/>
    <p:sldId id="284" r:id="rId16"/>
    <p:sldId id="262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C3"/>
    <a:srgbClr val="FDEDED"/>
    <a:srgbClr val="F59999"/>
    <a:srgbClr val="EF5757"/>
    <a:srgbClr val="EE8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7" autoAdjust="0"/>
    <p:restoredTop sz="96301"/>
  </p:normalViewPr>
  <p:slideViewPr>
    <p:cSldViewPr snapToGrid="0">
      <p:cViewPr>
        <p:scale>
          <a:sx n="115" d="100"/>
          <a:sy n="115" d="100"/>
        </p:scale>
        <p:origin x="42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EB71B-FD4F-4D7A-8071-E19EA11C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CD3AAD-9ABC-457D-B888-9FB57D823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F016D-EB4F-4D40-B989-1D8D641C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6E144-1240-44C7-B08F-FD1749B3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33263-5E1A-4E7E-997E-819CB0A8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6D3F1-F93C-4831-95DE-2F7E3E48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BB4E7-D0B5-4917-9E1D-F08D5A7E1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60EE5-BEED-44BD-8071-A5EB583A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E2EFC-38FE-406D-AFCF-1D0354C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3E1B8-725C-45D2-8357-CD4E3807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A1E447-2B0E-4413-A5C5-C1DFD6D86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BE11C-2A6E-4182-936A-EBEC363C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DEC87-2AA3-4DFD-9C67-B39E1FD9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630EC-0BC8-4B04-9032-B85E58E3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D99F7-8E93-4B9A-AFA9-C3A347F7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42B31-5890-4906-98B3-5875F419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DFAA3-E726-47BF-97FC-2829E3D5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A8773-1675-45E6-897F-94825E0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86530-6EE9-4BF0-AF62-4003D626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F34AD-EF05-4796-9F71-1BCAED44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DB6B-0991-4AB1-B494-5C58022C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233BE-C11A-4EB9-B434-A789C4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BF9D4-8208-4442-8E82-1DED25DD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7ED2A-9C12-4227-89E4-8F691B23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E3A39-1CD2-49FC-B072-B3354B9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F213-04EC-4842-9AD3-D2D1E72F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BEBD1-7F8B-49BE-987E-E34D410A7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10A54-38B4-4F45-8017-95928F7AB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06FB1-263B-44E7-8460-6F0653C9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BF075-99EA-496B-8334-78DAEF7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948D7-AD20-4CF2-8019-2B289C00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3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8CDC-C878-402F-A4EB-4EF3E4AB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9018E-AEAF-46CC-B882-F9E9334A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2DE15-2548-495C-ABF1-813FBB066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805C9-8F8D-49D2-BE36-24967CD13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5F3BE1-2B9B-4B35-A57D-9C822D266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FF12E-0AAD-4CFC-8871-E62F3EF9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603F3C-7838-4F64-BA41-A0DC3076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E7C0C2-A24C-431A-9046-48AEB4ED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F9060-4FB1-4796-B552-611C7EED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1A8583-B4A6-4E86-9B2F-5787B81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3C769-2336-40B0-8AF9-72C32DB9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8F9793-FA89-494D-B427-DA553D2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1EC1A1-2A16-45A9-A093-F1CA027A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5A731-79C5-4B5D-9C9E-D63A364C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FA5DF-0707-48BF-8534-551C141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0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FCD27-4D49-44D1-93A1-57341DA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584DD-1576-4F84-A5A0-57DFD13F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1EA2E-3A66-4441-AB4E-1512FF7F8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828EB-D774-470F-9B9E-EAF74CC3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A0E0E-A13A-4F1C-B855-B3A492C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23B45-BD43-40B4-8471-25BA39E1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6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787CB-DE34-4A6B-A8E6-F6257F4D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512015-D5A9-476B-8254-A55D16C88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D4069-466B-4749-925A-F59A4A0A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B8767-17B1-4FBB-8012-38E2B4C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7632B-2E61-454E-80C6-9D1D08F9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EA715-025B-4A89-9F7F-B7D2BAA1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E38E51-90C5-4D35-9F0A-E6A5E00B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67BA3-3C39-4608-962B-A7096519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6FD15-F2CE-4AA1-BDB7-F876A7DE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AA16-8FA9-42AE-923A-29ECD618F6BC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1F460-840F-4471-8AA9-D6AA92B2E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83828-9744-4A9B-B353-11FEFAB75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2A9D-50CB-4877-AB41-75FA98EFB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2024</a:t>
            </a:r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여름방학 </a:t>
            </a:r>
            <a:r>
              <a:rPr lang="en-US" altLang="ko-KR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LLM</a:t>
            </a:r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r>
              <a:rPr lang="en-US" altLang="ko-KR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Application</a:t>
            </a:r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부트캠프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solidFill>
                  <a:srgbClr val="EF575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탐구과제</a:t>
            </a:r>
            <a:r>
              <a:rPr lang="en-US" altLang="ko-KR" sz="2800" spc="-150" dirty="0">
                <a:solidFill>
                  <a:srgbClr val="EF5757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1</a:t>
            </a:r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 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221856" y="6381750"/>
            <a:ext cx="174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20201539</a:t>
            </a:r>
            <a:r>
              <a: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이현수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563659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977116" y="3269989"/>
            <a:ext cx="9214884" cy="0"/>
          </a:xfrm>
          <a:prstGeom prst="line">
            <a:avLst/>
          </a:prstGeom>
          <a:ln w="9525">
            <a:solidFill>
              <a:srgbClr val="EF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EF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880385"/>
            <a:ext cx="6585741" cy="3097230"/>
            <a:chOff x="3104358" y="1630430"/>
            <a:chExt cx="6585741" cy="3097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641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user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(string)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사용자를 나타내는 고유 식별자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function_call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(string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object,, Deprecated)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호출할 함수를 제어합니다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'none', 'auto',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또는 특정 함수 지정 가능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functions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(array,, Deprecated)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모델이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JSON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입력을 생성할 수 있는 함수 목록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(7)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4014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38E2D4-9710-4EB2-9547-33C550D7C9B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D3694-C69B-422C-92A8-91A14FCB6754}"/>
              </a:ext>
            </a:extLst>
          </p:cNvPr>
          <p:cNvSpPr txBox="1"/>
          <p:nvPr/>
        </p:nvSpPr>
        <p:spPr>
          <a:xfrm>
            <a:off x="122208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Default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32C0C-998A-F9F7-A5DF-E62F0491ACAB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응답 형식</a:t>
            </a:r>
            <a:endParaRPr lang="en-US" altLang="ko-KR" sz="2000" spc="-150" dirty="0">
              <a:solidFill>
                <a:srgbClr val="F5999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0CCC3-B772-733B-E7FA-8AF7071A9B7E}"/>
              </a:ext>
            </a:extLst>
          </p:cNvPr>
          <p:cNvSpPr txBox="1"/>
          <p:nvPr/>
        </p:nvSpPr>
        <p:spPr>
          <a:xfrm>
            <a:off x="733911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Response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6C3E18E-CA92-C59A-EB4E-0480D7FE7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9" y="3046483"/>
            <a:ext cx="5040000" cy="1575000"/>
          </a:xfrm>
          <a:prstGeom prst="rect">
            <a:avLst/>
          </a:prstGeom>
        </p:spPr>
      </p:pic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5F61584-8C19-54F8-C67C-696DC3508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99" y="2526733"/>
            <a:ext cx="5040000" cy="26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38E2D4-9710-4EB2-9547-33C550D7C9B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D3694-C69B-422C-92A8-91A14FCB6754}"/>
              </a:ext>
            </a:extLst>
          </p:cNvPr>
          <p:cNvSpPr txBox="1"/>
          <p:nvPr/>
        </p:nvSpPr>
        <p:spPr>
          <a:xfrm>
            <a:off x="122208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Image input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32C0C-998A-F9F7-A5DF-E62F0491ACAB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응답 형식</a:t>
            </a:r>
            <a:endParaRPr lang="en-US" altLang="ko-KR" sz="2000" spc="-150" dirty="0">
              <a:solidFill>
                <a:srgbClr val="F5999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467E1-6AC1-2756-03D2-98D02F7E6E1E}"/>
              </a:ext>
            </a:extLst>
          </p:cNvPr>
          <p:cNvSpPr txBox="1"/>
          <p:nvPr/>
        </p:nvSpPr>
        <p:spPr>
          <a:xfrm>
            <a:off x="733911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Response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DEF982-1BB0-BA70-ECB8-CD07B791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9" y="2353483"/>
            <a:ext cx="5040000" cy="2961000"/>
          </a:xfrm>
          <a:prstGeom prst="rect">
            <a:avLst/>
          </a:prstGeom>
        </p:spPr>
      </p:pic>
      <p:pic>
        <p:nvPicPr>
          <p:cNvPr id="27" name="그림 2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A17360-9001-CC03-1633-7BA601B1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99" y="2470033"/>
            <a:ext cx="5040000" cy="27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38E2D4-9710-4EB2-9547-33C550D7C9B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D3694-C69B-422C-92A8-91A14FCB6754}"/>
              </a:ext>
            </a:extLst>
          </p:cNvPr>
          <p:cNvSpPr txBox="1"/>
          <p:nvPr/>
        </p:nvSpPr>
        <p:spPr>
          <a:xfrm>
            <a:off x="122208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Streaming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32C0C-998A-F9F7-A5DF-E62F0491ACAB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응답 형식</a:t>
            </a:r>
            <a:endParaRPr lang="en-US" altLang="ko-KR" sz="2000" spc="-150" dirty="0">
              <a:solidFill>
                <a:srgbClr val="F5999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D9C3-0CCA-289C-7916-F8BAB063A3FA}"/>
              </a:ext>
            </a:extLst>
          </p:cNvPr>
          <p:cNvSpPr txBox="1"/>
          <p:nvPr/>
        </p:nvSpPr>
        <p:spPr>
          <a:xfrm>
            <a:off x="733911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Response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3F544E3-F2BE-801B-135C-17B76BC62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9" y="2929933"/>
            <a:ext cx="5040000" cy="1808100"/>
          </a:xfrm>
          <a:prstGeom prst="rect">
            <a:avLst/>
          </a:prstGeom>
        </p:spPr>
      </p:pic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ECF90A-3409-4999-7EBC-7A6C2B30C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99" y="2986633"/>
            <a:ext cx="5040000" cy="16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38E2D4-9710-4EB2-9547-33C550D7C9B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D3694-C69B-422C-92A8-91A14FCB6754}"/>
              </a:ext>
            </a:extLst>
          </p:cNvPr>
          <p:cNvSpPr txBox="1"/>
          <p:nvPr/>
        </p:nvSpPr>
        <p:spPr>
          <a:xfrm>
            <a:off x="122208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Functions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32C0C-998A-F9F7-A5DF-E62F0491ACAB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응답 형식</a:t>
            </a:r>
            <a:endParaRPr lang="en-US" altLang="ko-KR" sz="2000" spc="-150" dirty="0">
              <a:solidFill>
                <a:srgbClr val="F5999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312F0-7883-431D-0BF6-38B8479C02C9}"/>
              </a:ext>
            </a:extLst>
          </p:cNvPr>
          <p:cNvSpPr txBox="1"/>
          <p:nvPr/>
        </p:nvSpPr>
        <p:spPr>
          <a:xfrm>
            <a:off x="733911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Response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2CC98C6-B553-5BE7-F09D-D921F6C2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9" y="2294083"/>
            <a:ext cx="5040000" cy="3994199"/>
          </a:xfrm>
          <a:prstGeom prst="rect">
            <a:avLst/>
          </a:prstGeom>
        </p:spPr>
      </p:pic>
      <p:pic>
        <p:nvPicPr>
          <p:cNvPr id="15" name="그림 1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BE05B90B-4E0C-E4B5-A700-11E2740C7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99" y="2294083"/>
            <a:ext cx="5040000" cy="38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0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38E2D4-9710-4EB2-9547-33C550D7C9B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D3694-C69B-422C-92A8-91A14FCB6754}"/>
              </a:ext>
            </a:extLst>
          </p:cNvPr>
          <p:cNvSpPr txBox="1"/>
          <p:nvPr/>
        </p:nvSpPr>
        <p:spPr>
          <a:xfrm>
            <a:off x="122208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 err="1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Logprobs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32C0C-998A-F9F7-A5DF-E62F0491ACAB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응답 형식</a:t>
            </a:r>
            <a:endParaRPr lang="en-US" altLang="ko-KR" sz="2000" spc="-150" dirty="0">
              <a:solidFill>
                <a:srgbClr val="F5999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D0DD5-A3E5-A7B9-A1E9-5A7FA38F9C65}"/>
              </a:ext>
            </a:extLst>
          </p:cNvPr>
          <p:cNvSpPr txBox="1"/>
          <p:nvPr/>
        </p:nvSpPr>
        <p:spPr>
          <a:xfrm>
            <a:off x="7339117" y="1308215"/>
            <a:ext cx="3609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Response</a:t>
            </a:r>
            <a:endParaRPr lang="ko-KR" altLang="en-US" sz="2400" spc="-150" dirty="0">
              <a:solidFill>
                <a:schemeClr val="bg2">
                  <a:lumMod val="10000"/>
                </a:schemeClr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8BDEF3E-77A3-C8E1-8CC7-B32E3F32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9" y="2873233"/>
            <a:ext cx="5040000" cy="1921500"/>
          </a:xfrm>
          <a:prstGeom prst="rect">
            <a:avLst/>
          </a:prstGeom>
        </p:spPr>
      </p:pic>
      <p:pic>
        <p:nvPicPr>
          <p:cNvPr id="13" name="그림 12" descr="스크린샷, 블랙이(가) 표시된 사진&#10;&#10;자동 생성된 설명">
            <a:extLst>
              <a:ext uri="{FF2B5EF4-FFF2-40B4-BE49-F238E27FC236}">
                <a16:creationId xmlns:a16="http://schemas.microsoft.com/office/drawing/2014/main" id="{BD7CC46C-CBBE-6573-7997-482B46DB8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54"/>
          <a:stretch/>
        </p:blipFill>
        <p:spPr>
          <a:xfrm>
            <a:off x="6623999" y="1796461"/>
            <a:ext cx="5040000" cy="3192833"/>
          </a:xfrm>
          <a:prstGeom prst="rect">
            <a:avLst/>
          </a:prstGeom>
          <a:noFill/>
          <a:effectLst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507CB-0221-E698-4E24-52BFD01F5FF4}"/>
              </a:ext>
            </a:extLst>
          </p:cNvPr>
          <p:cNvSpPr/>
          <p:nvPr/>
        </p:nvSpPr>
        <p:spPr>
          <a:xfrm>
            <a:off x="6623998" y="4517124"/>
            <a:ext cx="5040001" cy="472170"/>
          </a:xfrm>
          <a:prstGeom prst="rect">
            <a:avLst/>
          </a:prstGeom>
          <a:gradFill flip="none" rotWithShape="1">
            <a:gsLst>
              <a:gs pos="0">
                <a:srgbClr val="F9C3C3">
                  <a:alpha val="0"/>
                </a:srgbClr>
              </a:gs>
              <a:gs pos="100000">
                <a:srgbClr val="F9C3C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블랙이(가) 표시된 사진&#10;&#10;자동 생성된 설명">
            <a:extLst>
              <a:ext uri="{FF2B5EF4-FFF2-40B4-BE49-F238E27FC236}">
                <a16:creationId xmlns:a16="http://schemas.microsoft.com/office/drawing/2014/main" id="{C7D66BA7-7A06-70B3-2C5D-32FBAAA9B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91"/>
          <a:stretch/>
        </p:blipFill>
        <p:spPr>
          <a:xfrm>
            <a:off x="6623999" y="5077617"/>
            <a:ext cx="5040000" cy="175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5542C9-8FA5-DD3A-41EE-13D7B7BB00CD}"/>
              </a:ext>
            </a:extLst>
          </p:cNvPr>
          <p:cNvSpPr txBox="1"/>
          <p:nvPr/>
        </p:nvSpPr>
        <p:spPr>
          <a:xfrm>
            <a:off x="8686799" y="47833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A18D1A-C5A7-3B30-F5A5-E4C9D0DDB760}"/>
              </a:ext>
            </a:extLst>
          </p:cNvPr>
          <p:cNvSpPr/>
          <p:nvPr/>
        </p:nvSpPr>
        <p:spPr>
          <a:xfrm rot="10800000">
            <a:off x="6623995" y="5077615"/>
            <a:ext cx="5040001" cy="472169"/>
          </a:xfrm>
          <a:prstGeom prst="rect">
            <a:avLst/>
          </a:prstGeom>
          <a:gradFill flip="none" rotWithShape="0">
            <a:gsLst>
              <a:gs pos="0">
                <a:srgbClr val="F9C3C3">
                  <a:alpha val="0"/>
                </a:srgbClr>
              </a:gs>
              <a:gs pos="100000">
                <a:srgbClr val="F9C3C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2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E96F7F4-FADD-F8F7-4392-0D15751A62B3}"/>
              </a:ext>
            </a:extLst>
          </p:cNvPr>
          <p:cNvGrpSpPr/>
          <p:nvPr/>
        </p:nvGrpSpPr>
        <p:grpSpPr>
          <a:xfrm>
            <a:off x="2803129" y="2526715"/>
            <a:ext cx="6585741" cy="1804569"/>
            <a:chOff x="3104358" y="1630430"/>
            <a:chExt cx="6585741" cy="18045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6F5833-4567-61FB-A389-BF3B0A9DAED7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ChatOpenAI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OpenAI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Chat completions API</a:t>
              </a:r>
              <a:r>
                <a:rPr lang="ko-KR" altLang="en-US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를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활용하여 텍스트 생성을 수행하는 </a:t>
              </a:r>
              <a:r>
                <a:rPr lang="en-US" altLang="ko-KR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LangChain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모듈입니다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 모듈은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OpenAI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API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와 직접 통신하여 사용자로부터 입력 받은 메시지를 처리하고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그에 따른 응답을 생성합니다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사용자가 제공하는 파라미터를 기반으로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API</a:t>
              </a:r>
              <a:r>
                <a:rPr lang="ko-KR" altLang="en-US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를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호출하며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API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응답을 받아서 적절히 처리하여 반환합니다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B81DC9-0DB4-9666-8583-510F6F85ECCB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spc="-150" dirty="0" err="1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ChatOpenAI</a:t>
              </a:r>
              <a:r>
                <a:rPr lang="ko-KR" altLang="en-US" sz="2400" spc="-150" dirty="0" err="1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와의</a:t>
              </a:r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 관계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53932C6-5735-829B-6346-170C0D9EB997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</a:p>
          <a:p>
            <a:pPr algn="ctr"/>
            <a:r>
              <a:rPr lang="ko-KR" altLang="en-US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관계</a:t>
            </a:r>
            <a:endParaRPr lang="en-US" altLang="ko-KR" sz="2000" spc="-150" dirty="0">
              <a:solidFill>
                <a:srgbClr val="F5999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2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32CF2B-73AE-4F23-B936-2896211636B3}"/>
              </a:ext>
            </a:extLst>
          </p:cNvPr>
          <p:cNvSpPr txBox="1"/>
          <p:nvPr/>
        </p:nvSpPr>
        <p:spPr>
          <a:xfrm>
            <a:off x="5051425" y="3167390"/>
            <a:ext cx="2089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감사합니다</a:t>
            </a: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4D609-CD45-4288-9E71-8EA4C8FC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916" y="134289"/>
            <a:ext cx="359695" cy="31092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4CAEC1-3D79-4B9E-8164-EA04F504D502}"/>
              </a:ext>
            </a:extLst>
          </p:cNvPr>
          <p:cNvGrpSpPr/>
          <p:nvPr/>
        </p:nvGrpSpPr>
        <p:grpSpPr>
          <a:xfrm>
            <a:off x="5317252" y="6515100"/>
            <a:ext cx="1652892" cy="276999"/>
            <a:chOff x="5357201" y="6438900"/>
            <a:chExt cx="1652892" cy="27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44DC1E-9604-4F34-8BA4-C3AFCA6061BA}"/>
                </a:ext>
              </a:extLst>
            </p:cNvPr>
            <p:cNvSpPr txBox="1"/>
            <p:nvPr/>
          </p:nvSpPr>
          <p:spPr>
            <a:xfrm>
              <a:off x="5357201" y="6438900"/>
              <a:ext cx="16528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고고의 파워포인트</a:t>
              </a:r>
              <a:endParaRPr lang="ko-KR" altLang="en-US" sz="12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E769E0-A2CE-407D-8C22-922312D3F408}"/>
                </a:ext>
              </a:extLst>
            </p:cNvPr>
            <p:cNvCxnSpPr>
              <a:cxnSpLocks/>
            </p:cNvCxnSpPr>
            <p:nvPr/>
          </p:nvCxnSpPr>
          <p:spPr>
            <a:xfrm>
              <a:off x="5659967" y="6438900"/>
              <a:ext cx="10646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8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98876" y="413689"/>
            <a:ext cx="100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AE4C00-A87F-FADC-EBB8-7D9E806976EA}"/>
              </a:ext>
            </a:extLst>
          </p:cNvPr>
          <p:cNvGrpSpPr/>
          <p:nvPr/>
        </p:nvGrpSpPr>
        <p:grpSpPr>
          <a:xfrm>
            <a:off x="2969723" y="2659559"/>
            <a:ext cx="6252554" cy="1323439"/>
            <a:chOff x="1843657" y="2659559"/>
            <a:chExt cx="6252554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AB716-4B23-446A-B27C-F24286BF861D}"/>
                </a:ext>
              </a:extLst>
            </p:cNvPr>
            <p:cNvSpPr txBox="1"/>
            <p:nvPr/>
          </p:nvSpPr>
          <p:spPr>
            <a:xfrm>
              <a:off x="1843657" y="2659559"/>
              <a:ext cx="1748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01</a:t>
              </a:r>
            </a:p>
            <a:p>
              <a:pPr algn="ctr"/>
              <a:r>
                <a:rPr lang="en-US" altLang="ko-KR" sz="2400" spc="-150" dirty="0">
                  <a:solidFill>
                    <a:srgbClr val="F59999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Parameter</a:t>
              </a:r>
            </a:p>
            <a:p>
              <a:pPr algn="ctr"/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OpenAI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의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Chat completions</a:t>
              </a:r>
            </a:p>
            <a:p>
              <a:pPr algn="ctr"/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REST API Parameter</a:t>
              </a:r>
              <a:endPara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1B0E49-76CE-47D6-BF67-D88D346119F2}"/>
                </a:ext>
              </a:extLst>
            </p:cNvPr>
            <p:cNvSpPr txBox="1"/>
            <p:nvPr/>
          </p:nvSpPr>
          <p:spPr>
            <a:xfrm>
              <a:off x="4095790" y="2659559"/>
              <a:ext cx="17482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02</a:t>
              </a:r>
            </a:p>
            <a:p>
              <a:pPr algn="ctr"/>
              <a:r>
                <a:rPr lang="ko-KR" altLang="en-US" sz="2400" spc="-150" dirty="0">
                  <a:solidFill>
                    <a:srgbClr val="F59999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응답 형식</a:t>
              </a:r>
              <a:endPara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  <a:p>
              <a:pPr algn="ctr"/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호출에 따른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응답 형식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(JSON)</a:t>
              </a:r>
              <a:endPara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A9CCD4-3A0F-4FE6-9F26-6ECD2D0092A6}"/>
                </a:ext>
              </a:extLst>
            </p:cNvPr>
            <p:cNvSpPr txBox="1"/>
            <p:nvPr/>
          </p:nvSpPr>
          <p:spPr>
            <a:xfrm>
              <a:off x="6347923" y="2659559"/>
              <a:ext cx="174828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u="sng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03</a:t>
              </a:r>
            </a:p>
            <a:p>
              <a:pPr algn="ctr"/>
              <a:r>
                <a:rPr lang="ko-KR" altLang="en-US" sz="2400" spc="-150" dirty="0">
                  <a:solidFill>
                    <a:srgbClr val="F59999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관계</a:t>
              </a:r>
              <a:endParaRPr lang="en-US" altLang="ko-KR" sz="24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  <a:p>
              <a:pPr algn="ctr"/>
              <a:r>
                <a:rPr lang="en-US" altLang="ko-Kore-KR" sz="1400" b="0" i="0" u="none" strike="noStrike" dirty="0" err="1">
                  <a:solidFill>
                    <a:srgbClr val="000000"/>
                  </a:solidFill>
                  <a:effectLst/>
                  <a:latin typeface="-webkit-standard"/>
                </a:rPr>
                <a:t>ChatOpenAI</a:t>
              </a:r>
              <a:r>
                <a:rPr lang="ko-KR" altLang="en-US" sz="1400" b="0" i="0" u="none" strike="noStrike" dirty="0" err="1">
                  <a:solidFill>
                    <a:srgbClr val="000000"/>
                  </a:solidFill>
                  <a:effectLst/>
                  <a:latin typeface="-webkit-standard"/>
                </a:rPr>
                <a:t>와의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-webkit-standard"/>
              </a:endParaRPr>
            </a:p>
            <a:p>
              <a:pPr algn="ctr"/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관계</a:t>
              </a:r>
              <a:endPara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8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2041968"/>
            <a:ext cx="6585741" cy="2774065"/>
            <a:chOff x="3104358" y="1630430"/>
            <a:chExt cx="6585741" cy="27740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318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b="1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messages</a:t>
              </a: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(array)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현재까지의 대화 내용을 담은 메시지 목록입니다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예시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 [{"role": "system", "content": "You are a helpful assistant."}, {"role": "user", "content": "Tell me a joke."}].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b="1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model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(string)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사용할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AI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모델의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ID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입니다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"gpt-3.5-turbo".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필수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9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395637"/>
            <a:ext cx="6585741" cy="4066726"/>
            <a:chOff x="3104358" y="1630430"/>
            <a:chExt cx="6585741" cy="4066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3611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b="1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frequency_penalty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(number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Defaults to 0)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새로운 토큰의 빈도에 따라 페널티를 부여합니다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-2.0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2.0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사이의 값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높은 값은 반복을 피하고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낮은 값은 반복을 증가시킵니다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b="1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logit_bias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(map,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특정 토큰의 출현 확률을 조정합니다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토큰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ID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와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-100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100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사이의 바이어스 값의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JSON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객체를 받습니다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 { "50256": -100 } 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해당 토큰을 완전히 제외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b="1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logprobs</a:t>
              </a:r>
              <a:r>
                <a:rPr lang="en-US" altLang="ko-KR" sz="1400" b="1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ko-KR" altLang="en-US" sz="1400" b="1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en-US" altLang="ko-KR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boolean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false)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출력 토큰의 로그 확률을 반환할지 여부를 결정합니다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(1)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12747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880385"/>
            <a:ext cx="6585741" cy="3097230"/>
            <a:chOff x="3104358" y="1630430"/>
            <a:chExt cx="6585741" cy="3097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641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top_logprobs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(integer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각 토큰 위치에서 가장 가능성 높은 토큰의 수를 반환합니다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사이의 정수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max_tokens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 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(integer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생성할 최대 토큰 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n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(integer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각 입력 메시지에 대해 생성할 응답 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(2)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401685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718802"/>
            <a:ext cx="6585741" cy="3420396"/>
            <a:chOff x="3104358" y="1630430"/>
            <a:chExt cx="6585741" cy="34203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964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presence_penalty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(number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0)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새로운 주제를 도입할 확률을 증가시키기 위해 토큰의 존재 여부에 따라 페널티를 부여합니다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-2.0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2.0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사이의 값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response_format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(object)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모델의 출력 형식을 지정하는 객체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 { "type": "</a:t>
              </a:r>
              <a:r>
                <a:rPr lang="en-US" altLang="ko-KR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json_object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" }.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seed 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(integer 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같은 매개변수로 반복 요청 시 동일한 결과를 얻기 위한 </a:t>
              </a:r>
              <a:r>
                <a:rPr lang="ko-KR" altLang="en-US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시드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값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(3)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2412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880385"/>
            <a:ext cx="6585741" cy="3097230"/>
            <a:chOff x="3104358" y="1630430"/>
            <a:chExt cx="6585741" cy="3097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641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service_tier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(string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요청을 처리할 서비스 </a:t>
              </a:r>
              <a:r>
                <a:rPr lang="ko-KR" altLang="en-US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티어를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지정합니다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: 'auto'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또는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'default’.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stop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(string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/ array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/ 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텍스트 생성을 중지할 최대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4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개의 시퀀스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stream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</a:t>
              </a:r>
              <a:r>
                <a:rPr lang="en-US" altLang="ko-KR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boolean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false)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부분적인 메시지를 실시간으로 받을지 여부를 설정합니다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(4)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40848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880385"/>
            <a:ext cx="6585741" cy="3097230"/>
            <a:chOff x="3104358" y="1630430"/>
            <a:chExt cx="6585741" cy="3097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641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stream_options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(object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스트리밍 응답 옵션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temperature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(number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샘플링 온도를 설정합니다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사이의 값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top_p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(number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null,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누클리어스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샘플링을 사용하여 상위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확률 질량의 토큰만 고려합니다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에서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사이의 값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(5)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6001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0894-59FD-485B-89EA-77267C4ADFE8}"/>
              </a:ext>
            </a:extLst>
          </p:cNvPr>
          <p:cNvSpPr txBox="1"/>
          <p:nvPr/>
        </p:nvSpPr>
        <p:spPr>
          <a:xfrm>
            <a:off x="4032250" y="1644650"/>
            <a:ext cx="4502150" cy="8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D2DFA7-9BBC-448C-9B5E-D2AC67FF15DD}"/>
              </a:ext>
            </a:extLst>
          </p:cNvPr>
          <p:cNvGrpSpPr/>
          <p:nvPr/>
        </p:nvGrpSpPr>
        <p:grpSpPr>
          <a:xfrm>
            <a:off x="2803129" y="1880385"/>
            <a:ext cx="6585741" cy="3097230"/>
            <a:chOff x="3104358" y="1630430"/>
            <a:chExt cx="6585741" cy="30972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C8B603-6E67-4186-8EE8-EE8772B8BCA5}"/>
                </a:ext>
              </a:extLst>
            </p:cNvPr>
            <p:cNvSpPr txBox="1"/>
            <p:nvPr/>
          </p:nvSpPr>
          <p:spPr>
            <a:xfrm>
              <a:off x="3104358" y="2085975"/>
              <a:ext cx="6585741" cy="2641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tools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배열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선택사항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모델이 호출할 수 있는 도구 목록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현재는 함수만 지원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tool_choice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(string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or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object)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모델이 호출할 도구를 제어합니다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'none', 'auto',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또는 특정 도구 지정 가능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solidFill>
                  <a:schemeClr val="bg1"/>
                </a:solidFill>
                <a:highlight>
                  <a:srgbClr val="F59999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 err="1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parallel_tool_calls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F59999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 (</a:t>
              </a:r>
              <a:r>
                <a:rPr lang="en-US" altLang="ko-KR" sz="1400" spc="-150" dirty="0" err="1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boolean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, Defaults to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true)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도구 사용 시 병렬 함수 호출을 활성화할지 여부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672B7-6BF9-45DC-8CF3-D54FB4B2E681}"/>
                </a:ext>
              </a:extLst>
            </p:cNvPr>
            <p:cNvSpPr txBox="1"/>
            <p:nvPr/>
          </p:nvSpPr>
          <p:spPr>
            <a:xfrm>
              <a:off x="3104358" y="1630430"/>
              <a:ext cx="6124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옵션 </a:t>
              </a:r>
              <a:r>
                <a: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(6)</a:t>
              </a:r>
              <a:endParaRPr lang="ko-KR" altLang="en-US" sz="2400" spc="-150" dirty="0">
                <a:solidFill>
                  <a:schemeClr val="bg2">
                    <a:lumMod val="10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876BE7-A908-7707-BA37-8E6AB0B20CD1}"/>
              </a:ext>
            </a:extLst>
          </p:cNvPr>
          <p:cNvSpPr txBox="1"/>
          <p:nvPr/>
        </p:nvSpPr>
        <p:spPr>
          <a:xfrm>
            <a:off x="0" y="109059"/>
            <a:ext cx="14118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u="sng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en-US" altLang="ko-KR" sz="2000" spc="-150" dirty="0">
                <a:solidFill>
                  <a:srgbClr val="F5999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0527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702</Words>
  <Application>Microsoft Macintosh PowerPoint</Application>
  <PresentationFormat>와이드스크린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-webkit-standard</vt:lpstr>
      <vt:lpstr>에스코어 드림 4 Regular</vt:lpstr>
      <vt:lpstr>에스코어 드림 8 Heavy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이 현수</cp:lastModifiedBy>
  <cp:revision>19</cp:revision>
  <dcterms:created xsi:type="dcterms:W3CDTF">2020-11-30T18:53:39Z</dcterms:created>
  <dcterms:modified xsi:type="dcterms:W3CDTF">2024-07-16T12:23:59Z</dcterms:modified>
</cp:coreProperties>
</file>