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8288000" cy="10287000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Squada One" panose="020B0604020202020204" charset="0"/>
      <p:regular r:id="rId19"/>
    </p:embeddedFont>
    <p:embeddedFont>
      <p:font typeface="Rosario Bold" panose="020B0604020202020204" charset="0"/>
      <p:regular r:id="rId20"/>
    </p:embeddedFont>
    <p:embeddedFont>
      <p:font typeface="Rosario" panose="020B0604020202020204" charset="0"/>
      <p:regular r:id="rId21"/>
    </p:embeddedFont>
    <p:embeddedFont>
      <p:font typeface="Wingdings 3" panose="05040102010807070707" pitchFamily="18" charset="2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433" y="2171701"/>
            <a:ext cx="13238487" cy="4994372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2433" y="7166070"/>
            <a:ext cx="13238487" cy="129213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6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7200880"/>
            <a:ext cx="13238486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32433" y="1028700"/>
            <a:ext cx="13238487" cy="54609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4" y="8050988"/>
            <a:ext cx="13238484" cy="7405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8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2171700"/>
            <a:ext cx="13238489" cy="2971800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13238489" cy="35433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1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2" y="2171700"/>
            <a:ext cx="11998973" cy="3485061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895601" y="5656761"/>
            <a:ext cx="10919474" cy="51326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21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6525986"/>
            <a:ext cx="13238489" cy="25146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47443" y="1456880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995735" y="3920681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9488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4686302"/>
            <a:ext cx="13238490" cy="2479770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7166072"/>
            <a:ext cx="13238489" cy="1290600"/>
          </a:xfrm>
        </p:spPr>
        <p:txBody>
          <a:bodyPr anchor="t"/>
          <a:lstStyle>
            <a:lvl1pPr marL="0" indent="0" algn="l">
              <a:buNone/>
              <a:defRPr sz="3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85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421" y="2971800"/>
            <a:ext cx="442029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978695" y="4000500"/>
            <a:ext cx="4391025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5489" y="2971800"/>
            <a:ext cx="4404362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09659" y="4000500"/>
            <a:ext cx="4420191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2971800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0687051" y="4000500"/>
            <a:ext cx="4398170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24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8695" y="6376424"/>
            <a:ext cx="441007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78695" y="3314700"/>
            <a:ext cx="4410075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978695" y="7240817"/>
            <a:ext cx="4410075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4063" y="6376424"/>
            <a:ext cx="439578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834062" y="3314700"/>
            <a:ext cx="4395788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32033" y="7240816"/>
            <a:ext cx="4401609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6376424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0687049" y="3314700"/>
            <a:ext cx="4398170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0686863" y="7240813"/>
            <a:ext cx="4403996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75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86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56319" y="645320"/>
            <a:ext cx="2628902" cy="8739188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8695" y="1331121"/>
            <a:ext cx="11134724" cy="805338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3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4292600"/>
            <a:ext cx="13238486" cy="2873471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3" y="7166072"/>
            <a:ext cx="13238487" cy="1290600"/>
          </a:xfrm>
        </p:spPr>
        <p:txBody>
          <a:bodyPr anchor="t"/>
          <a:lstStyle>
            <a:lvl1pPr marL="0" indent="0" algn="l">
              <a:buNone/>
              <a:defRPr sz="3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4969" y="3090863"/>
            <a:ext cx="6594509" cy="6293645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81740" y="3084139"/>
            <a:ext cx="6594512" cy="6300368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6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70" y="2857500"/>
            <a:ext cx="659450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4969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81743" y="2857500"/>
            <a:ext cx="659450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481743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1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3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0" y="2171700"/>
            <a:ext cx="5101596" cy="2171700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925" y="2171700"/>
            <a:ext cx="7793996" cy="6858000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0" y="4693921"/>
            <a:ext cx="5101595" cy="4343399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5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861" y="2781288"/>
            <a:ext cx="7639359" cy="2362212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24319" y="1714500"/>
            <a:ext cx="4800600" cy="685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7627469" cy="2057400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5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4004528"/>
            <a:ext cx="6055518" cy="6282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4338521"/>
            <a:ext cx="2283618" cy="354818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2913518" y="2514600"/>
            <a:ext cx="4229100" cy="42291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11999119" y="1"/>
            <a:ext cx="2405081" cy="17121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2908817" y="9144000"/>
            <a:ext cx="1490601" cy="1143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67" y="679077"/>
            <a:ext cx="14107085" cy="2100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69" y="3079378"/>
            <a:ext cx="13419812" cy="6293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5233459" y="2686052"/>
            <a:ext cx="1485899" cy="4571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3427360" y="4837946"/>
            <a:ext cx="5789693" cy="4572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5528811" y="443594"/>
            <a:ext cx="1257299" cy="11515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2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56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2" r:id="rId17"/>
  </p:sldLayoutIdLst>
  <p:txStyles>
    <p:titleStyle>
      <a:lvl1pPr algn="l" defTabSz="685800" rtl="0" eaLnBrk="1" latinLnBrk="0" hangingPunct="1">
        <a:spcBef>
          <a:spcPct val="0"/>
        </a:spcBef>
        <a:buNone/>
        <a:defRPr sz="63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7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7590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4AAD">
                <a:alpha val="100000"/>
              </a:srgbClr>
            </a:gs>
            <a:gs pos="100000">
              <a:srgbClr val="070059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1028700" y="51435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 flipV="1">
            <a:off x="13144500" y="10287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5934196" y="4734919"/>
            <a:ext cx="6348487" cy="1022869"/>
            <a:chOff x="0" y="0"/>
            <a:chExt cx="5051134" cy="81383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51134" cy="813839"/>
            </a:xfrm>
            <a:custGeom>
              <a:avLst/>
              <a:gdLst/>
              <a:ahLst/>
              <a:cxnLst/>
              <a:rect l="l" t="t" r="r" b="b"/>
              <a:pathLst>
                <a:path w="5051134" h="813839">
                  <a:moveTo>
                    <a:pt x="4891114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3819"/>
                  </a:lnTo>
                  <a:lnTo>
                    <a:pt x="160020" y="813839"/>
                  </a:lnTo>
                  <a:lnTo>
                    <a:pt x="4891114" y="813839"/>
                  </a:lnTo>
                  <a:lnTo>
                    <a:pt x="5051134" y="653819"/>
                  </a:lnTo>
                  <a:lnTo>
                    <a:pt x="5051134" y="160020"/>
                  </a:lnTo>
                  <a:lnTo>
                    <a:pt x="4891114" y="0"/>
                  </a:lnTo>
                  <a:close/>
                </a:path>
              </a:pathLst>
            </a:custGeom>
            <a:solidFill>
              <a:srgbClr val="48B1FF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63500" y="25400"/>
              <a:ext cx="4924134" cy="7249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472836" y="2247900"/>
            <a:ext cx="11403289" cy="1889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744"/>
              </a:lnSpc>
              <a:spcBef>
                <a:spcPct val="0"/>
              </a:spcBef>
            </a:pPr>
            <a:r>
              <a:rPr lang="en-US" sz="3200" dirty="0">
                <a:latin typeface="Squada One" panose="020B0604020202020204" charset="0"/>
              </a:rPr>
              <a:t>Enhancing Data Security in IoT Using Multi-Level Cryptographic Frameworks</a:t>
            </a:r>
            <a:endParaRPr lang="en-US" sz="3200" dirty="0">
              <a:solidFill>
                <a:srgbClr val="FFFFFF"/>
              </a:solidFill>
              <a:latin typeface="Squada One" panose="020B0604020202020204" charset="0"/>
              <a:ea typeface="Squada One"/>
              <a:cs typeface="Squada One"/>
              <a:sym typeface="Squada One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298852" y="4814057"/>
            <a:ext cx="5619174" cy="149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29"/>
              </a:lnSpc>
              <a:spcBef>
                <a:spcPct val="0"/>
              </a:spcBef>
            </a:pPr>
            <a:r>
              <a:rPr lang="en-US" sz="3600" dirty="0" smtClean="0">
                <a:latin typeface="Rosario" panose="020B0604020202020204" charset="0"/>
                <a:ea typeface="Rosario Bold"/>
                <a:cs typeface="Rosario Bold"/>
                <a:sym typeface="Rosario Bold"/>
              </a:rPr>
              <a:t>By </a:t>
            </a:r>
            <a:r>
              <a:rPr lang="en-US" sz="3600" dirty="0" smtClean="0">
                <a:latin typeface="Rosario" panose="020B0604020202020204" charset="0"/>
              </a:rPr>
              <a:t>Humza </a:t>
            </a:r>
            <a:r>
              <a:rPr lang="en-US" sz="3600" dirty="0">
                <a:latin typeface="Rosario" panose="020B0604020202020204" charset="0"/>
              </a:rPr>
              <a:t>Sohail (Nº109999)</a:t>
            </a:r>
          </a:p>
          <a:p>
            <a:pPr algn="ctr">
              <a:lnSpc>
                <a:spcPts val="6129"/>
              </a:lnSpc>
              <a:spcBef>
                <a:spcPct val="0"/>
              </a:spcBef>
            </a:pPr>
            <a:endParaRPr lang="en-US" sz="4378" b="1" dirty="0">
              <a:solidFill>
                <a:srgbClr val="000000"/>
              </a:solidFill>
              <a:latin typeface="Rosario Bold"/>
              <a:ea typeface="Rosario Bold"/>
              <a:cs typeface="Rosario Bold"/>
              <a:sym typeface="Rosario Bold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5107940" y="5274541"/>
            <a:ext cx="826256" cy="0"/>
          </a:xfrm>
          <a:prstGeom prst="line">
            <a:avLst/>
          </a:prstGeom>
          <a:ln w="76200" cap="flat">
            <a:solidFill>
              <a:srgbClr val="48B1FF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 flipH="1">
            <a:off x="12282683" y="5274541"/>
            <a:ext cx="826256" cy="0"/>
          </a:xfrm>
          <a:prstGeom prst="line">
            <a:avLst/>
          </a:prstGeom>
          <a:ln w="76200" cap="flat">
            <a:solidFill>
              <a:srgbClr val="48B1FF"/>
            </a:solidFill>
            <a:prstDash val="solid"/>
            <a:headEnd type="oval" w="lg" len="lg"/>
            <a:tailEnd type="none" w="sm" len="sm"/>
          </a:ln>
        </p:spPr>
      </p:sp>
      <p:sp>
        <p:nvSpPr>
          <p:cNvPr id="13" name="TextBox 9"/>
          <p:cNvSpPr txBox="1"/>
          <p:nvPr/>
        </p:nvSpPr>
        <p:spPr>
          <a:xfrm>
            <a:off x="6029246" y="6354039"/>
            <a:ext cx="11403289" cy="2398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744"/>
              </a:lnSpc>
              <a:spcBef>
                <a:spcPct val="0"/>
              </a:spcBef>
            </a:pPr>
            <a:r>
              <a:rPr lang="pt-BR" sz="3200" b="1" dirty="0">
                <a:latin typeface="Squada One" panose="020B0604020202020204" charset="0"/>
              </a:rPr>
              <a:t>Supervisors</a:t>
            </a:r>
            <a:r>
              <a:rPr lang="pt-BR" sz="3200" dirty="0">
                <a:latin typeface="Squada One" panose="020B0604020202020204" charset="0"/>
              </a:rPr>
              <a:t>: </a:t>
            </a:r>
            <a:r>
              <a:rPr lang="pt-BR" sz="2400" dirty="0">
                <a:latin typeface="Rosario" panose="020B0604020202020204" charset="0"/>
              </a:rPr>
              <a:t>Prof. Valderi Reis Quietinho Leithardt &amp; Prof. António Rui Trigo Ribeiro</a:t>
            </a:r>
            <a:endParaRPr lang="en-US" sz="2400" dirty="0">
              <a:latin typeface="Rosario" panose="020B0604020202020204" charset="0"/>
              <a:ea typeface="Squada One"/>
              <a:cs typeface="Squada One"/>
              <a:sym typeface="Squada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4AAD">
                <a:alpha val="100000"/>
              </a:srgbClr>
            </a:gs>
            <a:gs pos="100000">
              <a:srgbClr val="070059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4667154" y="1061479"/>
            <a:ext cx="8953692" cy="1179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36"/>
              </a:lnSpc>
              <a:spcBef>
                <a:spcPct val="0"/>
              </a:spcBef>
            </a:pPr>
            <a:r>
              <a:rPr lang="en-US" sz="6600" dirty="0" smtClean="0">
                <a:latin typeface="Squada One" panose="020B0604020202020204" charset="0"/>
              </a:rPr>
              <a:t>PRELIMINARY</a:t>
            </a:r>
            <a:r>
              <a:rPr lang="en-US" sz="6600" dirty="0" smtClean="0"/>
              <a:t> </a:t>
            </a:r>
            <a:r>
              <a:rPr lang="en-US" sz="6597" dirty="0" smtClean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CONCLUSION</a:t>
            </a:r>
            <a:endParaRPr lang="en-US" sz="6597" dirty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289402" y="2698276"/>
            <a:ext cx="13398398" cy="6065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339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Squada One" panose="020B0604020202020204" charset="0"/>
                <a:ea typeface="Rosario"/>
                <a:cs typeface="Rosario"/>
                <a:sym typeface="Rosario"/>
              </a:rPr>
              <a:t>Performance Insights:</a:t>
            </a:r>
          </a:p>
          <a:p>
            <a:pPr marL="914400" lvl="1" indent="-457200" algn="just">
              <a:lnSpc>
                <a:spcPts val="43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ChaCha20 </a:t>
            </a:r>
            <a:r>
              <a:rPr lang="en-US" sz="3200" dirty="0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+ ECC is ideal for low-latency, resource-constrained environments.</a:t>
            </a:r>
          </a:p>
          <a:p>
            <a:pPr marL="914400" lvl="1" indent="-457200" algn="just">
              <a:lnSpc>
                <a:spcPts val="43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AES-256-GCM </a:t>
            </a:r>
            <a:r>
              <a:rPr lang="en-US" sz="3200" dirty="0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+ RSA provides strong security but is computationally expensive.</a:t>
            </a:r>
          </a:p>
          <a:p>
            <a:pPr algn="just">
              <a:lnSpc>
                <a:spcPts val="4339"/>
              </a:lnSpc>
              <a:spcBef>
                <a:spcPct val="0"/>
              </a:spcBef>
            </a:pPr>
            <a:endParaRPr lang="en-US" sz="3200" dirty="0" smtClean="0">
              <a:solidFill>
                <a:srgbClr val="FFFFFF"/>
              </a:solidFill>
              <a:latin typeface="Squada One" panose="020B0604020202020204" charset="0"/>
              <a:ea typeface="Rosario"/>
              <a:cs typeface="Rosario"/>
              <a:sym typeface="Rosario"/>
            </a:endParaRPr>
          </a:p>
          <a:p>
            <a:pPr algn="just">
              <a:lnSpc>
                <a:spcPts val="4339"/>
              </a:lnSpc>
              <a:spcBef>
                <a:spcPct val="0"/>
              </a:spcBef>
            </a:pPr>
            <a:r>
              <a:rPr lang="en-US" sz="3200" dirty="0" smtClean="0">
                <a:solidFill>
                  <a:srgbClr val="FFFFFF"/>
                </a:solidFill>
                <a:latin typeface="Squada One" panose="020B0604020202020204" charset="0"/>
                <a:ea typeface="Rosario"/>
                <a:cs typeface="Rosario"/>
                <a:sym typeface="Rosario"/>
              </a:rPr>
              <a:t>Achievements</a:t>
            </a:r>
            <a:r>
              <a:rPr lang="en-US" sz="3200" dirty="0">
                <a:solidFill>
                  <a:srgbClr val="FFFFFF"/>
                </a:solidFill>
                <a:latin typeface="Squada One" panose="020B0604020202020204" charset="0"/>
                <a:ea typeface="Rosario"/>
                <a:cs typeface="Rosario"/>
                <a:sym typeface="Rosario"/>
              </a:rPr>
              <a:t>:</a:t>
            </a:r>
          </a:p>
          <a:p>
            <a:pPr marL="914400" lvl="1" indent="-457200" algn="just">
              <a:lnSpc>
                <a:spcPts val="43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PRISEC </a:t>
            </a:r>
            <a:r>
              <a:rPr lang="en-US" sz="3200" dirty="0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III balances high security and low latency for a range of IoT devices.</a:t>
            </a:r>
          </a:p>
          <a:p>
            <a:pPr marL="914400" lvl="1" indent="-457200" algn="just">
              <a:lnSpc>
                <a:spcPts val="43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The </a:t>
            </a:r>
            <a:r>
              <a:rPr lang="en-US" sz="3200" dirty="0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framework is scalable, supporting different security levels for various device roles.</a:t>
            </a:r>
          </a:p>
        </p:txBody>
      </p:sp>
      <p:sp>
        <p:nvSpPr>
          <p:cNvPr id="6" name="Freeform 6"/>
          <p:cNvSpPr/>
          <p:nvPr/>
        </p:nvSpPr>
        <p:spPr>
          <a:xfrm flipH="1" flipV="1">
            <a:off x="15288105" y="327304"/>
            <a:ext cx="2648161" cy="2648161"/>
          </a:xfrm>
          <a:custGeom>
            <a:avLst/>
            <a:gdLst/>
            <a:ahLst/>
            <a:cxnLst/>
            <a:rect l="l" t="t" r="r" b="b"/>
            <a:pathLst>
              <a:path w="2648161" h="2648161">
                <a:moveTo>
                  <a:pt x="2648161" y="2648160"/>
                </a:moveTo>
                <a:lnTo>
                  <a:pt x="0" y="2648160"/>
                </a:lnTo>
                <a:lnTo>
                  <a:pt x="0" y="0"/>
                </a:lnTo>
                <a:lnTo>
                  <a:pt x="2648161" y="0"/>
                </a:lnTo>
                <a:lnTo>
                  <a:pt x="2648161" y="26481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51734" y="7311536"/>
            <a:ext cx="2648161" cy="2648161"/>
          </a:xfrm>
          <a:custGeom>
            <a:avLst/>
            <a:gdLst/>
            <a:ahLst/>
            <a:cxnLst/>
            <a:rect l="l" t="t" r="r" b="b"/>
            <a:pathLst>
              <a:path w="2648161" h="2648161">
                <a:moveTo>
                  <a:pt x="0" y="0"/>
                </a:moveTo>
                <a:lnTo>
                  <a:pt x="2648161" y="0"/>
                </a:lnTo>
                <a:lnTo>
                  <a:pt x="2648161" y="2648160"/>
                </a:lnTo>
                <a:lnTo>
                  <a:pt x="0" y="2648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6"/>
          <p:cNvGrpSpPr/>
          <p:nvPr/>
        </p:nvGrpSpPr>
        <p:grpSpPr>
          <a:xfrm>
            <a:off x="3175127" y="2698276"/>
            <a:ext cx="13830145" cy="2826224"/>
            <a:chOff x="0" y="0"/>
            <a:chExt cx="3137448" cy="571005"/>
          </a:xfrm>
        </p:grpSpPr>
        <p:sp>
          <p:nvSpPr>
            <p:cNvPr id="11" name="Freeform 7"/>
            <p:cNvSpPr/>
            <p:nvPr/>
          </p:nvSpPr>
          <p:spPr>
            <a:xfrm>
              <a:off x="0" y="0"/>
              <a:ext cx="3137448" cy="571005"/>
            </a:xfrm>
            <a:custGeom>
              <a:avLst/>
              <a:gdLst/>
              <a:ahLst/>
              <a:cxnLst/>
              <a:rect l="l" t="t" r="r" b="b"/>
              <a:pathLst>
                <a:path w="3137448" h="571005">
                  <a:moveTo>
                    <a:pt x="25346" y="0"/>
                  </a:moveTo>
                  <a:lnTo>
                    <a:pt x="3112102" y="0"/>
                  </a:lnTo>
                  <a:cubicBezTo>
                    <a:pt x="3118824" y="0"/>
                    <a:pt x="3125271" y="2670"/>
                    <a:pt x="3130024" y="7424"/>
                  </a:cubicBezTo>
                  <a:cubicBezTo>
                    <a:pt x="3134778" y="12177"/>
                    <a:pt x="3137448" y="18624"/>
                    <a:pt x="3137448" y="25346"/>
                  </a:cubicBezTo>
                  <a:lnTo>
                    <a:pt x="3137448" y="545659"/>
                  </a:lnTo>
                  <a:cubicBezTo>
                    <a:pt x="3137448" y="559658"/>
                    <a:pt x="3126100" y="571005"/>
                    <a:pt x="3112102" y="571005"/>
                  </a:cubicBezTo>
                  <a:lnTo>
                    <a:pt x="25346" y="571005"/>
                  </a:lnTo>
                  <a:cubicBezTo>
                    <a:pt x="11348" y="571005"/>
                    <a:pt x="0" y="559658"/>
                    <a:pt x="0" y="545659"/>
                  </a:cubicBezTo>
                  <a:lnTo>
                    <a:pt x="0" y="25346"/>
                  </a:lnTo>
                  <a:cubicBezTo>
                    <a:pt x="0" y="11348"/>
                    <a:pt x="11348" y="0"/>
                    <a:pt x="253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id="12" name="TextBox 8"/>
            <p:cNvSpPr txBox="1"/>
            <p:nvPr/>
          </p:nvSpPr>
          <p:spPr>
            <a:xfrm>
              <a:off x="0" y="-38100"/>
              <a:ext cx="3137448" cy="609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6"/>
          <p:cNvGrpSpPr/>
          <p:nvPr/>
        </p:nvGrpSpPr>
        <p:grpSpPr>
          <a:xfrm>
            <a:off x="3175127" y="5898424"/>
            <a:ext cx="13830145" cy="2826224"/>
            <a:chOff x="0" y="0"/>
            <a:chExt cx="3137448" cy="571005"/>
          </a:xfrm>
        </p:grpSpPr>
        <p:sp>
          <p:nvSpPr>
            <p:cNvPr id="14" name="Freeform 7"/>
            <p:cNvSpPr/>
            <p:nvPr/>
          </p:nvSpPr>
          <p:spPr>
            <a:xfrm>
              <a:off x="0" y="0"/>
              <a:ext cx="3137448" cy="571005"/>
            </a:xfrm>
            <a:custGeom>
              <a:avLst/>
              <a:gdLst/>
              <a:ahLst/>
              <a:cxnLst/>
              <a:rect l="l" t="t" r="r" b="b"/>
              <a:pathLst>
                <a:path w="3137448" h="571005">
                  <a:moveTo>
                    <a:pt x="25346" y="0"/>
                  </a:moveTo>
                  <a:lnTo>
                    <a:pt x="3112102" y="0"/>
                  </a:lnTo>
                  <a:cubicBezTo>
                    <a:pt x="3118824" y="0"/>
                    <a:pt x="3125271" y="2670"/>
                    <a:pt x="3130024" y="7424"/>
                  </a:cubicBezTo>
                  <a:cubicBezTo>
                    <a:pt x="3134778" y="12177"/>
                    <a:pt x="3137448" y="18624"/>
                    <a:pt x="3137448" y="25346"/>
                  </a:cubicBezTo>
                  <a:lnTo>
                    <a:pt x="3137448" y="545659"/>
                  </a:lnTo>
                  <a:cubicBezTo>
                    <a:pt x="3137448" y="559658"/>
                    <a:pt x="3126100" y="571005"/>
                    <a:pt x="3112102" y="571005"/>
                  </a:cubicBezTo>
                  <a:lnTo>
                    <a:pt x="25346" y="571005"/>
                  </a:lnTo>
                  <a:cubicBezTo>
                    <a:pt x="11348" y="571005"/>
                    <a:pt x="0" y="559658"/>
                    <a:pt x="0" y="545659"/>
                  </a:cubicBezTo>
                  <a:lnTo>
                    <a:pt x="0" y="25346"/>
                  </a:lnTo>
                  <a:cubicBezTo>
                    <a:pt x="0" y="11348"/>
                    <a:pt x="11348" y="0"/>
                    <a:pt x="253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id="15" name="TextBox 8"/>
            <p:cNvSpPr txBox="1"/>
            <p:nvPr/>
          </p:nvSpPr>
          <p:spPr>
            <a:xfrm>
              <a:off x="0" y="-38100"/>
              <a:ext cx="3137448" cy="609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4AAD">
                <a:alpha val="100000"/>
              </a:srgbClr>
            </a:gs>
            <a:gs pos="100000">
              <a:srgbClr val="070059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4667154" y="1061479"/>
            <a:ext cx="9734646" cy="1179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36"/>
              </a:lnSpc>
              <a:spcBef>
                <a:spcPct val="0"/>
              </a:spcBef>
            </a:pPr>
            <a:r>
              <a:rPr lang="en-US" sz="6600" dirty="0" smtClean="0">
                <a:latin typeface="Squada One" panose="020B0604020202020204" charset="0"/>
              </a:rPr>
              <a:t>THEORETICAL REFERENCES USED</a:t>
            </a:r>
            <a:endParaRPr lang="en-US" sz="6597" dirty="0">
              <a:solidFill>
                <a:srgbClr val="FFFFFF"/>
              </a:solidFill>
              <a:latin typeface="Squada One" panose="020B0604020202020204" charset="0"/>
              <a:ea typeface="Squada One"/>
              <a:cs typeface="Squada One"/>
              <a:sym typeface="Squada On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200400" y="2698276"/>
            <a:ext cx="13474598" cy="71686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339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Squada One" panose="020B0604020202020204" charset="0"/>
                <a:ea typeface="Rosario"/>
                <a:cs typeface="Rosario"/>
                <a:sym typeface="Rosario"/>
              </a:rPr>
              <a:t>Cryptographic Algorithms:</a:t>
            </a:r>
          </a:p>
          <a:p>
            <a:pPr marL="914400" lvl="1" indent="-457200" algn="just">
              <a:lnSpc>
                <a:spcPts val="43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Squada One" panose="020B0604020202020204" charset="0"/>
                <a:ea typeface="Rosario"/>
                <a:cs typeface="Rosario"/>
                <a:sym typeface="Rosario"/>
              </a:rPr>
              <a:t>AES </a:t>
            </a:r>
            <a:r>
              <a:rPr lang="en-US" sz="3200" dirty="0">
                <a:solidFill>
                  <a:srgbClr val="FFFFFF"/>
                </a:solidFill>
                <a:latin typeface="Squada One" panose="020B0604020202020204" charset="0"/>
                <a:ea typeface="Rosario"/>
                <a:cs typeface="Rosario"/>
                <a:sym typeface="Rosario"/>
              </a:rPr>
              <a:t>(Advanced Encryption Standard): </a:t>
            </a:r>
            <a:r>
              <a:rPr lang="en-US" sz="2800" dirty="0">
                <a:solidFill>
                  <a:srgbClr val="FFFFFF"/>
                </a:solidFill>
                <a:latin typeface="Rosario" panose="020B0604020202020204" charset="0"/>
                <a:ea typeface="Rosario"/>
                <a:cs typeface="Rosario"/>
                <a:sym typeface="Rosario"/>
              </a:rPr>
              <a:t>Based on Daemen &amp; Rijmen (2002).</a:t>
            </a:r>
          </a:p>
          <a:p>
            <a:pPr marL="914400" lvl="1" indent="-457200" algn="just">
              <a:lnSpc>
                <a:spcPts val="43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Squada One" panose="020B0604020202020204" charset="0"/>
                <a:ea typeface="Rosario"/>
                <a:cs typeface="Rosario"/>
                <a:sym typeface="Rosario"/>
              </a:rPr>
              <a:t>ChaCha20</a:t>
            </a:r>
            <a:r>
              <a:rPr lang="en-US" sz="3200" dirty="0">
                <a:solidFill>
                  <a:srgbClr val="FFFFFF"/>
                </a:solidFill>
                <a:latin typeface="Squada One" panose="020B0604020202020204" charset="0"/>
                <a:ea typeface="Rosario"/>
                <a:cs typeface="Rosario"/>
                <a:sym typeface="Rosario"/>
              </a:rPr>
              <a:t>: </a:t>
            </a:r>
            <a:r>
              <a:rPr lang="en-US" sz="2800" dirty="0">
                <a:solidFill>
                  <a:srgbClr val="FFFFFF"/>
                </a:solidFill>
                <a:latin typeface="Rosario" panose="020B0604020202020204" charset="0"/>
                <a:ea typeface="Rosario"/>
                <a:cs typeface="Rosario"/>
                <a:sym typeface="Rosario"/>
              </a:rPr>
              <a:t>Introduced by Bernstein (2008) for fast encryption in low-resource environments.</a:t>
            </a:r>
          </a:p>
          <a:p>
            <a:pPr marL="914400" lvl="1" indent="-457200" algn="just">
              <a:lnSpc>
                <a:spcPts val="43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Squada One" panose="020B0604020202020204" charset="0"/>
                <a:ea typeface="Rosario"/>
                <a:cs typeface="Rosario"/>
                <a:sym typeface="Rosario"/>
              </a:rPr>
              <a:t>ECC</a:t>
            </a:r>
            <a:r>
              <a:rPr lang="en-US" sz="3200" dirty="0">
                <a:solidFill>
                  <a:srgbClr val="FFFFFF"/>
                </a:solidFill>
                <a:latin typeface="Squada One" panose="020B0604020202020204" charset="0"/>
                <a:ea typeface="Rosario"/>
                <a:cs typeface="Rosario"/>
                <a:sym typeface="Rosario"/>
              </a:rPr>
              <a:t>: </a:t>
            </a:r>
            <a:r>
              <a:rPr lang="en-US" sz="2800" dirty="0">
                <a:solidFill>
                  <a:srgbClr val="FFFFFF"/>
                </a:solidFill>
                <a:latin typeface="Rosario" panose="020B0604020202020204" charset="0"/>
                <a:ea typeface="Rosario"/>
                <a:cs typeface="Rosario"/>
                <a:sym typeface="Rosario"/>
              </a:rPr>
              <a:t>Developed by Koblitz (1987) for efficient, secure key exchange and encryption.</a:t>
            </a:r>
          </a:p>
          <a:p>
            <a:pPr marL="914400" lvl="1" indent="-457200" algn="just">
              <a:lnSpc>
                <a:spcPts val="43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Squada One" panose="020B0604020202020204" charset="0"/>
                <a:ea typeface="Rosario"/>
                <a:cs typeface="Rosario"/>
                <a:sym typeface="Rosario"/>
              </a:rPr>
              <a:t>RSA</a:t>
            </a:r>
            <a:r>
              <a:rPr lang="en-US" sz="3200" dirty="0">
                <a:solidFill>
                  <a:srgbClr val="FFFFFF"/>
                </a:solidFill>
                <a:latin typeface="Squada One" panose="020B0604020202020204" charset="0"/>
                <a:ea typeface="Rosario"/>
                <a:cs typeface="Rosario"/>
                <a:sym typeface="Rosario"/>
              </a:rPr>
              <a:t>: </a:t>
            </a:r>
            <a:r>
              <a:rPr lang="en-US" sz="2800" dirty="0">
                <a:solidFill>
                  <a:srgbClr val="FFFFFF"/>
                </a:solidFill>
                <a:latin typeface="Rosario" panose="020B0604020202020204" charset="0"/>
                <a:ea typeface="Rosario"/>
                <a:cs typeface="Rosario"/>
                <a:sym typeface="Rosario"/>
              </a:rPr>
              <a:t>Proposed by Rivest, Shamir, and Adleman (1978) for secure communication.</a:t>
            </a:r>
          </a:p>
          <a:p>
            <a:pPr algn="just">
              <a:lnSpc>
                <a:spcPts val="4339"/>
              </a:lnSpc>
              <a:spcBef>
                <a:spcPct val="0"/>
              </a:spcBef>
            </a:pPr>
            <a:r>
              <a:rPr lang="en-US" sz="3200" dirty="0" smtClean="0">
                <a:solidFill>
                  <a:srgbClr val="FFFFFF"/>
                </a:solidFill>
                <a:latin typeface="Squada One" panose="020B0604020202020204" charset="0"/>
                <a:ea typeface="Rosario"/>
                <a:cs typeface="Rosario"/>
                <a:sym typeface="Rosario"/>
              </a:rPr>
              <a:t>Cryptographic </a:t>
            </a:r>
            <a:r>
              <a:rPr lang="en-US" sz="3200" dirty="0">
                <a:solidFill>
                  <a:srgbClr val="FFFFFF"/>
                </a:solidFill>
                <a:latin typeface="Squada One" panose="020B0604020202020204" charset="0"/>
                <a:ea typeface="Rosario"/>
                <a:cs typeface="Rosario"/>
                <a:sym typeface="Rosario"/>
              </a:rPr>
              <a:t>Modes:</a:t>
            </a:r>
          </a:p>
          <a:p>
            <a:pPr marL="914400" lvl="1" indent="-457200" algn="just">
              <a:lnSpc>
                <a:spcPts val="43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Squada One" panose="020B0604020202020204" charset="0"/>
                <a:ea typeface="Rosario"/>
                <a:cs typeface="Rosario"/>
                <a:sym typeface="Rosario"/>
              </a:rPr>
              <a:t>GCM </a:t>
            </a:r>
            <a:r>
              <a:rPr lang="en-US" sz="3200" dirty="0">
                <a:solidFill>
                  <a:srgbClr val="FFFFFF"/>
                </a:solidFill>
                <a:latin typeface="Squada One" panose="020B0604020202020204" charset="0"/>
                <a:ea typeface="Rosario"/>
                <a:cs typeface="Rosario"/>
                <a:sym typeface="Rosario"/>
              </a:rPr>
              <a:t>(Galois/Counter Mode): </a:t>
            </a:r>
            <a:r>
              <a:rPr lang="en-US" sz="2800" dirty="0">
                <a:solidFill>
                  <a:srgbClr val="FFFFFF"/>
                </a:solidFill>
                <a:latin typeface="Rosario" panose="020B0604020202020204" charset="0"/>
                <a:ea typeface="Rosario"/>
                <a:cs typeface="Rosario"/>
                <a:sym typeface="Rosario"/>
              </a:rPr>
              <a:t>Provides authenticated encryption (Dworkin, 2001).</a:t>
            </a:r>
          </a:p>
          <a:p>
            <a:pPr marL="914400" lvl="1" indent="-457200" algn="just">
              <a:lnSpc>
                <a:spcPts val="43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Squada One" panose="020B0604020202020204" charset="0"/>
                <a:ea typeface="Rosario"/>
                <a:cs typeface="Rosario"/>
                <a:sym typeface="Rosario"/>
              </a:rPr>
              <a:t>CTR </a:t>
            </a:r>
            <a:r>
              <a:rPr lang="en-US" sz="3200" dirty="0">
                <a:solidFill>
                  <a:srgbClr val="FFFFFF"/>
                </a:solidFill>
                <a:latin typeface="Squada One" panose="020B0604020202020204" charset="0"/>
                <a:ea typeface="Rosario"/>
                <a:cs typeface="Rosario"/>
                <a:sym typeface="Rosario"/>
              </a:rPr>
              <a:t>(Counter Mode): </a:t>
            </a:r>
            <a:r>
              <a:rPr lang="en-US" sz="2800" dirty="0">
                <a:solidFill>
                  <a:srgbClr val="FFFFFF"/>
                </a:solidFill>
                <a:latin typeface="Rosario" panose="020B0604020202020204" charset="0"/>
                <a:ea typeface="Rosario"/>
                <a:cs typeface="Rosario"/>
                <a:sym typeface="Rosario"/>
              </a:rPr>
              <a:t>Optimized for fast encryption/decryption (Dworkin, 2001).</a:t>
            </a:r>
          </a:p>
          <a:p>
            <a:pPr algn="just">
              <a:lnSpc>
                <a:spcPts val="4339"/>
              </a:lnSpc>
              <a:spcBef>
                <a:spcPct val="0"/>
              </a:spcBef>
            </a:pPr>
            <a:r>
              <a:rPr lang="en-US" sz="3200" dirty="0" smtClean="0">
                <a:solidFill>
                  <a:srgbClr val="FFFFFF"/>
                </a:solidFill>
                <a:latin typeface="Squada One" panose="020B0604020202020204" charset="0"/>
                <a:ea typeface="Rosario"/>
                <a:cs typeface="Rosario"/>
                <a:sym typeface="Rosario"/>
              </a:rPr>
              <a:t>Technological </a:t>
            </a:r>
            <a:r>
              <a:rPr lang="en-US" sz="3200" dirty="0">
                <a:solidFill>
                  <a:srgbClr val="FFFFFF"/>
                </a:solidFill>
                <a:latin typeface="Squada One" panose="020B0604020202020204" charset="0"/>
                <a:ea typeface="Rosario"/>
                <a:cs typeface="Rosario"/>
                <a:sym typeface="Rosario"/>
              </a:rPr>
              <a:t>References:</a:t>
            </a:r>
          </a:p>
          <a:p>
            <a:pPr marL="914400" lvl="1" indent="-457200" algn="just">
              <a:lnSpc>
                <a:spcPts val="43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Squada One" panose="020B0604020202020204" charset="0"/>
                <a:ea typeface="Rosario"/>
                <a:cs typeface="Rosario"/>
                <a:sym typeface="Rosario"/>
              </a:rPr>
              <a:t>Edge </a:t>
            </a:r>
            <a:r>
              <a:rPr lang="en-US" sz="3200" dirty="0">
                <a:solidFill>
                  <a:srgbClr val="FFFFFF"/>
                </a:solidFill>
                <a:latin typeface="Squada One" panose="020B0604020202020204" charset="0"/>
                <a:ea typeface="Rosario"/>
                <a:cs typeface="Rosario"/>
                <a:sym typeface="Rosario"/>
              </a:rPr>
              <a:t>Computing: </a:t>
            </a:r>
            <a:r>
              <a:rPr lang="en-US" sz="2800" dirty="0">
                <a:solidFill>
                  <a:srgbClr val="FFFFFF"/>
                </a:solidFill>
                <a:latin typeface="Rosario" panose="020B0604020202020204" charset="0"/>
                <a:ea typeface="Rosario"/>
                <a:cs typeface="Rosario"/>
                <a:sym typeface="Rosario"/>
              </a:rPr>
              <a:t>Harsh &amp; Khandelwal (2019).</a:t>
            </a:r>
          </a:p>
          <a:p>
            <a:pPr marL="914400" lvl="1" indent="-457200" algn="just">
              <a:lnSpc>
                <a:spcPts val="43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Squada One" panose="020B0604020202020204" charset="0"/>
                <a:ea typeface="Rosario"/>
                <a:cs typeface="Rosario"/>
                <a:sym typeface="Rosario"/>
              </a:rPr>
              <a:t>IoT </a:t>
            </a:r>
            <a:r>
              <a:rPr lang="en-US" sz="3200" dirty="0">
                <a:solidFill>
                  <a:srgbClr val="FFFFFF"/>
                </a:solidFill>
                <a:latin typeface="Squada One" panose="020B0604020202020204" charset="0"/>
                <a:ea typeface="Rosario"/>
                <a:cs typeface="Rosario"/>
                <a:sym typeface="Rosario"/>
              </a:rPr>
              <a:t>Security Standards: </a:t>
            </a:r>
            <a:r>
              <a:rPr lang="en-US" sz="2800" dirty="0">
                <a:solidFill>
                  <a:srgbClr val="FFFFFF"/>
                </a:solidFill>
                <a:latin typeface="Rosario" panose="020B0604020202020204" charset="0"/>
                <a:ea typeface="Rosario"/>
                <a:cs typeface="Rosario"/>
                <a:sym typeface="Rosario"/>
              </a:rPr>
              <a:t>Smith &amp; Lin (2023).</a:t>
            </a:r>
          </a:p>
          <a:p>
            <a:pPr marL="914400" lvl="1" indent="-457200" algn="just">
              <a:lnSpc>
                <a:spcPts val="43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Squada One" panose="020B0604020202020204" charset="0"/>
                <a:ea typeface="Rosario"/>
                <a:cs typeface="Rosario"/>
                <a:sym typeface="Rosario"/>
              </a:rPr>
              <a:t>Post-Quantum </a:t>
            </a:r>
            <a:r>
              <a:rPr lang="en-US" sz="3200" dirty="0">
                <a:solidFill>
                  <a:srgbClr val="FFFFFF"/>
                </a:solidFill>
                <a:latin typeface="Squada One" panose="020B0604020202020204" charset="0"/>
                <a:ea typeface="Rosario"/>
                <a:cs typeface="Rosario"/>
                <a:sym typeface="Rosario"/>
              </a:rPr>
              <a:t>Cryptography: </a:t>
            </a:r>
            <a:r>
              <a:rPr lang="en-US" sz="2800" dirty="0">
                <a:solidFill>
                  <a:srgbClr val="FFFFFF"/>
                </a:solidFill>
                <a:latin typeface="Rosario" panose="020B0604020202020204" charset="0"/>
                <a:ea typeface="Rosario"/>
                <a:cs typeface="Rosario"/>
                <a:sym typeface="Rosario"/>
              </a:rPr>
              <a:t>NIST (2018).</a:t>
            </a:r>
          </a:p>
        </p:txBody>
      </p:sp>
      <p:sp>
        <p:nvSpPr>
          <p:cNvPr id="6" name="Freeform 6"/>
          <p:cNvSpPr/>
          <p:nvPr/>
        </p:nvSpPr>
        <p:spPr>
          <a:xfrm flipH="1" flipV="1">
            <a:off x="15288105" y="327304"/>
            <a:ext cx="2648161" cy="2648161"/>
          </a:xfrm>
          <a:custGeom>
            <a:avLst/>
            <a:gdLst/>
            <a:ahLst/>
            <a:cxnLst/>
            <a:rect l="l" t="t" r="r" b="b"/>
            <a:pathLst>
              <a:path w="2648161" h="2648161">
                <a:moveTo>
                  <a:pt x="2648161" y="2648160"/>
                </a:moveTo>
                <a:lnTo>
                  <a:pt x="0" y="2648160"/>
                </a:lnTo>
                <a:lnTo>
                  <a:pt x="0" y="0"/>
                </a:lnTo>
                <a:lnTo>
                  <a:pt x="2648161" y="0"/>
                </a:lnTo>
                <a:lnTo>
                  <a:pt x="2648161" y="26481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51734" y="7311536"/>
            <a:ext cx="2648161" cy="2648161"/>
          </a:xfrm>
          <a:custGeom>
            <a:avLst/>
            <a:gdLst/>
            <a:ahLst/>
            <a:cxnLst/>
            <a:rect l="l" t="t" r="r" b="b"/>
            <a:pathLst>
              <a:path w="2648161" h="2648161">
                <a:moveTo>
                  <a:pt x="0" y="0"/>
                </a:moveTo>
                <a:lnTo>
                  <a:pt x="2648161" y="0"/>
                </a:lnTo>
                <a:lnTo>
                  <a:pt x="2648161" y="2648160"/>
                </a:lnTo>
                <a:lnTo>
                  <a:pt x="0" y="2648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51899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4AAD">
                <a:alpha val="100000"/>
              </a:srgbClr>
            </a:gs>
            <a:gs pos="100000">
              <a:srgbClr val="070059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4667154" y="1061479"/>
            <a:ext cx="8953692" cy="1073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36"/>
              </a:lnSpc>
              <a:spcBef>
                <a:spcPct val="0"/>
              </a:spcBef>
            </a:pPr>
            <a:r>
              <a:rPr lang="en-US" sz="6600" dirty="0" smtClean="0">
                <a:latin typeface="Squada One" panose="020B0604020202020204" charset="0"/>
              </a:rPr>
              <a:t>CLOSURE</a:t>
            </a:r>
            <a:endParaRPr lang="en-US" sz="6597" dirty="0">
              <a:solidFill>
                <a:srgbClr val="FFFFFF"/>
              </a:solidFill>
              <a:latin typeface="Squada One" panose="020B0604020202020204" charset="0"/>
              <a:ea typeface="Squada One"/>
              <a:cs typeface="Squada One"/>
              <a:sym typeface="Squada On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200400" y="2698276"/>
            <a:ext cx="13474598" cy="5514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339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Squada One" panose="020B0604020202020204" charset="0"/>
                <a:ea typeface="Rosario"/>
                <a:cs typeface="Rosario"/>
                <a:sym typeface="Rosario"/>
              </a:rPr>
              <a:t>Summary:</a:t>
            </a:r>
          </a:p>
          <a:p>
            <a:pPr marL="914400" lvl="1" indent="-457200">
              <a:lnSpc>
                <a:spcPts val="43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Rosario" panose="020B0604020202020204" charset="0"/>
                <a:ea typeface="Rosario"/>
                <a:cs typeface="Rosario"/>
                <a:sym typeface="Rosario"/>
              </a:rPr>
              <a:t>The </a:t>
            </a:r>
            <a:r>
              <a:rPr lang="en-US" sz="2800" dirty="0">
                <a:solidFill>
                  <a:srgbClr val="FFFFFF"/>
                </a:solidFill>
                <a:latin typeface="Rosario" panose="020B0604020202020204" charset="0"/>
                <a:ea typeface="Rosario"/>
                <a:cs typeface="Rosario"/>
                <a:sym typeface="Rosario"/>
              </a:rPr>
              <a:t>PRISEC III framework offers a robust and efficient solution for securing IoT data transmission.</a:t>
            </a:r>
          </a:p>
          <a:p>
            <a:pPr marL="914400" lvl="1" indent="-457200">
              <a:lnSpc>
                <a:spcPts val="43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Rosario" panose="020B0604020202020204" charset="0"/>
                <a:ea typeface="Rosario"/>
                <a:cs typeface="Rosario"/>
                <a:sym typeface="Rosario"/>
              </a:rPr>
              <a:t>It </a:t>
            </a:r>
            <a:r>
              <a:rPr lang="en-US" sz="2800" dirty="0">
                <a:solidFill>
                  <a:srgbClr val="FFFFFF"/>
                </a:solidFill>
                <a:latin typeface="Rosario" panose="020B0604020202020204" charset="0"/>
                <a:ea typeface="Rosario"/>
                <a:cs typeface="Rosario"/>
                <a:sym typeface="Rosario"/>
              </a:rPr>
              <a:t>emphasizes the need to balance performance and security in IoT systems.</a:t>
            </a:r>
          </a:p>
          <a:p>
            <a:pPr algn="just">
              <a:lnSpc>
                <a:spcPts val="4339"/>
              </a:lnSpc>
              <a:spcBef>
                <a:spcPct val="0"/>
              </a:spcBef>
            </a:pPr>
            <a:r>
              <a:rPr lang="en-US" sz="3200" dirty="0" smtClean="0">
                <a:solidFill>
                  <a:srgbClr val="FFFFFF"/>
                </a:solidFill>
                <a:latin typeface="Squada One" panose="020B0604020202020204" charset="0"/>
                <a:ea typeface="Rosario"/>
                <a:cs typeface="Rosario"/>
                <a:sym typeface="Rosario"/>
              </a:rPr>
              <a:t>Future </a:t>
            </a:r>
            <a:r>
              <a:rPr lang="en-US" sz="3200" dirty="0">
                <a:solidFill>
                  <a:srgbClr val="FFFFFF"/>
                </a:solidFill>
                <a:latin typeface="Squada One" panose="020B0604020202020204" charset="0"/>
                <a:ea typeface="Rosario"/>
                <a:cs typeface="Rosario"/>
                <a:sym typeface="Rosario"/>
              </a:rPr>
              <a:t>Work:</a:t>
            </a:r>
          </a:p>
          <a:p>
            <a:pPr marL="914400" lvl="1" indent="-457200">
              <a:lnSpc>
                <a:spcPts val="43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Rosario" panose="020B0604020202020204" charset="0"/>
                <a:ea typeface="Rosario"/>
                <a:cs typeface="Rosario"/>
                <a:sym typeface="Rosario"/>
              </a:rPr>
              <a:t>Integration </a:t>
            </a:r>
            <a:r>
              <a:rPr lang="en-US" sz="2800" dirty="0">
                <a:solidFill>
                  <a:srgbClr val="FFFFFF"/>
                </a:solidFill>
                <a:latin typeface="Rosario" panose="020B0604020202020204" charset="0"/>
                <a:ea typeface="Rosario"/>
                <a:cs typeface="Rosario"/>
                <a:sym typeface="Rosario"/>
              </a:rPr>
              <a:t>of machine learning for dynamic security anomaly detection.</a:t>
            </a:r>
          </a:p>
          <a:p>
            <a:pPr marL="914400" lvl="1" indent="-457200">
              <a:lnSpc>
                <a:spcPts val="43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Rosario" panose="020B0604020202020204" charset="0"/>
                <a:ea typeface="Rosario"/>
                <a:cs typeface="Rosario"/>
                <a:sym typeface="Rosario"/>
              </a:rPr>
              <a:t>Adoption </a:t>
            </a:r>
            <a:r>
              <a:rPr lang="en-US" sz="2800" dirty="0">
                <a:solidFill>
                  <a:srgbClr val="FFFFFF"/>
                </a:solidFill>
                <a:latin typeface="Rosario" panose="020B0604020202020204" charset="0"/>
                <a:ea typeface="Rosario"/>
                <a:cs typeface="Rosario"/>
                <a:sym typeface="Rosario"/>
              </a:rPr>
              <a:t>of quantum-resistant algorithms for future-proofing.</a:t>
            </a:r>
          </a:p>
          <a:p>
            <a:pPr marL="914400" lvl="1" indent="-457200">
              <a:lnSpc>
                <a:spcPts val="43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Rosario" panose="020B0604020202020204" charset="0"/>
                <a:ea typeface="Rosario"/>
                <a:cs typeface="Rosario"/>
                <a:sym typeface="Rosario"/>
              </a:rPr>
              <a:t>Optimization </a:t>
            </a:r>
            <a:r>
              <a:rPr lang="en-US" sz="2800" dirty="0">
                <a:solidFill>
                  <a:srgbClr val="FFFFFF"/>
                </a:solidFill>
                <a:latin typeface="Rosario" panose="020B0604020202020204" charset="0"/>
                <a:ea typeface="Rosario"/>
                <a:cs typeface="Rosario"/>
                <a:sym typeface="Rosario"/>
              </a:rPr>
              <a:t>of cryptographic functions to reduce energy consumption and enhance scalability.</a:t>
            </a:r>
          </a:p>
          <a:p>
            <a:pPr marL="914400" lvl="1" indent="-457200">
              <a:lnSpc>
                <a:spcPts val="43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Rosario" panose="020B0604020202020204" charset="0"/>
                <a:ea typeface="Rosario"/>
                <a:cs typeface="Rosario"/>
                <a:sym typeface="Rosario"/>
              </a:rPr>
              <a:t>Real-world </a:t>
            </a:r>
            <a:r>
              <a:rPr lang="en-US" sz="2800" dirty="0">
                <a:solidFill>
                  <a:srgbClr val="FFFFFF"/>
                </a:solidFill>
                <a:latin typeface="Rosario" panose="020B0604020202020204" charset="0"/>
                <a:ea typeface="Rosario"/>
                <a:cs typeface="Rosario"/>
                <a:sym typeface="Rosario"/>
              </a:rPr>
              <a:t>testing in smart homes, healthcare, and industrial IoT (</a:t>
            </a:r>
            <a:r>
              <a:rPr lang="en-US" sz="2800" dirty="0" err="1">
                <a:solidFill>
                  <a:srgbClr val="FFFFFF"/>
                </a:solidFill>
                <a:latin typeface="Rosario" panose="020B0604020202020204" charset="0"/>
                <a:ea typeface="Rosario"/>
                <a:cs typeface="Rosario"/>
                <a:sym typeface="Rosario"/>
              </a:rPr>
              <a:t>IIoT</a:t>
            </a:r>
            <a:r>
              <a:rPr lang="en-US" sz="2800" dirty="0">
                <a:solidFill>
                  <a:srgbClr val="FFFFFF"/>
                </a:solidFill>
                <a:latin typeface="Rosario" panose="020B0604020202020204" charset="0"/>
                <a:ea typeface="Rosario"/>
                <a:cs typeface="Rosario"/>
                <a:sym typeface="Rosario"/>
              </a:rPr>
              <a:t>).</a:t>
            </a:r>
          </a:p>
        </p:txBody>
      </p:sp>
      <p:sp>
        <p:nvSpPr>
          <p:cNvPr id="6" name="Freeform 6"/>
          <p:cNvSpPr/>
          <p:nvPr/>
        </p:nvSpPr>
        <p:spPr>
          <a:xfrm flipH="1" flipV="1">
            <a:off x="15288105" y="327304"/>
            <a:ext cx="2648161" cy="2648161"/>
          </a:xfrm>
          <a:custGeom>
            <a:avLst/>
            <a:gdLst/>
            <a:ahLst/>
            <a:cxnLst/>
            <a:rect l="l" t="t" r="r" b="b"/>
            <a:pathLst>
              <a:path w="2648161" h="2648161">
                <a:moveTo>
                  <a:pt x="2648161" y="2648160"/>
                </a:moveTo>
                <a:lnTo>
                  <a:pt x="0" y="2648160"/>
                </a:lnTo>
                <a:lnTo>
                  <a:pt x="0" y="0"/>
                </a:lnTo>
                <a:lnTo>
                  <a:pt x="2648161" y="0"/>
                </a:lnTo>
                <a:lnTo>
                  <a:pt x="2648161" y="26481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51734" y="7311536"/>
            <a:ext cx="2648161" cy="2648161"/>
          </a:xfrm>
          <a:custGeom>
            <a:avLst/>
            <a:gdLst/>
            <a:ahLst/>
            <a:cxnLst/>
            <a:rect l="l" t="t" r="r" b="b"/>
            <a:pathLst>
              <a:path w="2648161" h="2648161">
                <a:moveTo>
                  <a:pt x="0" y="0"/>
                </a:moveTo>
                <a:lnTo>
                  <a:pt x="2648161" y="0"/>
                </a:lnTo>
                <a:lnTo>
                  <a:pt x="2648161" y="2648160"/>
                </a:lnTo>
                <a:lnTo>
                  <a:pt x="0" y="2648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73229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4AAD">
                <a:alpha val="100000"/>
              </a:srgbClr>
            </a:gs>
            <a:gs pos="100000">
              <a:srgbClr val="070059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1028700" y="51435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 flipV="1">
            <a:off x="13144500" y="10287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681769" y="3867705"/>
            <a:ext cx="8924461" cy="2294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744"/>
              </a:lnSpc>
              <a:spcBef>
                <a:spcPct val="0"/>
              </a:spcBef>
            </a:pPr>
            <a:r>
              <a:rPr lang="en-US" sz="13388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4AAD">
                <a:alpha val="100000"/>
              </a:srgbClr>
            </a:gs>
            <a:gs pos="100000">
              <a:srgbClr val="070059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 flipH="1" flipV="1">
            <a:off x="15288105" y="327304"/>
            <a:ext cx="2648161" cy="2648161"/>
          </a:xfrm>
          <a:custGeom>
            <a:avLst/>
            <a:gdLst/>
            <a:ahLst/>
            <a:cxnLst/>
            <a:rect l="l" t="t" r="r" b="b"/>
            <a:pathLst>
              <a:path w="2648161" h="2648161">
                <a:moveTo>
                  <a:pt x="2648161" y="2648160"/>
                </a:moveTo>
                <a:lnTo>
                  <a:pt x="0" y="2648160"/>
                </a:lnTo>
                <a:lnTo>
                  <a:pt x="0" y="0"/>
                </a:lnTo>
                <a:lnTo>
                  <a:pt x="2648161" y="0"/>
                </a:lnTo>
                <a:lnTo>
                  <a:pt x="2648161" y="26481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51734" y="7311536"/>
            <a:ext cx="2648161" cy="2648161"/>
          </a:xfrm>
          <a:custGeom>
            <a:avLst/>
            <a:gdLst/>
            <a:ahLst/>
            <a:cxnLst/>
            <a:rect l="l" t="t" r="r" b="b"/>
            <a:pathLst>
              <a:path w="2648161" h="2648161">
                <a:moveTo>
                  <a:pt x="0" y="0"/>
                </a:moveTo>
                <a:lnTo>
                  <a:pt x="2648161" y="0"/>
                </a:lnTo>
                <a:lnTo>
                  <a:pt x="2648161" y="2648160"/>
                </a:lnTo>
                <a:lnTo>
                  <a:pt x="0" y="2648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6348530" y="937583"/>
            <a:ext cx="5619174" cy="1179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36"/>
              </a:lnSpc>
              <a:spcBef>
                <a:spcPct val="0"/>
              </a:spcBef>
            </a:pPr>
            <a:r>
              <a:rPr lang="en-US" sz="6000" b="1" dirty="0" smtClean="0">
                <a:latin typeface="Squada One" panose="020B0604020202020204" charset="0"/>
              </a:rPr>
              <a:t>SUMMARY</a:t>
            </a:r>
            <a:endParaRPr lang="en-US" sz="6000" b="1" dirty="0">
              <a:latin typeface="Squada One" panose="020B0604020202020204" charset="0"/>
              <a:ea typeface="Squada One"/>
              <a:cs typeface="Squada One"/>
              <a:sym typeface="Squada One"/>
            </a:endParaRPr>
          </a:p>
        </p:txBody>
      </p:sp>
      <p:grpSp>
        <p:nvGrpSpPr>
          <p:cNvPr id="11" name="Group 6"/>
          <p:cNvGrpSpPr/>
          <p:nvPr/>
        </p:nvGrpSpPr>
        <p:grpSpPr>
          <a:xfrm>
            <a:off x="3201868" y="2265141"/>
            <a:ext cx="11912498" cy="1416760"/>
            <a:chOff x="0" y="0"/>
            <a:chExt cx="3137448" cy="571005"/>
          </a:xfrm>
        </p:grpSpPr>
        <p:sp>
          <p:nvSpPr>
            <p:cNvPr id="12" name="Freeform 7"/>
            <p:cNvSpPr/>
            <p:nvPr/>
          </p:nvSpPr>
          <p:spPr>
            <a:xfrm>
              <a:off x="0" y="0"/>
              <a:ext cx="3137448" cy="571005"/>
            </a:xfrm>
            <a:custGeom>
              <a:avLst/>
              <a:gdLst/>
              <a:ahLst/>
              <a:cxnLst/>
              <a:rect l="l" t="t" r="r" b="b"/>
              <a:pathLst>
                <a:path w="3137448" h="571005">
                  <a:moveTo>
                    <a:pt x="25346" y="0"/>
                  </a:moveTo>
                  <a:lnTo>
                    <a:pt x="3112102" y="0"/>
                  </a:lnTo>
                  <a:cubicBezTo>
                    <a:pt x="3118824" y="0"/>
                    <a:pt x="3125271" y="2670"/>
                    <a:pt x="3130024" y="7424"/>
                  </a:cubicBezTo>
                  <a:cubicBezTo>
                    <a:pt x="3134778" y="12177"/>
                    <a:pt x="3137448" y="18624"/>
                    <a:pt x="3137448" y="25346"/>
                  </a:cubicBezTo>
                  <a:lnTo>
                    <a:pt x="3137448" y="545659"/>
                  </a:lnTo>
                  <a:cubicBezTo>
                    <a:pt x="3137448" y="559658"/>
                    <a:pt x="3126100" y="571005"/>
                    <a:pt x="3112102" y="571005"/>
                  </a:cubicBezTo>
                  <a:lnTo>
                    <a:pt x="25346" y="571005"/>
                  </a:lnTo>
                  <a:cubicBezTo>
                    <a:pt x="11348" y="571005"/>
                    <a:pt x="0" y="559658"/>
                    <a:pt x="0" y="545659"/>
                  </a:cubicBezTo>
                  <a:lnTo>
                    <a:pt x="0" y="25346"/>
                  </a:lnTo>
                  <a:cubicBezTo>
                    <a:pt x="0" y="11348"/>
                    <a:pt x="11348" y="0"/>
                    <a:pt x="253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id="13" name="TextBox 8"/>
            <p:cNvSpPr txBox="1"/>
            <p:nvPr/>
          </p:nvSpPr>
          <p:spPr>
            <a:xfrm>
              <a:off x="0" y="-38100"/>
              <a:ext cx="3137448" cy="609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9"/>
          <p:cNvGrpSpPr/>
          <p:nvPr/>
        </p:nvGrpSpPr>
        <p:grpSpPr>
          <a:xfrm>
            <a:off x="3201868" y="4034752"/>
            <a:ext cx="11912498" cy="1489748"/>
            <a:chOff x="0" y="0"/>
            <a:chExt cx="3137448" cy="571005"/>
          </a:xfrm>
        </p:grpSpPr>
        <p:sp>
          <p:nvSpPr>
            <p:cNvPr id="15" name="Freeform 10"/>
            <p:cNvSpPr/>
            <p:nvPr/>
          </p:nvSpPr>
          <p:spPr>
            <a:xfrm>
              <a:off x="0" y="0"/>
              <a:ext cx="3137448" cy="571005"/>
            </a:xfrm>
            <a:custGeom>
              <a:avLst/>
              <a:gdLst/>
              <a:ahLst/>
              <a:cxnLst/>
              <a:rect l="l" t="t" r="r" b="b"/>
              <a:pathLst>
                <a:path w="3137448" h="571005">
                  <a:moveTo>
                    <a:pt x="25346" y="0"/>
                  </a:moveTo>
                  <a:lnTo>
                    <a:pt x="3112102" y="0"/>
                  </a:lnTo>
                  <a:cubicBezTo>
                    <a:pt x="3118824" y="0"/>
                    <a:pt x="3125271" y="2670"/>
                    <a:pt x="3130024" y="7424"/>
                  </a:cubicBezTo>
                  <a:cubicBezTo>
                    <a:pt x="3134778" y="12177"/>
                    <a:pt x="3137448" y="18624"/>
                    <a:pt x="3137448" y="25346"/>
                  </a:cubicBezTo>
                  <a:lnTo>
                    <a:pt x="3137448" y="545659"/>
                  </a:lnTo>
                  <a:cubicBezTo>
                    <a:pt x="3137448" y="559658"/>
                    <a:pt x="3126100" y="571005"/>
                    <a:pt x="3112102" y="571005"/>
                  </a:cubicBezTo>
                  <a:lnTo>
                    <a:pt x="25346" y="571005"/>
                  </a:lnTo>
                  <a:cubicBezTo>
                    <a:pt x="11348" y="571005"/>
                    <a:pt x="0" y="559658"/>
                    <a:pt x="0" y="545659"/>
                  </a:cubicBezTo>
                  <a:lnTo>
                    <a:pt x="0" y="25346"/>
                  </a:lnTo>
                  <a:cubicBezTo>
                    <a:pt x="0" y="11348"/>
                    <a:pt x="11348" y="0"/>
                    <a:pt x="253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id="16" name="TextBox 11"/>
            <p:cNvSpPr txBox="1"/>
            <p:nvPr/>
          </p:nvSpPr>
          <p:spPr>
            <a:xfrm>
              <a:off x="0" y="-38100"/>
              <a:ext cx="3137448" cy="609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3"/>
          <p:cNvSpPr txBox="1"/>
          <p:nvPr/>
        </p:nvSpPr>
        <p:spPr>
          <a:xfrm>
            <a:off x="3429000" y="2446316"/>
            <a:ext cx="1150620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339"/>
              </a:lnSpc>
              <a:spcBef>
                <a:spcPct val="0"/>
              </a:spcBef>
            </a:pPr>
            <a:r>
              <a:rPr lang="en-US" sz="3200" dirty="0">
                <a:latin typeface="Squada One" panose="020B0604020202020204" charset="0"/>
              </a:rPr>
              <a:t>Overview: </a:t>
            </a:r>
            <a:r>
              <a:rPr lang="en-US" sz="2800" dirty="0">
                <a:latin typeface="Rosario" panose="020B0604020202020204" charset="0"/>
              </a:rPr>
              <a:t>The PRISEC III framework improves IoT data transmission security through multi-level cryptographic systems</a:t>
            </a:r>
            <a:r>
              <a:rPr lang="en-US" sz="3200" dirty="0">
                <a:latin typeface="Rosario" panose="020B0604020202020204" charset="0"/>
              </a:rPr>
              <a:t>.</a:t>
            </a:r>
            <a:endParaRPr lang="en-US" sz="3099" dirty="0">
              <a:latin typeface="Rosario" panose="020B0604020202020204" charset="0"/>
              <a:ea typeface="Rosario"/>
              <a:cs typeface="Rosario"/>
              <a:sym typeface="Rosario"/>
            </a:endParaRPr>
          </a:p>
        </p:txBody>
      </p:sp>
      <p:sp>
        <p:nvSpPr>
          <p:cNvPr id="18" name="TextBox 14"/>
          <p:cNvSpPr txBox="1"/>
          <p:nvPr/>
        </p:nvSpPr>
        <p:spPr>
          <a:xfrm>
            <a:off x="3429000" y="4232850"/>
            <a:ext cx="1150620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339"/>
              </a:lnSpc>
              <a:spcBef>
                <a:spcPct val="0"/>
              </a:spcBef>
            </a:pPr>
            <a:r>
              <a:rPr lang="en-US" sz="3200" dirty="0">
                <a:latin typeface="Squada One" panose="020B0604020202020204" charset="0"/>
              </a:rPr>
              <a:t>Focus: </a:t>
            </a:r>
            <a:r>
              <a:rPr lang="en-US" sz="2800" dirty="0">
                <a:latin typeface="Rosario" panose="020B0604020202020204" charset="0"/>
              </a:rPr>
              <a:t>A multi-layered encryption model that applies different security levels (Guest, Basic, Advanced, Admin) based on the device/user role.</a:t>
            </a:r>
            <a:endParaRPr lang="en-US" sz="2800" dirty="0">
              <a:latin typeface="Rosario" panose="020B0604020202020204" charset="0"/>
              <a:ea typeface="Rosario"/>
              <a:cs typeface="Rosario"/>
              <a:sym typeface="Rosario"/>
            </a:endParaRPr>
          </a:p>
        </p:txBody>
      </p:sp>
      <p:grpSp>
        <p:nvGrpSpPr>
          <p:cNvPr id="19" name="Group 9"/>
          <p:cNvGrpSpPr/>
          <p:nvPr/>
        </p:nvGrpSpPr>
        <p:grpSpPr>
          <a:xfrm>
            <a:off x="3201868" y="5782139"/>
            <a:ext cx="11912498" cy="1419120"/>
            <a:chOff x="0" y="0"/>
            <a:chExt cx="3137448" cy="571005"/>
          </a:xfrm>
        </p:grpSpPr>
        <p:sp>
          <p:nvSpPr>
            <p:cNvPr id="20" name="Freeform 10"/>
            <p:cNvSpPr/>
            <p:nvPr/>
          </p:nvSpPr>
          <p:spPr>
            <a:xfrm>
              <a:off x="0" y="0"/>
              <a:ext cx="3137448" cy="571005"/>
            </a:xfrm>
            <a:custGeom>
              <a:avLst/>
              <a:gdLst/>
              <a:ahLst/>
              <a:cxnLst/>
              <a:rect l="l" t="t" r="r" b="b"/>
              <a:pathLst>
                <a:path w="3137448" h="571005">
                  <a:moveTo>
                    <a:pt x="25346" y="0"/>
                  </a:moveTo>
                  <a:lnTo>
                    <a:pt x="3112102" y="0"/>
                  </a:lnTo>
                  <a:cubicBezTo>
                    <a:pt x="3118824" y="0"/>
                    <a:pt x="3125271" y="2670"/>
                    <a:pt x="3130024" y="7424"/>
                  </a:cubicBezTo>
                  <a:cubicBezTo>
                    <a:pt x="3134778" y="12177"/>
                    <a:pt x="3137448" y="18624"/>
                    <a:pt x="3137448" y="25346"/>
                  </a:cubicBezTo>
                  <a:lnTo>
                    <a:pt x="3137448" y="545659"/>
                  </a:lnTo>
                  <a:cubicBezTo>
                    <a:pt x="3137448" y="559658"/>
                    <a:pt x="3126100" y="571005"/>
                    <a:pt x="3112102" y="571005"/>
                  </a:cubicBezTo>
                  <a:lnTo>
                    <a:pt x="25346" y="571005"/>
                  </a:lnTo>
                  <a:cubicBezTo>
                    <a:pt x="11348" y="571005"/>
                    <a:pt x="0" y="559658"/>
                    <a:pt x="0" y="545659"/>
                  </a:cubicBezTo>
                  <a:lnTo>
                    <a:pt x="0" y="25346"/>
                  </a:lnTo>
                  <a:cubicBezTo>
                    <a:pt x="0" y="11348"/>
                    <a:pt x="11348" y="0"/>
                    <a:pt x="253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id="21" name="TextBox 11"/>
            <p:cNvSpPr txBox="1"/>
            <p:nvPr/>
          </p:nvSpPr>
          <p:spPr>
            <a:xfrm>
              <a:off x="0" y="-38100"/>
              <a:ext cx="3137448" cy="609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14"/>
          <p:cNvSpPr txBox="1"/>
          <p:nvPr/>
        </p:nvSpPr>
        <p:spPr>
          <a:xfrm>
            <a:off x="3429000" y="5966676"/>
            <a:ext cx="1150620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339"/>
              </a:lnSpc>
              <a:spcBef>
                <a:spcPct val="0"/>
              </a:spcBef>
            </a:pPr>
            <a:r>
              <a:rPr lang="en-US" sz="3200" dirty="0">
                <a:latin typeface="Squada One" panose="020B0604020202020204" charset="0"/>
              </a:rPr>
              <a:t>Methods: </a:t>
            </a:r>
            <a:r>
              <a:rPr lang="en-US" sz="2800" dirty="0">
                <a:latin typeface="Rosario" panose="020B0604020202020204" charset="0"/>
              </a:rPr>
              <a:t>Combines symmetric (AES, ChaCha20) and asymmetric (ECC) encryption techniques to optimize both security and performance.</a:t>
            </a:r>
            <a:endParaRPr lang="en-US" sz="2800" dirty="0">
              <a:latin typeface="Rosario" panose="020B0604020202020204" charset="0"/>
              <a:ea typeface="Rosario"/>
              <a:cs typeface="Rosario"/>
              <a:sym typeface="Rosario"/>
            </a:endParaRPr>
          </a:p>
        </p:txBody>
      </p:sp>
      <p:grpSp>
        <p:nvGrpSpPr>
          <p:cNvPr id="23" name="Group 9"/>
          <p:cNvGrpSpPr/>
          <p:nvPr/>
        </p:nvGrpSpPr>
        <p:grpSpPr>
          <a:xfrm>
            <a:off x="3201868" y="7539042"/>
            <a:ext cx="11912498" cy="1419120"/>
            <a:chOff x="0" y="0"/>
            <a:chExt cx="3137448" cy="571005"/>
          </a:xfrm>
        </p:grpSpPr>
        <p:sp>
          <p:nvSpPr>
            <p:cNvPr id="24" name="Freeform 10"/>
            <p:cNvSpPr/>
            <p:nvPr/>
          </p:nvSpPr>
          <p:spPr>
            <a:xfrm>
              <a:off x="0" y="0"/>
              <a:ext cx="3137448" cy="571005"/>
            </a:xfrm>
            <a:custGeom>
              <a:avLst/>
              <a:gdLst/>
              <a:ahLst/>
              <a:cxnLst/>
              <a:rect l="l" t="t" r="r" b="b"/>
              <a:pathLst>
                <a:path w="3137448" h="571005">
                  <a:moveTo>
                    <a:pt x="25346" y="0"/>
                  </a:moveTo>
                  <a:lnTo>
                    <a:pt x="3112102" y="0"/>
                  </a:lnTo>
                  <a:cubicBezTo>
                    <a:pt x="3118824" y="0"/>
                    <a:pt x="3125271" y="2670"/>
                    <a:pt x="3130024" y="7424"/>
                  </a:cubicBezTo>
                  <a:cubicBezTo>
                    <a:pt x="3134778" y="12177"/>
                    <a:pt x="3137448" y="18624"/>
                    <a:pt x="3137448" y="25346"/>
                  </a:cubicBezTo>
                  <a:lnTo>
                    <a:pt x="3137448" y="545659"/>
                  </a:lnTo>
                  <a:cubicBezTo>
                    <a:pt x="3137448" y="559658"/>
                    <a:pt x="3126100" y="571005"/>
                    <a:pt x="3112102" y="571005"/>
                  </a:cubicBezTo>
                  <a:lnTo>
                    <a:pt x="25346" y="571005"/>
                  </a:lnTo>
                  <a:cubicBezTo>
                    <a:pt x="11348" y="571005"/>
                    <a:pt x="0" y="559658"/>
                    <a:pt x="0" y="545659"/>
                  </a:cubicBezTo>
                  <a:lnTo>
                    <a:pt x="0" y="25346"/>
                  </a:lnTo>
                  <a:cubicBezTo>
                    <a:pt x="0" y="11348"/>
                    <a:pt x="11348" y="0"/>
                    <a:pt x="253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id="25" name="TextBox 11"/>
            <p:cNvSpPr txBox="1"/>
            <p:nvPr/>
          </p:nvSpPr>
          <p:spPr>
            <a:xfrm>
              <a:off x="0" y="-38100"/>
              <a:ext cx="3137448" cy="609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TextBox 14"/>
          <p:cNvSpPr txBox="1"/>
          <p:nvPr/>
        </p:nvSpPr>
        <p:spPr>
          <a:xfrm>
            <a:off x="3429000" y="7697169"/>
            <a:ext cx="1150620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339"/>
              </a:lnSpc>
              <a:spcBef>
                <a:spcPct val="0"/>
              </a:spcBef>
            </a:pPr>
            <a:r>
              <a:rPr lang="en-US" sz="3200" dirty="0">
                <a:latin typeface="Squada One" panose="020B0604020202020204" charset="0"/>
              </a:rPr>
              <a:t>Testing: </a:t>
            </a:r>
            <a:r>
              <a:rPr lang="en-US" sz="2800" dirty="0">
                <a:latin typeface="Rosario" panose="020B0604020202020204" charset="0"/>
              </a:rPr>
              <a:t>Performance evaluations focus on encryption/decryption time for various cryptographic combinations, highlighting their efficiency.</a:t>
            </a:r>
            <a:endParaRPr lang="en-US" sz="2800" dirty="0">
              <a:latin typeface="Rosario" panose="020B0604020202020204" charset="0"/>
              <a:ea typeface="Rosario"/>
              <a:cs typeface="Rosario"/>
              <a:sym typeface="Rosari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4AAD">
                <a:alpha val="100000"/>
              </a:srgbClr>
            </a:gs>
            <a:gs pos="100000">
              <a:srgbClr val="070059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4800600" y="1333500"/>
            <a:ext cx="9210387" cy="1179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36"/>
              </a:lnSpc>
              <a:spcBef>
                <a:spcPct val="0"/>
              </a:spcBef>
            </a:pPr>
            <a:r>
              <a:rPr lang="en-US" sz="6597" dirty="0" smtClean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JOB INSTRUCTION-CHALLENGES</a:t>
            </a:r>
            <a:endParaRPr lang="en-US" sz="6597" dirty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6" name="Freeform 6"/>
          <p:cNvSpPr/>
          <p:nvPr/>
        </p:nvSpPr>
        <p:spPr>
          <a:xfrm flipH="1" flipV="1">
            <a:off x="15288105" y="327304"/>
            <a:ext cx="2648161" cy="2648161"/>
          </a:xfrm>
          <a:custGeom>
            <a:avLst/>
            <a:gdLst/>
            <a:ahLst/>
            <a:cxnLst/>
            <a:rect l="l" t="t" r="r" b="b"/>
            <a:pathLst>
              <a:path w="2648161" h="2648161">
                <a:moveTo>
                  <a:pt x="2648161" y="2648160"/>
                </a:moveTo>
                <a:lnTo>
                  <a:pt x="0" y="2648160"/>
                </a:lnTo>
                <a:lnTo>
                  <a:pt x="0" y="0"/>
                </a:lnTo>
                <a:lnTo>
                  <a:pt x="2648161" y="0"/>
                </a:lnTo>
                <a:lnTo>
                  <a:pt x="2648161" y="26481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51734" y="7311536"/>
            <a:ext cx="2648161" cy="2648161"/>
          </a:xfrm>
          <a:custGeom>
            <a:avLst/>
            <a:gdLst/>
            <a:ahLst/>
            <a:cxnLst/>
            <a:rect l="l" t="t" r="r" b="b"/>
            <a:pathLst>
              <a:path w="2648161" h="2648161">
                <a:moveTo>
                  <a:pt x="0" y="0"/>
                </a:moveTo>
                <a:lnTo>
                  <a:pt x="2648161" y="0"/>
                </a:lnTo>
                <a:lnTo>
                  <a:pt x="2648161" y="2648160"/>
                </a:lnTo>
                <a:lnTo>
                  <a:pt x="0" y="2648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3030375" y="2799696"/>
            <a:ext cx="13144345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quada One" panose="020B0604020202020204" charset="0"/>
              </a:rPr>
              <a:t>Security Concerns in IoT: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sario" panose="020B0604020202020204" charset="0"/>
              </a:rPr>
              <a:t>IoT device proliferation increases security risks and vulnerabilities.</a:t>
            </a:r>
          </a:p>
          <a:p>
            <a:pPr marL="914400" lvl="1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sario" panose="020B0604020202020204" charset="0"/>
              </a:rPr>
              <a:t>Limited processing power of IoT devices hampers the implementation of complex encryption schemes.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quada One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quada One" panose="020B0604020202020204" charset="0"/>
              </a:rPr>
              <a:t>Data Protection Risks: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Rosario" panose="020B0604020202020204" charset="0"/>
              </a:rPr>
              <a:t>IoT networks face threats like data interception, unauthorized access, and </a:t>
            </a:r>
            <a:r>
              <a:rPr lang="en-US" altLang="en-US" sz="2800" dirty="0" err="1" smtClean="0">
                <a:latin typeface="Rosario" panose="020B0604020202020204" charset="0"/>
              </a:rPr>
              <a:t>DoS</a:t>
            </a:r>
            <a:r>
              <a:rPr lang="en-US" altLang="en-US" sz="2800" dirty="0" smtClean="0">
                <a:latin typeface="Rosario" panose="020B0604020202020204" charset="0"/>
              </a:rPr>
              <a:t> attacks.</a:t>
            </a:r>
          </a:p>
          <a:p>
            <a:pPr marL="914400" lvl="1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Rosario" panose="020B0604020202020204" charset="0"/>
              </a:rPr>
              <a:t>Ensuring data confidentiality and system integrity is crucial in resource-constrained </a:t>
            </a:r>
            <a:r>
              <a:rPr lang="en-US" sz="2800" dirty="0" smtClean="0"/>
              <a:t>environments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sario" panose="020B060402020202020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4" name="Group 6"/>
          <p:cNvGrpSpPr/>
          <p:nvPr/>
        </p:nvGrpSpPr>
        <p:grpSpPr>
          <a:xfrm>
            <a:off x="3030375" y="2862290"/>
            <a:ext cx="13383105" cy="1945183"/>
            <a:chOff x="0" y="0"/>
            <a:chExt cx="3137448" cy="571005"/>
          </a:xfrm>
        </p:grpSpPr>
        <p:sp>
          <p:nvSpPr>
            <p:cNvPr id="35" name="Freeform 7"/>
            <p:cNvSpPr/>
            <p:nvPr/>
          </p:nvSpPr>
          <p:spPr>
            <a:xfrm>
              <a:off x="0" y="0"/>
              <a:ext cx="3137448" cy="571005"/>
            </a:xfrm>
            <a:custGeom>
              <a:avLst/>
              <a:gdLst/>
              <a:ahLst/>
              <a:cxnLst/>
              <a:rect l="l" t="t" r="r" b="b"/>
              <a:pathLst>
                <a:path w="3137448" h="571005">
                  <a:moveTo>
                    <a:pt x="25346" y="0"/>
                  </a:moveTo>
                  <a:lnTo>
                    <a:pt x="3112102" y="0"/>
                  </a:lnTo>
                  <a:cubicBezTo>
                    <a:pt x="3118824" y="0"/>
                    <a:pt x="3125271" y="2670"/>
                    <a:pt x="3130024" y="7424"/>
                  </a:cubicBezTo>
                  <a:cubicBezTo>
                    <a:pt x="3134778" y="12177"/>
                    <a:pt x="3137448" y="18624"/>
                    <a:pt x="3137448" y="25346"/>
                  </a:cubicBezTo>
                  <a:lnTo>
                    <a:pt x="3137448" y="545659"/>
                  </a:lnTo>
                  <a:cubicBezTo>
                    <a:pt x="3137448" y="559658"/>
                    <a:pt x="3126100" y="571005"/>
                    <a:pt x="3112102" y="571005"/>
                  </a:cubicBezTo>
                  <a:lnTo>
                    <a:pt x="25346" y="571005"/>
                  </a:lnTo>
                  <a:cubicBezTo>
                    <a:pt x="11348" y="571005"/>
                    <a:pt x="0" y="559658"/>
                    <a:pt x="0" y="545659"/>
                  </a:cubicBezTo>
                  <a:lnTo>
                    <a:pt x="0" y="25346"/>
                  </a:lnTo>
                  <a:cubicBezTo>
                    <a:pt x="0" y="11348"/>
                    <a:pt x="11348" y="0"/>
                    <a:pt x="253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id="36" name="TextBox 8"/>
            <p:cNvSpPr txBox="1"/>
            <p:nvPr/>
          </p:nvSpPr>
          <p:spPr>
            <a:xfrm>
              <a:off x="0" y="-38100"/>
              <a:ext cx="3137448" cy="609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7" name="Group 6"/>
          <p:cNvGrpSpPr/>
          <p:nvPr/>
        </p:nvGrpSpPr>
        <p:grpSpPr>
          <a:xfrm>
            <a:off x="3007514" y="5038500"/>
            <a:ext cx="13428825" cy="2509768"/>
            <a:chOff x="0" y="0"/>
            <a:chExt cx="3137448" cy="571005"/>
          </a:xfrm>
        </p:grpSpPr>
        <p:sp>
          <p:nvSpPr>
            <p:cNvPr id="38" name="Freeform 7"/>
            <p:cNvSpPr/>
            <p:nvPr/>
          </p:nvSpPr>
          <p:spPr>
            <a:xfrm>
              <a:off x="0" y="0"/>
              <a:ext cx="3137448" cy="571005"/>
            </a:xfrm>
            <a:custGeom>
              <a:avLst/>
              <a:gdLst/>
              <a:ahLst/>
              <a:cxnLst/>
              <a:rect l="l" t="t" r="r" b="b"/>
              <a:pathLst>
                <a:path w="3137448" h="571005">
                  <a:moveTo>
                    <a:pt x="25346" y="0"/>
                  </a:moveTo>
                  <a:lnTo>
                    <a:pt x="3112102" y="0"/>
                  </a:lnTo>
                  <a:cubicBezTo>
                    <a:pt x="3118824" y="0"/>
                    <a:pt x="3125271" y="2670"/>
                    <a:pt x="3130024" y="7424"/>
                  </a:cubicBezTo>
                  <a:cubicBezTo>
                    <a:pt x="3134778" y="12177"/>
                    <a:pt x="3137448" y="18624"/>
                    <a:pt x="3137448" y="25346"/>
                  </a:cubicBezTo>
                  <a:lnTo>
                    <a:pt x="3137448" y="545659"/>
                  </a:lnTo>
                  <a:cubicBezTo>
                    <a:pt x="3137448" y="559658"/>
                    <a:pt x="3126100" y="571005"/>
                    <a:pt x="3112102" y="571005"/>
                  </a:cubicBezTo>
                  <a:lnTo>
                    <a:pt x="25346" y="571005"/>
                  </a:lnTo>
                  <a:cubicBezTo>
                    <a:pt x="11348" y="571005"/>
                    <a:pt x="0" y="559658"/>
                    <a:pt x="0" y="545659"/>
                  </a:cubicBezTo>
                  <a:lnTo>
                    <a:pt x="0" y="25346"/>
                  </a:lnTo>
                  <a:cubicBezTo>
                    <a:pt x="0" y="11348"/>
                    <a:pt x="11348" y="0"/>
                    <a:pt x="253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id="39" name="TextBox 8"/>
            <p:cNvSpPr txBox="1"/>
            <p:nvPr/>
          </p:nvSpPr>
          <p:spPr>
            <a:xfrm>
              <a:off x="0" y="-38100"/>
              <a:ext cx="3137448" cy="609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4AAD">
                <a:alpha val="100000"/>
              </a:srgbClr>
            </a:gs>
            <a:gs pos="100000">
              <a:srgbClr val="070059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969531" y="1063162"/>
            <a:ext cx="10595166" cy="10731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36"/>
              </a:lnSpc>
              <a:spcBef>
                <a:spcPct val="0"/>
              </a:spcBef>
            </a:pPr>
            <a:r>
              <a:rPr lang="en-US" sz="6597" dirty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JOB </a:t>
            </a:r>
            <a:r>
              <a:rPr lang="en-US" sz="6597" dirty="0" smtClean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INSTRUCTION-OBJECTIVES</a:t>
            </a:r>
            <a:endParaRPr lang="en-US" sz="6597" dirty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5" name="Freeform 5"/>
          <p:cNvSpPr/>
          <p:nvPr/>
        </p:nvSpPr>
        <p:spPr>
          <a:xfrm flipH="1" flipV="1">
            <a:off x="15288105" y="327304"/>
            <a:ext cx="2648161" cy="2648161"/>
          </a:xfrm>
          <a:custGeom>
            <a:avLst/>
            <a:gdLst/>
            <a:ahLst/>
            <a:cxnLst/>
            <a:rect l="l" t="t" r="r" b="b"/>
            <a:pathLst>
              <a:path w="2648161" h="2648161">
                <a:moveTo>
                  <a:pt x="2648161" y="2648160"/>
                </a:moveTo>
                <a:lnTo>
                  <a:pt x="0" y="2648160"/>
                </a:lnTo>
                <a:lnTo>
                  <a:pt x="0" y="0"/>
                </a:lnTo>
                <a:lnTo>
                  <a:pt x="2648161" y="0"/>
                </a:lnTo>
                <a:lnTo>
                  <a:pt x="2648161" y="26481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51734" y="7311536"/>
            <a:ext cx="2648161" cy="2648161"/>
          </a:xfrm>
          <a:custGeom>
            <a:avLst/>
            <a:gdLst/>
            <a:ahLst/>
            <a:cxnLst/>
            <a:rect l="l" t="t" r="r" b="b"/>
            <a:pathLst>
              <a:path w="2648161" h="2648161">
                <a:moveTo>
                  <a:pt x="0" y="0"/>
                </a:moveTo>
                <a:lnTo>
                  <a:pt x="2648161" y="0"/>
                </a:lnTo>
                <a:lnTo>
                  <a:pt x="2648161" y="2648160"/>
                </a:lnTo>
                <a:lnTo>
                  <a:pt x="0" y="2648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6"/>
          <p:cNvGrpSpPr/>
          <p:nvPr/>
        </p:nvGrpSpPr>
        <p:grpSpPr>
          <a:xfrm>
            <a:off x="3201868" y="2950582"/>
            <a:ext cx="11912498" cy="1416760"/>
            <a:chOff x="0" y="0"/>
            <a:chExt cx="3137448" cy="571005"/>
          </a:xfrm>
        </p:grpSpPr>
        <p:sp>
          <p:nvSpPr>
            <p:cNvPr id="18" name="Freeform 7"/>
            <p:cNvSpPr/>
            <p:nvPr/>
          </p:nvSpPr>
          <p:spPr>
            <a:xfrm>
              <a:off x="0" y="0"/>
              <a:ext cx="3137448" cy="571005"/>
            </a:xfrm>
            <a:custGeom>
              <a:avLst/>
              <a:gdLst/>
              <a:ahLst/>
              <a:cxnLst/>
              <a:rect l="l" t="t" r="r" b="b"/>
              <a:pathLst>
                <a:path w="3137448" h="571005">
                  <a:moveTo>
                    <a:pt x="25346" y="0"/>
                  </a:moveTo>
                  <a:lnTo>
                    <a:pt x="3112102" y="0"/>
                  </a:lnTo>
                  <a:cubicBezTo>
                    <a:pt x="3118824" y="0"/>
                    <a:pt x="3125271" y="2670"/>
                    <a:pt x="3130024" y="7424"/>
                  </a:cubicBezTo>
                  <a:cubicBezTo>
                    <a:pt x="3134778" y="12177"/>
                    <a:pt x="3137448" y="18624"/>
                    <a:pt x="3137448" y="25346"/>
                  </a:cubicBezTo>
                  <a:lnTo>
                    <a:pt x="3137448" y="545659"/>
                  </a:lnTo>
                  <a:cubicBezTo>
                    <a:pt x="3137448" y="559658"/>
                    <a:pt x="3126100" y="571005"/>
                    <a:pt x="3112102" y="571005"/>
                  </a:cubicBezTo>
                  <a:lnTo>
                    <a:pt x="25346" y="571005"/>
                  </a:lnTo>
                  <a:cubicBezTo>
                    <a:pt x="11348" y="571005"/>
                    <a:pt x="0" y="559658"/>
                    <a:pt x="0" y="545659"/>
                  </a:cubicBezTo>
                  <a:lnTo>
                    <a:pt x="0" y="25346"/>
                  </a:lnTo>
                  <a:cubicBezTo>
                    <a:pt x="0" y="11348"/>
                    <a:pt x="11348" y="0"/>
                    <a:pt x="253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id="19" name="TextBox 8"/>
            <p:cNvSpPr txBox="1"/>
            <p:nvPr/>
          </p:nvSpPr>
          <p:spPr>
            <a:xfrm>
              <a:off x="0" y="-38100"/>
              <a:ext cx="3137448" cy="609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9"/>
          <p:cNvGrpSpPr/>
          <p:nvPr/>
        </p:nvGrpSpPr>
        <p:grpSpPr>
          <a:xfrm>
            <a:off x="3201868" y="4855938"/>
            <a:ext cx="11912498" cy="1489748"/>
            <a:chOff x="0" y="0"/>
            <a:chExt cx="3137448" cy="571005"/>
          </a:xfrm>
        </p:grpSpPr>
        <p:sp>
          <p:nvSpPr>
            <p:cNvPr id="21" name="Freeform 10"/>
            <p:cNvSpPr/>
            <p:nvPr/>
          </p:nvSpPr>
          <p:spPr>
            <a:xfrm>
              <a:off x="0" y="0"/>
              <a:ext cx="3137448" cy="571005"/>
            </a:xfrm>
            <a:custGeom>
              <a:avLst/>
              <a:gdLst/>
              <a:ahLst/>
              <a:cxnLst/>
              <a:rect l="l" t="t" r="r" b="b"/>
              <a:pathLst>
                <a:path w="3137448" h="571005">
                  <a:moveTo>
                    <a:pt x="25346" y="0"/>
                  </a:moveTo>
                  <a:lnTo>
                    <a:pt x="3112102" y="0"/>
                  </a:lnTo>
                  <a:cubicBezTo>
                    <a:pt x="3118824" y="0"/>
                    <a:pt x="3125271" y="2670"/>
                    <a:pt x="3130024" y="7424"/>
                  </a:cubicBezTo>
                  <a:cubicBezTo>
                    <a:pt x="3134778" y="12177"/>
                    <a:pt x="3137448" y="18624"/>
                    <a:pt x="3137448" y="25346"/>
                  </a:cubicBezTo>
                  <a:lnTo>
                    <a:pt x="3137448" y="545659"/>
                  </a:lnTo>
                  <a:cubicBezTo>
                    <a:pt x="3137448" y="559658"/>
                    <a:pt x="3126100" y="571005"/>
                    <a:pt x="3112102" y="571005"/>
                  </a:cubicBezTo>
                  <a:lnTo>
                    <a:pt x="25346" y="571005"/>
                  </a:lnTo>
                  <a:cubicBezTo>
                    <a:pt x="11348" y="571005"/>
                    <a:pt x="0" y="559658"/>
                    <a:pt x="0" y="545659"/>
                  </a:cubicBezTo>
                  <a:lnTo>
                    <a:pt x="0" y="25346"/>
                  </a:lnTo>
                  <a:cubicBezTo>
                    <a:pt x="0" y="11348"/>
                    <a:pt x="11348" y="0"/>
                    <a:pt x="253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id="22" name="TextBox 11"/>
            <p:cNvSpPr txBox="1"/>
            <p:nvPr/>
          </p:nvSpPr>
          <p:spPr>
            <a:xfrm>
              <a:off x="0" y="-38100"/>
              <a:ext cx="3137448" cy="609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TextBox 13"/>
          <p:cNvSpPr txBox="1"/>
          <p:nvPr/>
        </p:nvSpPr>
        <p:spPr>
          <a:xfrm>
            <a:off x="3429000" y="3107529"/>
            <a:ext cx="1143000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339"/>
              </a:lnSpc>
              <a:spcBef>
                <a:spcPct val="0"/>
              </a:spcBef>
            </a:pPr>
            <a:r>
              <a:rPr lang="en-US" sz="3200" dirty="0">
                <a:latin typeface="Squada One" panose="020B0604020202020204" charset="0"/>
              </a:rPr>
              <a:t>Data Security</a:t>
            </a:r>
            <a:r>
              <a:rPr lang="en-US" sz="3200" dirty="0" smtClean="0">
                <a:latin typeface="Squada One" panose="020B0604020202020204" charset="0"/>
              </a:rPr>
              <a:t>: </a:t>
            </a:r>
            <a:r>
              <a:rPr lang="en-US" sz="2800" dirty="0">
                <a:latin typeface="Rosario" panose="020B0604020202020204" charset="0"/>
              </a:rPr>
              <a:t>Develop a scalable cryptographic framework to secure IoT environments.</a:t>
            </a:r>
            <a:endParaRPr lang="en-US" sz="3099" dirty="0">
              <a:latin typeface="Rosario" panose="020B0604020202020204" charset="0"/>
              <a:ea typeface="Rosario"/>
              <a:cs typeface="Rosario"/>
              <a:sym typeface="Rosario"/>
            </a:endParaRPr>
          </a:p>
        </p:txBody>
      </p:sp>
      <p:sp>
        <p:nvSpPr>
          <p:cNvPr id="24" name="TextBox 14"/>
          <p:cNvSpPr txBox="1"/>
          <p:nvPr/>
        </p:nvSpPr>
        <p:spPr>
          <a:xfrm>
            <a:off x="3418840" y="5059175"/>
            <a:ext cx="1144016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339"/>
              </a:lnSpc>
              <a:spcBef>
                <a:spcPct val="0"/>
              </a:spcBef>
            </a:pPr>
            <a:r>
              <a:rPr lang="en-US" sz="3200" dirty="0">
                <a:latin typeface="Squada One" panose="020B0604020202020204" charset="0"/>
              </a:rPr>
              <a:t>Edge Computing Integration</a:t>
            </a:r>
            <a:r>
              <a:rPr lang="en-US" sz="3200" dirty="0" smtClean="0">
                <a:latin typeface="Squada One" panose="020B0604020202020204" charset="0"/>
              </a:rPr>
              <a:t>: </a:t>
            </a:r>
            <a:r>
              <a:rPr lang="en-US" sz="2800" dirty="0">
                <a:latin typeface="Rosario" panose="020B0604020202020204" charset="0"/>
              </a:rPr>
              <a:t>Perform cryptographic operations on </a:t>
            </a:r>
            <a:r>
              <a:rPr lang="en-US" sz="2800" dirty="0" smtClean="0">
                <a:latin typeface="Rosario" panose="020B0604020202020204" charset="0"/>
              </a:rPr>
              <a:t>edge devices </a:t>
            </a:r>
            <a:r>
              <a:rPr lang="en-US" sz="2800" dirty="0">
                <a:latin typeface="Rosario" panose="020B0604020202020204" charset="0"/>
              </a:rPr>
              <a:t>to minimize latency and optimize real-time performance.</a:t>
            </a:r>
            <a:endParaRPr lang="en-US" sz="2800" dirty="0">
              <a:latin typeface="Rosario" panose="020B0604020202020204" charset="0"/>
              <a:ea typeface="Rosario"/>
              <a:cs typeface="Rosario"/>
              <a:sym typeface="Rosario"/>
            </a:endParaRPr>
          </a:p>
        </p:txBody>
      </p:sp>
      <p:grpSp>
        <p:nvGrpSpPr>
          <p:cNvPr id="25" name="Group 9"/>
          <p:cNvGrpSpPr/>
          <p:nvPr/>
        </p:nvGrpSpPr>
        <p:grpSpPr>
          <a:xfrm>
            <a:off x="3191708" y="6928973"/>
            <a:ext cx="11912498" cy="1419120"/>
            <a:chOff x="0" y="0"/>
            <a:chExt cx="3137448" cy="571005"/>
          </a:xfrm>
        </p:grpSpPr>
        <p:sp>
          <p:nvSpPr>
            <p:cNvPr id="26" name="Freeform 10"/>
            <p:cNvSpPr/>
            <p:nvPr/>
          </p:nvSpPr>
          <p:spPr>
            <a:xfrm>
              <a:off x="0" y="0"/>
              <a:ext cx="3137448" cy="571005"/>
            </a:xfrm>
            <a:custGeom>
              <a:avLst/>
              <a:gdLst/>
              <a:ahLst/>
              <a:cxnLst/>
              <a:rect l="l" t="t" r="r" b="b"/>
              <a:pathLst>
                <a:path w="3137448" h="571005">
                  <a:moveTo>
                    <a:pt x="25346" y="0"/>
                  </a:moveTo>
                  <a:lnTo>
                    <a:pt x="3112102" y="0"/>
                  </a:lnTo>
                  <a:cubicBezTo>
                    <a:pt x="3118824" y="0"/>
                    <a:pt x="3125271" y="2670"/>
                    <a:pt x="3130024" y="7424"/>
                  </a:cubicBezTo>
                  <a:cubicBezTo>
                    <a:pt x="3134778" y="12177"/>
                    <a:pt x="3137448" y="18624"/>
                    <a:pt x="3137448" y="25346"/>
                  </a:cubicBezTo>
                  <a:lnTo>
                    <a:pt x="3137448" y="545659"/>
                  </a:lnTo>
                  <a:cubicBezTo>
                    <a:pt x="3137448" y="559658"/>
                    <a:pt x="3126100" y="571005"/>
                    <a:pt x="3112102" y="571005"/>
                  </a:cubicBezTo>
                  <a:lnTo>
                    <a:pt x="25346" y="571005"/>
                  </a:lnTo>
                  <a:cubicBezTo>
                    <a:pt x="11348" y="571005"/>
                    <a:pt x="0" y="559658"/>
                    <a:pt x="0" y="545659"/>
                  </a:cubicBezTo>
                  <a:lnTo>
                    <a:pt x="0" y="25346"/>
                  </a:lnTo>
                  <a:cubicBezTo>
                    <a:pt x="0" y="11348"/>
                    <a:pt x="11348" y="0"/>
                    <a:pt x="253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id="27" name="TextBox 11"/>
            <p:cNvSpPr txBox="1"/>
            <p:nvPr/>
          </p:nvSpPr>
          <p:spPr>
            <a:xfrm>
              <a:off x="0" y="-38100"/>
              <a:ext cx="3137448" cy="609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14"/>
          <p:cNvSpPr txBox="1"/>
          <p:nvPr/>
        </p:nvSpPr>
        <p:spPr>
          <a:xfrm>
            <a:off x="3418840" y="7048500"/>
            <a:ext cx="1144016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339"/>
              </a:lnSpc>
              <a:spcBef>
                <a:spcPct val="0"/>
              </a:spcBef>
            </a:pPr>
            <a:r>
              <a:rPr lang="en-US" sz="3200" dirty="0" smtClean="0">
                <a:latin typeface="Squada One" panose="020B0604020202020204" charset="0"/>
              </a:rPr>
              <a:t>Performance Efficiency: </a:t>
            </a:r>
            <a:r>
              <a:rPr lang="en-US" sz="2800" dirty="0" smtClean="0">
                <a:latin typeface="Rosario" panose="020B0604020202020204" charset="0"/>
              </a:rPr>
              <a:t>Ensure </a:t>
            </a:r>
            <a:r>
              <a:rPr lang="en-US" sz="2800" dirty="0">
                <a:latin typeface="Rosario" panose="020B0604020202020204" charset="0"/>
              </a:rPr>
              <a:t>that strong encryption schemes are balanced with computational efficiency to handle low-power devices.</a:t>
            </a:r>
            <a:endParaRPr lang="en-US" sz="2800" dirty="0">
              <a:latin typeface="Rosario" panose="020B0604020202020204" charset="0"/>
              <a:ea typeface="Rosario"/>
              <a:cs typeface="Rosario"/>
              <a:sym typeface="Rosari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4AAD">
                <a:alpha val="100000"/>
              </a:srgbClr>
            </a:gs>
            <a:gs pos="100000">
              <a:srgbClr val="070059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flipH="1" flipV="1">
            <a:off x="15288105" y="327304"/>
            <a:ext cx="2648161" cy="2648161"/>
          </a:xfrm>
          <a:custGeom>
            <a:avLst/>
            <a:gdLst/>
            <a:ahLst/>
            <a:cxnLst/>
            <a:rect l="l" t="t" r="r" b="b"/>
            <a:pathLst>
              <a:path w="2648161" h="2648161">
                <a:moveTo>
                  <a:pt x="2648161" y="2648160"/>
                </a:moveTo>
                <a:lnTo>
                  <a:pt x="0" y="2648160"/>
                </a:lnTo>
                <a:lnTo>
                  <a:pt x="0" y="0"/>
                </a:lnTo>
                <a:lnTo>
                  <a:pt x="2648161" y="0"/>
                </a:lnTo>
                <a:lnTo>
                  <a:pt x="2648161" y="26481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51734" y="7311536"/>
            <a:ext cx="2648161" cy="2648161"/>
          </a:xfrm>
          <a:custGeom>
            <a:avLst/>
            <a:gdLst/>
            <a:ahLst/>
            <a:cxnLst/>
            <a:rect l="l" t="t" r="r" b="b"/>
            <a:pathLst>
              <a:path w="2648161" h="2648161">
                <a:moveTo>
                  <a:pt x="0" y="0"/>
                </a:moveTo>
                <a:lnTo>
                  <a:pt x="2648161" y="0"/>
                </a:lnTo>
                <a:lnTo>
                  <a:pt x="2648161" y="2648160"/>
                </a:lnTo>
                <a:lnTo>
                  <a:pt x="0" y="2648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6172200" y="1061479"/>
            <a:ext cx="6771987" cy="10731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36"/>
              </a:lnSpc>
              <a:spcBef>
                <a:spcPct val="0"/>
              </a:spcBef>
            </a:pPr>
            <a:r>
              <a:rPr lang="en-US" sz="6600" dirty="0" smtClean="0">
                <a:latin typeface="Squada One" panose="020B0604020202020204" charset="0"/>
              </a:rPr>
              <a:t>STATE OF THE ARTS</a:t>
            </a:r>
            <a:endParaRPr lang="en-US" sz="6597" dirty="0">
              <a:solidFill>
                <a:srgbClr val="FFFFFF"/>
              </a:solidFill>
              <a:latin typeface="Squada One" panose="020B0604020202020204" charset="0"/>
              <a:ea typeface="Squada One"/>
              <a:cs typeface="Squada One"/>
              <a:sym typeface="Squada One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99895" y="2975465"/>
            <a:ext cx="146304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Squada One" panose="020B0604020202020204" charset="0"/>
              </a:rPr>
              <a:t>PRISEC Framework </a:t>
            </a:r>
            <a:r>
              <a:rPr lang="en-US" altLang="en-US" sz="3200" dirty="0" smtClean="0">
                <a:latin typeface="Squada One" panose="020B0604020202020204" charset="0"/>
              </a:rPr>
              <a:t>Evolution:</a:t>
            </a:r>
            <a:endParaRPr lang="en-US" altLang="en-US" sz="3200" dirty="0">
              <a:latin typeface="Squada One" panose="020B0604020202020204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latin typeface="Squada One" panose="020B0604020202020204" charset="0"/>
              </a:rPr>
              <a:t>PRISEC </a:t>
            </a:r>
            <a:r>
              <a:rPr lang="en-US" altLang="en-US" sz="2800" dirty="0">
                <a:latin typeface="Squada One" panose="020B0604020202020204" charset="0"/>
              </a:rPr>
              <a:t>I: </a:t>
            </a:r>
            <a:r>
              <a:rPr lang="en-US" altLang="en-US" sz="2800" dirty="0">
                <a:latin typeface="Rosario" panose="020B0604020202020204" charset="0"/>
              </a:rPr>
              <a:t>Utilized Base64 + AES but lacked sufficient encryption capability.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Squada One" panose="020B0604020202020204" charset="0"/>
              </a:rPr>
              <a:t>PRISEC II: </a:t>
            </a:r>
            <a:r>
              <a:rPr lang="en-US" altLang="en-US" sz="2800" dirty="0">
                <a:latin typeface="Rosario" panose="020B0604020202020204" charset="0"/>
              </a:rPr>
              <a:t>Introduced AES-CTR and ECC but faced performance bottlenecks.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Squada One" panose="020B0604020202020204" charset="0"/>
              </a:rPr>
              <a:t>PRISEC III: </a:t>
            </a:r>
            <a:r>
              <a:rPr lang="en-US" altLang="en-US" sz="2800" dirty="0">
                <a:latin typeface="Rosario" panose="020B0604020202020204" charset="0"/>
              </a:rPr>
              <a:t>Integrates AES-256-GCM, ChaCha20, and ECC for enhanced security and performance</a:t>
            </a:r>
            <a:r>
              <a:rPr lang="en-US" altLang="en-US" sz="2800" dirty="0" smtClean="0">
                <a:latin typeface="Rosario" panose="020B0604020202020204" charset="0"/>
              </a:rPr>
              <a:t>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800" dirty="0">
              <a:latin typeface="Rosario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Squada One" panose="020B0604020202020204" charset="0"/>
              </a:rPr>
              <a:t>Technological Advancements</a:t>
            </a:r>
            <a:r>
              <a:rPr lang="en-US" altLang="en-US" sz="3200" dirty="0" smtClean="0">
                <a:latin typeface="Squada One" panose="020B0604020202020204" charset="0"/>
              </a:rPr>
              <a:t>: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Rosario" panose="020B0604020202020204" charset="0"/>
              </a:rPr>
              <a:t>Hybrid models (symmetric + asymmetric algorithms) improve both security and </a:t>
            </a:r>
            <a:endParaRPr lang="en-US" sz="2800" dirty="0" smtClean="0">
              <a:latin typeface="Rosario" panose="020B060402020202020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Rosario" panose="020B0604020202020204" charset="0"/>
              </a:rPr>
              <a:t> </a:t>
            </a:r>
            <a:r>
              <a:rPr lang="en-US" sz="2800" dirty="0" smtClean="0">
                <a:latin typeface="Rosario" panose="020B0604020202020204" charset="0"/>
              </a:rPr>
              <a:t>     efficiency</a:t>
            </a:r>
            <a:r>
              <a:rPr lang="en-US" sz="2800" dirty="0">
                <a:latin typeface="Rosario" panose="020B0604020202020204" charset="0"/>
              </a:rPr>
              <a:t>, meeting modern IoT challenges.</a:t>
            </a:r>
            <a:endParaRPr lang="en-US" altLang="en-US" sz="2800" dirty="0">
              <a:latin typeface="Rosario" panose="020B0604020202020204" charset="0"/>
            </a:endParaRPr>
          </a:p>
        </p:txBody>
      </p:sp>
      <p:grpSp>
        <p:nvGrpSpPr>
          <p:cNvPr id="21" name="Group 6"/>
          <p:cNvGrpSpPr/>
          <p:nvPr/>
        </p:nvGrpSpPr>
        <p:grpSpPr>
          <a:xfrm>
            <a:off x="2999895" y="2950582"/>
            <a:ext cx="13230705" cy="2345318"/>
            <a:chOff x="0" y="0"/>
            <a:chExt cx="3137448" cy="571005"/>
          </a:xfrm>
        </p:grpSpPr>
        <p:sp>
          <p:nvSpPr>
            <p:cNvPr id="22" name="Freeform 7"/>
            <p:cNvSpPr/>
            <p:nvPr/>
          </p:nvSpPr>
          <p:spPr>
            <a:xfrm>
              <a:off x="0" y="0"/>
              <a:ext cx="3137448" cy="571005"/>
            </a:xfrm>
            <a:custGeom>
              <a:avLst/>
              <a:gdLst/>
              <a:ahLst/>
              <a:cxnLst/>
              <a:rect l="l" t="t" r="r" b="b"/>
              <a:pathLst>
                <a:path w="3137448" h="571005">
                  <a:moveTo>
                    <a:pt x="25346" y="0"/>
                  </a:moveTo>
                  <a:lnTo>
                    <a:pt x="3112102" y="0"/>
                  </a:lnTo>
                  <a:cubicBezTo>
                    <a:pt x="3118824" y="0"/>
                    <a:pt x="3125271" y="2670"/>
                    <a:pt x="3130024" y="7424"/>
                  </a:cubicBezTo>
                  <a:cubicBezTo>
                    <a:pt x="3134778" y="12177"/>
                    <a:pt x="3137448" y="18624"/>
                    <a:pt x="3137448" y="25346"/>
                  </a:cubicBezTo>
                  <a:lnTo>
                    <a:pt x="3137448" y="545659"/>
                  </a:lnTo>
                  <a:cubicBezTo>
                    <a:pt x="3137448" y="559658"/>
                    <a:pt x="3126100" y="571005"/>
                    <a:pt x="3112102" y="571005"/>
                  </a:cubicBezTo>
                  <a:lnTo>
                    <a:pt x="25346" y="571005"/>
                  </a:lnTo>
                  <a:cubicBezTo>
                    <a:pt x="11348" y="571005"/>
                    <a:pt x="0" y="559658"/>
                    <a:pt x="0" y="545659"/>
                  </a:cubicBezTo>
                  <a:lnTo>
                    <a:pt x="0" y="25346"/>
                  </a:lnTo>
                  <a:cubicBezTo>
                    <a:pt x="0" y="11348"/>
                    <a:pt x="11348" y="0"/>
                    <a:pt x="253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id="23" name="TextBox 8"/>
            <p:cNvSpPr txBox="1"/>
            <p:nvPr/>
          </p:nvSpPr>
          <p:spPr>
            <a:xfrm>
              <a:off x="0" y="-38100"/>
              <a:ext cx="3137448" cy="609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6"/>
          <p:cNvGrpSpPr/>
          <p:nvPr/>
        </p:nvGrpSpPr>
        <p:grpSpPr>
          <a:xfrm>
            <a:off x="2999895" y="5505523"/>
            <a:ext cx="13230705" cy="1806013"/>
            <a:chOff x="0" y="0"/>
            <a:chExt cx="3137448" cy="571005"/>
          </a:xfrm>
        </p:grpSpPr>
        <p:sp>
          <p:nvSpPr>
            <p:cNvPr id="25" name="Freeform 7"/>
            <p:cNvSpPr/>
            <p:nvPr/>
          </p:nvSpPr>
          <p:spPr>
            <a:xfrm>
              <a:off x="0" y="0"/>
              <a:ext cx="3137448" cy="571005"/>
            </a:xfrm>
            <a:custGeom>
              <a:avLst/>
              <a:gdLst/>
              <a:ahLst/>
              <a:cxnLst/>
              <a:rect l="l" t="t" r="r" b="b"/>
              <a:pathLst>
                <a:path w="3137448" h="571005">
                  <a:moveTo>
                    <a:pt x="25346" y="0"/>
                  </a:moveTo>
                  <a:lnTo>
                    <a:pt x="3112102" y="0"/>
                  </a:lnTo>
                  <a:cubicBezTo>
                    <a:pt x="3118824" y="0"/>
                    <a:pt x="3125271" y="2670"/>
                    <a:pt x="3130024" y="7424"/>
                  </a:cubicBezTo>
                  <a:cubicBezTo>
                    <a:pt x="3134778" y="12177"/>
                    <a:pt x="3137448" y="18624"/>
                    <a:pt x="3137448" y="25346"/>
                  </a:cubicBezTo>
                  <a:lnTo>
                    <a:pt x="3137448" y="545659"/>
                  </a:lnTo>
                  <a:cubicBezTo>
                    <a:pt x="3137448" y="559658"/>
                    <a:pt x="3126100" y="571005"/>
                    <a:pt x="3112102" y="571005"/>
                  </a:cubicBezTo>
                  <a:lnTo>
                    <a:pt x="25346" y="571005"/>
                  </a:lnTo>
                  <a:cubicBezTo>
                    <a:pt x="11348" y="571005"/>
                    <a:pt x="0" y="559658"/>
                    <a:pt x="0" y="545659"/>
                  </a:cubicBezTo>
                  <a:lnTo>
                    <a:pt x="0" y="25346"/>
                  </a:lnTo>
                  <a:cubicBezTo>
                    <a:pt x="0" y="11348"/>
                    <a:pt x="11348" y="0"/>
                    <a:pt x="253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id="26" name="TextBox 8"/>
            <p:cNvSpPr txBox="1"/>
            <p:nvPr/>
          </p:nvSpPr>
          <p:spPr>
            <a:xfrm>
              <a:off x="0" y="-38100"/>
              <a:ext cx="3137448" cy="609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4AAD">
                <a:alpha val="100000"/>
              </a:srgbClr>
            </a:gs>
            <a:gs pos="100000">
              <a:srgbClr val="070059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/>
          <p:cNvSpPr/>
          <p:nvPr/>
        </p:nvSpPr>
        <p:spPr>
          <a:xfrm flipH="1" flipV="1">
            <a:off x="15288105" y="327304"/>
            <a:ext cx="2648161" cy="2648161"/>
          </a:xfrm>
          <a:custGeom>
            <a:avLst/>
            <a:gdLst/>
            <a:ahLst/>
            <a:cxnLst/>
            <a:rect l="l" t="t" r="r" b="b"/>
            <a:pathLst>
              <a:path w="2648161" h="2648161">
                <a:moveTo>
                  <a:pt x="2648161" y="2648160"/>
                </a:moveTo>
                <a:lnTo>
                  <a:pt x="0" y="2648160"/>
                </a:lnTo>
                <a:lnTo>
                  <a:pt x="0" y="0"/>
                </a:lnTo>
                <a:lnTo>
                  <a:pt x="2648161" y="0"/>
                </a:lnTo>
                <a:lnTo>
                  <a:pt x="2648161" y="26481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51734" y="7311536"/>
            <a:ext cx="2648161" cy="2648161"/>
          </a:xfrm>
          <a:custGeom>
            <a:avLst/>
            <a:gdLst/>
            <a:ahLst/>
            <a:cxnLst/>
            <a:rect l="l" t="t" r="r" b="b"/>
            <a:pathLst>
              <a:path w="2648161" h="2648161">
                <a:moveTo>
                  <a:pt x="0" y="0"/>
                </a:moveTo>
                <a:lnTo>
                  <a:pt x="2648161" y="0"/>
                </a:lnTo>
                <a:lnTo>
                  <a:pt x="2648161" y="2648160"/>
                </a:lnTo>
                <a:lnTo>
                  <a:pt x="0" y="2648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371014" y="974954"/>
            <a:ext cx="13792200" cy="1179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36"/>
              </a:lnSpc>
              <a:spcBef>
                <a:spcPct val="0"/>
              </a:spcBef>
            </a:pPr>
            <a:r>
              <a:rPr lang="en-US" sz="6597" dirty="0" smtClean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IMPLEMENTATION-CRYPTOGRAPHIC METHOD</a:t>
            </a:r>
            <a:endParaRPr lang="en-US" sz="6597" dirty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2752014" y="2698467"/>
            <a:ext cx="13935786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quada One" panose="020B0604020202020204" charset="0"/>
              </a:rPr>
              <a:t>Symmetric Algorithms: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sario" panose="020B0604020202020204" charset="0"/>
              </a:rPr>
              <a:t>AES-128-CTR, AES-256-GCM, ChaCha20 used for encryption and data confidentiality.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quada One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quada One" panose="020B0604020202020204" charset="0"/>
              </a:rPr>
              <a:t>Asymmetric Algorithms: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sario" panose="020B0604020202020204" charset="0"/>
              </a:rPr>
              <a:t>ECC (Curve25519) and RSA ensure secure key exchange and authentication.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quada One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quada One" panose="020B0604020202020204" charset="0"/>
              </a:rPr>
              <a:t>Testing Environment: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sario" panose="020B0604020202020204" charset="0"/>
              </a:rPr>
              <a:t>Tests conducted on Intel® Core™ i5-6200U with 12 GB RAM, simulating typical IoT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8" name="Group 6"/>
          <p:cNvGrpSpPr/>
          <p:nvPr/>
        </p:nvGrpSpPr>
        <p:grpSpPr>
          <a:xfrm>
            <a:off x="2752014" y="2736567"/>
            <a:ext cx="13630986" cy="1066800"/>
            <a:chOff x="0" y="0"/>
            <a:chExt cx="3137448" cy="571005"/>
          </a:xfrm>
        </p:grpSpPr>
        <p:sp>
          <p:nvSpPr>
            <p:cNvPr id="19" name="Freeform 7"/>
            <p:cNvSpPr/>
            <p:nvPr/>
          </p:nvSpPr>
          <p:spPr>
            <a:xfrm>
              <a:off x="0" y="0"/>
              <a:ext cx="3137448" cy="571005"/>
            </a:xfrm>
            <a:custGeom>
              <a:avLst/>
              <a:gdLst/>
              <a:ahLst/>
              <a:cxnLst/>
              <a:rect l="l" t="t" r="r" b="b"/>
              <a:pathLst>
                <a:path w="3137448" h="571005">
                  <a:moveTo>
                    <a:pt x="25346" y="0"/>
                  </a:moveTo>
                  <a:lnTo>
                    <a:pt x="3112102" y="0"/>
                  </a:lnTo>
                  <a:cubicBezTo>
                    <a:pt x="3118824" y="0"/>
                    <a:pt x="3125271" y="2670"/>
                    <a:pt x="3130024" y="7424"/>
                  </a:cubicBezTo>
                  <a:cubicBezTo>
                    <a:pt x="3134778" y="12177"/>
                    <a:pt x="3137448" y="18624"/>
                    <a:pt x="3137448" y="25346"/>
                  </a:cubicBezTo>
                  <a:lnTo>
                    <a:pt x="3137448" y="545659"/>
                  </a:lnTo>
                  <a:cubicBezTo>
                    <a:pt x="3137448" y="559658"/>
                    <a:pt x="3126100" y="571005"/>
                    <a:pt x="3112102" y="571005"/>
                  </a:cubicBezTo>
                  <a:lnTo>
                    <a:pt x="25346" y="571005"/>
                  </a:lnTo>
                  <a:cubicBezTo>
                    <a:pt x="11348" y="571005"/>
                    <a:pt x="0" y="559658"/>
                    <a:pt x="0" y="545659"/>
                  </a:cubicBezTo>
                  <a:lnTo>
                    <a:pt x="0" y="25346"/>
                  </a:lnTo>
                  <a:cubicBezTo>
                    <a:pt x="0" y="11348"/>
                    <a:pt x="11348" y="0"/>
                    <a:pt x="253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id="20" name="TextBox 8"/>
            <p:cNvSpPr txBox="1"/>
            <p:nvPr/>
          </p:nvSpPr>
          <p:spPr>
            <a:xfrm>
              <a:off x="0" y="-38100"/>
              <a:ext cx="3137448" cy="609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6"/>
          <p:cNvGrpSpPr/>
          <p:nvPr/>
        </p:nvGrpSpPr>
        <p:grpSpPr>
          <a:xfrm>
            <a:off x="2752014" y="4047712"/>
            <a:ext cx="13630986" cy="1066800"/>
            <a:chOff x="0" y="0"/>
            <a:chExt cx="3137448" cy="571005"/>
          </a:xfrm>
        </p:grpSpPr>
        <p:sp>
          <p:nvSpPr>
            <p:cNvPr id="22" name="Freeform 7"/>
            <p:cNvSpPr/>
            <p:nvPr/>
          </p:nvSpPr>
          <p:spPr>
            <a:xfrm>
              <a:off x="0" y="0"/>
              <a:ext cx="3137448" cy="571005"/>
            </a:xfrm>
            <a:custGeom>
              <a:avLst/>
              <a:gdLst/>
              <a:ahLst/>
              <a:cxnLst/>
              <a:rect l="l" t="t" r="r" b="b"/>
              <a:pathLst>
                <a:path w="3137448" h="571005">
                  <a:moveTo>
                    <a:pt x="25346" y="0"/>
                  </a:moveTo>
                  <a:lnTo>
                    <a:pt x="3112102" y="0"/>
                  </a:lnTo>
                  <a:cubicBezTo>
                    <a:pt x="3118824" y="0"/>
                    <a:pt x="3125271" y="2670"/>
                    <a:pt x="3130024" y="7424"/>
                  </a:cubicBezTo>
                  <a:cubicBezTo>
                    <a:pt x="3134778" y="12177"/>
                    <a:pt x="3137448" y="18624"/>
                    <a:pt x="3137448" y="25346"/>
                  </a:cubicBezTo>
                  <a:lnTo>
                    <a:pt x="3137448" y="545659"/>
                  </a:lnTo>
                  <a:cubicBezTo>
                    <a:pt x="3137448" y="559658"/>
                    <a:pt x="3126100" y="571005"/>
                    <a:pt x="3112102" y="571005"/>
                  </a:cubicBezTo>
                  <a:lnTo>
                    <a:pt x="25346" y="571005"/>
                  </a:lnTo>
                  <a:cubicBezTo>
                    <a:pt x="11348" y="571005"/>
                    <a:pt x="0" y="559658"/>
                    <a:pt x="0" y="545659"/>
                  </a:cubicBezTo>
                  <a:lnTo>
                    <a:pt x="0" y="25346"/>
                  </a:lnTo>
                  <a:cubicBezTo>
                    <a:pt x="0" y="11348"/>
                    <a:pt x="11348" y="0"/>
                    <a:pt x="253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id="23" name="TextBox 8"/>
            <p:cNvSpPr txBox="1"/>
            <p:nvPr/>
          </p:nvSpPr>
          <p:spPr>
            <a:xfrm>
              <a:off x="0" y="-38100"/>
              <a:ext cx="3137448" cy="609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6"/>
          <p:cNvGrpSpPr/>
          <p:nvPr/>
        </p:nvGrpSpPr>
        <p:grpSpPr>
          <a:xfrm>
            <a:off x="2746934" y="5416834"/>
            <a:ext cx="13630986" cy="1707866"/>
            <a:chOff x="0" y="0"/>
            <a:chExt cx="3137448" cy="571005"/>
          </a:xfrm>
        </p:grpSpPr>
        <p:sp>
          <p:nvSpPr>
            <p:cNvPr id="25" name="Freeform 7"/>
            <p:cNvSpPr/>
            <p:nvPr/>
          </p:nvSpPr>
          <p:spPr>
            <a:xfrm>
              <a:off x="0" y="0"/>
              <a:ext cx="3137448" cy="571005"/>
            </a:xfrm>
            <a:custGeom>
              <a:avLst/>
              <a:gdLst/>
              <a:ahLst/>
              <a:cxnLst/>
              <a:rect l="l" t="t" r="r" b="b"/>
              <a:pathLst>
                <a:path w="3137448" h="571005">
                  <a:moveTo>
                    <a:pt x="25346" y="0"/>
                  </a:moveTo>
                  <a:lnTo>
                    <a:pt x="3112102" y="0"/>
                  </a:lnTo>
                  <a:cubicBezTo>
                    <a:pt x="3118824" y="0"/>
                    <a:pt x="3125271" y="2670"/>
                    <a:pt x="3130024" y="7424"/>
                  </a:cubicBezTo>
                  <a:cubicBezTo>
                    <a:pt x="3134778" y="12177"/>
                    <a:pt x="3137448" y="18624"/>
                    <a:pt x="3137448" y="25346"/>
                  </a:cubicBezTo>
                  <a:lnTo>
                    <a:pt x="3137448" y="545659"/>
                  </a:lnTo>
                  <a:cubicBezTo>
                    <a:pt x="3137448" y="559658"/>
                    <a:pt x="3126100" y="571005"/>
                    <a:pt x="3112102" y="571005"/>
                  </a:cubicBezTo>
                  <a:lnTo>
                    <a:pt x="25346" y="571005"/>
                  </a:lnTo>
                  <a:cubicBezTo>
                    <a:pt x="11348" y="571005"/>
                    <a:pt x="0" y="559658"/>
                    <a:pt x="0" y="545659"/>
                  </a:cubicBezTo>
                  <a:lnTo>
                    <a:pt x="0" y="25346"/>
                  </a:lnTo>
                  <a:cubicBezTo>
                    <a:pt x="0" y="11348"/>
                    <a:pt x="11348" y="0"/>
                    <a:pt x="253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id="26" name="TextBox 8"/>
            <p:cNvSpPr txBox="1"/>
            <p:nvPr/>
          </p:nvSpPr>
          <p:spPr>
            <a:xfrm>
              <a:off x="0" y="-38100"/>
              <a:ext cx="3137448" cy="609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4AAD">
                <a:alpha val="100000"/>
              </a:srgbClr>
            </a:gs>
            <a:gs pos="100000">
              <a:srgbClr val="070059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4114799" y="1061479"/>
            <a:ext cx="10840433" cy="1179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36"/>
              </a:lnSpc>
              <a:spcBef>
                <a:spcPct val="0"/>
              </a:spcBef>
            </a:pPr>
            <a:r>
              <a:rPr lang="en-US" sz="6600" dirty="0" smtClean="0">
                <a:latin typeface="Squada One" panose="020B0604020202020204" charset="0"/>
              </a:rPr>
              <a:t>IMPLEMENTATION- HYBRID METHODS</a:t>
            </a:r>
            <a:endParaRPr lang="en-US" sz="6597" dirty="0">
              <a:solidFill>
                <a:srgbClr val="FFFFFF"/>
              </a:solidFill>
              <a:latin typeface="Squada One" panose="020B0604020202020204" charset="0"/>
              <a:ea typeface="Squada One"/>
              <a:cs typeface="Squada One"/>
              <a:sym typeface="Squada On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999894" y="2833378"/>
            <a:ext cx="13840306" cy="4614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Squada One" panose="020B0604020202020204" charset="0"/>
              </a:rPr>
              <a:t>Hybrid Evaluation</a:t>
            </a:r>
            <a:r>
              <a:rPr lang="en-US" altLang="en-US" sz="3200" dirty="0" smtClean="0">
                <a:latin typeface="Squada One" panose="020B0604020202020204" charset="0"/>
              </a:rPr>
              <a:t>: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Rosario" panose="020B0604020202020204" charset="0"/>
              </a:rPr>
              <a:t>Various combinations tested for different device roles (Guest, Basic, Advanced, Admin).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Rosario" panose="020B0604020202020204" charset="0"/>
              </a:rPr>
              <a:t>Focused on ensuring security while optimizing performance for low-latency IoT environments. </a:t>
            </a:r>
            <a:endParaRPr lang="en-US" sz="3200" b="1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 smtClean="0">
              <a:latin typeface="Squada One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Squada One" panose="020B0604020202020204" charset="0"/>
              </a:rPr>
              <a:t>Results</a:t>
            </a:r>
            <a:r>
              <a:rPr lang="en-US" altLang="en-US" sz="3200" dirty="0" smtClean="0">
                <a:latin typeface="Squada One" panose="020B0604020202020204" charset="0"/>
              </a:rPr>
              <a:t>: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Rosario" panose="020B0604020202020204" charset="0"/>
              </a:rPr>
              <a:t>The hybrid cryptographic methods demonstrated balance between strong security </a:t>
            </a:r>
            <a:endParaRPr lang="en-US" sz="2800" dirty="0" smtClean="0">
              <a:latin typeface="Rosario" panose="020B060402020202020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Rosario" panose="020B0604020202020204" charset="0"/>
              </a:rPr>
              <a:t> </a:t>
            </a:r>
            <a:r>
              <a:rPr lang="en-US" sz="2800" dirty="0" smtClean="0">
                <a:latin typeface="Rosario" panose="020B0604020202020204" charset="0"/>
              </a:rPr>
              <a:t>     and </a:t>
            </a:r>
            <a:r>
              <a:rPr lang="en-US" sz="2800" dirty="0">
                <a:latin typeface="Rosario" panose="020B0604020202020204" charset="0"/>
              </a:rPr>
              <a:t>computational efficiency</a:t>
            </a:r>
            <a:r>
              <a:rPr lang="en-US" sz="2800" dirty="0" smtClean="0">
                <a:latin typeface="Rosario" panose="020B0604020202020204" charset="0"/>
              </a:rPr>
              <a:t>.</a:t>
            </a:r>
            <a:endParaRPr lang="en-US" altLang="en-US" sz="2800" dirty="0">
              <a:latin typeface="Rosario" panose="020B0604020202020204" charset="0"/>
            </a:endParaRPr>
          </a:p>
          <a:p>
            <a:pPr algn="ctr">
              <a:lnSpc>
                <a:spcPts val="4339"/>
              </a:lnSpc>
              <a:spcBef>
                <a:spcPct val="0"/>
              </a:spcBef>
            </a:pPr>
            <a:endParaRPr lang="en-US" sz="3099" dirty="0">
              <a:solidFill>
                <a:srgbClr val="FFFFFF"/>
              </a:solidFill>
              <a:latin typeface="Rosario"/>
              <a:ea typeface="Rosario"/>
              <a:cs typeface="Rosario"/>
              <a:sym typeface="Rosario"/>
            </a:endParaRPr>
          </a:p>
        </p:txBody>
      </p:sp>
      <p:sp>
        <p:nvSpPr>
          <p:cNvPr id="6" name="Freeform 6"/>
          <p:cNvSpPr/>
          <p:nvPr/>
        </p:nvSpPr>
        <p:spPr>
          <a:xfrm flipH="1" flipV="1">
            <a:off x="15288105" y="327304"/>
            <a:ext cx="2648161" cy="2648161"/>
          </a:xfrm>
          <a:custGeom>
            <a:avLst/>
            <a:gdLst/>
            <a:ahLst/>
            <a:cxnLst/>
            <a:rect l="l" t="t" r="r" b="b"/>
            <a:pathLst>
              <a:path w="2648161" h="2648161">
                <a:moveTo>
                  <a:pt x="2648161" y="2648160"/>
                </a:moveTo>
                <a:lnTo>
                  <a:pt x="0" y="2648160"/>
                </a:lnTo>
                <a:lnTo>
                  <a:pt x="0" y="0"/>
                </a:lnTo>
                <a:lnTo>
                  <a:pt x="2648161" y="0"/>
                </a:lnTo>
                <a:lnTo>
                  <a:pt x="2648161" y="26481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51734" y="7311536"/>
            <a:ext cx="2648161" cy="2648161"/>
          </a:xfrm>
          <a:custGeom>
            <a:avLst/>
            <a:gdLst/>
            <a:ahLst/>
            <a:cxnLst/>
            <a:rect l="l" t="t" r="r" b="b"/>
            <a:pathLst>
              <a:path w="2648161" h="2648161">
                <a:moveTo>
                  <a:pt x="0" y="0"/>
                </a:moveTo>
                <a:lnTo>
                  <a:pt x="2648161" y="0"/>
                </a:lnTo>
                <a:lnTo>
                  <a:pt x="2648161" y="2648160"/>
                </a:lnTo>
                <a:lnTo>
                  <a:pt x="0" y="2648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6"/>
          <p:cNvGrpSpPr/>
          <p:nvPr/>
        </p:nvGrpSpPr>
        <p:grpSpPr>
          <a:xfrm>
            <a:off x="2752014" y="2833378"/>
            <a:ext cx="13630986" cy="2281134"/>
            <a:chOff x="0" y="0"/>
            <a:chExt cx="3137448" cy="571005"/>
          </a:xfrm>
        </p:grpSpPr>
        <p:sp>
          <p:nvSpPr>
            <p:cNvPr id="12" name="Freeform 7"/>
            <p:cNvSpPr/>
            <p:nvPr/>
          </p:nvSpPr>
          <p:spPr>
            <a:xfrm>
              <a:off x="0" y="0"/>
              <a:ext cx="3137448" cy="571005"/>
            </a:xfrm>
            <a:custGeom>
              <a:avLst/>
              <a:gdLst/>
              <a:ahLst/>
              <a:cxnLst/>
              <a:rect l="l" t="t" r="r" b="b"/>
              <a:pathLst>
                <a:path w="3137448" h="571005">
                  <a:moveTo>
                    <a:pt x="25346" y="0"/>
                  </a:moveTo>
                  <a:lnTo>
                    <a:pt x="3112102" y="0"/>
                  </a:lnTo>
                  <a:cubicBezTo>
                    <a:pt x="3118824" y="0"/>
                    <a:pt x="3125271" y="2670"/>
                    <a:pt x="3130024" y="7424"/>
                  </a:cubicBezTo>
                  <a:cubicBezTo>
                    <a:pt x="3134778" y="12177"/>
                    <a:pt x="3137448" y="18624"/>
                    <a:pt x="3137448" y="25346"/>
                  </a:cubicBezTo>
                  <a:lnTo>
                    <a:pt x="3137448" y="545659"/>
                  </a:lnTo>
                  <a:cubicBezTo>
                    <a:pt x="3137448" y="559658"/>
                    <a:pt x="3126100" y="571005"/>
                    <a:pt x="3112102" y="571005"/>
                  </a:cubicBezTo>
                  <a:lnTo>
                    <a:pt x="25346" y="571005"/>
                  </a:lnTo>
                  <a:cubicBezTo>
                    <a:pt x="11348" y="571005"/>
                    <a:pt x="0" y="559658"/>
                    <a:pt x="0" y="545659"/>
                  </a:cubicBezTo>
                  <a:lnTo>
                    <a:pt x="0" y="25346"/>
                  </a:lnTo>
                  <a:cubicBezTo>
                    <a:pt x="0" y="11348"/>
                    <a:pt x="11348" y="0"/>
                    <a:pt x="253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id="13" name="TextBox 8"/>
            <p:cNvSpPr txBox="1"/>
            <p:nvPr/>
          </p:nvSpPr>
          <p:spPr>
            <a:xfrm>
              <a:off x="0" y="-38100"/>
              <a:ext cx="3137448" cy="609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6"/>
          <p:cNvGrpSpPr/>
          <p:nvPr/>
        </p:nvGrpSpPr>
        <p:grpSpPr>
          <a:xfrm>
            <a:off x="2752014" y="5367392"/>
            <a:ext cx="13630986" cy="1944144"/>
            <a:chOff x="0" y="0"/>
            <a:chExt cx="3137448" cy="571005"/>
          </a:xfrm>
        </p:grpSpPr>
        <p:sp>
          <p:nvSpPr>
            <p:cNvPr id="15" name="Freeform 7"/>
            <p:cNvSpPr/>
            <p:nvPr/>
          </p:nvSpPr>
          <p:spPr>
            <a:xfrm>
              <a:off x="0" y="0"/>
              <a:ext cx="3137448" cy="571005"/>
            </a:xfrm>
            <a:custGeom>
              <a:avLst/>
              <a:gdLst/>
              <a:ahLst/>
              <a:cxnLst/>
              <a:rect l="l" t="t" r="r" b="b"/>
              <a:pathLst>
                <a:path w="3137448" h="571005">
                  <a:moveTo>
                    <a:pt x="25346" y="0"/>
                  </a:moveTo>
                  <a:lnTo>
                    <a:pt x="3112102" y="0"/>
                  </a:lnTo>
                  <a:cubicBezTo>
                    <a:pt x="3118824" y="0"/>
                    <a:pt x="3125271" y="2670"/>
                    <a:pt x="3130024" y="7424"/>
                  </a:cubicBezTo>
                  <a:cubicBezTo>
                    <a:pt x="3134778" y="12177"/>
                    <a:pt x="3137448" y="18624"/>
                    <a:pt x="3137448" y="25346"/>
                  </a:cubicBezTo>
                  <a:lnTo>
                    <a:pt x="3137448" y="545659"/>
                  </a:lnTo>
                  <a:cubicBezTo>
                    <a:pt x="3137448" y="559658"/>
                    <a:pt x="3126100" y="571005"/>
                    <a:pt x="3112102" y="571005"/>
                  </a:cubicBezTo>
                  <a:lnTo>
                    <a:pt x="25346" y="571005"/>
                  </a:lnTo>
                  <a:cubicBezTo>
                    <a:pt x="11348" y="571005"/>
                    <a:pt x="0" y="559658"/>
                    <a:pt x="0" y="545659"/>
                  </a:cubicBezTo>
                  <a:lnTo>
                    <a:pt x="0" y="25346"/>
                  </a:lnTo>
                  <a:cubicBezTo>
                    <a:pt x="0" y="11348"/>
                    <a:pt x="11348" y="0"/>
                    <a:pt x="253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id="16" name="TextBox 8"/>
            <p:cNvSpPr txBox="1"/>
            <p:nvPr/>
          </p:nvSpPr>
          <p:spPr>
            <a:xfrm>
              <a:off x="0" y="-38100"/>
              <a:ext cx="3137448" cy="609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4AAD">
                <a:alpha val="100000"/>
              </a:srgbClr>
            </a:gs>
            <a:gs pos="100000">
              <a:srgbClr val="070059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6324600" y="1061479"/>
            <a:ext cx="7305387" cy="10731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36"/>
              </a:lnSpc>
              <a:spcBef>
                <a:spcPct val="0"/>
              </a:spcBef>
            </a:pPr>
            <a:r>
              <a:rPr lang="en-US" sz="6600" dirty="0" smtClean="0">
                <a:latin typeface="Squada One" panose="020B0604020202020204" charset="0"/>
              </a:rPr>
              <a:t>PROTOTYPE DEVELOPED</a:t>
            </a:r>
            <a:endParaRPr lang="en-US" sz="6597" dirty="0">
              <a:solidFill>
                <a:srgbClr val="FFFFFF"/>
              </a:solidFill>
              <a:latin typeface="Squada One" panose="020B0604020202020204" charset="0"/>
              <a:ea typeface="Squada One"/>
              <a:cs typeface="Squada One"/>
              <a:sym typeface="Squada On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352800" y="2476500"/>
            <a:ext cx="12649200" cy="71686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39"/>
              </a:lnSpc>
              <a:spcBef>
                <a:spcPct val="0"/>
              </a:spcBef>
            </a:pPr>
            <a:r>
              <a:rPr lang="en-US" sz="3200" dirty="0" smtClean="0">
                <a:solidFill>
                  <a:srgbClr val="FFFFFF"/>
                </a:solidFill>
                <a:latin typeface="Squada One" panose="020B0604020202020204" charset="0"/>
                <a:ea typeface="Rosario"/>
                <a:cs typeface="Rosario"/>
                <a:sym typeface="Rosario"/>
              </a:rPr>
              <a:t>Key Features:</a:t>
            </a:r>
            <a:endParaRPr lang="en-US" sz="3200" dirty="0">
              <a:solidFill>
                <a:srgbClr val="FFFFFF"/>
              </a:solidFill>
              <a:latin typeface="Squada One" panose="020B0604020202020204" charset="0"/>
              <a:ea typeface="Rosario"/>
              <a:cs typeface="Rosario"/>
              <a:sym typeface="Rosario"/>
            </a:endParaRPr>
          </a:p>
          <a:p>
            <a:pPr marL="914400" lvl="1" indent="-457200" algn="just">
              <a:lnSpc>
                <a:spcPts val="43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Secure </a:t>
            </a:r>
            <a:r>
              <a:rPr lang="en-US" sz="2800" dirty="0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Communication: Lightweight encryption ensures secure data transmission in </a:t>
            </a:r>
            <a:r>
              <a:rPr lang="en-US" sz="2800" dirty="0" smtClean="0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       resource-limited </a:t>
            </a:r>
            <a:r>
              <a:rPr lang="en-US" sz="2800" dirty="0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IoT environments.</a:t>
            </a:r>
          </a:p>
          <a:p>
            <a:pPr marL="914400" lvl="1" indent="-457200" algn="just">
              <a:lnSpc>
                <a:spcPts val="43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Elliptic </a:t>
            </a:r>
            <a:r>
              <a:rPr lang="en-US" sz="2800" dirty="0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Curve Cryptography (ECC): Uses Curve25519 for efficient key exchange with minimal computational overhead.</a:t>
            </a:r>
          </a:p>
          <a:p>
            <a:pPr marL="914400" lvl="1" indent="-457200" algn="just">
              <a:lnSpc>
                <a:spcPts val="43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Comprehensive </a:t>
            </a:r>
            <a:r>
              <a:rPr lang="en-US" sz="2800" dirty="0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Cryptographic Support: Includes RSA, AES, Blowfish, ChaCha20, and HMAC-SHA512 for versatile encryption</a:t>
            </a:r>
            <a:r>
              <a:rPr lang="en-US" sz="2800" dirty="0" smtClean="0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.</a:t>
            </a:r>
            <a:endParaRPr lang="en-US" sz="3099" dirty="0">
              <a:solidFill>
                <a:srgbClr val="FFFFFF"/>
              </a:solidFill>
              <a:latin typeface="Rosario"/>
              <a:ea typeface="Rosario"/>
              <a:cs typeface="Rosario"/>
              <a:sym typeface="Rosario"/>
            </a:endParaRPr>
          </a:p>
          <a:p>
            <a:pPr>
              <a:lnSpc>
                <a:spcPts val="4339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Squada One" panose="020B0604020202020204" charset="0"/>
                <a:ea typeface="Rosario"/>
                <a:cs typeface="Rosario"/>
                <a:sym typeface="Rosario"/>
              </a:rPr>
              <a:t>Application:</a:t>
            </a:r>
          </a:p>
          <a:p>
            <a:pPr marL="914400" lvl="1" indent="-457200">
              <a:lnSpc>
                <a:spcPts val="43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099" dirty="0" smtClean="0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Provides </a:t>
            </a:r>
            <a:r>
              <a:rPr lang="en-US" sz="3099" dirty="0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scalable security across IoT ecosystems, ensuring data confidentiality and integrity.</a:t>
            </a:r>
          </a:p>
          <a:p>
            <a:pPr>
              <a:lnSpc>
                <a:spcPts val="4339"/>
              </a:lnSpc>
              <a:spcBef>
                <a:spcPct val="0"/>
              </a:spcBef>
            </a:pPr>
            <a:r>
              <a:rPr lang="en-US" sz="3200" dirty="0" smtClean="0">
                <a:solidFill>
                  <a:srgbClr val="FFFFFF"/>
                </a:solidFill>
                <a:latin typeface="Squada One" panose="020B0604020202020204" charset="0"/>
                <a:ea typeface="Rosario"/>
                <a:cs typeface="Rosario"/>
                <a:sym typeface="Rosario"/>
              </a:rPr>
              <a:t>Tools </a:t>
            </a:r>
            <a:r>
              <a:rPr lang="en-US" sz="3200" dirty="0">
                <a:solidFill>
                  <a:srgbClr val="FFFFFF"/>
                </a:solidFill>
                <a:latin typeface="Squada One" panose="020B0604020202020204" charset="0"/>
                <a:ea typeface="Rosario"/>
                <a:cs typeface="Rosario"/>
                <a:sym typeface="Rosario"/>
              </a:rPr>
              <a:t>Used:</a:t>
            </a:r>
          </a:p>
          <a:p>
            <a:pPr marL="914400" lvl="1" indent="-457200">
              <a:lnSpc>
                <a:spcPts val="43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FFFF"/>
                </a:solidFill>
                <a:latin typeface="Squada One" panose="020B0604020202020204" charset="0"/>
                <a:ea typeface="Rosario"/>
                <a:cs typeface="Rosario"/>
                <a:sym typeface="Rosario"/>
              </a:rPr>
              <a:t>Python </a:t>
            </a:r>
            <a:r>
              <a:rPr lang="en-US" sz="3200" dirty="0">
                <a:solidFill>
                  <a:srgbClr val="FFFFFF"/>
                </a:solidFill>
                <a:latin typeface="Squada One" panose="020B0604020202020204" charset="0"/>
                <a:ea typeface="Rosario"/>
                <a:cs typeface="Rosario"/>
                <a:sym typeface="Rosario"/>
              </a:rPr>
              <a:t>&amp; </a:t>
            </a:r>
            <a:r>
              <a:rPr lang="en-US" sz="3200" dirty="0" err="1">
                <a:solidFill>
                  <a:srgbClr val="FFFFFF"/>
                </a:solidFill>
                <a:latin typeface="Squada One" panose="020B0604020202020204" charset="0"/>
                <a:ea typeface="Rosario"/>
                <a:cs typeface="Rosario"/>
                <a:sym typeface="Rosario"/>
              </a:rPr>
              <a:t>PyCryptodome</a:t>
            </a:r>
            <a:r>
              <a:rPr lang="en-US" sz="2800" dirty="0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: Used for rapid development and testing.</a:t>
            </a:r>
          </a:p>
          <a:p>
            <a:pPr marL="914400" lvl="1" indent="-457200">
              <a:lnSpc>
                <a:spcPts val="433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FFFFFF"/>
                </a:solidFill>
                <a:latin typeface="Squada One" panose="020B0604020202020204" charset="0"/>
                <a:ea typeface="Rosario"/>
                <a:cs typeface="Rosario"/>
                <a:sym typeface="Rosario"/>
              </a:rPr>
              <a:t>Testing </a:t>
            </a:r>
            <a:r>
              <a:rPr lang="en-US" sz="2800" dirty="0">
                <a:solidFill>
                  <a:srgbClr val="FFFFFF"/>
                </a:solidFill>
                <a:latin typeface="Squada One" panose="020B0604020202020204" charset="0"/>
                <a:ea typeface="Rosario"/>
                <a:cs typeface="Rosario"/>
                <a:sym typeface="Rosario"/>
              </a:rPr>
              <a:t>Environment</a:t>
            </a:r>
            <a:r>
              <a:rPr lang="en-US" sz="2800" dirty="0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: Virtualized server for real-world testing.</a:t>
            </a:r>
          </a:p>
        </p:txBody>
      </p:sp>
      <p:sp>
        <p:nvSpPr>
          <p:cNvPr id="7" name="Freeform 7"/>
          <p:cNvSpPr/>
          <p:nvPr/>
        </p:nvSpPr>
        <p:spPr>
          <a:xfrm flipH="1" flipV="1">
            <a:off x="15288105" y="327304"/>
            <a:ext cx="2648161" cy="2648161"/>
          </a:xfrm>
          <a:custGeom>
            <a:avLst/>
            <a:gdLst/>
            <a:ahLst/>
            <a:cxnLst/>
            <a:rect l="l" t="t" r="r" b="b"/>
            <a:pathLst>
              <a:path w="2648161" h="2648161">
                <a:moveTo>
                  <a:pt x="2648161" y="2648160"/>
                </a:moveTo>
                <a:lnTo>
                  <a:pt x="0" y="2648160"/>
                </a:lnTo>
                <a:lnTo>
                  <a:pt x="0" y="0"/>
                </a:lnTo>
                <a:lnTo>
                  <a:pt x="2648161" y="0"/>
                </a:lnTo>
                <a:lnTo>
                  <a:pt x="2648161" y="26481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51734" y="7311536"/>
            <a:ext cx="2648161" cy="2648161"/>
          </a:xfrm>
          <a:custGeom>
            <a:avLst/>
            <a:gdLst/>
            <a:ahLst/>
            <a:cxnLst/>
            <a:rect l="l" t="t" r="r" b="b"/>
            <a:pathLst>
              <a:path w="2648161" h="2648161">
                <a:moveTo>
                  <a:pt x="0" y="0"/>
                </a:moveTo>
                <a:lnTo>
                  <a:pt x="2648161" y="0"/>
                </a:lnTo>
                <a:lnTo>
                  <a:pt x="2648161" y="2648160"/>
                </a:lnTo>
                <a:lnTo>
                  <a:pt x="0" y="2648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4AAD">
                <a:alpha val="100000"/>
              </a:srgbClr>
            </a:gs>
            <a:gs pos="100000">
              <a:srgbClr val="070059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4462606" y="1104900"/>
            <a:ext cx="10091594" cy="23596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36"/>
              </a:lnSpc>
              <a:spcBef>
                <a:spcPct val="0"/>
              </a:spcBef>
            </a:pPr>
            <a:r>
              <a:rPr lang="en-US" sz="6600" b="1" dirty="0" smtClean="0">
                <a:latin typeface="Squada One" panose="020B0604020202020204" charset="0"/>
              </a:rPr>
              <a:t>SCHEDULE OF ACTIVITIES</a:t>
            </a:r>
            <a:endParaRPr lang="en-US" sz="6600" b="1" dirty="0">
              <a:latin typeface="Squada One" panose="020B0604020202020204" charset="0"/>
            </a:endParaRPr>
          </a:p>
          <a:p>
            <a:pPr algn="ctr">
              <a:lnSpc>
                <a:spcPts val="9236"/>
              </a:lnSpc>
              <a:spcBef>
                <a:spcPct val="0"/>
              </a:spcBef>
            </a:pPr>
            <a:endParaRPr lang="en-US" sz="6597" dirty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289402" y="2698276"/>
            <a:ext cx="13550798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dirty="0" smtClean="0">
                <a:latin typeface="Squada One" panose="020B0604020202020204" charset="0"/>
              </a:rPr>
              <a:t>Phase </a:t>
            </a:r>
            <a:r>
              <a:rPr lang="en-US" sz="3200" dirty="0">
                <a:latin typeface="Squada One" panose="020B0604020202020204" charset="0"/>
              </a:rPr>
              <a:t>1 (3 </a:t>
            </a:r>
            <a:r>
              <a:rPr lang="en-US" sz="3200" dirty="0" smtClean="0">
                <a:latin typeface="Squada One" panose="020B0604020202020204" charset="0"/>
              </a:rPr>
              <a:t>Weeks): </a:t>
            </a:r>
            <a:r>
              <a:rPr lang="en-US" sz="3200" dirty="0">
                <a:latin typeface="Rosario" panose="020B0604020202020204" charset="0"/>
              </a:rPr>
              <a:t>Research cryptographic methods suitable for IoT security</a:t>
            </a:r>
            <a:r>
              <a:rPr lang="en-US" sz="3200" dirty="0" smtClean="0">
                <a:latin typeface="Rosario" panose="020B0604020202020204" charset="0"/>
              </a:rPr>
              <a:t>.</a:t>
            </a:r>
          </a:p>
          <a:p>
            <a:endParaRPr lang="en-US" sz="3200" dirty="0">
              <a:latin typeface="Rosario" panose="020B0604020202020204" charset="0"/>
            </a:endParaRPr>
          </a:p>
          <a:p>
            <a:r>
              <a:rPr lang="en-US" sz="3200" dirty="0">
                <a:latin typeface="Squada One" panose="020B0604020202020204" charset="0"/>
              </a:rPr>
              <a:t>Phase 2 (4 </a:t>
            </a:r>
            <a:r>
              <a:rPr lang="en-US" sz="3200" dirty="0" smtClean="0">
                <a:latin typeface="Squada One" panose="020B0604020202020204" charset="0"/>
              </a:rPr>
              <a:t>weeks): </a:t>
            </a:r>
            <a:r>
              <a:rPr lang="en-US" sz="3200" dirty="0">
                <a:latin typeface="Rosario" panose="020B0604020202020204" charset="0"/>
              </a:rPr>
              <a:t>Design and implement the PRISEC III framework with selected algorithms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3200" dirty="0">
                <a:latin typeface="Squada One" panose="020B0604020202020204" charset="0"/>
              </a:rPr>
              <a:t>Phase 3 (2 </a:t>
            </a:r>
            <a:r>
              <a:rPr lang="en-US" sz="3200" dirty="0" smtClean="0">
                <a:latin typeface="Squada One" panose="020B0604020202020204" charset="0"/>
              </a:rPr>
              <a:t>weeks): </a:t>
            </a:r>
            <a:r>
              <a:rPr lang="en-US" sz="3200" dirty="0">
                <a:latin typeface="Rosario" panose="020B0604020202020204" charset="0"/>
              </a:rPr>
              <a:t>Test and optimize the framework for performance on IoT devices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3200" dirty="0">
                <a:latin typeface="Squada One" panose="020B0604020202020204" charset="0"/>
              </a:rPr>
              <a:t>Phase 4 </a:t>
            </a:r>
            <a:r>
              <a:rPr lang="en-US" sz="3200" dirty="0" smtClean="0">
                <a:latin typeface="Squada One" panose="020B0604020202020204" charset="0"/>
              </a:rPr>
              <a:t>(2 weeks): </a:t>
            </a:r>
            <a:r>
              <a:rPr lang="en-US" sz="3200" dirty="0">
                <a:latin typeface="Rosario" panose="020B0604020202020204" charset="0"/>
              </a:rPr>
              <a:t>Finalize documentation and present findings.</a:t>
            </a:r>
          </a:p>
        </p:txBody>
      </p:sp>
      <p:sp>
        <p:nvSpPr>
          <p:cNvPr id="6" name="Freeform 6"/>
          <p:cNvSpPr/>
          <p:nvPr/>
        </p:nvSpPr>
        <p:spPr>
          <a:xfrm flipH="1" flipV="1">
            <a:off x="15288105" y="327304"/>
            <a:ext cx="2648161" cy="2648161"/>
          </a:xfrm>
          <a:custGeom>
            <a:avLst/>
            <a:gdLst/>
            <a:ahLst/>
            <a:cxnLst/>
            <a:rect l="l" t="t" r="r" b="b"/>
            <a:pathLst>
              <a:path w="2648161" h="2648161">
                <a:moveTo>
                  <a:pt x="2648161" y="2648160"/>
                </a:moveTo>
                <a:lnTo>
                  <a:pt x="0" y="2648160"/>
                </a:lnTo>
                <a:lnTo>
                  <a:pt x="0" y="0"/>
                </a:lnTo>
                <a:lnTo>
                  <a:pt x="2648161" y="0"/>
                </a:lnTo>
                <a:lnTo>
                  <a:pt x="2648161" y="26481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51734" y="7311536"/>
            <a:ext cx="2648161" cy="2648161"/>
          </a:xfrm>
          <a:custGeom>
            <a:avLst/>
            <a:gdLst/>
            <a:ahLst/>
            <a:cxnLst/>
            <a:rect l="l" t="t" r="r" b="b"/>
            <a:pathLst>
              <a:path w="2648161" h="2648161">
                <a:moveTo>
                  <a:pt x="0" y="0"/>
                </a:moveTo>
                <a:lnTo>
                  <a:pt x="2648161" y="0"/>
                </a:lnTo>
                <a:lnTo>
                  <a:pt x="2648161" y="2648160"/>
                </a:lnTo>
                <a:lnTo>
                  <a:pt x="0" y="2648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6"/>
          <p:cNvGrpSpPr/>
          <p:nvPr/>
        </p:nvGrpSpPr>
        <p:grpSpPr>
          <a:xfrm>
            <a:off x="3175127" y="2324100"/>
            <a:ext cx="13830145" cy="1179810"/>
            <a:chOff x="0" y="0"/>
            <a:chExt cx="3137448" cy="571005"/>
          </a:xfrm>
        </p:grpSpPr>
        <p:sp>
          <p:nvSpPr>
            <p:cNvPr id="9" name="Freeform 7"/>
            <p:cNvSpPr/>
            <p:nvPr/>
          </p:nvSpPr>
          <p:spPr>
            <a:xfrm>
              <a:off x="0" y="0"/>
              <a:ext cx="3137448" cy="571005"/>
            </a:xfrm>
            <a:custGeom>
              <a:avLst/>
              <a:gdLst/>
              <a:ahLst/>
              <a:cxnLst/>
              <a:rect l="l" t="t" r="r" b="b"/>
              <a:pathLst>
                <a:path w="3137448" h="571005">
                  <a:moveTo>
                    <a:pt x="25346" y="0"/>
                  </a:moveTo>
                  <a:lnTo>
                    <a:pt x="3112102" y="0"/>
                  </a:lnTo>
                  <a:cubicBezTo>
                    <a:pt x="3118824" y="0"/>
                    <a:pt x="3125271" y="2670"/>
                    <a:pt x="3130024" y="7424"/>
                  </a:cubicBezTo>
                  <a:cubicBezTo>
                    <a:pt x="3134778" y="12177"/>
                    <a:pt x="3137448" y="18624"/>
                    <a:pt x="3137448" y="25346"/>
                  </a:cubicBezTo>
                  <a:lnTo>
                    <a:pt x="3137448" y="545659"/>
                  </a:lnTo>
                  <a:cubicBezTo>
                    <a:pt x="3137448" y="559658"/>
                    <a:pt x="3126100" y="571005"/>
                    <a:pt x="3112102" y="571005"/>
                  </a:cubicBezTo>
                  <a:lnTo>
                    <a:pt x="25346" y="571005"/>
                  </a:lnTo>
                  <a:cubicBezTo>
                    <a:pt x="11348" y="571005"/>
                    <a:pt x="0" y="559658"/>
                    <a:pt x="0" y="545659"/>
                  </a:cubicBezTo>
                  <a:lnTo>
                    <a:pt x="0" y="25346"/>
                  </a:lnTo>
                  <a:cubicBezTo>
                    <a:pt x="0" y="11348"/>
                    <a:pt x="11348" y="0"/>
                    <a:pt x="253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id="10" name="TextBox 8"/>
            <p:cNvSpPr txBox="1"/>
            <p:nvPr/>
          </p:nvSpPr>
          <p:spPr>
            <a:xfrm>
              <a:off x="0" y="-38100"/>
              <a:ext cx="3137448" cy="609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6"/>
          <p:cNvGrpSpPr/>
          <p:nvPr/>
        </p:nvGrpSpPr>
        <p:grpSpPr>
          <a:xfrm>
            <a:off x="3149727" y="5107399"/>
            <a:ext cx="13830145" cy="1179810"/>
            <a:chOff x="0" y="0"/>
            <a:chExt cx="3137448" cy="571005"/>
          </a:xfrm>
        </p:grpSpPr>
        <p:sp>
          <p:nvSpPr>
            <p:cNvPr id="12" name="Freeform 7"/>
            <p:cNvSpPr/>
            <p:nvPr/>
          </p:nvSpPr>
          <p:spPr>
            <a:xfrm>
              <a:off x="0" y="0"/>
              <a:ext cx="3137448" cy="571005"/>
            </a:xfrm>
            <a:custGeom>
              <a:avLst/>
              <a:gdLst/>
              <a:ahLst/>
              <a:cxnLst/>
              <a:rect l="l" t="t" r="r" b="b"/>
              <a:pathLst>
                <a:path w="3137448" h="571005">
                  <a:moveTo>
                    <a:pt x="25346" y="0"/>
                  </a:moveTo>
                  <a:lnTo>
                    <a:pt x="3112102" y="0"/>
                  </a:lnTo>
                  <a:cubicBezTo>
                    <a:pt x="3118824" y="0"/>
                    <a:pt x="3125271" y="2670"/>
                    <a:pt x="3130024" y="7424"/>
                  </a:cubicBezTo>
                  <a:cubicBezTo>
                    <a:pt x="3134778" y="12177"/>
                    <a:pt x="3137448" y="18624"/>
                    <a:pt x="3137448" y="25346"/>
                  </a:cubicBezTo>
                  <a:lnTo>
                    <a:pt x="3137448" y="545659"/>
                  </a:lnTo>
                  <a:cubicBezTo>
                    <a:pt x="3137448" y="559658"/>
                    <a:pt x="3126100" y="571005"/>
                    <a:pt x="3112102" y="571005"/>
                  </a:cubicBezTo>
                  <a:lnTo>
                    <a:pt x="25346" y="571005"/>
                  </a:lnTo>
                  <a:cubicBezTo>
                    <a:pt x="11348" y="571005"/>
                    <a:pt x="0" y="559658"/>
                    <a:pt x="0" y="545659"/>
                  </a:cubicBezTo>
                  <a:lnTo>
                    <a:pt x="0" y="25346"/>
                  </a:lnTo>
                  <a:cubicBezTo>
                    <a:pt x="0" y="11348"/>
                    <a:pt x="11348" y="0"/>
                    <a:pt x="253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id="13" name="TextBox 8"/>
            <p:cNvSpPr txBox="1"/>
            <p:nvPr/>
          </p:nvSpPr>
          <p:spPr>
            <a:xfrm>
              <a:off x="0" y="-38100"/>
              <a:ext cx="3137448" cy="609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6"/>
          <p:cNvGrpSpPr/>
          <p:nvPr/>
        </p:nvGrpSpPr>
        <p:grpSpPr>
          <a:xfrm>
            <a:off x="3149727" y="3674444"/>
            <a:ext cx="13830145" cy="1179810"/>
            <a:chOff x="0" y="0"/>
            <a:chExt cx="3137448" cy="571005"/>
          </a:xfrm>
        </p:grpSpPr>
        <p:sp>
          <p:nvSpPr>
            <p:cNvPr id="15" name="Freeform 7"/>
            <p:cNvSpPr/>
            <p:nvPr/>
          </p:nvSpPr>
          <p:spPr>
            <a:xfrm>
              <a:off x="0" y="0"/>
              <a:ext cx="3137448" cy="571005"/>
            </a:xfrm>
            <a:custGeom>
              <a:avLst/>
              <a:gdLst/>
              <a:ahLst/>
              <a:cxnLst/>
              <a:rect l="l" t="t" r="r" b="b"/>
              <a:pathLst>
                <a:path w="3137448" h="571005">
                  <a:moveTo>
                    <a:pt x="25346" y="0"/>
                  </a:moveTo>
                  <a:lnTo>
                    <a:pt x="3112102" y="0"/>
                  </a:lnTo>
                  <a:cubicBezTo>
                    <a:pt x="3118824" y="0"/>
                    <a:pt x="3125271" y="2670"/>
                    <a:pt x="3130024" y="7424"/>
                  </a:cubicBezTo>
                  <a:cubicBezTo>
                    <a:pt x="3134778" y="12177"/>
                    <a:pt x="3137448" y="18624"/>
                    <a:pt x="3137448" y="25346"/>
                  </a:cubicBezTo>
                  <a:lnTo>
                    <a:pt x="3137448" y="545659"/>
                  </a:lnTo>
                  <a:cubicBezTo>
                    <a:pt x="3137448" y="559658"/>
                    <a:pt x="3126100" y="571005"/>
                    <a:pt x="3112102" y="571005"/>
                  </a:cubicBezTo>
                  <a:lnTo>
                    <a:pt x="25346" y="571005"/>
                  </a:lnTo>
                  <a:cubicBezTo>
                    <a:pt x="11348" y="571005"/>
                    <a:pt x="0" y="559658"/>
                    <a:pt x="0" y="545659"/>
                  </a:cubicBezTo>
                  <a:lnTo>
                    <a:pt x="0" y="25346"/>
                  </a:lnTo>
                  <a:cubicBezTo>
                    <a:pt x="0" y="11348"/>
                    <a:pt x="11348" y="0"/>
                    <a:pt x="253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id="16" name="TextBox 8"/>
            <p:cNvSpPr txBox="1"/>
            <p:nvPr/>
          </p:nvSpPr>
          <p:spPr>
            <a:xfrm>
              <a:off x="0" y="-38100"/>
              <a:ext cx="3137448" cy="609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6"/>
          <p:cNvGrpSpPr/>
          <p:nvPr/>
        </p:nvGrpSpPr>
        <p:grpSpPr>
          <a:xfrm>
            <a:off x="3134487" y="6461632"/>
            <a:ext cx="13830145" cy="1179810"/>
            <a:chOff x="0" y="0"/>
            <a:chExt cx="3137448" cy="571005"/>
          </a:xfrm>
        </p:grpSpPr>
        <p:sp>
          <p:nvSpPr>
            <p:cNvPr id="18" name="Freeform 7"/>
            <p:cNvSpPr/>
            <p:nvPr/>
          </p:nvSpPr>
          <p:spPr>
            <a:xfrm>
              <a:off x="0" y="0"/>
              <a:ext cx="3137448" cy="571005"/>
            </a:xfrm>
            <a:custGeom>
              <a:avLst/>
              <a:gdLst/>
              <a:ahLst/>
              <a:cxnLst/>
              <a:rect l="l" t="t" r="r" b="b"/>
              <a:pathLst>
                <a:path w="3137448" h="571005">
                  <a:moveTo>
                    <a:pt x="25346" y="0"/>
                  </a:moveTo>
                  <a:lnTo>
                    <a:pt x="3112102" y="0"/>
                  </a:lnTo>
                  <a:cubicBezTo>
                    <a:pt x="3118824" y="0"/>
                    <a:pt x="3125271" y="2670"/>
                    <a:pt x="3130024" y="7424"/>
                  </a:cubicBezTo>
                  <a:cubicBezTo>
                    <a:pt x="3134778" y="12177"/>
                    <a:pt x="3137448" y="18624"/>
                    <a:pt x="3137448" y="25346"/>
                  </a:cubicBezTo>
                  <a:lnTo>
                    <a:pt x="3137448" y="545659"/>
                  </a:lnTo>
                  <a:cubicBezTo>
                    <a:pt x="3137448" y="559658"/>
                    <a:pt x="3126100" y="571005"/>
                    <a:pt x="3112102" y="571005"/>
                  </a:cubicBezTo>
                  <a:lnTo>
                    <a:pt x="25346" y="571005"/>
                  </a:lnTo>
                  <a:cubicBezTo>
                    <a:pt x="11348" y="571005"/>
                    <a:pt x="0" y="559658"/>
                    <a:pt x="0" y="545659"/>
                  </a:cubicBezTo>
                  <a:lnTo>
                    <a:pt x="0" y="25346"/>
                  </a:lnTo>
                  <a:cubicBezTo>
                    <a:pt x="0" y="11348"/>
                    <a:pt x="11348" y="0"/>
                    <a:pt x="253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id="19" name="TextBox 8"/>
            <p:cNvSpPr txBox="1"/>
            <p:nvPr/>
          </p:nvSpPr>
          <p:spPr>
            <a:xfrm>
              <a:off x="0" y="-38100"/>
              <a:ext cx="3137448" cy="609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198</TotalTime>
  <Words>823</Words>
  <Application>Microsoft Office PowerPoint</Application>
  <PresentationFormat>Custom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Century Gothic</vt:lpstr>
      <vt:lpstr>Squada One</vt:lpstr>
      <vt:lpstr>Rosario Bold</vt:lpstr>
      <vt:lpstr>Arial</vt:lpstr>
      <vt:lpstr>Rosario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Text Magic Studio Magic Design for Presentations L&amp;P</dc:title>
  <cp:lastModifiedBy>humza.sohail</cp:lastModifiedBy>
  <cp:revision>87</cp:revision>
  <dcterms:created xsi:type="dcterms:W3CDTF">2006-08-16T00:00:00Z</dcterms:created>
  <dcterms:modified xsi:type="dcterms:W3CDTF">2025-02-09T23:28:44Z</dcterms:modified>
  <dc:identifier>DAGepCTyqe4</dc:identifier>
</cp:coreProperties>
</file>