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98B130-2EA2-4AF5-BAD7-5E19A42FFFFA}">
  <a:tblStyle styleId="{6898B130-2EA2-4AF5-BAD7-5E19A42FFF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be6569b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be6569b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bdd7f171a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bdd7f17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be6569b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be6569b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c6cece10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c6cece10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c6cece10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bc6cece10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c6cece1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c6cece1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c6cece10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bc6cece1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bdd7f171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bbdd7f171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bdd7f171a_2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bdd7f171a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c6cece10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c6cece10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c6cece10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c6cece10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c6cece10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c6cece10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c6cece10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c6cece10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c6cece10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c6cece10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c6cece10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c6cece10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5조 : </a:t>
            </a:r>
            <a:r>
              <a:rPr lang="ko"/>
              <a:t>천원짜리 개발자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92250" y="1412675"/>
            <a:ext cx="22392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홍성균 이지훈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서준호 이희성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2"/>
          <p:cNvGrpSpPr/>
          <p:nvPr/>
        </p:nvGrpSpPr>
        <p:grpSpPr>
          <a:xfrm>
            <a:off x="338163" y="2983825"/>
            <a:ext cx="8583000" cy="321000"/>
            <a:chOff x="280500" y="1459825"/>
            <a:chExt cx="8583000" cy="321000"/>
          </a:xfrm>
        </p:grpSpPr>
        <p:sp>
          <p:nvSpPr>
            <p:cNvPr id="132" name="Google Shape;132;p22"/>
            <p:cNvSpPr/>
            <p:nvPr/>
          </p:nvSpPr>
          <p:spPr>
            <a:xfrm>
              <a:off x="280500" y="1542625"/>
              <a:ext cx="8583000" cy="155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2491760" y="1459825"/>
              <a:ext cx="321000" cy="32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3875119" y="1459825"/>
              <a:ext cx="321000" cy="32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1140947" y="1459825"/>
              <a:ext cx="321000" cy="32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5152209" y="1459825"/>
              <a:ext cx="321000" cy="32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6482459" y="1459825"/>
              <a:ext cx="321000" cy="3210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8" name="Google Shape;138;p22"/>
          <p:cNvSpPr/>
          <p:nvPr/>
        </p:nvSpPr>
        <p:spPr>
          <a:xfrm>
            <a:off x="3294359" y="3720674"/>
            <a:ext cx="1656600" cy="13005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시’에 관하여는 구분이 무의미한 광역데이터이므로 (전부 대구시에 관한 데이터) 삭제하고 ‘구’와 ‘동’으로 칼럼 세분화 진행.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1914112" y="1321800"/>
            <a:ext cx="1656600" cy="12354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월별로, 일마다, 시간대마다 사람들의 주의정도가 다르고 실제 데이터 양상도 다르게 나타나는바, 구분함.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518412" y="3731450"/>
            <a:ext cx="1785900" cy="13005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데이터 자체가 풍부하기에, null 값을 지닌 행 자체를 삭제하여도 학습에 지장 없으리라 판단하여 과감하게 삭제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4536374" y="1680550"/>
            <a:ext cx="1656600" cy="876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도로형태 칼럼 내부에 ‘미분류’ 및 중복 데이터 삭제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5915464" y="3731450"/>
            <a:ext cx="1656600" cy="13437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특정 나이대는 나이가 촘촘하지 못하고 들쑥날쑥한 데이터이기에 10년 기준 연령대 카테고리화 하여 정규화 진행.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789350" y="3271588"/>
            <a:ext cx="12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null 값 삭제</a:t>
            </a:r>
            <a:endParaRPr b="1"/>
          </a:p>
        </p:txBody>
      </p:sp>
      <p:sp>
        <p:nvSpPr>
          <p:cNvPr id="144" name="Google Shape;144;p22"/>
          <p:cNvSpPr txBox="1"/>
          <p:nvPr/>
        </p:nvSpPr>
        <p:spPr>
          <a:xfrm>
            <a:off x="1914112" y="2583625"/>
            <a:ext cx="16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‘사고일시' 세분화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3418752" y="3274550"/>
            <a:ext cx="14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‘시군구’ 세분화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4707999" y="2541525"/>
            <a:ext cx="15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‘도로형태’ </a:t>
            </a:r>
            <a:r>
              <a:rPr b="1" lang="ko">
                <a:latin typeface="Roboto"/>
                <a:ea typeface="Roboto"/>
                <a:cs typeface="Roboto"/>
                <a:sym typeface="Roboto"/>
              </a:rPr>
              <a:t>칼</a:t>
            </a:r>
            <a:r>
              <a:rPr b="1" lang="ko">
                <a:latin typeface="Roboto"/>
                <a:ea typeface="Roboto"/>
                <a:cs typeface="Roboto"/>
                <a:sym typeface="Roboto"/>
              </a:rPr>
              <a:t>럼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6045530" y="3271600"/>
            <a:ext cx="14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‘age’ 테고리화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311725" y="272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/>
              <a:t>Pretreatment</a:t>
            </a:r>
            <a:endParaRPr sz="3200"/>
          </a:p>
        </p:txBody>
      </p:sp>
      <p:sp>
        <p:nvSpPr>
          <p:cNvPr id="149" name="Google Shape;149;p22"/>
          <p:cNvSpPr txBox="1"/>
          <p:nvPr/>
        </p:nvSpPr>
        <p:spPr>
          <a:xfrm>
            <a:off x="7377606" y="2541525"/>
            <a:ext cx="12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Roboto"/>
                <a:ea typeface="Roboto"/>
                <a:cs typeface="Roboto"/>
                <a:sym typeface="Roboto"/>
              </a:rPr>
              <a:t>‘중복값 제거’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7140244" y="1680550"/>
            <a:ext cx="1656600" cy="876600"/>
          </a:xfrm>
          <a:prstGeom prst="flowChartAlternateProcess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중복값 유무 확인 후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중복되는 행 한개 제거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7822280" y="2983825"/>
            <a:ext cx="321000" cy="32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80350" y="278150"/>
            <a:ext cx="46689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/>
              <a:t>Data set explanation</a:t>
            </a:r>
            <a:endParaRPr sz="3200"/>
          </a:p>
        </p:txBody>
      </p:sp>
      <p:grpSp>
        <p:nvGrpSpPr>
          <p:cNvPr id="157" name="Google Shape;157;p23"/>
          <p:cNvGrpSpPr/>
          <p:nvPr/>
        </p:nvGrpSpPr>
        <p:grpSpPr>
          <a:xfrm>
            <a:off x="209738" y="1680450"/>
            <a:ext cx="8724523" cy="2703025"/>
            <a:chOff x="209738" y="1680450"/>
            <a:chExt cx="8724523" cy="2703025"/>
          </a:xfrm>
        </p:grpSpPr>
        <p:sp>
          <p:nvSpPr>
            <p:cNvPr id="158" name="Google Shape;158;p23"/>
            <p:cNvSpPr txBox="1"/>
            <p:nvPr/>
          </p:nvSpPr>
          <p:spPr>
            <a:xfrm>
              <a:off x="3907950" y="1680450"/>
              <a:ext cx="1328100" cy="25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전처리 이전</a:t>
              </a:r>
              <a:endPara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59" name="Google Shape;15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9738" y="2067975"/>
              <a:ext cx="8724523" cy="2315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23"/>
          <p:cNvGrpSpPr/>
          <p:nvPr/>
        </p:nvGrpSpPr>
        <p:grpSpPr>
          <a:xfrm>
            <a:off x="424938" y="1655700"/>
            <a:ext cx="8141725" cy="2700400"/>
            <a:chOff x="501138" y="1579500"/>
            <a:chExt cx="8141725" cy="2700400"/>
          </a:xfrm>
        </p:grpSpPr>
        <p:pic>
          <p:nvPicPr>
            <p:cNvPr id="161" name="Google Shape;16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1138" y="1964400"/>
              <a:ext cx="8141725" cy="2315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3"/>
            <p:cNvSpPr txBox="1"/>
            <p:nvPr/>
          </p:nvSpPr>
          <p:spPr>
            <a:xfrm>
              <a:off x="3995425" y="1579500"/>
              <a:ext cx="11532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전처리 이후</a:t>
              </a:r>
              <a:endPara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235500" y="15819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Both"/>
            </a:pPr>
            <a:r>
              <a:rPr b="1" lang="ko" sz="1800"/>
              <a:t>종속변수 설정</a:t>
            </a:r>
            <a:endParaRPr b="1"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800"/>
              <a:t>:  ‘피해운전자 상해정도’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800"/>
              <a:t> </a:t>
            </a:r>
            <a:endParaRPr b="1" sz="1800"/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172650" y="311125"/>
            <a:ext cx="86277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240"/>
              <a:t>Relationship between Feature and Target</a:t>
            </a:r>
            <a:endParaRPr sz="2520"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50" y="2711900"/>
            <a:ext cx="3169625" cy="178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24"/>
          <p:cNvGrpSpPr/>
          <p:nvPr/>
        </p:nvGrpSpPr>
        <p:grpSpPr>
          <a:xfrm>
            <a:off x="4351025" y="1613575"/>
            <a:ext cx="4631225" cy="554100"/>
            <a:chOff x="4427225" y="1613575"/>
            <a:chExt cx="4631225" cy="554100"/>
          </a:xfrm>
        </p:grpSpPr>
        <p:sp>
          <p:nvSpPr>
            <p:cNvPr id="171" name="Google Shape;171;p24"/>
            <p:cNvSpPr txBox="1"/>
            <p:nvPr/>
          </p:nvSpPr>
          <p:spPr>
            <a:xfrm>
              <a:off x="4427225" y="1705975"/>
              <a:ext cx="845400" cy="36930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서준호</a:t>
              </a:r>
              <a:endParaRPr b="1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24"/>
            <p:cNvSpPr txBox="1"/>
            <p:nvPr/>
          </p:nvSpPr>
          <p:spPr>
            <a:xfrm>
              <a:off x="5388250" y="1613575"/>
              <a:ext cx="3670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‘가해, 피해운전자 연령’이 높을 수록 피해운전자 상해 정도가 중할 것이다.</a:t>
              </a:r>
              <a:endParaRPr sz="1300"/>
            </a:p>
          </p:txBody>
        </p:sp>
      </p:grpSp>
      <p:grpSp>
        <p:nvGrpSpPr>
          <p:cNvPr id="173" name="Google Shape;173;p24"/>
          <p:cNvGrpSpPr/>
          <p:nvPr/>
        </p:nvGrpSpPr>
        <p:grpSpPr>
          <a:xfrm>
            <a:off x="4351025" y="2398988"/>
            <a:ext cx="4576325" cy="554100"/>
            <a:chOff x="4427225" y="2322788"/>
            <a:chExt cx="4576325" cy="554100"/>
          </a:xfrm>
        </p:grpSpPr>
        <p:sp>
          <p:nvSpPr>
            <p:cNvPr id="174" name="Google Shape;174;p24"/>
            <p:cNvSpPr txBox="1"/>
            <p:nvPr/>
          </p:nvSpPr>
          <p:spPr>
            <a:xfrm>
              <a:off x="4427225" y="2387138"/>
              <a:ext cx="845400" cy="370200"/>
            </a:xfrm>
            <a:prstGeom prst="rect">
              <a:avLst/>
            </a:prstGeom>
            <a:solidFill>
              <a:srgbClr val="F4CCCC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b="1" lang="ko" sz="1205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이지훈</a:t>
              </a:r>
              <a:endParaRPr b="1" sz="120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24"/>
            <p:cNvSpPr txBox="1"/>
            <p:nvPr/>
          </p:nvSpPr>
          <p:spPr>
            <a:xfrm>
              <a:off x="5443150" y="2322788"/>
              <a:ext cx="3560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‘요일' 중에서 휴일일수록 이동이 잦아서 사고가 많을 것이다.</a:t>
              </a:r>
              <a:endParaRPr sz="1200"/>
            </a:p>
          </p:txBody>
        </p:sp>
      </p:grpSp>
      <p:grpSp>
        <p:nvGrpSpPr>
          <p:cNvPr id="176" name="Google Shape;176;p24"/>
          <p:cNvGrpSpPr/>
          <p:nvPr/>
        </p:nvGrpSpPr>
        <p:grpSpPr>
          <a:xfrm>
            <a:off x="4351025" y="3974200"/>
            <a:ext cx="4631225" cy="554100"/>
            <a:chOff x="4427225" y="3898000"/>
            <a:chExt cx="4631225" cy="554100"/>
          </a:xfrm>
        </p:grpSpPr>
        <p:sp>
          <p:nvSpPr>
            <p:cNvPr id="177" name="Google Shape;177;p24"/>
            <p:cNvSpPr txBox="1"/>
            <p:nvPr/>
          </p:nvSpPr>
          <p:spPr>
            <a:xfrm>
              <a:off x="4427225" y="4008550"/>
              <a:ext cx="845400" cy="370200"/>
            </a:xfrm>
            <a:prstGeom prst="rect">
              <a:avLst/>
            </a:prstGeom>
            <a:solidFill>
              <a:srgbClr val="D5A6BD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b="1" lang="ko" sz="1205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이</a:t>
              </a:r>
              <a:r>
                <a:rPr b="1" lang="ko" sz="1205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희성</a:t>
              </a:r>
              <a:endParaRPr b="1" sz="120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24"/>
            <p:cNvSpPr txBox="1"/>
            <p:nvPr/>
          </p:nvSpPr>
          <p:spPr>
            <a:xfrm>
              <a:off x="5498050" y="3898000"/>
              <a:ext cx="3560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늦은 저녁 또는 새벽에 일어난 사고에 관하여 피해 운전자 상해 정도가 중할 것이다.</a:t>
              </a:r>
              <a:endParaRPr sz="1200"/>
            </a:p>
          </p:txBody>
        </p:sp>
      </p:grpSp>
      <p:grpSp>
        <p:nvGrpSpPr>
          <p:cNvPr id="179" name="Google Shape;179;p24"/>
          <p:cNvGrpSpPr/>
          <p:nvPr/>
        </p:nvGrpSpPr>
        <p:grpSpPr>
          <a:xfrm>
            <a:off x="4351025" y="3184425"/>
            <a:ext cx="4521425" cy="554100"/>
            <a:chOff x="4427225" y="3032025"/>
            <a:chExt cx="4521425" cy="554100"/>
          </a:xfrm>
        </p:grpSpPr>
        <p:sp>
          <p:nvSpPr>
            <p:cNvPr id="180" name="Google Shape;180;p24"/>
            <p:cNvSpPr txBox="1"/>
            <p:nvPr/>
          </p:nvSpPr>
          <p:spPr>
            <a:xfrm>
              <a:off x="4427225" y="3142575"/>
              <a:ext cx="845400" cy="3702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b="1" lang="ko" sz="1205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홍성균</a:t>
              </a:r>
              <a:endParaRPr b="1" sz="120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24"/>
            <p:cNvSpPr txBox="1"/>
            <p:nvPr/>
          </p:nvSpPr>
          <p:spPr>
            <a:xfrm>
              <a:off x="5465650" y="3032025"/>
              <a:ext cx="3483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‘도로형태’에 관하여 단일로 보다, 교차로에서의 피해 운전자 상해 정도가 중할 것이다.</a:t>
              </a:r>
              <a:endParaRPr sz="1200"/>
            </a:p>
          </p:txBody>
        </p:sp>
      </p:grpSp>
      <p:sp>
        <p:nvSpPr>
          <p:cNvPr id="182" name="Google Shape;182;p24"/>
          <p:cNvSpPr/>
          <p:nvPr/>
        </p:nvSpPr>
        <p:spPr>
          <a:xfrm>
            <a:off x="2311600" y="4039375"/>
            <a:ext cx="1635300" cy="903300"/>
          </a:xfrm>
          <a:prstGeom prst="wedgeEllipseCallout">
            <a:avLst>
              <a:gd fmla="val -48636" name="adj1"/>
              <a:gd fmla="val -45436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그래..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Roboto"/>
                <a:ea typeface="Roboto"/>
                <a:cs typeface="Roboto"/>
                <a:sym typeface="Roboto"/>
              </a:rPr>
              <a:t>그런거였어!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/>
        </p:nvSpPr>
        <p:spPr>
          <a:xfrm>
            <a:off x="294200" y="-825"/>
            <a:ext cx="5053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Hypothesis testing data</a:t>
            </a:r>
            <a:endParaRPr sz="3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875" y="2969138"/>
            <a:ext cx="3138675" cy="191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99" y="2887787"/>
            <a:ext cx="3536275" cy="20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0300" y="564313"/>
            <a:ext cx="3387825" cy="21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500" y="874875"/>
            <a:ext cx="3536274" cy="186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276613" y="3166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Correlation between features</a:t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1793475" y="1301950"/>
            <a:ext cx="2051100" cy="12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8" name="Google Shape;198;p26"/>
          <p:cNvGrpSpPr/>
          <p:nvPr/>
        </p:nvGrpSpPr>
        <p:grpSpPr>
          <a:xfrm>
            <a:off x="2177301" y="1658985"/>
            <a:ext cx="4719238" cy="3092655"/>
            <a:chOff x="1726213" y="1541875"/>
            <a:chExt cx="5592177" cy="3330449"/>
          </a:xfrm>
        </p:grpSpPr>
        <p:pic>
          <p:nvPicPr>
            <p:cNvPr id="199" name="Google Shape;199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26213" y="1597425"/>
              <a:ext cx="5592177" cy="3274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6"/>
            <p:cNvSpPr/>
            <p:nvPr/>
          </p:nvSpPr>
          <p:spPr>
            <a:xfrm>
              <a:off x="3475800" y="1541875"/>
              <a:ext cx="1893000" cy="146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311700" y="328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Features Correlating with ‘피해운전</a:t>
            </a:r>
            <a:r>
              <a:rPr lang="ko" sz="3000"/>
              <a:t>자 상해정도'</a:t>
            </a:r>
            <a:endParaRPr sz="3000"/>
          </a:p>
        </p:txBody>
      </p:sp>
      <p:grpSp>
        <p:nvGrpSpPr>
          <p:cNvPr id="206" name="Google Shape;206;p27"/>
          <p:cNvGrpSpPr/>
          <p:nvPr/>
        </p:nvGrpSpPr>
        <p:grpSpPr>
          <a:xfrm>
            <a:off x="1818350" y="1533100"/>
            <a:ext cx="5507300" cy="3107174"/>
            <a:chOff x="1818350" y="1533100"/>
            <a:chExt cx="5507300" cy="3107174"/>
          </a:xfrm>
        </p:grpSpPr>
        <p:pic>
          <p:nvPicPr>
            <p:cNvPr id="207" name="Google Shape;207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18350" y="1538950"/>
              <a:ext cx="5507300" cy="31013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27"/>
            <p:cNvSpPr/>
            <p:nvPr/>
          </p:nvSpPr>
          <p:spPr>
            <a:xfrm>
              <a:off x="3630875" y="1533100"/>
              <a:ext cx="1857900" cy="16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362" y="1609175"/>
            <a:ext cx="5007276" cy="313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>
            <p:ph type="title"/>
          </p:nvPr>
        </p:nvSpPr>
        <p:spPr>
          <a:xfrm>
            <a:off x="275525" y="266875"/>
            <a:ext cx="8832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Map showing the number of differential accidents using markup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588" y="1761325"/>
            <a:ext cx="5034825" cy="28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9"/>
          <p:cNvSpPr txBox="1"/>
          <p:nvPr/>
        </p:nvSpPr>
        <p:spPr>
          <a:xfrm>
            <a:off x="263325" y="307200"/>
            <a:ext cx="168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9"/>
          <p:cNvSpPr txBox="1"/>
          <p:nvPr>
            <p:ph type="title"/>
          </p:nvPr>
        </p:nvSpPr>
        <p:spPr>
          <a:xfrm>
            <a:off x="311700" y="2340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 visualization map of the frequency of differential accidents using heat maps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311700" y="141075"/>
            <a:ext cx="85206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77"/>
              <a:t>model prediction</a:t>
            </a:r>
            <a:r>
              <a:rPr lang="ko" sz="3577"/>
              <a:t> - </a:t>
            </a:r>
            <a:r>
              <a:rPr lang="ko" sz="3577"/>
              <a:t>comparison model</a:t>
            </a:r>
            <a:endParaRPr sz="3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44">
                <a:solidFill>
                  <a:srgbClr val="CCCCCC"/>
                </a:solidFill>
              </a:rPr>
              <a:t>Randomforest/lightgbm / Catboost / XGBoost</a:t>
            </a:r>
            <a:endParaRPr sz="2244">
              <a:solidFill>
                <a:srgbClr val="CCCCCC"/>
              </a:solidFill>
            </a:endParaRPr>
          </a:p>
        </p:txBody>
      </p:sp>
      <p:graphicFrame>
        <p:nvGraphicFramePr>
          <p:cNvPr id="227" name="Google Shape;227;p30"/>
          <p:cNvGraphicFramePr/>
          <p:nvPr/>
        </p:nvGraphicFramePr>
        <p:xfrm>
          <a:off x="1192650" y="163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{6898B130-2EA2-4AF5-BAD7-5E19A42FFFFA}</a:tableStyleId>
              </a:tblPr>
              <a:tblGrid>
                <a:gridCol w="1351750"/>
                <a:gridCol w="1351750"/>
                <a:gridCol w="1351750"/>
                <a:gridCol w="1351750"/>
                <a:gridCol w="1351750"/>
              </a:tblGrid>
              <a:tr h="61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모델 이름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전처리 이전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전처리 완료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파라미터 최적화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자료 불균형 해소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</a:tr>
              <a:tr h="61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XGBoost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0.5495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0.7072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0.7124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0.8313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1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Catboost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0.5298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0.7083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0.7134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0.8264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1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Lightgbm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0.5753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0.7085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0.7083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0.8284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15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Randomforest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0.5357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0.7035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0.7074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0.8099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701" y="1075500"/>
            <a:ext cx="4004500" cy="339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/>
          <p:nvPr>
            <p:ph type="title"/>
          </p:nvPr>
        </p:nvSpPr>
        <p:spPr>
          <a:xfrm>
            <a:off x="207525" y="124900"/>
            <a:ext cx="23370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/>
              <a:t>F</a:t>
            </a:r>
            <a:r>
              <a:rPr lang="ko" sz="3200"/>
              <a:t>eedback</a:t>
            </a:r>
            <a:endParaRPr sz="3200"/>
          </a:p>
        </p:txBody>
      </p:sp>
      <p:sp>
        <p:nvSpPr>
          <p:cNvPr id="234" name="Google Shape;234;p31"/>
          <p:cNvSpPr txBox="1"/>
          <p:nvPr/>
        </p:nvSpPr>
        <p:spPr>
          <a:xfrm>
            <a:off x="283825" y="1545775"/>
            <a:ext cx="3957900" cy="14130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1" lang="ko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전처리가 완료된 결과와 파라미터 조정된 결과 간 큰차이가 없음은, 본래의 row 데이터 특성상 하이퍼 파라미터 튜닝 자체가 큰 영향을 미치지 않는 경우 인 것으로 판단.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1" lang="ko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모델이 얼마나 정교한지가 본 프로젝트에서 사용한 데이터의 단순도에 비해 그다지 중요하지 않았던 것으로 사고됨.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1"/>
          <p:cNvSpPr/>
          <p:nvPr/>
        </p:nvSpPr>
        <p:spPr>
          <a:xfrm>
            <a:off x="129175" y="4150275"/>
            <a:ext cx="4267200" cy="861900"/>
          </a:xfrm>
          <a:prstGeom prst="bracketPair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가중치가 낮은 칼럼들에 관해 하위 20프로의 경우 노이즈라 판단하여 해당 칼럼을 삭제하였지만, 정확도가 낮아져서 다시 복구함.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283825" y="796975"/>
            <a:ext cx="3957900" cy="6192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1" lang="ko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SMOTE를 적용시킨 데이터셋의 유의미한 성능 상승은, 라벨데이터의 불균형성이 해소됨에 따름인 것으로 판단. (우측 파이그래프 참고)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283825" y="3138275"/>
            <a:ext cx="3957900" cy="861900"/>
          </a:xfrm>
          <a:prstGeom prst="rect">
            <a:avLst/>
          </a:prstGeom>
          <a:solidFill>
            <a:srgbClr val="CCCC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1" lang="ko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일반적인 성능순대로 예측치의 정확도가 측정되지 않았던 가에 관하여, 모델마다 최신식 혹은 복잡하다고 하여 마냥 좋은 성능을 나타내는 것이 아니라,</a:t>
            </a:r>
            <a:endParaRPr b="1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330800" y="152100"/>
            <a:ext cx="125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목차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3725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lang="ko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Why was the dataset selected?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lphaLcPeriod"/>
            </a:pPr>
            <a:r>
              <a:rPr lang="ko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pretreatment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lphaLcPeriod"/>
            </a:pPr>
            <a:r>
              <a:rPr lang="ko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explanation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lang="ko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Relationship between Feature and Target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lang="ko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ko" sz="1700">
                <a:solidFill>
                  <a:schemeClr val="dk1"/>
                </a:solidFill>
              </a:rPr>
              <a:t>Hypothesis testing data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lang="ko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model prediction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lang="ko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Predictions by model type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erriweather"/>
              <a:buAutoNum type="arabicPeriod"/>
            </a:pPr>
            <a:r>
              <a:rPr lang="ko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FeedBack &amp; 마무리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마무리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900"/>
              <a:t>감사합니다.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68650" y="342525"/>
            <a:ext cx="71949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Why was the dataset selected?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83225" y="3963413"/>
            <a:ext cx="70998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600"/>
              <a:t>데이터의 백그라운드 지식 요구도가 낮음 -&gt; 데이터 이해가 용이하다.</a:t>
            </a:r>
            <a:endParaRPr sz="1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600"/>
              <a:t>대개 카테고리형 칼럼 -&gt; 수치형보다 가독성이 좋고 특성 추출 및 수업때 배운 인코딩 활용성 Up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 sz="1600"/>
              <a:t>부상강도를 파악해 교통사고 후처리 인프라 예측에 도움.</a:t>
            </a:r>
            <a:endParaRPr sz="1600"/>
          </a:p>
        </p:txBody>
      </p:sp>
      <p:sp>
        <p:nvSpPr>
          <p:cNvPr id="78" name="Google Shape;78;p15"/>
          <p:cNvSpPr/>
          <p:nvPr/>
        </p:nvSpPr>
        <p:spPr>
          <a:xfrm>
            <a:off x="2150100" y="1485150"/>
            <a:ext cx="4843800" cy="472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해당 사고 관련 데이터를 기반으로, 사태의 심각성을 부상지표를 통해 쉽게 분류하기 위하여 선택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131575" y="2499350"/>
            <a:ext cx="17028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피해자 상해정도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03800" y="2576913"/>
            <a:ext cx="2516400" cy="5682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경상 / 중상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상해없음 / 부상신고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기타 불명 / 사망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622002" y="2158788"/>
            <a:ext cx="632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타겟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523100" y="3465500"/>
            <a:ext cx="337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요일 / 기상상태 / 노면상태 / 사고유형 등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993900" y="3132900"/>
            <a:ext cx="706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특성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" name="Google Shape;84;p15"/>
          <p:cNvCxnSpPr>
            <a:stCxn id="80" idx="3"/>
            <a:endCxn id="82" idx="1"/>
          </p:cNvCxnSpPr>
          <p:nvPr/>
        </p:nvCxnSpPr>
        <p:spPr>
          <a:xfrm>
            <a:off x="3120200" y="2861013"/>
            <a:ext cx="2403000" cy="9123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 txBox="1"/>
          <p:nvPr/>
        </p:nvSpPr>
        <p:spPr>
          <a:xfrm>
            <a:off x="4317400" y="3066625"/>
            <a:ext cx="9414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25" y="3166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Frequency</a:t>
            </a:r>
            <a:r>
              <a:rPr lang="ko"/>
              <a:t> of accidents by ‘구’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4180925" y="1708650"/>
            <a:ext cx="1062000" cy="1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650" y="1754650"/>
            <a:ext cx="5044760" cy="301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325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Frequency of accidents by ‘도로형태’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625" y="1657725"/>
            <a:ext cx="5468800" cy="307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137" y="1694025"/>
            <a:ext cx="5159727" cy="290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1849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 frequency of accidents by ‘구’ according to the '도로형태' and '피해운전자 상해정도'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361725" y="1349325"/>
            <a:ext cx="1062000" cy="1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2785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Accidents by "도로형태" and "피해운전자 상해정도"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4397975" y="1448275"/>
            <a:ext cx="1062000" cy="1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650" y="1568275"/>
            <a:ext cx="5182688" cy="327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1498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Frequent occurrence of accidents in the '피해운전자 상대정도' according to the '도로형태' and '구'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674" y="1752575"/>
            <a:ext cx="5182499" cy="291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/>
          <p:nvPr/>
        </p:nvSpPr>
        <p:spPr>
          <a:xfrm>
            <a:off x="3420225" y="1465800"/>
            <a:ext cx="1062000" cy="1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25" y="1440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 Frequent occurrence of accidents by "구" according to "도로형태" and "피해운전자 상해정도"</a:t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4128275" y="1843300"/>
            <a:ext cx="1571100" cy="1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475" y="1794100"/>
            <a:ext cx="4819095" cy="287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