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17" r:id="rId4"/>
    <p:sldId id="318" r:id="rId5"/>
    <p:sldId id="293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4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00" d="100"/>
          <a:sy n="100" d="100"/>
        </p:scale>
        <p:origin x="7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1F68-11E6-464C-893B-60981EF1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46F058-0C29-4A19-AA24-745C97E7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2E6E0-2BA7-45A6-8A4D-C426CA0D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48B73-8582-4871-8FAF-6C9DAF4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95D0B-1A4E-48CF-B8DE-41D59C7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E1B4-03DB-4950-B500-4511636F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0F936-C97F-49B6-BED5-D90EE970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003F7-B426-4BDE-98AD-8F3E5FF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529E4-BD07-4BF1-A008-17F3DF2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6023A-7B97-4F9E-B22D-6550CFC0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9179A-1633-4AA4-9EB2-067B2C2D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61CA-00EA-46BD-A3FD-CE5BB810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726C3-C2BF-4BAA-B683-1D29652C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98FED-4FEA-459B-A2E8-25A7893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C1AEA-E5AC-40FA-A877-AF4DE638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7608-1C86-4D12-A9DE-36B88653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BD2CF-A3B1-41F0-9035-FB2DC16F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452F-3962-4685-B4BD-1F3B50E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E937E-93A1-4245-920B-16D932E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9CA44-5182-43E6-BE62-58402D86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C4A0-4099-42E2-922E-FC58FC3F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B8D43-EF5E-49B7-ABA1-0B2EF82C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5FCE2-2C97-4438-B552-DD9CB5CD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88A1-2AAF-4B5B-B8FB-FC0BC555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9B292-AC45-4AFC-A0C2-EB1E79CA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4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CD394-14B5-47B9-A415-3E4721AF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84DD-8C95-4D83-B406-467BFD8C2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91192-7DF8-4C24-B091-DD0D2F68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99C8-F542-4BC3-A6C3-1B48CCC1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F9967-9784-4E60-9D6E-6CE5AE81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8EFDA-9DE7-4ED6-9B9A-5F63E439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7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75FD4-B525-4CE5-ADE0-BAC59951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8F0C3-78B4-4584-AEAE-9A0C91AA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1F1DB-9451-460E-BBF2-FE875E27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6790A-B2A1-492B-A437-90937540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8CC8F-E0D2-4EBE-A0D4-3B65FB312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C445-245F-47A8-AE77-B5E63429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7FC8C-5A5C-4641-A881-859C6747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AC2FA-247D-404A-89A1-2FEE14F6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B548-425D-4CBC-B2FD-A369055D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0691C-5DD5-4283-B536-236867CC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0D80BD-FE16-49B8-AB61-85DF35ED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E59B0-8FD9-402A-A626-C802A10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F0269D-31B6-49EC-A103-1BDB1CC9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9D3C0-C419-4512-B7D8-7A9A3A8B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A42DC-3AC7-4B9A-87D8-4B0B00FA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9E698-FB40-421C-9619-64BB86B0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43F2A-C666-4384-93AD-BB61C5EE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C5921-F1D3-4D4E-A60F-92E1071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33D17-BACF-40AD-8DCB-1E86973A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C3880-A723-47BE-A950-3193C276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12D48-329B-4966-BD7B-D14CC98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C99B7-663F-4CF7-B878-D609A3B8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EE249-22F0-4466-9502-70D32F95E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DB32C-B757-48EC-84EE-66E92B4A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FF6D8-2734-4DC2-AE07-6CD30314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F9367-E6A1-4F03-9099-3D8F07E9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625FC-654A-4CEA-9D8E-B33E4A2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2C32B-CA92-4629-A318-D3EE640B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14968-E357-4998-9F43-2DEB6F8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D5443-822D-415A-BDAF-9D7E47D26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662E-2A08-4848-84C6-E61251950DDB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5B42-CCC3-477F-A840-23F970788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AF09A-F6A0-415C-9784-7B34D2F3F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F242-3A7E-40DA-9F59-69F05F062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934F-01A2-4AA3-B317-AC1FF6831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9DBB1-674E-4DD2-B902-52F0FE375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다중 사용자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블록 체인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복구 기능</a:t>
            </a:r>
          </a:p>
        </p:txBody>
      </p:sp>
    </p:spTree>
    <p:extLst>
      <p:ext uri="{BB962C8B-B14F-4D97-AF65-F5344CB8AC3E}">
        <p14:creationId xmlns:p14="http://schemas.microsoft.com/office/powerpoint/2010/main" val="14311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Insert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 student (2014, “</a:t>
            </a:r>
            <a:r>
              <a:rPr lang="en-US" altLang="ko-KR" dirty="0" err="1"/>
              <a:t>Heesu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</a:tbl>
          </a:graphicData>
        </a:graphic>
      </p:graphicFrame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79F59235-FE02-4499-91DF-B3421DBF5A09}"/>
              </a:ext>
            </a:extLst>
          </p:cNvPr>
          <p:cNvSpPr/>
          <p:nvPr/>
        </p:nvSpPr>
        <p:spPr>
          <a:xfrm>
            <a:off x="6964910" y="2803208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주키가</a:t>
            </a:r>
            <a:r>
              <a:rPr lang="ko-KR" altLang="en-US" dirty="0"/>
              <a:t> </a:t>
            </a:r>
            <a:r>
              <a:rPr lang="ko-KR" altLang="en-US" dirty="0" err="1"/>
              <a:t>외래키이기</a:t>
            </a:r>
            <a:r>
              <a:rPr lang="ko-KR" altLang="en-US" dirty="0"/>
              <a:t> 때문에 </a:t>
            </a:r>
            <a:r>
              <a:rPr lang="en-US" altLang="ko-KR" dirty="0"/>
              <a:t>block </a:t>
            </a:r>
            <a:r>
              <a:rPr lang="ko-KR" altLang="en-US" dirty="0"/>
              <a:t>테이블을 먼저 하고 이곳을 완성</a:t>
            </a:r>
          </a:p>
        </p:txBody>
      </p:sp>
    </p:spTree>
    <p:extLst>
      <p:ext uri="{BB962C8B-B14F-4D97-AF65-F5344CB8AC3E}">
        <p14:creationId xmlns:p14="http://schemas.microsoft.com/office/powerpoint/2010/main" val="4289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Insert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 student (2014, “</a:t>
            </a:r>
            <a:r>
              <a:rPr lang="en-US" altLang="ko-KR" dirty="0" err="1"/>
              <a:t>Heesu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9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Insert </a:t>
            </a:r>
            <a:r>
              <a:rPr lang="ko-KR" altLang="en-US" dirty="0"/>
              <a:t>연산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 student (2015, “lee”)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4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Update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student</a:t>
            </a:r>
            <a:r>
              <a:rPr lang="ko-KR" altLang="en-US" dirty="0"/>
              <a:t> </a:t>
            </a:r>
            <a:r>
              <a:rPr lang="en-US" altLang="ko-KR" dirty="0"/>
              <a:t>SET(Name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“KIM”)</a:t>
            </a:r>
          </a:p>
          <a:p>
            <a:pPr algn="ctr"/>
            <a:r>
              <a:rPr lang="en-US" altLang="ko-KR" dirty="0"/>
              <a:t>Where id = 2015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3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97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29F0973-77DB-4641-AEF8-6BD2433096AA}"/>
              </a:ext>
            </a:extLst>
          </p:cNvPr>
          <p:cNvSpPr/>
          <p:nvPr/>
        </p:nvSpPr>
        <p:spPr>
          <a:xfrm>
            <a:off x="2862119" y="5104014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다중 사용자 환경을 고려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AES(“2014 ‘ </a:t>
                      </a:r>
                      <a:r>
                        <a:rPr lang="en-US" altLang="ko-KR" sz="1400" dirty="0" err="1"/>
                        <a:t>Heesu</a:t>
                      </a:r>
                      <a:r>
                        <a:rPr lang="en-US" altLang="ko-KR" sz="1400" dirty="0"/>
                        <a:t>’”, SHA( (0,0) )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F3E2950B-B8FB-4BA4-8A56-D815B80C35AA}"/>
              </a:ext>
            </a:extLst>
          </p:cNvPr>
          <p:cNvSpPr/>
          <p:nvPr/>
        </p:nvSpPr>
        <p:spPr>
          <a:xfrm>
            <a:off x="3277523" y="5207855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loginTime</a:t>
            </a:r>
            <a:r>
              <a:rPr lang="ko-KR" altLang="en-US" dirty="0"/>
              <a:t>과 </a:t>
            </a:r>
            <a:r>
              <a:rPr lang="en-US" altLang="ko-KR" dirty="0" err="1"/>
              <a:t>BlockTime</a:t>
            </a:r>
            <a:r>
              <a:rPr lang="ko-KR" altLang="en-US" dirty="0"/>
              <a:t>을 보고 계산할 지 결정</a:t>
            </a:r>
            <a:r>
              <a:rPr lang="en-US" altLang="ko-KR" dirty="0"/>
              <a:t>(</a:t>
            </a:r>
            <a:r>
              <a:rPr lang="ko-KR" altLang="en-US" dirty="0"/>
              <a:t>다중 사용자 환경 고려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SHA((0,0))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AES(“2015 “Lee””, SHA( (100, 150) )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95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AES(“2015 “KIM””, SHA((100,160)))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Commit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Heesu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“Kim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AES(“2015 “KIM””, SHA((100,160)))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C8752B1B-CBCD-4ECC-848C-E00236982415}"/>
              </a:ext>
            </a:extLst>
          </p:cNvPr>
          <p:cNvSpPr/>
          <p:nvPr/>
        </p:nvSpPr>
        <p:spPr>
          <a:xfrm>
            <a:off x="2783955" y="4749569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8646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4591964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427510-ED59-48B2-A544-28B06113D7F9}"/>
              </a:ext>
            </a:extLst>
          </p:cNvPr>
          <p:cNvSpPr/>
          <p:nvPr/>
        </p:nvSpPr>
        <p:spPr>
          <a:xfrm>
            <a:off x="7611858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75AE9-E53A-4237-B5B1-E963D5CB059E}"/>
              </a:ext>
            </a:extLst>
          </p:cNvPr>
          <p:cNvSpPr/>
          <p:nvPr/>
        </p:nvSpPr>
        <p:spPr>
          <a:xfrm>
            <a:off x="10508996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9E76C34-A880-47B5-AE5D-7EA7811481FA}"/>
              </a:ext>
            </a:extLst>
          </p:cNvPr>
          <p:cNvSpPr/>
          <p:nvPr/>
        </p:nvSpPr>
        <p:spPr>
          <a:xfrm>
            <a:off x="2464904" y="2107096"/>
            <a:ext cx="7699513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C4301C42-1CB7-4B94-8100-7084B0EFA78B}"/>
              </a:ext>
            </a:extLst>
          </p:cNvPr>
          <p:cNvSpPr/>
          <p:nvPr/>
        </p:nvSpPr>
        <p:spPr>
          <a:xfrm>
            <a:off x="2464905" y="3864979"/>
            <a:ext cx="1828800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19EBD75A-76D9-4135-9BB1-AAAA0668A787}"/>
              </a:ext>
            </a:extLst>
          </p:cNvPr>
          <p:cNvSpPr/>
          <p:nvPr/>
        </p:nvSpPr>
        <p:spPr>
          <a:xfrm>
            <a:off x="6203072" y="3864979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FC945D8B-8B1D-4F10-83DB-23C0CCB345E0}"/>
              </a:ext>
            </a:extLst>
          </p:cNvPr>
          <p:cNvSpPr/>
          <p:nvPr/>
        </p:nvSpPr>
        <p:spPr>
          <a:xfrm>
            <a:off x="9131883" y="3783497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6910FAE-4BF1-4F3F-A9E2-8C9D0AD57754}"/>
              </a:ext>
            </a:extLst>
          </p:cNvPr>
          <p:cNvSpPr/>
          <p:nvPr/>
        </p:nvSpPr>
        <p:spPr>
          <a:xfrm>
            <a:off x="2627114" y="259080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Sqlite</a:t>
            </a:r>
            <a:r>
              <a:rPr lang="ko-KR" altLang="en-US" dirty="0"/>
              <a:t> 처럼 사용</a:t>
            </a:r>
          </a:p>
        </p:txBody>
      </p:sp>
    </p:spTree>
    <p:extLst>
      <p:ext uri="{BB962C8B-B14F-4D97-AF65-F5344CB8AC3E}">
        <p14:creationId xmlns:p14="http://schemas.microsoft.com/office/powerpoint/2010/main" val="105157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create </a:t>
            </a:r>
            <a:r>
              <a:rPr lang="ko-KR" altLang="en-US" dirty="0"/>
              <a:t>연산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teacher (id , name, subject)</a:t>
            </a:r>
          </a:p>
          <a:p>
            <a:pPr algn="ctr"/>
            <a:r>
              <a:rPr lang="en-US" altLang="ko-KR" dirty="0"/>
              <a:t>Prime key (id)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AES(“2015 “KIM””, SHA((100,160)))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5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insert </a:t>
            </a:r>
            <a:r>
              <a:rPr lang="ko-KR" altLang="en-US" dirty="0"/>
              <a:t>연산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 teacher</a:t>
            </a:r>
            <a:r>
              <a:rPr lang="ko-KR" altLang="en-US" dirty="0"/>
              <a:t> </a:t>
            </a:r>
            <a:r>
              <a:rPr lang="en-US" altLang="ko-KR" dirty="0"/>
              <a:t>Values(1, “</a:t>
            </a:r>
            <a:r>
              <a:rPr lang="en-US" altLang="ko-KR" dirty="0" err="1"/>
              <a:t>lim</a:t>
            </a:r>
            <a:r>
              <a:rPr lang="en-US" altLang="ko-KR" dirty="0"/>
              <a:t>”, “DB”)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2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check </a:t>
            </a:r>
            <a:r>
              <a:rPr lang="ko-KR" altLang="en-US" dirty="0"/>
              <a:t>연산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teacher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6F21D06-D767-406C-8377-0E2BE366F635}"/>
              </a:ext>
            </a:extLst>
          </p:cNvPr>
          <p:cNvSpPr/>
          <p:nvPr/>
        </p:nvSpPr>
        <p:spPr>
          <a:xfrm>
            <a:off x="2878512" y="5019242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 teacher, Table </a:t>
            </a:r>
            <a:r>
              <a:rPr lang="en-US" altLang="ko-KR" dirty="0" err="1"/>
              <a:t>teacher_History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93209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check </a:t>
            </a:r>
            <a:r>
              <a:rPr lang="ko-KR" altLang="en-US" dirty="0"/>
              <a:t>연산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teacher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6F21D06-D767-406C-8377-0E2BE366F635}"/>
              </a:ext>
            </a:extLst>
          </p:cNvPr>
          <p:cNvSpPr/>
          <p:nvPr/>
        </p:nvSpPr>
        <p:spPr>
          <a:xfrm>
            <a:off x="3200862" y="3068945"/>
            <a:ext cx="5083696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Teacher_History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ko-KR" altLang="en-US" dirty="0" err="1"/>
              <a:t>외래키이자</a:t>
            </a:r>
            <a:r>
              <a:rPr lang="ko-KR" altLang="en-US" dirty="0"/>
              <a:t> </a:t>
            </a:r>
            <a:r>
              <a:rPr lang="ko-KR" altLang="en-US" dirty="0" err="1"/>
              <a:t>주키인</a:t>
            </a:r>
            <a:r>
              <a:rPr lang="ko-KR" altLang="en-US" dirty="0"/>
              <a:t> </a:t>
            </a:r>
            <a:r>
              <a:rPr lang="en-US" altLang="ko-KR" dirty="0" err="1"/>
              <a:t>loginTime</a:t>
            </a:r>
            <a:r>
              <a:rPr lang="en-US" altLang="ko-KR" dirty="0"/>
              <a:t>, </a:t>
            </a:r>
            <a:r>
              <a:rPr lang="en-US" altLang="ko-KR" dirty="0" err="1"/>
              <a:t>sqlTime</a:t>
            </a:r>
            <a:r>
              <a:rPr lang="ko-KR" altLang="en-US" dirty="0"/>
              <a:t>으로 </a:t>
            </a:r>
            <a:r>
              <a:rPr lang="en-US" altLang="ko-KR" dirty="0"/>
              <a:t>Block </a:t>
            </a:r>
            <a:r>
              <a:rPr lang="ko-KR" altLang="en-US" dirty="0"/>
              <a:t>테이블 검색</a:t>
            </a:r>
          </a:p>
        </p:txBody>
      </p:sp>
    </p:spTree>
    <p:extLst>
      <p:ext uri="{BB962C8B-B14F-4D97-AF65-F5344CB8AC3E}">
        <p14:creationId xmlns:p14="http://schemas.microsoft.com/office/powerpoint/2010/main" val="36751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check </a:t>
            </a:r>
            <a:r>
              <a:rPr lang="ko-KR" altLang="en-US" dirty="0"/>
              <a:t>연산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teacher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06F21D06-D767-406C-8377-0E2BE366F635}"/>
              </a:ext>
            </a:extLst>
          </p:cNvPr>
          <p:cNvSpPr/>
          <p:nvPr/>
        </p:nvSpPr>
        <p:spPr>
          <a:xfrm>
            <a:off x="3200862" y="3068945"/>
            <a:ext cx="5083696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검색된 리스트에서 </a:t>
            </a:r>
            <a:r>
              <a:rPr lang="en-US" altLang="ko-KR" dirty="0"/>
              <a:t>Data AES </a:t>
            </a:r>
            <a:r>
              <a:rPr lang="ko-KR" altLang="en-US" dirty="0"/>
              <a:t>값을 </a:t>
            </a:r>
            <a:r>
              <a:rPr lang="en-US" altLang="ko-KR" dirty="0"/>
              <a:t>previous Block Hash </a:t>
            </a:r>
            <a:r>
              <a:rPr lang="ko-KR" altLang="en-US" dirty="0"/>
              <a:t>값으로 해독 해서 비교</a:t>
            </a:r>
            <a:endParaRPr lang="en-US" altLang="ko-KR" dirty="0"/>
          </a:p>
          <a:p>
            <a:pPr algn="ctr"/>
            <a:r>
              <a:rPr lang="en-US" altLang="ko-KR" sz="2800" b="1" dirty="0"/>
              <a:t>(</a:t>
            </a:r>
            <a:r>
              <a:rPr lang="ko-KR" altLang="en-US" sz="2800" b="1" dirty="0"/>
              <a:t>복구도 가능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836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check </a:t>
            </a:r>
            <a:r>
              <a:rPr lang="ko-KR" altLang="en-US" dirty="0"/>
              <a:t>연산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block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85DCA7F5-F35E-4DD4-9541-01CA20613D58}"/>
              </a:ext>
            </a:extLst>
          </p:cNvPr>
          <p:cNvSpPr/>
          <p:nvPr/>
        </p:nvSpPr>
        <p:spPr>
          <a:xfrm>
            <a:off x="3617189" y="3113819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완성된 시간 기준으로 순차적으로 해시 값 비교</a:t>
            </a:r>
          </a:p>
        </p:txBody>
      </p:sp>
    </p:spTree>
    <p:extLst>
      <p:ext uri="{BB962C8B-B14F-4D97-AF65-F5344CB8AC3E}">
        <p14:creationId xmlns:p14="http://schemas.microsoft.com/office/powerpoint/2010/main" val="32037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</a:t>
            </a:r>
            <a:r>
              <a:rPr lang="ko-KR" altLang="en-US" dirty="0"/>
              <a:t>전체 검사하는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block;</a:t>
            </a:r>
          </a:p>
          <a:p>
            <a:pPr algn="ctr"/>
            <a:r>
              <a:rPr lang="en-US" altLang="ko-KR" dirty="0"/>
              <a:t>Check student;</a:t>
            </a:r>
          </a:p>
          <a:p>
            <a:pPr algn="ctr"/>
            <a:r>
              <a:rPr lang="en-US" altLang="ko-KR" dirty="0"/>
              <a:t>Check teacher;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6758550" y="-33020"/>
          <a:ext cx="1762600" cy="74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0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88130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08760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8746436" y="-33020"/>
          <a:ext cx="3445564" cy="9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loginTime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sqlTime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</a:t>
                      </a:r>
                      <a:r>
                        <a:rPr lang="en-US" altLang="ko-KR" sz="1000" dirty="0" err="1"/>
                        <a:t>Heesu</a:t>
                      </a:r>
                      <a:r>
                        <a:rPr lang="en-US" altLang="ko-KR" sz="1000" dirty="0"/>
                        <a:t>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08364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“lee”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9725"/>
                  </a:ext>
                </a:extLst>
              </a:tr>
              <a:tr h="24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“Kim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815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41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 (0,0)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SHA((100,150))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SHA((100,160))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SHA((100,170))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9734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A4D9B-DFC1-4843-9B5D-DBF0A10703FF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4876999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63558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28928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</a:t>
                      </a:r>
                      <a:r>
                        <a:rPr lang="en-US" altLang="ko-KR" dirty="0"/>
                        <a:t>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14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45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5E6BAF-7287-42B3-B0F3-35CAEE273763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6127115"/>
          <a:ext cx="487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3069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588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147250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379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lim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“DB”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5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4591964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427510-ED59-48B2-A544-28B06113D7F9}"/>
              </a:ext>
            </a:extLst>
          </p:cNvPr>
          <p:cNvSpPr/>
          <p:nvPr/>
        </p:nvSpPr>
        <p:spPr>
          <a:xfrm>
            <a:off x="7611858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75AE9-E53A-4237-B5B1-E963D5CB059E}"/>
              </a:ext>
            </a:extLst>
          </p:cNvPr>
          <p:cNvSpPr/>
          <p:nvPr/>
        </p:nvSpPr>
        <p:spPr>
          <a:xfrm>
            <a:off x="10508996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9E76C34-A880-47B5-AE5D-7EA7811481FA}"/>
              </a:ext>
            </a:extLst>
          </p:cNvPr>
          <p:cNvSpPr/>
          <p:nvPr/>
        </p:nvSpPr>
        <p:spPr>
          <a:xfrm>
            <a:off x="2464904" y="2107096"/>
            <a:ext cx="7699513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C4301C42-1CB7-4B94-8100-7084B0EFA78B}"/>
              </a:ext>
            </a:extLst>
          </p:cNvPr>
          <p:cNvSpPr/>
          <p:nvPr/>
        </p:nvSpPr>
        <p:spPr>
          <a:xfrm>
            <a:off x="2464905" y="3864979"/>
            <a:ext cx="1828800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19EBD75A-76D9-4135-9BB1-AAAA0668A787}"/>
              </a:ext>
            </a:extLst>
          </p:cNvPr>
          <p:cNvSpPr/>
          <p:nvPr/>
        </p:nvSpPr>
        <p:spPr>
          <a:xfrm>
            <a:off x="6203072" y="3864979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FC945D8B-8B1D-4F10-83DB-23C0CCB345E0}"/>
              </a:ext>
            </a:extLst>
          </p:cNvPr>
          <p:cNvSpPr/>
          <p:nvPr/>
        </p:nvSpPr>
        <p:spPr>
          <a:xfrm>
            <a:off x="9131883" y="3783497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6910FAE-4BF1-4F3F-A9E2-8C9D0AD57754}"/>
              </a:ext>
            </a:extLst>
          </p:cNvPr>
          <p:cNvSpPr/>
          <p:nvPr/>
        </p:nvSpPr>
        <p:spPr>
          <a:xfrm>
            <a:off x="6073164" y="259080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쿼리를 블록체인에 맞게 실행</a:t>
            </a:r>
          </a:p>
        </p:txBody>
      </p:sp>
    </p:spTree>
    <p:extLst>
      <p:ext uri="{BB962C8B-B14F-4D97-AF65-F5344CB8AC3E}">
        <p14:creationId xmlns:p14="http://schemas.microsoft.com/office/powerpoint/2010/main" val="8719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4591964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427510-ED59-48B2-A544-28B06113D7F9}"/>
              </a:ext>
            </a:extLst>
          </p:cNvPr>
          <p:cNvSpPr/>
          <p:nvPr/>
        </p:nvSpPr>
        <p:spPr>
          <a:xfrm>
            <a:off x="7611858" y="3429000"/>
            <a:ext cx="1413164" cy="3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75AE9-E53A-4237-B5B1-E963D5CB059E}"/>
              </a:ext>
            </a:extLst>
          </p:cNvPr>
          <p:cNvSpPr/>
          <p:nvPr/>
        </p:nvSpPr>
        <p:spPr>
          <a:xfrm>
            <a:off x="10508996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9E76C34-A880-47B5-AE5D-7EA7811481FA}"/>
              </a:ext>
            </a:extLst>
          </p:cNvPr>
          <p:cNvSpPr/>
          <p:nvPr/>
        </p:nvSpPr>
        <p:spPr>
          <a:xfrm>
            <a:off x="2464904" y="2107096"/>
            <a:ext cx="7699513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C4301C42-1CB7-4B94-8100-7084B0EFA78B}"/>
              </a:ext>
            </a:extLst>
          </p:cNvPr>
          <p:cNvSpPr/>
          <p:nvPr/>
        </p:nvSpPr>
        <p:spPr>
          <a:xfrm>
            <a:off x="2464905" y="3864979"/>
            <a:ext cx="1828800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19EBD75A-76D9-4135-9BB1-AAAA0668A787}"/>
              </a:ext>
            </a:extLst>
          </p:cNvPr>
          <p:cNvSpPr/>
          <p:nvPr/>
        </p:nvSpPr>
        <p:spPr>
          <a:xfrm>
            <a:off x="6203072" y="3864979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FC945D8B-8B1D-4F10-83DB-23C0CCB345E0}"/>
              </a:ext>
            </a:extLst>
          </p:cNvPr>
          <p:cNvSpPr/>
          <p:nvPr/>
        </p:nvSpPr>
        <p:spPr>
          <a:xfrm>
            <a:off x="9131883" y="3783497"/>
            <a:ext cx="1270251" cy="967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6910FAE-4BF1-4F3F-A9E2-8C9D0AD57754}"/>
              </a:ext>
            </a:extLst>
          </p:cNvPr>
          <p:cNvSpPr/>
          <p:nvPr/>
        </p:nvSpPr>
        <p:spPr>
          <a:xfrm>
            <a:off x="8970302" y="2481552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908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Block Table</a:t>
            </a:r>
            <a:r>
              <a:rPr lang="ko-KR" altLang="en-US" dirty="0"/>
              <a:t>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E11B7A-5EAC-4E3A-9914-CA77D16A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38118"/>
              </p:ext>
            </p:extLst>
          </p:nvPr>
        </p:nvGraphicFramePr>
        <p:xfrm>
          <a:off x="4063998" y="1234440"/>
          <a:ext cx="812800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NS</a:t>
                      </a:r>
                      <a:r>
                        <a:rPr lang="ko-KR" altLang="en-US" sz="1400" dirty="0"/>
                        <a:t> 단위의 로그인 시간입니다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주키입니다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NS </a:t>
                      </a:r>
                      <a:r>
                        <a:rPr lang="ko-KR" altLang="en-US" sz="1400" dirty="0"/>
                        <a:t>단위의 </a:t>
                      </a:r>
                      <a:r>
                        <a:rPr lang="en-US" altLang="ko-KR" sz="1400" dirty="0"/>
                        <a:t>SQL</a:t>
                      </a:r>
                      <a:r>
                        <a:rPr lang="ko-KR" altLang="en-US" sz="1400" dirty="0"/>
                        <a:t>문 입력 시간입니다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/>
                        <a:t>주키입니다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NS </a:t>
                      </a:r>
                      <a:r>
                        <a:rPr lang="ko-KR" altLang="en-US" sz="1400" dirty="0"/>
                        <a:t>단위의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</a:t>
                      </a:r>
                      <a:r>
                        <a:rPr lang="en-US" altLang="ko-KR" sz="1400" dirty="0"/>
                        <a:t>commit</a:t>
                      </a:r>
                      <a:r>
                        <a:rPr lang="ko-KR" altLang="en-US" sz="1400" dirty="0"/>
                        <a:t>한 시간입니다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이전 블록의 </a:t>
                      </a:r>
                      <a:r>
                        <a:rPr lang="ko-KR" altLang="en-US" sz="1400" dirty="0" err="1"/>
                        <a:t>해쉬값입니다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 (</a:t>
                      </a:r>
                      <a:r>
                        <a:rPr lang="ko-KR" altLang="en-US" sz="1400" dirty="0"/>
                        <a:t>이 블록이 나타내는 데이터 전체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PreVious</a:t>
                      </a:r>
                      <a:r>
                        <a:rPr lang="en-US" altLang="ko-KR" sz="1400" dirty="0"/>
                        <a:t> Block Hash 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NS </a:t>
                      </a:r>
                      <a:r>
                        <a:rPr lang="ko-KR" altLang="en-US" sz="1400" dirty="0"/>
                        <a:t>단위의 완성 시간 및 마지막 </a:t>
                      </a:r>
                      <a:r>
                        <a:rPr lang="en-US" altLang="ko-KR" sz="1400" dirty="0"/>
                        <a:t>commit 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9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다중 사용자때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Previous Block Hash,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Data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AES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Completed Time</a:t>
                      </a:r>
                      <a:r>
                        <a:rPr lang="ko-KR" altLang="en-US" sz="1400" dirty="0"/>
                        <a:t>을 누가 계산할지 구별하기 위해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이전 블록을 검사할 때 사용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복구하거나 검사할 때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3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</a:t>
            </a:r>
            <a:r>
              <a:rPr lang="en-US" altLang="ko-KR" dirty="0" err="1"/>
              <a:t>BlockSQL</a:t>
            </a:r>
            <a:r>
              <a:rPr lang="en-US" altLang="ko-KR" dirty="0"/>
              <a:t> </a:t>
            </a:r>
            <a:r>
              <a:rPr lang="ko-KR" altLang="en-US" dirty="0"/>
              <a:t>초기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E11B7A-5EAC-4E3A-9914-CA77D16A3272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create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table student</a:t>
            </a:r>
          </a:p>
          <a:p>
            <a:pPr algn="ctr"/>
            <a:r>
              <a:rPr lang="en-US" altLang="ko-KR" dirty="0"/>
              <a:t>(id, name) prime key (id)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주키이자</a:t>
                      </a:r>
                      <a:r>
                        <a:rPr lang="ko-KR" altLang="en-US" dirty="0"/>
                        <a:t> 위 테이블의 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ko-KR" altLang="en-US" dirty="0"/>
                        <a:t> 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마찬가지 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0112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</a:tbl>
          </a:graphicData>
        </a:graphic>
      </p:graphicFrame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32C7715-0AA4-4495-950B-B680CEB8B1BB}"/>
              </a:ext>
            </a:extLst>
          </p:cNvPr>
          <p:cNvSpPr/>
          <p:nvPr/>
        </p:nvSpPr>
        <p:spPr>
          <a:xfrm>
            <a:off x="7315652" y="2821478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</a:t>
            </a:r>
            <a:r>
              <a:rPr lang="en-US" altLang="ko-KR" dirty="0"/>
              <a:t>: </a:t>
            </a:r>
            <a:r>
              <a:rPr lang="en-US" altLang="ko-KR" dirty="0" err="1"/>
              <a:t>studentHistory</a:t>
            </a:r>
            <a:endParaRPr lang="en-US" altLang="ko-KR" dirty="0"/>
          </a:p>
          <a:p>
            <a:pPr algn="ctr"/>
            <a:r>
              <a:rPr lang="ko-KR" altLang="en-US" dirty="0"/>
              <a:t>자동적으로 생성되는 테이블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43224199-66B1-474A-8FA8-3517766582F4}"/>
              </a:ext>
            </a:extLst>
          </p:cNvPr>
          <p:cNvSpPr/>
          <p:nvPr/>
        </p:nvSpPr>
        <p:spPr>
          <a:xfrm>
            <a:off x="9204087" y="4626856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</a:t>
            </a:r>
            <a:r>
              <a:rPr lang="en-US" altLang="ko-KR" dirty="0"/>
              <a:t>: student</a:t>
            </a:r>
          </a:p>
          <a:p>
            <a:pPr algn="ctr"/>
            <a:r>
              <a:rPr lang="ko-KR" altLang="en-US" dirty="0"/>
              <a:t>사용자가 생성한 테이블</a:t>
            </a:r>
          </a:p>
        </p:txBody>
      </p:sp>
    </p:spTree>
    <p:extLst>
      <p:ext uri="{BB962C8B-B14F-4D97-AF65-F5344CB8AC3E}">
        <p14:creationId xmlns:p14="http://schemas.microsoft.com/office/powerpoint/2010/main" val="20968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Create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table student</a:t>
            </a:r>
          </a:p>
          <a:p>
            <a:pPr algn="ctr"/>
            <a:r>
              <a:rPr lang="en-US" altLang="ko-KR" dirty="0"/>
              <a:t>(id, name) prime key (id)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31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74E4-856F-46DE-AD0A-4934F5E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Solution5 – Insert </a:t>
            </a:r>
            <a:r>
              <a:rPr lang="ko-KR" altLang="en-US" dirty="0"/>
              <a:t>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AC69E1-774F-458D-A69B-4186C72002D4}"/>
              </a:ext>
            </a:extLst>
          </p:cNvPr>
          <p:cNvSpPr/>
          <p:nvPr/>
        </p:nvSpPr>
        <p:spPr>
          <a:xfrm>
            <a:off x="2494280" y="1884450"/>
            <a:ext cx="1413164" cy="492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BlockSQL</a:t>
            </a:r>
            <a:endParaRPr lang="ko-KR" altLang="en-US" dirty="0"/>
          </a:p>
        </p:txBody>
      </p: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27D305A7-A5BE-4C8B-8155-5CD1630C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" y="3520643"/>
            <a:ext cx="1656080" cy="16560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C4981BD-062F-424A-B42D-C2E4D1598830}"/>
              </a:ext>
            </a:extLst>
          </p:cNvPr>
          <p:cNvSpPr/>
          <p:nvPr/>
        </p:nvSpPr>
        <p:spPr>
          <a:xfrm>
            <a:off x="391391" y="2204490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 student (2014, “</a:t>
            </a:r>
            <a:r>
              <a:rPr lang="en-US" altLang="ko-KR" dirty="0" err="1"/>
              <a:t>Heesu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B9E829-576D-4BE1-B8C3-396898AFEF8B}"/>
              </a:ext>
            </a:extLst>
          </p:cNvPr>
          <p:cNvGraphicFramePr>
            <a:graphicFrameLocks noGrp="1"/>
          </p:cNvGraphicFramePr>
          <p:nvPr/>
        </p:nvGraphicFramePr>
        <p:xfrm>
          <a:off x="9329880" y="5862089"/>
          <a:ext cx="2862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0">
                  <a:extLst>
                    <a:ext uri="{9D8B030D-6E8A-4147-A177-3AD203B41FA5}">
                      <a16:colId xmlns:a16="http://schemas.microsoft.com/office/drawing/2014/main" val="695459868"/>
                    </a:ext>
                  </a:extLst>
                </a:gridCol>
                <a:gridCol w="1431060">
                  <a:extLst>
                    <a:ext uri="{9D8B030D-6E8A-4147-A177-3AD203B41FA5}">
                      <a16:colId xmlns:a16="http://schemas.microsoft.com/office/drawing/2014/main" val="971067280"/>
                    </a:ext>
                  </a:extLst>
                </a:gridCol>
              </a:tblGrid>
              <a:tr h="330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55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FB450-7CC8-4356-B8D9-D67C38E9FEC1}"/>
              </a:ext>
            </a:extLst>
          </p:cNvPr>
          <p:cNvGraphicFramePr>
            <a:graphicFrameLocks noGrp="1"/>
          </p:cNvGraphicFramePr>
          <p:nvPr/>
        </p:nvGraphicFramePr>
        <p:xfrm>
          <a:off x="6597072" y="4007889"/>
          <a:ext cx="5594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32">
                  <a:extLst>
                    <a:ext uri="{9D8B030D-6E8A-4147-A177-3AD203B41FA5}">
                      <a16:colId xmlns:a16="http://schemas.microsoft.com/office/drawing/2014/main" val="2349297091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3106928898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1956890316"/>
                    </a:ext>
                  </a:extLst>
                </a:gridCol>
                <a:gridCol w="1398732">
                  <a:extLst>
                    <a:ext uri="{9D8B030D-6E8A-4147-A177-3AD203B41FA5}">
                      <a16:colId xmlns:a16="http://schemas.microsoft.com/office/drawing/2014/main" val="279174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205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537E476-493E-4709-A63E-917F642CDA67}"/>
              </a:ext>
            </a:extLst>
          </p:cNvPr>
          <p:cNvGraphicFramePr>
            <a:graphicFrameLocks noGrp="1"/>
          </p:cNvGraphicFramePr>
          <p:nvPr/>
        </p:nvGraphicFramePr>
        <p:xfrm>
          <a:off x="4063998" y="1234440"/>
          <a:ext cx="812800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3260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87410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10843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26274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6682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400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Login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</a:t>
                      </a:r>
                    </a:p>
                    <a:p>
                      <a:pPr latinLnBrk="1"/>
                      <a:r>
                        <a:rPr lang="en-US" altLang="ko-KR" sz="1400" dirty="0"/>
                        <a:t>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</a:t>
                      </a:r>
                    </a:p>
                    <a:p>
                      <a:pPr latinLnBrk="1"/>
                      <a:r>
                        <a:rPr lang="en-US" altLang="ko-KR" sz="1400" dirty="0"/>
                        <a:t>AES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Completed Time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AES(“</a:t>
                      </a:r>
                      <a:r>
                        <a:rPr lang="en-US" altLang="ko-KR" sz="1400" dirty="0" err="1"/>
                        <a:t>NoData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en-US" altLang="ko-KR" sz="1400" dirty="0" err="1"/>
                        <a:t>NoHash</a:t>
                      </a:r>
                      <a:r>
                        <a:rPr lang="en-US" altLang="ko-KR" sz="1400" dirty="0"/>
                        <a:t>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4713"/>
                  </a:ext>
                </a:extLst>
              </a:tr>
            </a:tbl>
          </a:graphicData>
        </a:graphic>
      </p:graphicFrame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8D4EFE8C-1549-4EA0-96A7-09BB32DA0653}"/>
              </a:ext>
            </a:extLst>
          </p:cNvPr>
          <p:cNvSpPr/>
          <p:nvPr/>
        </p:nvSpPr>
        <p:spPr>
          <a:xfrm>
            <a:off x="7133242" y="923538"/>
            <a:ext cx="2732810" cy="103909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 </a:t>
            </a:r>
            <a:r>
              <a:rPr lang="ko-KR" altLang="en-US" dirty="0"/>
              <a:t>된 것이 아니기 때문에 나머지는 </a:t>
            </a:r>
            <a:r>
              <a:rPr lang="en-US" altLang="ko-KR" dirty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2155</Words>
  <Application>Microsoft Office PowerPoint</Application>
  <PresentationFormat>와이드스크린</PresentationFormat>
  <Paragraphs>1198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Concept</vt:lpstr>
      <vt:lpstr>Solution5</vt:lpstr>
      <vt:lpstr>Solution5</vt:lpstr>
      <vt:lpstr>Solution5</vt:lpstr>
      <vt:lpstr>Solution5 – Block Table 설명</vt:lpstr>
      <vt:lpstr>Solution5 – BlockSQL 초기 상태</vt:lpstr>
      <vt:lpstr>Solution5 – create 연산</vt:lpstr>
      <vt:lpstr>Solution5 – Create 연산</vt:lpstr>
      <vt:lpstr>Solution5 – Insert 연산</vt:lpstr>
      <vt:lpstr>Solution5 – Insert 연산</vt:lpstr>
      <vt:lpstr>Solution5 – Insert 연산</vt:lpstr>
      <vt:lpstr>Solution5 – Insert 연산2</vt:lpstr>
      <vt:lpstr>Solution5 – Update 연산</vt:lpstr>
      <vt:lpstr>Solution5 – Commit 연산</vt:lpstr>
      <vt:lpstr>Solution5 – Commit 연산</vt:lpstr>
      <vt:lpstr>Solution5 – Commit 연산</vt:lpstr>
      <vt:lpstr>Solution5 – Commit 연산</vt:lpstr>
      <vt:lpstr>Solution5 – Commit 연산</vt:lpstr>
      <vt:lpstr>Solution5 – Commit 연산</vt:lpstr>
      <vt:lpstr>Solution5 – create 연산2</vt:lpstr>
      <vt:lpstr>Solution5 – insert 연산3</vt:lpstr>
      <vt:lpstr>Solution5 – check 연산1</vt:lpstr>
      <vt:lpstr>Solution5 – check 연산1</vt:lpstr>
      <vt:lpstr>Solution5 – check 연산1</vt:lpstr>
      <vt:lpstr>Solution5 – check 연산2</vt:lpstr>
      <vt:lpstr>Solution5 – 전체 검사하는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</dc:title>
  <dc:creator>이희수</dc:creator>
  <cp:lastModifiedBy>이희수</cp:lastModifiedBy>
  <cp:revision>3</cp:revision>
  <dcterms:created xsi:type="dcterms:W3CDTF">2019-08-16T06:23:37Z</dcterms:created>
  <dcterms:modified xsi:type="dcterms:W3CDTF">2019-08-16T19:10:13Z</dcterms:modified>
</cp:coreProperties>
</file>