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7" r:id="rId4"/>
    <p:sldId id="262" r:id="rId5"/>
    <p:sldId id="259" r:id="rId6"/>
    <p:sldId id="260" r:id="rId7"/>
    <p:sldId id="261" r:id="rId8"/>
    <p:sldId id="258" r:id="rId9"/>
    <p:sldId id="256" r:id="rId10"/>
    <p:sldId id="272" r:id="rId11"/>
    <p:sldId id="264" r:id="rId12"/>
    <p:sldId id="273" r:id="rId13"/>
    <p:sldId id="274" r:id="rId14"/>
    <p:sldId id="275" r:id="rId15"/>
    <p:sldId id="265" r:id="rId16"/>
    <p:sldId id="266" r:id="rId17"/>
    <p:sldId id="263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lee4716/CCM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E7FAC-4B34-4808-8125-2BC7B98A1254}"/>
              </a:ext>
            </a:extLst>
          </p:cNvPr>
          <p:cNvSpPr txBox="1"/>
          <p:nvPr/>
        </p:nvSpPr>
        <p:spPr>
          <a:xfrm>
            <a:off x="1839373" y="1920895"/>
            <a:ext cx="85132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CCMCT </a:t>
            </a:r>
          </a:p>
          <a:p>
            <a:pPr algn="ctr"/>
            <a:r>
              <a:rPr lang="en-US" altLang="ko-KR" sz="2000" b="1" dirty="0"/>
              <a:t>(C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anine Cutaneous </a:t>
            </a:r>
            <a:r>
              <a:rPr lang="en-US" altLang="ko-KR" sz="2000" b="1" dirty="0">
                <a:solidFill>
                  <a:srgbClr val="222222"/>
                </a:solidFill>
                <a:latin typeface="-apple-system"/>
              </a:rPr>
              <a:t>M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ast Cell Tumor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–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sz="2000" b="1" dirty="0">
                <a:solidFill>
                  <a:srgbClr val="222222"/>
                </a:solidFill>
                <a:latin typeface="-apple-system"/>
              </a:rPr>
              <a:t>개 피부 비만 세포 종양 </a:t>
            </a:r>
            <a:r>
              <a:rPr lang="en-US" altLang="ko-KR" sz="2000" b="1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 algn="ctr"/>
            <a:r>
              <a:rPr lang="ko-KR" altLang="en-US" sz="2800" b="1" i="0" dirty="0">
                <a:solidFill>
                  <a:srgbClr val="222222"/>
                </a:solidFill>
                <a:effectLst/>
                <a:latin typeface="-apple-system"/>
              </a:rPr>
              <a:t>분석</a:t>
            </a:r>
            <a:r>
              <a:rPr lang="en-US" altLang="ko-KR" sz="2800" b="1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222222"/>
                </a:solidFill>
                <a:latin typeface="-apple-system"/>
              </a:rPr>
              <a:t>학습 보고서</a:t>
            </a:r>
            <a:endParaRPr lang="en-US" altLang="ko-KR" sz="2800" b="1" dirty="0">
              <a:solidFill>
                <a:srgbClr val="222222"/>
              </a:solidFill>
              <a:latin typeface="-apple-system"/>
            </a:endParaRPr>
          </a:p>
          <a:p>
            <a:pPr algn="ctr"/>
            <a:endParaRPr lang="en-US" altLang="ko-KR" sz="2800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r"/>
            <a:r>
              <a:rPr lang="ko-KR" altLang="en-US" sz="2000" i="0" dirty="0">
                <a:solidFill>
                  <a:srgbClr val="222222"/>
                </a:solidFill>
                <a:effectLst/>
                <a:latin typeface="-apple-system"/>
              </a:rPr>
              <a:t>영우 글로벌 러닝</a:t>
            </a:r>
            <a:endParaRPr lang="en-US" altLang="ko-KR" sz="200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r"/>
            <a:r>
              <a:rPr lang="ko-KR" altLang="en-US" b="0" i="0" u="none" strike="noStrike" dirty="0">
                <a:effectLst/>
                <a:latin typeface="Noto Sans KR"/>
              </a:rPr>
              <a:t>데이터기반 인공지능 시스템 엔지니어 양성 과정</a:t>
            </a:r>
            <a:endParaRPr lang="en-US" altLang="ko-KR" b="0" i="0" u="none" strike="noStrike" dirty="0">
              <a:effectLst/>
              <a:latin typeface="Noto Sans KR"/>
            </a:endParaRPr>
          </a:p>
          <a:p>
            <a:pPr algn="r"/>
            <a:r>
              <a:rPr lang="ko-KR" altLang="en-US" sz="200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ko-KR" altLang="en-US" sz="2000" dirty="0">
                <a:solidFill>
                  <a:srgbClr val="222222"/>
                </a:solidFill>
                <a:latin typeface="-apple-system"/>
              </a:rPr>
              <a:t>기 교육생 </a:t>
            </a:r>
            <a:endParaRPr lang="en-US" altLang="ko-KR" sz="2000" dirty="0">
              <a:solidFill>
                <a:srgbClr val="222222"/>
              </a:solidFill>
              <a:latin typeface="-apple-system"/>
            </a:endParaRPr>
          </a:p>
          <a:p>
            <a:pPr algn="r"/>
            <a:r>
              <a:rPr lang="ko-KR" altLang="en-US" sz="2000" b="1" dirty="0">
                <a:solidFill>
                  <a:srgbClr val="222222"/>
                </a:solidFill>
                <a:latin typeface="-apple-system"/>
              </a:rPr>
              <a:t>이현수</a:t>
            </a:r>
            <a:endParaRPr lang="en-US" altLang="ko-KR" sz="2000" b="1" dirty="0">
              <a:solidFill>
                <a:srgbClr val="222222"/>
              </a:solidFill>
              <a:latin typeface="-apple-system"/>
            </a:endParaRPr>
          </a:p>
          <a:p>
            <a:pPr algn="r"/>
            <a:r>
              <a:rPr lang="en-US" altLang="ko-KR" sz="1400" b="1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https://github.com/hslee4716/CCMCT.git</a:t>
            </a:r>
            <a:endParaRPr lang="en-US" altLang="ko-KR" sz="1400" b="1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739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E49214-EC67-4EB4-A57C-448A8AEB1084}"/>
              </a:ext>
            </a:extLst>
          </p:cNvPr>
          <p:cNvSpPr txBox="1"/>
          <p:nvPr/>
        </p:nvSpPr>
        <p:spPr>
          <a:xfrm>
            <a:off x="733390" y="370905"/>
            <a:ext cx="766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Train </a:t>
            </a:r>
            <a:r>
              <a:rPr lang="ko-KR" altLang="en-US" sz="3200" b="1" dirty="0"/>
              <a:t>결과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62BFC3F-A839-4915-8F0B-334DEA06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8" y="1397681"/>
            <a:ext cx="10689947" cy="145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2FDDC-E269-4947-9932-AA83B8E54EA3}"/>
              </a:ext>
            </a:extLst>
          </p:cNvPr>
          <p:cNvSpPr txBox="1"/>
          <p:nvPr/>
        </p:nvSpPr>
        <p:spPr>
          <a:xfrm>
            <a:off x="733389" y="3292337"/>
            <a:ext cx="10689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 표는 데이터에 대한 설명이 포함된 논문에서 </a:t>
            </a:r>
            <a:r>
              <a:rPr lang="en-US" altLang="ko-KR" sz="1600" dirty="0"/>
              <a:t>ImageNet</a:t>
            </a:r>
            <a:r>
              <a:rPr lang="ko-KR" altLang="en-US" sz="1600" dirty="0"/>
              <a:t>으로 학습된 </a:t>
            </a:r>
            <a:r>
              <a:rPr lang="en-US" altLang="ko-KR" sz="1600" dirty="0"/>
              <a:t>weights</a:t>
            </a:r>
            <a:r>
              <a:rPr lang="ko-KR" altLang="en-US" sz="1600" dirty="0"/>
              <a:t>를 포함한 </a:t>
            </a:r>
            <a:r>
              <a:rPr lang="en-US" altLang="ko-KR" sz="1600" dirty="0"/>
              <a:t>ResNet-18 </a:t>
            </a:r>
            <a:r>
              <a:rPr lang="ko-KR" altLang="en-US" sz="1600" dirty="0"/>
              <a:t>베이스의 </a:t>
            </a:r>
            <a:r>
              <a:rPr lang="en-US" altLang="ko-KR" sz="1600" dirty="0"/>
              <a:t>CNN</a:t>
            </a:r>
            <a:r>
              <a:rPr lang="ko-KR" altLang="en-US" sz="1600" dirty="0"/>
              <a:t>모델을 훈련시켜 나온 결과이며 </a:t>
            </a:r>
            <a:r>
              <a:rPr lang="en-US" altLang="ko-KR" sz="1600" dirty="0"/>
              <a:t>91.390%</a:t>
            </a:r>
            <a:r>
              <a:rPr lang="ko-KR" altLang="en-US" sz="1600" dirty="0"/>
              <a:t>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를 달성했다고 설명한다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이번 프로젝트에서는 해당 수치를 목표로 두고 학습을 진행했다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68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AC12DE-86C9-4265-9576-28FC28CEB918}"/>
              </a:ext>
            </a:extLst>
          </p:cNvPr>
          <p:cNvSpPr txBox="1"/>
          <p:nvPr/>
        </p:nvSpPr>
        <p:spPr>
          <a:xfrm>
            <a:off x="733390" y="370905"/>
            <a:ext cx="7663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Train Result</a:t>
            </a:r>
          </a:p>
          <a:p>
            <a:r>
              <a:rPr lang="en-US" altLang="ko-KR" b="1" dirty="0"/>
              <a:t>	- </a:t>
            </a:r>
            <a:r>
              <a:rPr lang="en-US" altLang="ko-KR" dirty="0" err="1"/>
              <a:t>imgsz</a:t>
            </a:r>
            <a:r>
              <a:rPr lang="en-US" altLang="ko-KR" dirty="0"/>
              <a:t>: 640 / </a:t>
            </a:r>
            <a:r>
              <a:rPr lang="en-US" altLang="ko-KR" dirty="0" err="1"/>
              <a:t>train_imgsz</a:t>
            </a:r>
            <a:r>
              <a:rPr lang="en-US" altLang="ko-KR" dirty="0"/>
              <a:t>: 640</a:t>
            </a:r>
          </a:p>
          <a:p>
            <a:r>
              <a:rPr lang="en-US" altLang="ko-KR" dirty="0"/>
              <a:t>	- epochs: 100 / weight: yolov5m.pt</a:t>
            </a:r>
          </a:p>
          <a:p>
            <a:r>
              <a:rPr lang="en-US" altLang="ko-KR" dirty="0"/>
              <a:t>	- 5Labels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17856-44B3-478A-80AD-EFB00942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0" y="1829370"/>
            <a:ext cx="5762660" cy="4321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B6555-363B-4433-AECF-4DE828AE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8" y="1786677"/>
            <a:ext cx="5762660" cy="4321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DC11B5-2603-41FE-8C3A-83E4CF8BB8BA}"/>
              </a:ext>
            </a:extLst>
          </p:cNvPr>
          <p:cNvSpPr txBox="1"/>
          <p:nvPr/>
        </p:nvSpPr>
        <p:spPr>
          <a:xfrm>
            <a:off x="6096000" y="370905"/>
            <a:ext cx="584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en-US" altLang="ko-KR" dirty="0" err="1"/>
              <a:t>imgsz</a:t>
            </a:r>
            <a:r>
              <a:rPr lang="en-US" altLang="ko-KR" dirty="0"/>
              <a:t>: 320 / </a:t>
            </a:r>
            <a:r>
              <a:rPr lang="en-US" altLang="ko-KR" dirty="0" err="1"/>
              <a:t>train_imgsz</a:t>
            </a:r>
            <a:r>
              <a:rPr lang="en-US" altLang="ko-KR" dirty="0"/>
              <a:t>: 320</a:t>
            </a:r>
          </a:p>
          <a:p>
            <a:r>
              <a:rPr lang="en-US" altLang="ko-KR" dirty="0"/>
              <a:t>	- epochs: 250 / weight: yolov5s.pt</a:t>
            </a:r>
          </a:p>
          <a:p>
            <a:r>
              <a:rPr lang="en-US" altLang="ko-KR" dirty="0"/>
              <a:t>	- 5Labels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C7E364-A26E-4C0A-AE32-0C86B6C7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9370"/>
            <a:ext cx="5762661" cy="43219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5D1549-FB65-4CEE-90DC-C23CB7076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7" y="1829370"/>
            <a:ext cx="5762661" cy="4321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C12DE-86C9-4265-9576-28FC28CEB918}"/>
              </a:ext>
            </a:extLst>
          </p:cNvPr>
          <p:cNvSpPr txBox="1"/>
          <p:nvPr/>
        </p:nvSpPr>
        <p:spPr>
          <a:xfrm>
            <a:off x="733390" y="370905"/>
            <a:ext cx="7663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Train Result</a:t>
            </a:r>
          </a:p>
          <a:p>
            <a:r>
              <a:rPr lang="en-US" altLang="ko-KR" b="1" dirty="0"/>
              <a:t>	- </a:t>
            </a:r>
            <a:r>
              <a:rPr lang="en-US" altLang="ko-KR" dirty="0" err="1"/>
              <a:t>imgsz</a:t>
            </a:r>
            <a:r>
              <a:rPr lang="en-US" altLang="ko-KR" dirty="0"/>
              <a:t>: 320 / </a:t>
            </a:r>
            <a:r>
              <a:rPr lang="en-US" altLang="ko-KR" dirty="0" err="1"/>
              <a:t>train_imgsz</a:t>
            </a:r>
            <a:r>
              <a:rPr lang="en-US" altLang="ko-KR" dirty="0"/>
              <a:t>: 640</a:t>
            </a:r>
          </a:p>
          <a:p>
            <a:r>
              <a:rPr lang="en-US" altLang="ko-KR" dirty="0"/>
              <a:t>	- epochs: 200 / weight: yolov5s.pt</a:t>
            </a:r>
          </a:p>
          <a:p>
            <a:r>
              <a:rPr lang="en-US" altLang="ko-KR" dirty="0"/>
              <a:t>	- 4Labels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C11B5-2603-41FE-8C3A-83E4CF8BB8BA}"/>
              </a:ext>
            </a:extLst>
          </p:cNvPr>
          <p:cNvSpPr txBox="1"/>
          <p:nvPr/>
        </p:nvSpPr>
        <p:spPr>
          <a:xfrm>
            <a:off x="6096000" y="370905"/>
            <a:ext cx="58449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r>
              <a:rPr lang="en-US" altLang="ko-KR" b="1" dirty="0"/>
              <a:t>	- </a:t>
            </a:r>
            <a:r>
              <a:rPr lang="en-US" altLang="ko-KR" dirty="0" err="1"/>
              <a:t>imgsz</a:t>
            </a:r>
            <a:r>
              <a:rPr lang="en-US" altLang="ko-KR" dirty="0"/>
              <a:t>: 320 / </a:t>
            </a:r>
            <a:r>
              <a:rPr lang="en-US" altLang="ko-KR" dirty="0" err="1"/>
              <a:t>train_imgsz</a:t>
            </a:r>
            <a:r>
              <a:rPr lang="en-US" altLang="ko-KR" dirty="0"/>
              <a:t>: 320</a:t>
            </a:r>
          </a:p>
          <a:p>
            <a:r>
              <a:rPr lang="en-US" altLang="ko-KR" dirty="0"/>
              <a:t>	- epochs: 120 / weight: yolov5l.pt</a:t>
            </a:r>
          </a:p>
          <a:p>
            <a:r>
              <a:rPr lang="en-US" altLang="ko-KR" dirty="0"/>
              <a:t>	- 4Labels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0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54EC6-166D-48D5-8683-7C7DD13A34F7}"/>
              </a:ext>
            </a:extLst>
          </p:cNvPr>
          <p:cNvSpPr txBox="1"/>
          <p:nvPr/>
        </p:nvSpPr>
        <p:spPr>
          <a:xfrm>
            <a:off x="733390" y="370905"/>
            <a:ext cx="766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0318C-EA48-4C27-84B0-B5F84A491992}"/>
              </a:ext>
            </a:extLst>
          </p:cNvPr>
          <p:cNvSpPr txBox="1"/>
          <p:nvPr/>
        </p:nvSpPr>
        <p:spPr>
          <a:xfrm>
            <a:off x="733390" y="1437705"/>
            <a:ext cx="90735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총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번 이상의 학습 중 라벨 수나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원본 데이터셋에 변화를 주거나 했던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큰 변화를 주었을 때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가지 훈련의 </a:t>
            </a:r>
            <a:r>
              <a:rPr lang="en-US" altLang="ko-KR" sz="1600" b="1" dirty="0"/>
              <a:t>confusion matrix</a:t>
            </a:r>
            <a:r>
              <a:rPr lang="ko-KR" altLang="en-US" sz="1600" b="1" dirty="0"/>
              <a:t>이다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이미지가 클수록 이미지 크기 대비 작은 객체 탐지에서 불리하다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따라서 원본 이미지 사이즈를 </a:t>
            </a:r>
            <a:r>
              <a:rPr lang="en-US" altLang="ko-KR" sz="1600" b="1" dirty="0"/>
              <a:t>640-&gt;320</a:t>
            </a:r>
            <a:r>
              <a:rPr lang="ko-KR" altLang="en-US" sz="1600" b="1" dirty="0"/>
              <a:t>으로 줄였을 때 </a:t>
            </a:r>
            <a:r>
              <a:rPr lang="en-US" altLang="ko-KR" sz="1600" b="1" dirty="0" err="1"/>
              <a:t>BackgroundFN</a:t>
            </a:r>
            <a:r>
              <a:rPr lang="en-US" altLang="ko-KR" sz="1600" b="1" dirty="0"/>
              <a:t>( </a:t>
            </a:r>
            <a:r>
              <a:rPr lang="ko-KR" altLang="en-US" sz="1600" b="1" dirty="0"/>
              <a:t>잘못된 </a:t>
            </a:r>
            <a:r>
              <a:rPr lang="ko-KR" altLang="en-US" sz="1600" b="1" dirty="0" err="1"/>
              <a:t>바운딩</a:t>
            </a:r>
            <a:r>
              <a:rPr lang="ko-KR" altLang="en-US" sz="1600" b="1" dirty="0"/>
              <a:t> 박스</a:t>
            </a:r>
            <a:r>
              <a:rPr lang="en-US" altLang="ko-KR" sz="1600" b="1" dirty="0"/>
              <a:t> )</a:t>
            </a:r>
            <a:r>
              <a:rPr lang="ko-KR" altLang="en-US" sz="1600" b="1" dirty="0"/>
              <a:t>비율이 확연히 줄었다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320*320</a:t>
            </a:r>
            <a:r>
              <a:rPr lang="ko-KR" altLang="en-US" sz="1600" b="1" dirty="0"/>
              <a:t> 사이즈의 이미지를 </a:t>
            </a:r>
            <a:r>
              <a:rPr lang="en-US" altLang="ko-KR" sz="1600" b="1" dirty="0"/>
              <a:t>640*640</a:t>
            </a:r>
            <a:r>
              <a:rPr lang="ko-KR" altLang="en-US" sz="1600" b="1" dirty="0"/>
              <a:t>이미지로 </a:t>
            </a:r>
            <a:r>
              <a:rPr lang="en-US" altLang="ko-KR" sz="1600" b="1" dirty="0"/>
              <a:t>resizing</a:t>
            </a:r>
            <a:r>
              <a:rPr lang="ko-KR" altLang="en-US" sz="1600" b="1" dirty="0"/>
              <a:t>해서 학습시킨 결과 그냥 학습 시킨 것과 큰 차이가 없었다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Annotation</a:t>
            </a:r>
            <a:r>
              <a:rPr lang="ko-KR" altLang="en-US" sz="1600" b="1" dirty="0"/>
              <a:t>을 가지고 있지 않은 </a:t>
            </a:r>
            <a:r>
              <a:rPr lang="en-US" altLang="ko-KR" sz="1600" b="1" dirty="0"/>
              <a:t>tile</a:t>
            </a:r>
            <a:r>
              <a:rPr lang="ko-KR" altLang="en-US" sz="1600" b="1" dirty="0"/>
              <a:t>의 이미지를 포함해 학습시켰을 때</a:t>
            </a:r>
            <a:r>
              <a:rPr lang="en-US" altLang="ko-KR" sz="1600" b="1" dirty="0"/>
              <a:t>, tumor cell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FP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rate</a:t>
            </a:r>
            <a:r>
              <a:rPr lang="ko-KR" altLang="en-US" sz="1600" b="1" dirty="0"/>
              <a:t>는 확연히 줄었지만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나머지에선 큰 변화가 없었고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오히려 성능이 떨어졌다</a:t>
            </a:r>
            <a:r>
              <a:rPr lang="en-US" altLang="ko-KR" sz="1600" b="1" dirty="0"/>
              <a:t>. -&gt; </a:t>
            </a:r>
            <a:r>
              <a:rPr lang="ko-KR" altLang="en-US" sz="1600" b="1" dirty="0"/>
              <a:t>이때 </a:t>
            </a:r>
            <a:r>
              <a:rPr lang="en-US" altLang="ko-KR" sz="1600" b="1" dirty="0"/>
              <a:t>epochs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120</a:t>
            </a:r>
            <a:r>
              <a:rPr lang="ko-KR" altLang="en-US" sz="1600" b="1" dirty="0"/>
              <a:t>이었는데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더 늘려서 학습 시켜볼 필요성이 있다고 판단된다</a:t>
            </a:r>
            <a:r>
              <a:rPr lang="en-US" altLang="ko-KR" sz="1600" b="1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원래 </a:t>
            </a:r>
            <a:r>
              <a:rPr lang="en-US" altLang="ko-KR" sz="1600" b="1" dirty="0"/>
              <a:t>target</a:t>
            </a:r>
            <a:r>
              <a:rPr lang="ko-KR" altLang="en-US" sz="1600" b="1" dirty="0"/>
              <a:t>인 </a:t>
            </a:r>
            <a:r>
              <a:rPr lang="en-US" altLang="ko-KR" sz="1600" b="1" dirty="0"/>
              <a:t>Mitotic cell</a:t>
            </a:r>
            <a:r>
              <a:rPr lang="ko-KR" altLang="en-US" sz="1600" b="1" dirty="0"/>
              <a:t>의 경우 논문의 결과와 유사한 </a:t>
            </a:r>
            <a:r>
              <a:rPr lang="en-US" altLang="ko-KR" sz="1600" b="1" dirty="0"/>
              <a:t>accuracy</a:t>
            </a:r>
            <a:r>
              <a:rPr lang="ko-KR" altLang="en-US" sz="1600" b="1" dirty="0"/>
              <a:t>를 달성했지만 나머지의 경우는 크게 떨어진다</a:t>
            </a:r>
            <a:r>
              <a:rPr lang="en-US" altLang="ko-KR" sz="1600" b="1" dirty="0"/>
              <a:t>. -&gt; Background FN, FP</a:t>
            </a:r>
            <a:r>
              <a:rPr lang="ko-KR" altLang="en-US" sz="1600" b="1" dirty="0"/>
              <a:t>를 줄이는 방향으로 간다면 도달할 수 있을 것이라 생각된다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lvl="1"/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3197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12329-73EB-4EB4-8353-6CA1775A9755}"/>
              </a:ext>
            </a:extLst>
          </p:cNvPr>
          <p:cNvSpPr txBox="1"/>
          <p:nvPr/>
        </p:nvSpPr>
        <p:spPr>
          <a:xfrm>
            <a:off x="733390" y="370905"/>
            <a:ext cx="766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회고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D39D4-A9DF-4488-A399-EAAB82ECDF80}"/>
              </a:ext>
            </a:extLst>
          </p:cNvPr>
          <p:cNvSpPr txBox="1"/>
          <p:nvPr/>
        </p:nvSpPr>
        <p:spPr>
          <a:xfrm>
            <a:off x="733390" y="1751469"/>
            <a:ext cx="10687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원본이 </a:t>
            </a:r>
            <a:r>
              <a:rPr lang="en-US" altLang="ko-KR" sz="1600" b="1" dirty="0"/>
              <a:t>.</a:t>
            </a:r>
            <a:r>
              <a:rPr lang="en-US" altLang="ko-KR" sz="1600" b="1" dirty="0" err="1"/>
              <a:t>dcm</a:t>
            </a:r>
            <a:r>
              <a:rPr lang="ko-KR" altLang="en-US" sz="1600" b="1" dirty="0"/>
              <a:t>파일이었는데 해당 파일을 </a:t>
            </a:r>
            <a:r>
              <a:rPr lang="en-US" altLang="ko-KR" sz="1600" b="1" dirty="0" err="1"/>
              <a:t>png</a:t>
            </a:r>
            <a:r>
              <a:rPr lang="ko-KR" altLang="en-US" sz="1600" b="1" dirty="0"/>
              <a:t>파일로 </a:t>
            </a:r>
            <a:r>
              <a:rPr lang="en-US" altLang="ko-KR" sz="1600" b="1" dirty="0"/>
              <a:t>tiling</a:t>
            </a:r>
            <a:r>
              <a:rPr lang="ko-KR" altLang="en-US" sz="1600" b="1" dirty="0" err="1"/>
              <a:t>할때</a:t>
            </a:r>
            <a:r>
              <a:rPr lang="ko-KR" altLang="en-US" sz="1600" b="1" dirty="0"/>
              <a:t> 짧으면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시간 </a:t>
            </a:r>
            <a:r>
              <a:rPr lang="en-US" altLang="ko-KR" sz="1600" b="1" dirty="0"/>
              <a:t>~ </a:t>
            </a:r>
            <a:r>
              <a:rPr lang="ko-KR" altLang="en-US" sz="1600" b="1" dirty="0"/>
              <a:t>길면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시간까지 소요됐다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코드를 최적화 시키며 많이 나아 졌지만 초반에 이때문에 시간이 많이 소요됐고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미리 </a:t>
            </a:r>
            <a:r>
              <a:rPr lang="en-US" altLang="ko-KR" sz="1600" b="1" dirty="0"/>
              <a:t>train set </a:t>
            </a:r>
            <a:r>
              <a:rPr lang="ko-KR" altLang="en-US" sz="1600" b="1" dirty="0"/>
              <a:t>생성 모듈을 완벽하게 만들어 놓는 것에 대한 필요성을 많이 느낄 수 있었다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이번 프로젝트에서는 한 모델만 가지고 </a:t>
            </a:r>
            <a:r>
              <a:rPr lang="ko-KR" altLang="en-US" sz="1600" b="1" dirty="0" err="1"/>
              <a:t>하이퍼파라메터와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trainset</a:t>
            </a:r>
            <a:r>
              <a:rPr lang="ko-KR" altLang="en-US" sz="1600" b="1" dirty="0"/>
              <a:t>만 바꿔가며 학습시켰는데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만족스런 결과는 나오지 않았다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더 많은 모델을 가용해서 학습시켜볼 필요성이 있다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익숙하지 않은 </a:t>
            </a:r>
            <a:r>
              <a:rPr lang="en-US" altLang="ko-KR" sz="1600" b="1" dirty="0"/>
              <a:t>domain</a:t>
            </a:r>
            <a:r>
              <a:rPr lang="ko-KR" altLang="en-US" sz="1600" b="1" dirty="0"/>
              <a:t>이어서 그런지 초반 갈피를 잡는데 시간이 많이 걸렸다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06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711294" y="481897"/>
            <a:ext cx="7915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서비스화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4326797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894190" y="3747052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709284" y="479041"/>
            <a:ext cx="791583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서비스화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해당 데이터셋의 경우 </a:t>
            </a:r>
            <a:r>
              <a:rPr lang="en-US" altLang="ko-KR" dirty="0"/>
              <a:t>640 * 640</a:t>
            </a:r>
            <a:r>
              <a:rPr lang="ko-KR" altLang="en-US" dirty="0"/>
              <a:t>사이즈로 잘랐을 때 평균 몇 개의 </a:t>
            </a:r>
            <a:r>
              <a:rPr lang="en-US" altLang="ko-KR" dirty="0"/>
              <a:t>Mitotic cell</a:t>
            </a:r>
            <a:r>
              <a:rPr lang="ko-KR" altLang="en-US" dirty="0"/>
              <a:t>이 관측되는지 계산하면 </a:t>
            </a:r>
            <a:r>
              <a:rPr lang="en-US" altLang="ko-KR" dirty="0"/>
              <a:t>MC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B4AF3F-4195-4CE5-B756-68D3FDBFD9F7}"/>
              </a:ext>
            </a:extLst>
          </p:cNvPr>
          <p:cNvCxnSpPr/>
          <p:nvPr/>
        </p:nvCxnSpPr>
        <p:spPr>
          <a:xfrm>
            <a:off x="7010400" y="3429000"/>
            <a:ext cx="76200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5A8DC9-95A5-43C6-9115-34822F24B034}"/>
              </a:ext>
            </a:extLst>
          </p:cNvPr>
          <p:cNvCxnSpPr/>
          <p:nvPr/>
        </p:nvCxnSpPr>
        <p:spPr>
          <a:xfrm flipV="1">
            <a:off x="7082118" y="4303059"/>
            <a:ext cx="708211" cy="28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7" y="3158259"/>
            <a:ext cx="9423577" cy="3054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481896"/>
            <a:ext cx="1000461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서비스화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모든 이미지를 </a:t>
            </a:r>
            <a:r>
              <a:rPr lang="en-US" altLang="ko-KR" dirty="0"/>
              <a:t>tiling</a:t>
            </a:r>
            <a:r>
              <a:rPr lang="ko-KR" altLang="en-US" dirty="0"/>
              <a:t>하여 </a:t>
            </a:r>
            <a:r>
              <a:rPr lang="en-US" altLang="ko-KR" dirty="0"/>
              <a:t>detection</a:t>
            </a:r>
            <a:r>
              <a:rPr lang="ko-KR" altLang="en-US" dirty="0"/>
              <a:t>시키고</a:t>
            </a:r>
            <a:r>
              <a:rPr lang="en-US" altLang="ko-KR" dirty="0"/>
              <a:t>, Mitotic cell</a:t>
            </a:r>
            <a:r>
              <a:rPr lang="ko-KR" altLang="en-US" dirty="0"/>
              <a:t>이 검출된 </a:t>
            </a:r>
            <a:r>
              <a:rPr lang="en-US" altLang="ko-KR" dirty="0"/>
              <a:t>tile</a:t>
            </a:r>
            <a:r>
              <a:rPr lang="ko-KR" altLang="en-US" dirty="0"/>
              <a:t>을 표시하여 아래 이미지와 같이 표시할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의사가 각 </a:t>
            </a:r>
            <a:r>
              <a:rPr lang="en-US" altLang="ko-KR" dirty="0"/>
              <a:t>tile</a:t>
            </a:r>
            <a:r>
              <a:rPr lang="ko-KR" altLang="en-US" dirty="0"/>
              <a:t>을 직접 보고 하나하나 표시하지 않아도</a:t>
            </a:r>
            <a:r>
              <a:rPr lang="en-US" altLang="ko-KR" dirty="0"/>
              <a:t> MC</a:t>
            </a:r>
            <a:r>
              <a:rPr lang="ko-KR" altLang="en-US" dirty="0"/>
              <a:t>와 분포를 알 수 있으며 종양의 상태를 확인하는데 중요한 정보를 제공할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34774"/>
              </p:ext>
            </p:extLst>
          </p:nvPr>
        </p:nvGraphicFramePr>
        <p:xfrm>
          <a:off x="7747000" y="2578100"/>
          <a:ext cx="1905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019880" imgH="534600" progId="Package">
                  <p:embed/>
                </p:oleObj>
              </mc:Choice>
              <mc:Fallback>
                <p:oleObj name="포장기 셸 개체" showAsIcon="1" r:id="rId3" imgW="1019880" imgH="53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0" y="2578100"/>
                        <a:ext cx="190500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C0D523-8685-4F5D-A056-E1FB9416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9" y="2649805"/>
            <a:ext cx="5253595" cy="2532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B57C6-FD3D-4EFB-A89E-78CA5F78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9" y="930161"/>
            <a:ext cx="5185894" cy="163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A3ADF-A852-42CE-9979-FE047CB91FCF}"/>
              </a:ext>
            </a:extLst>
          </p:cNvPr>
          <p:cNvSpPr txBox="1"/>
          <p:nvPr/>
        </p:nvSpPr>
        <p:spPr>
          <a:xfrm>
            <a:off x="450919" y="318890"/>
            <a:ext cx="293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데이터셋 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50A18-F921-4366-99E1-B825CE5936E5}"/>
              </a:ext>
            </a:extLst>
          </p:cNvPr>
          <p:cNvSpPr txBox="1"/>
          <p:nvPr/>
        </p:nvSpPr>
        <p:spPr>
          <a:xfrm>
            <a:off x="6022608" y="961316"/>
            <a:ext cx="4270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Abstract</a:t>
            </a:r>
          </a:p>
          <a:p>
            <a:endParaRPr lang="en-US" altLang="ko-KR" sz="1200" dirty="0"/>
          </a:p>
          <a:p>
            <a:r>
              <a:rPr lang="en-US" altLang="ko-KR" sz="1200" dirty="0"/>
              <a:t>Kaggle </a:t>
            </a:r>
            <a:r>
              <a:rPr lang="ko-KR" altLang="en-US" sz="1200" dirty="0"/>
              <a:t>데이터셋에는 훈련 세트로 </a:t>
            </a:r>
            <a:r>
              <a:rPr lang="en-US" altLang="ko-KR" sz="1200" dirty="0"/>
              <a:t>21</a:t>
            </a:r>
            <a:r>
              <a:rPr lang="ko-KR" altLang="en-US" sz="1200" dirty="0"/>
              <a:t>개의 </a:t>
            </a:r>
            <a:r>
              <a:rPr lang="en-US" altLang="ko-KR" sz="1200" dirty="0"/>
              <a:t>slide image</a:t>
            </a:r>
            <a:r>
              <a:rPr lang="ko-KR" altLang="en-US" sz="1200" dirty="0"/>
              <a:t>만 포함되어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논문에서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slides</a:t>
            </a:r>
            <a:r>
              <a:rPr lang="ko-KR" altLang="en-US" sz="1200" dirty="0"/>
              <a:t>들은 모든 유사분열체 </a:t>
            </a:r>
            <a:r>
              <a:rPr lang="en-US" altLang="ko-KR" sz="1200" dirty="0"/>
              <a:t>(</a:t>
            </a:r>
            <a:r>
              <a:rPr lang="ko-KR" altLang="en-US" sz="1200" dirty="0"/>
              <a:t>뿐만 아니라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과립구</a:t>
            </a:r>
            <a:r>
              <a:rPr lang="en-US" altLang="ko-KR" sz="1200" dirty="0"/>
              <a:t>, </a:t>
            </a:r>
            <a:r>
              <a:rPr lang="ko-KR" altLang="en-US" sz="1200" dirty="0"/>
              <a:t>암세포</a:t>
            </a:r>
            <a:r>
              <a:rPr lang="en-US" altLang="ko-KR" sz="1200" dirty="0"/>
              <a:t>, </a:t>
            </a:r>
            <a:r>
              <a:rPr lang="ko-KR" altLang="en-US" sz="1200" dirty="0"/>
              <a:t>유사 </a:t>
            </a:r>
            <a:r>
              <a:rPr lang="ko-KR" altLang="en-US" sz="1200" dirty="0" err="1"/>
              <a:t>분열체</a:t>
            </a:r>
            <a:r>
              <a:rPr lang="ko-KR" altLang="en-US" sz="1200" dirty="0"/>
              <a:t> 의심 세포 등</a:t>
            </a:r>
            <a:r>
              <a:rPr lang="en-US" altLang="ko-KR" sz="1200" dirty="0"/>
              <a:t>…)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annotated </a:t>
            </a:r>
            <a:r>
              <a:rPr lang="ko-KR" altLang="en-US" sz="1200" dirty="0"/>
              <a:t>되어 있다고 설명한다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12793-9321-424B-B110-68C74D6BBBAD}"/>
              </a:ext>
            </a:extLst>
          </p:cNvPr>
          <p:cNvSpPr txBox="1"/>
          <p:nvPr/>
        </p:nvSpPr>
        <p:spPr>
          <a:xfrm>
            <a:off x="5879995" y="2649805"/>
            <a:ext cx="4270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유사 분열체의 개수는 사람</a:t>
            </a:r>
            <a:r>
              <a:rPr lang="en-US" altLang="ko-KR" sz="1200" dirty="0"/>
              <a:t>, </a:t>
            </a:r>
            <a:r>
              <a:rPr lang="ko-KR" altLang="en-US" sz="1200" dirty="0"/>
              <a:t>동물 상관 없이 많은 종양 유형과 밀접한 관계가 있다고 설명하고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472B19-344A-4B46-ADBA-7FF8C6D2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19" y="3915813"/>
            <a:ext cx="5535046" cy="2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9" y="1595776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534809" y="1226444"/>
            <a:ext cx="104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 데이터셋 </a:t>
            </a:r>
            <a:r>
              <a:rPr lang="en-US" altLang="ko-KR" dirty="0"/>
              <a:t>(MEL</a:t>
            </a:r>
            <a:r>
              <a:rPr lang="ko-KR" altLang="en-US" dirty="0"/>
              <a:t>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전문가 수동 라벨 데이터셋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7C7CA-8D92-4867-9B73-DC74E80CAD0A}"/>
              </a:ext>
            </a:extLst>
          </p:cNvPr>
          <p:cNvSpPr txBox="1"/>
          <p:nvPr/>
        </p:nvSpPr>
        <p:spPr>
          <a:xfrm>
            <a:off x="534809" y="436336"/>
            <a:ext cx="430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데이터셋 생성 과정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47F29-8642-484C-A220-E5693F7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09" y="4270824"/>
            <a:ext cx="8682652" cy="2150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C274F-85DF-424E-8A85-489C6DBA15C9}"/>
              </a:ext>
            </a:extLst>
          </p:cNvPr>
          <p:cNvSpPr txBox="1"/>
          <p:nvPr/>
        </p:nvSpPr>
        <p:spPr>
          <a:xfrm>
            <a:off x="534809" y="3624493"/>
            <a:ext cx="1118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</a:t>
            </a:r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AI</a:t>
            </a:r>
            <a:r>
              <a:rPr lang="ko-KR" altLang="en-US" dirty="0"/>
              <a:t>활용 증강 데이터셋</a:t>
            </a:r>
          </a:p>
        </p:txBody>
      </p:sp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6" y="1826882"/>
            <a:ext cx="7797393" cy="2725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440597" y="563046"/>
            <a:ext cx="115920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endParaRPr lang="en-US" altLang="ko-KR" dirty="0"/>
          </a:p>
          <a:p>
            <a:r>
              <a:rPr lang="en-US" altLang="ko-KR" dirty="0"/>
              <a:t>	-(</a:t>
            </a:r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	- </a:t>
            </a:r>
            <a:r>
              <a:rPr lang="ko-KR" altLang="en-US" sz="1400" dirty="0"/>
              <a:t>잠재적 유사 분열 </a:t>
            </a:r>
            <a:r>
              <a:rPr lang="ko-KR" altLang="en-US" sz="1400" dirty="0" err="1"/>
              <a:t>figure을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DeepLearning</a:t>
            </a:r>
            <a:r>
              <a:rPr lang="ko-KR" altLang="en-US" sz="1400" dirty="0"/>
              <a:t>을 이용해 추가로 제안, 전문가가 데이터 세트의 다른 그룹으로 등급을 지정하고 할당.</a:t>
            </a:r>
            <a:endParaRPr lang="en-US" altLang="ko-KR" sz="1400" dirty="0"/>
          </a:p>
          <a:p>
            <a:r>
              <a:rPr lang="en-US" altLang="ko-KR" sz="1400" dirty="0"/>
              <a:t>	- Mitotic cell lookalikes, other cells </a:t>
            </a:r>
            <a:r>
              <a:rPr lang="ko-KR" altLang="en-US" sz="1400" dirty="0"/>
              <a:t>라벨 추가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026F75-7601-4C47-9A79-FE1791E4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5" y="4552014"/>
            <a:ext cx="7548860" cy="200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8B7F1-EDB7-4489-9801-CF31D46284B6}"/>
              </a:ext>
            </a:extLst>
          </p:cNvPr>
          <p:cNvSpPr txBox="1"/>
          <p:nvPr/>
        </p:nvSpPr>
        <p:spPr>
          <a:xfrm>
            <a:off x="8237989" y="4632808"/>
            <a:ext cx="336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개의 대용량 </a:t>
            </a:r>
            <a:r>
              <a:rPr lang="en-US" altLang="ko-KR" sz="1400" dirty="0"/>
              <a:t>slide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dcm</a:t>
            </a:r>
            <a:r>
              <a:rPr lang="en-US" altLang="ko-KR" sz="1400" dirty="0"/>
              <a:t>) </a:t>
            </a:r>
            <a:r>
              <a:rPr lang="ko-KR" altLang="en-US" sz="1400" dirty="0"/>
              <a:t>와 </a:t>
            </a:r>
            <a:r>
              <a:rPr lang="en-US" altLang="ko-KR" sz="1400" dirty="0"/>
              <a:t>annotation</a:t>
            </a:r>
            <a:r>
              <a:rPr lang="ko-KR" altLang="en-US" sz="1400" dirty="0"/>
              <a:t>이 포함된 데이터 베이스 파일로 나뉘어진다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867B2-BB80-4086-8B0F-4841321E21B4}"/>
              </a:ext>
            </a:extLst>
          </p:cNvPr>
          <p:cNvSpPr txBox="1"/>
          <p:nvPr/>
        </p:nvSpPr>
        <p:spPr>
          <a:xfrm>
            <a:off x="7148945" y="643228"/>
            <a:ext cx="399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Binucleated cell, multinucleated cell</a:t>
            </a:r>
            <a:r>
              <a:rPr lang="ko-KR" altLang="en-US" dirty="0"/>
              <a:t>은 </a:t>
            </a:r>
            <a:r>
              <a:rPr lang="en-US" altLang="ko-KR" dirty="0"/>
              <a:t>train set(</a:t>
            </a:r>
            <a:r>
              <a:rPr lang="ko-KR" altLang="en-US" dirty="0"/>
              <a:t>제공받은 </a:t>
            </a:r>
            <a:r>
              <a:rPr lang="en-US" altLang="ko-KR" dirty="0"/>
              <a:t>Kaggle data)</a:t>
            </a:r>
            <a:r>
              <a:rPr lang="ko-KR" altLang="en-US" dirty="0"/>
              <a:t>에 는 포함되어 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3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95" y="4117254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447" y="5256997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A5288-53F0-4486-8D05-6484F41BAD13}"/>
              </a:ext>
            </a:extLst>
          </p:cNvPr>
          <p:cNvSpPr txBox="1"/>
          <p:nvPr/>
        </p:nvSpPr>
        <p:spPr>
          <a:xfrm>
            <a:off x="5891670" y="2349536"/>
            <a:ext cx="515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코드를 이용해 엄청나게 큰 </a:t>
            </a:r>
            <a:r>
              <a:rPr lang="en-US" altLang="ko-KR" dirty="0" err="1"/>
              <a:t>dcm</a:t>
            </a:r>
            <a:r>
              <a:rPr lang="en-US" altLang="ko-KR" dirty="0"/>
              <a:t> </a:t>
            </a:r>
            <a:r>
              <a:rPr lang="ko-KR" altLang="en-US" dirty="0" err="1"/>
              <a:t>포멧</a:t>
            </a:r>
            <a:r>
              <a:rPr lang="ko-KR" altLang="en-US" dirty="0"/>
              <a:t> 파일에서 특정 타일을 조회할 수 있고</a:t>
            </a:r>
            <a:r>
              <a:rPr lang="en-US" altLang="ko-KR" dirty="0"/>
              <a:t>, </a:t>
            </a:r>
            <a:r>
              <a:rPr lang="ko-KR" altLang="en-US" dirty="0"/>
              <a:t>아래 코드로 </a:t>
            </a:r>
            <a:r>
              <a:rPr lang="en-US" altLang="ko-KR" dirty="0" err="1"/>
              <a:t>sqlite</a:t>
            </a:r>
            <a:r>
              <a:rPr lang="ko-KR" altLang="en-US" dirty="0"/>
              <a:t>파일의 데이터셋에 접근해 정보를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E70896-3CD1-4C5B-A4A9-7C1720C744E2}"/>
              </a:ext>
            </a:extLst>
          </p:cNvPr>
          <p:cNvGrpSpPr/>
          <p:nvPr/>
        </p:nvGrpSpPr>
        <p:grpSpPr>
          <a:xfrm>
            <a:off x="2467178" y="460235"/>
            <a:ext cx="6467097" cy="3532925"/>
            <a:chOff x="1561167" y="468624"/>
            <a:chExt cx="9536100" cy="61267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E48C26-D731-4FFA-B258-E3566852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468" y="1268845"/>
              <a:ext cx="4066799" cy="33459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273D46-5F81-432B-B855-EAA98A906999}"/>
                </a:ext>
              </a:extLst>
            </p:cNvPr>
            <p:cNvSpPr txBox="1"/>
            <p:nvPr/>
          </p:nvSpPr>
          <p:spPr>
            <a:xfrm>
              <a:off x="1561167" y="468624"/>
              <a:ext cx="3041065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Large Scale Images</a:t>
              </a:r>
            </a:p>
            <a:p>
              <a:pPr algn="ctr"/>
              <a:r>
                <a:rPr lang="en-US" altLang="ko-KR" sz="1100" b="1" dirty="0"/>
                <a:t>.DCM</a:t>
              </a:r>
              <a:endParaRPr lang="ko-KR" altLang="en-US" sz="1100" b="1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6D6EBE3-BF0D-4EE0-B2FC-E63C26121B0A}"/>
                </a:ext>
              </a:extLst>
            </p:cNvPr>
            <p:cNvSpPr/>
            <p:nvPr/>
          </p:nvSpPr>
          <p:spPr>
            <a:xfrm>
              <a:off x="5756685" y="3257800"/>
              <a:ext cx="1120588" cy="61856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C8418-C412-4F31-A22C-134207CE32A9}"/>
                </a:ext>
              </a:extLst>
            </p:cNvPr>
            <p:cNvSpPr txBox="1"/>
            <p:nvPr/>
          </p:nvSpPr>
          <p:spPr>
            <a:xfrm>
              <a:off x="7965650" y="468626"/>
              <a:ext cx="2108911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Tiled Images</a:t>
              </a:r>
            </a:p>
            <a:p>
              <a:pPr algn="ctr"/>
              <a:r>
                <a:rPr lang="en-US" altLang="ko-KR" sz="1100" b="1" dirty="0"/>
                <a:t>.</a:t>
              </a:r>
              <a:r>
                <a:rPr lang="en-US" altLang="ko-KR" sz="1100" b="1" dirty="0" err="1"/>
                <a:t>png</a:t>
              </a:r>
              <a:endParaRPr lang="ko-KR" altLang="en-US" sz="1100" b="1" dirty="0"/>
            </a:p>
          </p:txBody>
        </p:sp>
        <p:sp>
          <p:nvSpPr>
            <p:cNvPr id="17" name="십자형 16">
              <a:extLst>
                <a:ext uri="{FF2B5EF4-FFF2-40B4-BE49-F238E27FC236}">
                  <a16:creationId xmlns:a16="http://schemas.microsoft.com/office/drawing/2014/main" id="{683D87D7-56FF-44FF-B1E3-CF25D076CF66}"/>
                </a:ext>
              </a:extLst>
            </p:cNvPr>
            <p:cNvSpPr/>
            <p:nvPr/>
          </p:nvSpPr>
          <p:spPr>
            <a:xfrm>
              <a:off x="8815108" y="4811808"/>
              <a:ext cx="502022" cy="484094"/>
            </a:xfrm>
            <a:prstGeom prst="plus">
              <a:avLst>
                <a:gd name="adj" fmla="val 39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57EBD9-FA81-4B9C-8F33-A44B4D34D5D8}"/>
                </a:ext>
              </a:extLst>
            </p:cNvPr>
            <p:cNvSpPr txBox="1"/>
            <p:nvPr/>
          </p:nvSpPr>
          <p:spPr>
            <a:xfrm>
              <a:off x="6381188" y="5512955"/>
              <a:ext cx="1097238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labels</a:t>
              </a:r>
            </a:p>
            <a:p>
              <a:pPr algn="ctr"/>
              <a:r>
                <a:rPr lang="en-US" altLang="ko-KR" sz="1100" b="1" dirty="0"/>
                <a:t>.txt</a:t>
              </a:r>
              <a:endParaRPr lang="ko-KR" altLang="en-US" sz="1100" b="1" dirty="0"/>
            </a:p>
          </p:txBody>
        </p:sp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FD17491-04E7-4D7A-B996-0560F233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0930" y="5346557"/>
              <a:ext cx="2965873" cy="1248789"/>
            </a:xfrm>
            <a:prstGeom prst="rect">
              <a:avLst/>
            </a:prstGeom>
          </p:spPr>
        </p:pic>
        <p:pic>
          <p:nvPicPr>
            <p:cNvPr id="11" name="Picture 2" descr="arXiv:1902.05414v3 [cs.CV] 21 Oct 2020">
              <a:extLst>
                <a:ext uri="{FF2B5EF4-FFF2-40B4-BE49-F238E27FC236}">
                  <a16:creationId xmlns:a16="http://schemas.microsoft.com/office/drawing/2014/main" id="{D473F51B-181B-4C04-8712-6FA316095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91" b="42388"/>
            <a:stretch/>
          </p:blipFill>
          <p:spPr bwMode="auto">
            <a:xfrm rot="5400000">
              <a:off x="894916" y="2203409"/>
              <a:ext cx="4804796" cy="334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449672-89EB-49AB-BDCF-B756EA503A68}"/>
              </a:ext>
            </a:extLst>
          </p:cNvPr>
          <p:cNvSpPr txBox="1"/>
          <p:nvPr/>
        </p:nvSpPr>
        <p:spPr>
          <a:xfrm>
            <a:off x="2432884" y="4629110"/>
            <a:ext cx="7273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 슬라이드의 코드와 </a:t>
            </a:r>
            <a:r>
              <a:rPr lang="en-US" altLang="ko-KR" sz="1400" dirty="0" err="1"/>
              <a:t>dcm</a:t>
            </a:r>
            <a:r>
              <a:rPr lang="en-US" altLang="ko-KR" sz="1400" dirty="0"/>
              <a:t>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sqlite</a:t>
            </a:r>
            <a:r>
              <a:rPr lang="ko-KR" altLang="en-US" sz="1400" dirty="0"/>
              <a:t>파일을 활용해 원하는 크기의 </a:t>
            </a:r>
            <a:r>
              <a:rPr lang="en-US" altLang="ko-KR" sz="1400" dirty="0"/>
              <a:t>Yolo_v5</a:t>
            </a:r>
            <a:r>
              <a:rPr lang="ko-KR" altLang="en-US" sz="1400" dirty="0"/>
              <a:t> 학습 데이터를 만드는 모듈을 제작했으며 여러 </a:t>
            </a:r>
            <a:r>
              <a:rPr lang="en-US" altLang="ko-KR" sz="1400" dirty="0"/>
              <a:t>resolution(320 * 320, 640 * 640, 256 * 256)</a:t>
            </a:r>
            <a:r>
              <a:rPr lang="ko-KR" altLang="en-US" sz="1400" dirty="0"/>
              <a:t>의 </a:t>
            </a:r>
            <a:r>
              <a:rPr lang="en-US" altLang="ko-KR" sz="1400" dirty="0"/>
              <a:t>trainset</a:t>
            </a:r>
            <a:r>
              <a:rPr lang="ko-KR" altLang="en-US" sz="1400" dirty="0"/>
              <a:t>을 만들어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학습시켰다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이미지의 모든 </a:t>
            </a:r>
            <a:r>
              <a:rPr lang="en-US" altLang="ko-KR" sz="1400" dirty="0"/>
              <a:t>tile</a:t>
            </a:r>
            <a:r>
              <a:rPr lang="ko-KR" altLang="en-US" sz="1400" dirty="0"/>
              <a:t>을 저장한다면 </a:t>
            </a:r>
            <a:r>
              <a:rPr lang="en-US" altLang="ko-KR" sz="1400" dirty="0"/>
              <a:t>320*320</a:t>
            </a:r>
            <a:r>
              <a:rPr lang="ko-KR" altLang="en-US" sz="1400" dirty="0"/>
              <a:t>사이즈의 </a:t>
            </a:r>
            <a:r>
              <a:rPr lang="en-US" altLang="ko-KR" sz="1400" dirty="0" err="1"/>
              <a:t>png</a:t>
            </a:r>
            <a:r>
              <a:rPr lang="ko-KR" altLang="en-US" sz="1400" dirty="0"/>
              <a:t>파일이 약 </a:t>
            </a:r>
            <a:r>
              <a:rPr lang="en-US" altLang="ko-KR" sz="1400" dirty="0"/>
              <a:t>124</a:t>
            </a:r>
            <a:r>
              <a:rPr lang="ko-KR" altLang="en-US" sz="1400" dirty="0"/>
              <a:t>만장 가까이 나오며 </a:t>
            </a:r>
            <a:r>
              <a:rPr lang="en-US" altLang="ko-KR" sz="1400" dirty="0"/>
              <a:t>annotation</a:t>
            </a:r>
            <a:r>
              <a:rPr lang="ko-KR" altLang="en-US" sz="1400" dirty="0"/>
              <a:t>이 없는 이미지만 </a:t>
            </a:r>
            <a:r>
              <a:rPr lang="en-US" altLang="ko-KR" sz="1400" dirty="0"/>
              <a:t>100</a:t>
            </a:r>
            <a:r>
              <a:rPr lang="ko-KR" altLang="en-US" sz="1400" dirty="0"/>
              <a:t>만장이 넘게 나온다</a:t>
            </a:r>
            <a:r>
              <a:rPr lang="en-US" altLang="ko-KR" sz="1400" dirty="0"/>
              <a:t>.  </a:t>
            </a:r>
            <a:r>
              <a:rPr lang="ko-KR" altLang="en-US" sz="1400" dirty="0"/>
              <a:t>때문에 효율성을 위해 </a:t>
            </a:r>
            <a:r>
              <a:rPr lang="en-US" altLang="ko-KR" sz="1400" dirty="0" err="1"/>
              <a:t>sql</a:t>
            </a:r>
            <a:r>
              <a:rPr lang="ko-KR" altLang="en-US" sz="1400" dirty="0"/>
              <a:t>을 먼저 조회해 이상 세포가 존재하는 </a:t>
            </a:r>
            <a:r>
              <a:rPr lang="en-US" altLang="ko-KR" sz="1400" dirty="0"/>
              <a:t>tile</a:t>
            </a:r>
            <a:r>
              <a:rPr lang="ko-KR" altLang="en-US" sz="1400" dirty="0"/>
              <a:t>만 가져오도록 하였으며 </a:t>
            </a:r>
            <a:r>
              <a:rPr lang="en-US" altLang="ko-KR" sz="1400" dirty="0"/>
              <a:t>12</a:t>
            </a:r>
            <a:r>
              <a:rPr lang="ko-KR" altLang="en-US" sz="1400" dirty="0"/>
              <a:t>시간 가까이 하던 이미지 분할 시간을 </a:t>
            </a:r>
            <a:r>
              <a:rPr lang="en-US" altLang="ko-KR" sz="1400" dirty="0"/>
              <a:t>2 ~ 3</a:t>
            </a:r>
            <a:r>
              <a:rPr lang="ko-KR" altLang="en-US" sz="1400" dirty="0"/>
              <a:t>시간으로 단축시킬 수 있었다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1129</Words>
  <Application>Microsoft Office PowerPoint</Application>
  <PresentationFormat>와이드스크린</PresentationFormat>
  <Paragraphs>268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-apple-system</vt:lpstr>
      <vt:lpstr>Noto Sans KR</vt:lpstr>
      <vt:lpstr>맑은 고딕</vt:lpstr>
      <vt:lpstr>맑은 고딕 (본문)</vt:lpstr>
      <vt:lpstr>Arial</vt:lpstr>
      <vt:lpstr>Roboto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53</cp:revision>
  <dcterms:created xsi:type="dcterms:W3CDTF">2021-08-18T01:54:51Z</dcterms:created>
  <dcterms:modified xsi:type="dcterms:W3CDTF">2021-08-30T07:35:37Z</dcterms:modified>
</cp:coreProperties>
</file>