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62" r:id="rId6"/>
    <p:sldId id="258" r:id="rId7"/>
    <p:sldId id="256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DFF4-B088-4572-9C21-0468C9EA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7486D-190D-4680-A7EE-0CF88ED8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5DA7-0576-4CE5-8922-ABAEF90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859-4B02-409F-AE96-2ED130C2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D6D2-A66C-4581-A702-766C38F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BFE3-DD19-4FC4-B2BF-5B1E0F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EC211-8EDD-480B-84A1-3B11D09D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07315-8C21-4AAC-8CC4-21A12DCA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D7E7-154A-45D6-943B-76F72B8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59F6-61B9-41D9-BAD7-9CB361D3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BCE8B-2EAA-40B4-89C5-2D9898143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9499-DDB3-425E-A758-02750941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5C47-D746-4A0B-96DF-2285697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EE7F-212D-451B-9C61-6699AC1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10E14-B7BF-42F5-975B-3ACDD1C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54B8-D425-4E2A-B251-D59C575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BA2-9E1D-4AE1-9AFC-DEDBB51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EE757-92B8-4F8A-852A-946760F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FC79-B31A-476D-9B43-3C977E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1F66-04BD-4E5D-AAEE-D1F5AB53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16DB-4132-44BA-875D-A4A07527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743FD-70A9-4A1E-964B-C8F4E727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903D-D027-4E7E-8C99-1426EFB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427E-D687-4130-B6A9-502A6CC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63D2F-F26F-402C-AE9D-AD22CA8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70071-02FF-40C1-89B2-951BE1C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636-EF70-42D8-A7C8-159EB2A4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8E3C0-86E6-4EC6-BA58-1A0EA895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5F38-59B5-45B7-AD61-43F3918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B9B61-19BB-4A19-99A5-83CC551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CAEFF-0DCE-4056-BA23-E3F9A9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6755-C2CE-40E9-A262-2F377D0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AFE42-3180-4C50-925E-31B42082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9433-C2B2-4131-9154-833450BB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25CBE-0479-47DD-9362-55A0DBCF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E24A8-59A6-4E2B-AB00-D4ADE23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65D81-E622-4032-A5C0-C70A5CD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4492C-7DAC-47A5-B288-E2914EDA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07AF7-E477-42DF-967A-482AAA8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939E-FE35-4E1B-BCD0-7A3DCAF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4BF6B-035F-4311-939F-7AF8365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F09D-B1FA-4AAF-9E1A-6B9CD9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051D-74FA-473B-9104-67078FB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25592-484B-49B1-8875-B291221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6223-66ED-48BB-971C-D80290C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07C6-ADEA-4C7C-8D5E-9A519CC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EC9D-A815-4341-A9A5-8AA118C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A3B80-E944-489A-AB23-D789B7E7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22DB7-F76E-4919-9C2E-D587CF29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5C18-E52A-48D4-8A7E-F21DBFF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288B-7A40-4D77-8380-F320D516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2E163-4F7C-4456-8DC2-8FA060B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EE9E-1F58-46A0-9D7F-4F495B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7524A-1988-41ED-B7DC-824B1301D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552EE-79D7-421C-926D-4CAF5A52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61142-7BE6-4FF1-A529-808DC9BC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17568-C326-477D-9DE3-78DEDF4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4BB5-4FBA-4A62-9818-3917D47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8655D-6AA8-48BD-8B1E-CDC107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BE063-B392-4CDC-AC81-C14F403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F53D-5239-44AC-9F95-910F66CC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8331-CB38-47EB-8EB2-2E61215C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3390-E736-4512-B27A-F4B76C77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kaggle.com/marcaubreville/first-steps-with-the-mitos-wsi-ccmct-data-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D5C35E-A873-4190-9B3A-1D0BF6D99C50}"/>
              </a:ext>
            </a:extLst>
          </p:cNvPr>
          <p:cNvGrpSpPr/>
          <p:nvPr/>
        </p:nvGrpSpPr>
        <p:grpSpPr>
          <a:xfrm>
            <a:off x="1680042" y="1523443"/>
            <a:ext cx="1748118" cy="1855693"/>
            <a:chOff x="995082" y="1013013"/>
            <a:chExt cx="2940424" cy="18556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B0ED2-1FCA-4CBC-9289-B75F811BA461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agreedClass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2D5C38-3DFB-4E5C-B60E-0ADDB7CDC89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Annotations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C0A640-3C30-40FA-9904-910B5211BE66}"/>
              </a:ext>
            </a:extLst>
          </p:cNvPr>
          <p:cNvGrpSpPr/>
          <p:nvPr/>
        </p:nvGrpSpPr>
        <p:grpSpPr>
          <a:xfrm>
            <a:off x="4693023" y="1515881"/>
            <a:ext cx="2805953" cy="2034987"/>
            <a:chOff x="995082" y="1013013"/>
            <a:chExt cx="2940424" cy="2034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20A5B1-C6E6-483A-AB1D-6224AE3383CA}"/>
                </a:ext>
              </a:extLst>
            </p:cNvPr>
            <p:cNvSpPr/>
            <p:nvPr/>
          </p:nvSpPr>
          <p:spPr>
            <a:xfrm>
              <a:off x="995082" y="1479177"/>
              <a:ext cx="2940424" cy="1568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slide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CC6D9F-4063-4DAD-AD6F-3D67470F06B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Annotations_coordinates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AFE77-00F8-4806-AE17-6BEA30D588D6}"/>
              </a:ext>
            </a:extLst>
          </p:cNvPr>
          <p:cNvGrpSpPr/>
          <p:nvPr/>
        </p:nvGrpSpPr>
        <p:grpSpPr>
          <a:xfrm>
            <a:off x="8673913" y="1528208"/>
            <a:ext cx="1748118" cy="1855693"/>
            <a:chOff x="995082" y="1013013"/>
            <a:chExt cx="2940424" cy="1855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7F87C-5D50-4087-AF05-A5172EFAD648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filename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667288-F1A5-4A94-9CA6-B04CF6612652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7308B-B236-4FE7-8691-7F8AA70DDAED}"/>
              </a:ext>
            </a:extLst>
          </p:cNvPr>
          <p:cNvGrpSpPr/>
          <p:nvPr/>
        </p:nvGrpSpPr>
        <p:grpSpPr>
          <a:xfrm>
            <a:off x="5113242" y="4174190"/>
            <a:ext cx="1965513" cy="1808629"/>
            <a:chOff x="995082" y="1013013"/>
            <a:chExt cx="2940424" cy="18086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A4614E-D0D7-4A7F-BC81-2880B246AB77}"/>
                </a:ext>
              </a:extLst>
            </p:cNvPr>
            <p:cNvSpPr/>
            <p:nvPr/>
          </p:nvSpPr>
          <p:spPr>
            <a:xfrm>
              <a:off x="995082" y="1479177"/>
              <a:ext cx="2940424" cy="1342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person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class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B7368-E476-4ACF-8E73-0BC4819B76AF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Annotaions</a:t>
              </a:r>
              <a:r>
                <a:rPr lang="en-US" altLang="ko-KR" dirty="0">
                  <a:solidFill>
                    <a:schemeClr val="tx1"/>
                  </a:solidFill>
                </a:rPr>
                <a:t>-label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6F94E8-AC85-4CCD-96DF-C83E3DC08B03}"/>
              </a:ext>
            </a:extLst>
          </p:cNvPr>
          <p:cNvGrpSpPr/>
          <p:nvPr/>
        </p:nvGrpSpPr>
        <p:grpSpPr>
          <a:xfrm>
            <a:off x="1957106" y="4148113"/>
            <a:ext cx="1193988" cy="1303805"/>
            <a:chOff x="995082" y="1013013"/>
            <a:chExt cx="2940424" cy="13038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B9A8FC-67A3-4B28-97A1-304055294B7F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4F03D3-9C8A-41D8-8577-965C82D3ED84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Persons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CEEA7-828F-4890-B763-A18408D4B35C}"/>
              </a:ext>
            </a:extLst>
          </p:cNvPr>
          <p:cNvGrpSpPr/>
          <p:nvPr/>
        </p:nvGrpSpPr>
        <p:grpSpPr>
          <a:xfrm>
            <a:off x="8957305" y="4170640"/>
            <a:ext cx="1193988" cy="1303805"/>
            <a:chOff x="995082" y="1013013"/>
            <a:chExt cx="2940424" cy="13038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81CB2B-0C3E-4963-851C-5065D1181F39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0AA8D9-1023-4091-8637-80A0E3F42A03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Classes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821FE1-701A-4491-95C6-B45764E8C9EA}"/>
              </a:ext>
            </a:extLst>
          </p:cNvPr>
          <p:cNvSpPr txBox="1"/>
          <p:nvPr/>
        </p:nvSpPr>
        <p:spPr>
          <a:xfrm>
            <a:off x="4278034" y="460737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Database Schema</a:t>
            </a:r>
            <a:endParaRPr lang="ko-KR" altLang="en-US" sz="32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E39579-CAA6-472B-AC77-050B998D0C82}"/>
              </a:ext>
            </a:extLst>
          </p:cNvPr>
          <p:cNvCxnSpPr>
            <a:cxnSpLocks/>
          </p:cNvCxnSpPr>
          <p:nvPr/>
        </p:nvCxnSpPr>
        <p:spPr>
          <a:xfrm rot="10800000">
            <a:off x="2771775" y="2294693"/>
            <a:ext cx="2876550" cy="10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329B5C-83A6-47E9-B6EE-A077AE0539F3}"/>
              </a:ext>
            </a:extLst>
          </p:cNvPr>
          <p:cNvCxnSpPr>
            <a:cxnSpLocks/>
          </p:cNvCxnSpPr>
          <p:nvPr/>
        </p:nvCxnSpPr>
        <p:spPr>
          <a:xfrm flipV="1">
            <a:off x="6381751" y="2294692"/>
            <a:ext cx="2909607" cy="755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91924-1167-42EF-AF3C-B310C3A09577}"/>
              </a:ext>
            </a:extLst>
          </p:cNvPr>
          <p:cNvSpPr txBox="1"/>
          <p:nvPr/>
        </p:nvSpPr>
        <p:spPr>
          <a:xfrm>
            <a:off x="969814" y="509096"/>
            <a:ext cx="1493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Unique key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Foreign Key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0A2F690-CCE2-4300-A090-1D901C9A17FD}"/>
              </a:ext>
            </a:extLst>
          </p:cNvPr>
          <p:cNvCxnSpPr>
            <a:cxnSpLocks/>
          </p:cNvCxnSpPr>
          <p:nvPr/>
        </p:nvCxnSpPr>
        <p:spPr>
          <a:xfrm flipV="1">
            <a:off x="6381751" y="4953001"/>
            <a:ext cx="2900085" cy="49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4276A6F-DAB5-4B15-BBA5-016559C8BFD1}"/>
              </a:ext>
            </a:extLst>
          </p:cNvPr>
          <p:cNvCxnSpPr>
            <a:cxnSpLocks/>
          </p:cNvCxnSpPr>
          <p:nvPr/>
        </p:nvCxnSpPr>
        <p:spPr>
          <a:xfrm flipH="1">
            <a:off x="9793625" y="2562138"/>
            <a:ext cx="393722" cy="2382830"/>
          </a:xfrm>
          <a:prstGeom prst="bentConnector3">
            <a:avLst>
              <a:gd name="adj1" fmla="val -15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4AD21E3-4256-4975-8424-BBB50AE339A3}"/>
              </a:ext>
            </a:extLst>
          </p:cNvPr>
          <p:cNvCxnSpPr>
            <a:cxnSpLocks/>
          </p:cNvCxnSpPr>
          <p:nvPr/>
        </p:nvCxnSpPr>
        <p:spPr>
          <a:xfrm rot="10800000">
            <a:off x="2783317" y="4925919"/>
            <a:ext cx="2865008" cy="257493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96F08E5-2FF0-4B99-9298-FAA36D15A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048" y="3827661"/>
            <a:ext cx="2373960" cy="1419764"/>
          </a:xfrm>
          <a:prstGeom prst="bentConnector3">
            <a:avLst>
              <a:gd name="adj1" fmla="val 99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CBA8066-4E1F-4755-BE8A-82348FB4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4" y="3747052"/>
            <a:ext cx="5810250" cy="21240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9BBC28-D851-4F92-ACEF-AE3F607C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3" y="2309979"/>
            <a:ext cx="7062788" cy="1282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9E543-DABC-41BC-A334-8C0788E5A1B4}"/>
              </a:ext>
            </a:extLst>
          </p:cNvPr>
          <p:cNvSpPr txBox="1"/>
          <p:nvPr/>
        </p:nvSpPr>
        <p:spPr>
          <a:xfrm>
            <a:off x="7930049" y="384133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640 x 640</a:t>
            </a:r>
            <a:r>
              <a:rPr lang="ko-KR" altLang="en-US" dirty="0"/>
              <a:t>당 평균 몇 개의 </a:t>
            </a:r>
            <a:r>
              <a:rPr lang="en-US" altLang="ko-KR" dirty="0"/>
              <a:t>Mitotic cell </a:t>
            </a:r>
            <a:r>
              <a:rPr lang="ko-KR" altLang="en-US" dirty="0"/>
              <a:t>이 있는가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36CDC-80A1-4A39-BA59-E91EF2702634}"/>
              </a:ext>
            </a:extLst>
          </p:cNvPr>
          <p:cNvSpPr txBox="1"/>
          <p:nvPr/>
        </p:nvSpPr>
        <p:spPr>
          <a:xfrm>
            <a:off x="815788" y="580508"/>
            <a:ext cx="791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현재 데이터에서 </a:t>
            </a:r>
            <a:r>
              <a:rPr lang="en-US" altLang="ko-KR" b="1" dirty="0"/>
              <a:t>MC(Mitotic</a:t>
            </a:r>
            <a:r>
              <a:rPr lang="ko-KR" altLang="en-US" b="1" dirty="0"/>
              <a:t> </a:t>
            </a:r>
            <a:r>
              <a:rPr lang="en-US" altLang="ko-KR" b="1" dirty="0"/>
              <a:t>count)</a:t>
            </a:r>
            <a:r>
              <a:rPr lang="ko-KR" altLang="en-US" b="1" dirty="0"/>
              <a:t>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0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C50A1C-0379-4C9D-86DA-BE526917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2163176"/>
            <a:ext cx="7811060" cy="2531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7B3557-8AE8-4FA4-82DA-550A87889C3E}"/>
              </a:ext>
            </a:extLst>
          </p:cNvPr>
          <p:cNvSpPr txBox="1"/>
          <p:nvPr/>
        </p:nvSpPr>
        <p:spPr>
          <a:xfrm>
            <a:off x="815788" y="580508"/>
            <a:ext cx="79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특정 범위에 </a:t>
            </a:r>
            <a:r>
              <a:rPr lang="en-US" altLang="ko-KR" b="1" dirty="0"/>
              <a:t>Mitotic Cell</a:t>
            </a:r>
            <a:r>
              <a:rPr lang="ko-KR" altLang="en-US" b="1" dirty="0"/>
              <a:t>이 얼마나 분포되어 있는지도 기수 판별의 주 요소 </a:t>
            </a:r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MC</a:t>
            </a:r>
            <a:r>
              <a:rPr lang="ko-KR" altLang="en-US" dirty="0"/>
              <a:t> 분포 시각화</a:t>
            </a:r>
          </a:p>
        </p:txBody>
      </p:sp>
    </p:spTree>
    <p:extLst>
      <p:ext uri="{BB962C8B-B14F-4D97-AF65-F5344CB8AC3E}">
        <p14:creationId xmlns:p14="http://schemas.microsoft.com/office/powerpoint/2010/main" val="268168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FE0CA-3DAC-4BFE-9617-75D21A49ADD6}"/>
              </a:ext>
            </a:extLst>
          </p:cNvPr>
          <p:cNvSpPr txBox="1"/>
          <p:nvPr/>
        </p:nvSpPr>
        <p:spPr>
          <a:xfrm>
            <a:off x="546848" y="1119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https://www.nature.com/articles/s41597-019-0290-4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FDD7-65CE-40ED-83D9-771F10BCD1A5}"/>
              </a:ext>
            </a:extLst>
          </p:cNvPr>
          <p:cNvSpPr txBox="1"/>
          <p:nvPr/>
        </p:nvSpPr>
        <p:spPr>
          <a:xfrm>
            <a:off x="546848" y="3935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출처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5E44A-992B-424A-88BF-1B3980E92D60}"/>
              </a:ext>
            </a:extLst>
          </p:cNvPr>
          <p:cNvSpPr txBox="1"/>
          <p:nvPr/>
        </p:nvSpPr>
        <p:spPr>
          <a:xfrm>
            <a:off x="546848" y="1691951"/>
            <a:ext cx="1020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https://www.kaggle.com/marcaubreville/first-steps-with-the-mitos-wsi-ccmct-data-set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5E8EE-727E-4274-A799-DD8DAF408453}"/>
              </a:ext>
            </a:extLst>
          </p:cNvPr>
          <p:cNvSpPr txBox="1"/>
          <p:nvPr/>
        </p:nvSpPr>
        <p:spPr>
          <a:xfrm>
            <a:off x="546848" y="3149967"/>
            <a:ext cx="10554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B0604020202020204" pitchFamily="2" charset="0"/>
              </a:rPr>
              <a:t>Histopathology and prognostic panels to aid in the diagnosis and management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8AAED-99C7-4BDB-8F69-4AE0D505DE9F}"/>
              </a:ext>
            </a:extLst>
          </p:cNvPr>
          <p:cNvSpPr txBox="1"/>
          <p:nvPr/>
        </p:nvSpPr>
        <p:spPr>
          <a:xfrm>
            <a:off x="546848" y="3663531"/>
            <a:ext cx="8534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Computerized Calculation of Mitotic Count Distribution in Canine Cutaneous Mast Cell Tumor Sections: Mitotic Count Is Area Dependent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0A4C7-A6EF-4ADF-A02C-827774D8EF9F}"/>
              </a:ext>
            </a:extLst>
          </p:cNvPr>
          <p:cNvSpPr txBox="1"/>
          <p:nvPr/>
        </p:nvSpPr>
        <p:spPr>
          <a:xfrm>
            <a:off x="546848" y="25748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논문</a:t>
            </a:r>
            <a:endParaRPr lang="ko-KR" altLang="en-US" sz="2000" b="1" dirty="0"/>
          </a:p>
        </p:txBody>
      </p:sp>
      <p:graphicFrame>
        <p:nvGraphicFramePr>
          <p:cNvPr id="13" name="개체 12">
            <a:hlinkClick r:id="" action="ppaction://ole?verb=0"/>
            <a:extLst>
              <a:ext uri="{FF2B5EF4-FFF2-40B4-BE49-F238E27FC236}">
                <a16:creationId xmlns:a16="http://schemas.microsoft.com/office/drawing/2014/main" id="{5C9536E6-009E-482D-AEE2-73041754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94884"/>
              </p:ext>
            </p:extLst>
          </p:nvPr>
        </p:nvGraphicFramePr>
        <p:xfrm>
          <a:off x="7928723" y="2667180"/>
          <a:ext cx="1541869" cy="82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825480" imgH="439560" progId="Package">
                  <p:embed/>
                </p:oleObj>
              </mc:Choice>
              <mc:Fallback>
                <p:oleObj name="포장기 셸 개체" showAsIcon="1" r:id="rId3" imgW="825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8723" y="2667180"/>
                        <a:ext cx="1541869" cy="821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0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66882"/>
              </p:ext>
            </p:extLst>
          </p:nvPr>
        </p:nvGraphicFramePr>
        <p:xfrm>
          <a:off x="1397069" y="927708"/>
          <a:ext cx="7392400" cy="57866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16117179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679611447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859174942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Slide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width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height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Tiles</a:t>
                      </a:r>
                      <a:r>
                        <a:rPr lang="en-US" altLang="ko-KR" sz="105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(1000 x 1000)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Abnormal 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54996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19936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92597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81620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8314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127799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84057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10880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8717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82678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7991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66558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8986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6017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73675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7656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7464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92632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13390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421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109799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76571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16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76964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2901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7139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4997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9240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49066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3864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5285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55799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88262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4622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25131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52199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40646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4889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102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59153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362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75215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6457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3332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74760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5776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5402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50863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6963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76054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5454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35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66251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6218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158912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1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34A33E4D-DDDD-431E-BFAF-A99A8FBF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93" r="20443"/>
          <a:stretch/>
        </p:blipFill>
        <p:spPr>
          <a:xfrm rot="5400000">
            <a:off x="7206779" y="2510398"/>
            <a:ext cx="5786657" cy="26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5750"/>
              </p:ext>
            </p:extLst>
          </p:nvPr>
        </p:nvGraphicFramePr>
        <p:xfrm>
          <a:off x="522804" y="643228"/>
          <a:ext cx="3996916" cy="3355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8458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998458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</a:tblGrid>
              <a:tr h="628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Classes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35331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45179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41658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14340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합계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158912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6395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30662-3969-4739-B7F5-6C1F3EE4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22" y="4123148"/>
            <a:ext cx="5558955" cy="24646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986D945-6931-4063-B76D-EB7509F4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20" y="1234440"/>
            <a:ext cx="2517574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C1BB-57D1-40D1-AF10-C68AD013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3534"/>
            <a:ext cx="835342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26813-8F9A-4E92-9DDA-EE4230BA7D22}"/>
              </a:ext>
            </a:extLst>
          </p:cNvPr>
          <p:cNvSpPr txBox="1"/>
          <p:nvPr/>
        </p:nvSpPr>
        <p:spPr>
          <a:xfrm>
            <a:off x="842962" y="528868"/>
            <a:ext cx="602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데이터셋 생성 과정 </a:t>
            </a:r>
            <a:r>
              <a:rPr lang="en-US" altLang="ko-KR" dirty="0"/>
              <a:t>(MEL)</a:t>
            </a:r>
            <a:endParaRPr lang="ko-KR" altLang="en-US" dirty="0"/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6962B84-9702-4315-A13F-719AD349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641275"/>
            <a:ext cx="8201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50F916-9018-4944-9954-1F6D9C3F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007507"/>
            <a:ext cx="8343900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F1D8F-7A8A-4DB6-91DB-5EE821587054}"/>
              </a:ext>
            </a:extLst>
          </p:cNvPr>
          <p:cNvSpPr txBox="1"/>
          <p:nvPr/>
        </p:nvSpPr>
        <p:spPr>
          <a:xfrm>
            <a:off x="857250" y="638175"/>
            <a:ext cx="53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모호 클래스 데이터셋 결정 과정</a:t>
            </a:r>
            <a:r>
              <a:rPr lang="en-US" altLang="ko-KR" dirty="0"/>
              <a:t>(HEAL)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F68BC-434C-4422-828A-631B796B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580180"/>
            <a:ext cx="8448675" cy="295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43207-87FC-42A1-924C-AFD807A53D64}"/>
              </a:ext>
            </a:extLst>
          </p:cNvPr>
          <p:cNvSpPr txBox="1"/>
          <p:nvPr/>
        </p:nvSpPr>
        <p:spPr>
          <a:xfrm>
            <a:off x="857250" y="3277820"/>
            <a:ext cx="669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잠재적 유사분열 클래스 데이터셋 결정 과정</a:t>
            </a:r>
            <a:r>
              <a:rPr lang="en-US" altLang="ko-KR" dirty="0"/>
              <a:t>(ODEAL)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5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B3580-8171-4281-A46C-2DB2049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5" y="1323975"/>
            <a:ext cx="5418047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62483-D701-41A6-9ADB-B2924EC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40" y="2981181"/>
            <a:ext cx="7691322" cy="1107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944AB-2076-4E9F-8CC5-F5B77FB2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92" y="4120924"/>
            <a:ext cx="7195070" cy="7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7EC36-4815-452E-8997-2C644A65D1ED}"/>
              </a:ext>
            </a:extLst>
          </p:cNvPr>
          <p:cNvSpPr txBox="1"/>
          <p:nvPr/>
        </p:nvSpPr>
        <p:spPr>
          <a:xfrm>
            <a:off x="4513675" y="316751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Tiling, Labeling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019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E48C26-D731-4FFA-B258-E3566852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68" y="1268845"/>
            <a:ext cx="4066799" cy="3345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73D46-5F81-432B-B855-EAA98A906999}"/>
              </a:ext>
            </a:extLst>
          </p:cNvPr>
          <p:cNvSpPr txBox="1"/>
          <p:nvPr/>
        </p:nvSpPr>
        <p:spPr>
          <a:xfrm>
            <a:off x="1561167" y="468624"/>
            <a:ext cx="34722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Large Scale Images</a:t>
            </a:r>
          </a:p>
          <a:p>
            <a:pPr algn="ctr"/>
            <a:r>
              <a:rPr lang="en-US" altLang="ko-KR" b="1" dirty="0"/>
              <a:t>.DCM</a:t>
            </a:r>
            <a:endParaRPr lang="ko-KR" altLang="en-US" b="1" dirty="0"/>
          </a:p>
        </p:txBody>
      </p:sp>
      <p:pic>
        <p:nvPicPr>
          <p:cNvPr id="14" name="그림 13" descr="빨간색이(가) 표시된 사진&#10;&#10;자동 생성된 설명">
            <a:extLst>
              <a:ext uri="{FF2B5EF4-FFF2-40B4-BE49-F238E27FC236}">
                <a16:creationId xmlns:a16="http://schemas.microsoft.com/office/drawing/2014/main" id="{C9C08BA4-9EE5-41FA-BA71-FA3E9E29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50" y="1412278"/>
            <a:ext cx="4259729" cy="430960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D6EBE3-BF0D-4EE0-B2FC-E63C26121B0A}"/>
              </a:ext>
            </a:extLst>
          </p:cNvPr>
          <p:cNvSpPr/>
          <p:nvPr/>
        </p:nvSpPr>
        <p:spPr>
          <a:xfrm>
            <a:off x="5756685" y="3257800"/>
            <a:ext cx="1120588" cy="6185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C8418-C412-4F31-A22C-134207CE32A9}"/>
              </a:ext>
            </a:extLst>
          </p:cNvPr>
          <p:cNvSpPr txBox="1"/>
          <p:nvPr/>
        </p:nvSpPr>
        <p:spPr>
          <a:xfrm>
            <a:off x="7965649" y="468625"/>
            <a:ext cx="23615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Tiled Images</a:t>
            </a:r>
          </a:p>
          <a:p>
            <a:pPr algn="ctr"/>
            <a:r>
              <a:rPr lang="en-US" altLang="ko-KR" b="1" dirty="0"/>
              <a:t>.</a:t>
            </a:r>
            <a:r>
              <a:rPr lang="en-US" altLang="ko-KR" b="1" dirty="0" err="1"/>
              <a:t>png</a:t>
            </a:r>
            <a:r>
              <a:rPr lang="en-US" altLang="ko-KR" b="1" dirty="0"/>
              <a:t> </a:t>
            </a:r>
            <a:r>
              <a:rPr lang="en-US" altLang="ko-KR" sz="1400" b="1" dirty="0"/>
              <a:t>(640 x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640)</a:t>
            </a:r>
            <a:endParaRPr lang="ko-KR" altLang="en-US" b="1" dirty="0"/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683D87D7-56FF-44FF-B1E3-CF25D076CF66}"/>
              </a:ext>
            </a:extLst>
          </p:cNvPr>
          <p:cNvSpPr/>
          <p:nvPr/>
        </p:nvSpPr>
        <p:spPr>
          <a:xfrm>
            <a:off x="8815108" y="4811808"/>
            <a:ext cx="502022" cy="484094"/>
          </a:xfrm>
          <a:prstGeom prst="plus">
            <a:avLst>
              <a:gd name="adj" fmla="val 39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EBD9-FA81-4B9C-8F33-A44B4D34D5D8}"/>
              </a:ext>
            </a:extLst>
          </p:cNvPr>
          <p:cNvSpPr txBox="1"/>
          <p:nvPr/>
        </p:nvSpPr>
        <p:spPr>
          <a:xfrm>
            <a:off x="6381189" y="5512955"/>
            <a:ext cx="11624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labels</a:t>
            </a:r>
          </a:p>
          <a:p>
            <a:pPr algn="ctr"/>
            <a:r>
              <a:rPr lang="en-US" altLang="ko-KR" b="1" dirty="0"/>
              <a:t>.txt</a:t>
            </a:r>
            <a:endParaRPr lang="ko-KR" altLang="en-US" b="1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FD17491-04E7-4D7A-B996-0560F233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30" y="5346557"/>
            <a:ext cx="2965873" cy="12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DC942-E220-432B-8AF7-AC8818D34143}"/>
              </a:ext>
            </a:extLst>
          </p:cNvPr>
          <p:cNvSpPr txBox="1"/>
          <p:nvPr/>
        </p:nvSpPr>
        <p:spPr>
          <a:xfrm>
            <a:off x="592979" y="361048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Imgsz-640 / epochs-100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221281-B44E-43A0-964B-D84FBB92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7" y="361048"/>
            <a:ext cx="5525538" cy="429487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142CBCF-51F9-448D-A02E-E0E43390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0759"/>
            <a:ext cx="12192000" cy="1657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EE43DE-9104-4D1E-BE8C-C9B4F9A8CDD4}"/>
              </a:ext>
            </a:extLst>
          </p:cNvPr>
          <p:cNvSpPr txBox="1"/>
          <p:nvPr/>
        </p:nvSpPr>
        <p:spPr>
          <a:xfrm>
            <a:off x="592978" y="1429106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Imgsz-320 / epochs-250 </a:t>
            </a:r>
            <a:r>
              <a:rPr lang="ko-KR" altLang="en-US" sz="2800" b="1" dirty="0"/>
              <a:t>교체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115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71601-B9F2-4BB4-BCEB-1B99B7EA1AFD}"/>
              </a:ext>
            </a:extLst>
          </p:cNvPr>
          <p:cNvSpPr txBox="1"/>
          <p:nvPr/>
        </p:nvSpPr>
        <p:spPr>
          <a:xfrm>
            <a:off x="815788" y="580508"/>
            <a:ext cx="79158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개 비만 세포 종양 (CMCT)</a:t>
            </a:r>
          </a:p>
          <a:p>
            <a:r>
              <a:rPr lang="ko-KR" altLang="en-US" b="1" dirty="0"/>
              <a:t>예후, 기수 판별에 MC(</a:t>
            </a:r>
            <a:r>
              <a:rPr lang="ko-KR" altLang="en-US" b="1" dirty="0" err="1"/>
              <a:t>Mitotic</a:t>
            </a:r>
            <a:r>
              <a:rPr lang="ko-KR" altLang="en-US" b="1" dirty="0"/>
              <a:t> </a:t>
            </a:r>
            <a:r>
              <a:rPr lang="ko-KR" altLang="en-US" b="1" dirty="0" err="1"/>
              <a:t>count</a:t>
            </a:r>
            <a:r>
              <a:rPr lang="ko-KR" altLang="en-US" b="1" dirty="0"/>
              <a:t>)가 주요 요소로 작용</a:t>
            </a:r>
          </a:p>
          <a:p>
            <a:pPr lvl="1"/>
            <a:r>
              <a:rPr lang="ko-KR" altLang="en-US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MC - 현미경 10배율 당 유사분열체 수</a:t>
            </a:r>
          </a:p>
          <a:p>
            <a:pPr lvl="1"/>
            <a:r>
              <a:rPr lang="ko-KR" altLang="en-US" dirty="0" err="1"/>
              <a:t>AgNOR</a:t>
            </a:r>
            <a:r>
              <a:rPr lang="ko-KR" altLang="en-US" dirty="0"/>
              <a:t> - 세포주기 진행속도</a:t>
            </a:r>
          </a:p>
          <a:p>
            <a:pPr lvl="1"/>
            <a:r>
              <a:rPr lang="ko-KR" altLang="en-US" dirty="0"/>
              <a:t>Ni67 - 성장을 식별하는 면역조직화학(IHC)방법 분수</a:t>
            </a:r>
          </a:p>
          <a:p>
            <a:pPr lvl="1"/>
            <a:r>
              <a:rPr lang="ko-KR" altLang="en-US" dirty="0"/>
              <a:t>AG67 - </a:t>
            </a:r>
            <a:r>
              <a:rPr lang="ko-KR" altLang="en-US" dirty="0" err="1"/>
              <a:t>AgNor</a:t>
            </a:r>
            <a:r>
              <a:rPr lang="ko-KR" altLang="en-US" dirty="0"/>
              <a:t>, Ni67 측정에서 </a:t>
            </a:r>
            <a:r>
              <a:rPr lang="ko-KR" altLang="en-US" dirty="0" err="1"/>
              <a:t>얻을수</a:t>
            </a:r>
            <a:r>
              <a:rPr lang="ko-KR" altLang="en-US" dirty="0"/>
              <a:t> 있는 인자</a:t>
            </a:r>
          </a:p>
          <a:p>
            <a:pPr lvl="1"/>
            <a:r>
              <a:rPr lang="ko-KR" altLang="en-US" dirty="0"/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E2D630-FCE7-47C8-9F18-111D1185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0" y="3727076"/>
            <a:ext cx="10554260" cy="18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367</Words>
  <Application>Microsoft Office PowerPoint</Application>
  <PresentationFormat>와이드스크린</PresentationFormat>
  <Paragraphs>193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맑은 고딕 (본문)</vt:lpstr>
      <vt:lpstr>Arial</vt:lpstr>
      <vt:lpstr>Roboto</vt:lpstr>
      <vt:lpstr>Office 테마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 현수</cp:lastModifiedBy>
  <cp:revision>33</cp:revision>
  <dcterms:created xsi:type="dcterms:W3CDTF">2021-08-18T01:54:51Z</dcterms:created>
  <dcterms:modified xsi:type="dcterms:W3CDTF">2021-08-24T06:56:21Z</dcterms:modified>
</cp:coreProperties>
</file>