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  <p:sldId id="268" r:id="rId6"/>
    <p:sldId id="262" r:id="rId7"/>
    <p:sldId id="258" r:id="rId8"/>
    <p:sldId id="256" r:id="rId9"/>
    <p:sldId id="264" r:id="rId10"/>
    <p:sldId id="265" r:id="rId11"/>
    <p:sldId id="266" r:id="rId12"/>
    <p:sldId id="263" r:id="rId13"/>
    <p:sldId id="267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9DFF4-B088-4572-9C21-0468C9EAC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C7486D-190D-4680-A7EE-0CF88ED88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95DA7-0576-4CE5-8922-ABAEF906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7859-4B02-409F-AE96-2ED130C2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9D6D2-A66C-4581-A702-766C38F4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EBFE3-DD19-4FC4-B2BF-5B1E0F35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BEC211-8EDD-480B-84A1-3B11D09D1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07315-8C21-4AAC-8CC4-21A12DCA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5D7E7-154A-45D6-943B-76F72B81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E59F6-61B9-41D9-BAD7-9CB361D3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9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0BCE8B-2EAA-40B4-89C5-2D9898143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19499-DDB3-425E-A758-02750941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85C47-D746-4A0B-96DF-22856977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9EE7F-212D-451B-9C61-6699AC17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10E14-B7BF-42F5-975B-3ACDD1CA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0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954B8-D425-4E2A-B251-D59C575F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87BA2-9E1D-4AE1-9AFC-DEDBB512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EE757-92B8-4F8A-852A-946760F1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7FC79-B31A-476D-9B43-3C977ECF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11F66-04BD-4E5D-AAEE-D1F5AB53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2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516DB-4132-44BA-875D-A4A07527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743FD-70A9-4A1E-964B-C8F4E727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9903D-D027-4E7E-8C99-1426EFB8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0427E-D687-4130-B6A9-502A6CCE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63D2F-F26F-402C-AE9D-AD22CA8A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7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70071-02FF-40C1-89B2-951BE1C5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BF636-EF70-42D8-A7C8-159EB2A4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A8E3C0-86E6-4EC6-BA58-1A0EA895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E5F38-59B5-45B7-AD61-43F3918B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B9B61-19BB-4A19-99A5-83CC5519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7CAEFF-0DCE-4056-BA23-E3F9A971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02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A6755-C2CE-40E9-A262-2F377D0C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AFE42-3180-4C50-925E-31B42082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BD9433-C2B2-4131-9154-833450BBB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25CBE-0479-47DD-9362-55A0DBCF5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CE24A8-59A6-4E2B-AB00-D4ADE233C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E65D81-E622-4032-A5C0-C70A5CD0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04492C-7DAC-47A5-B288-E2914EDA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D07AF7-E477-42DF-967A-482AAA83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8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B939E-FE35-4E1B-BCD0-7A3DCAF0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B4BF6B-035F-4311-939F-7AF8365E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DDF09D-B1FA-4AAF-9E1A-6B9CD982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03051D-74FA-473B-9104-67078FB4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6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925592-484B-49B1-8875-B2912213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26223-66ED-48BB-971C-D80290C1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6507C6-ADEA-4C7C-8D5E-9A519CC7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1EC9D-A815-4341-A9A5-8AA118C7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A3B80-E944-489A-AB23-D789B7E76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22DB7-F76E-4919-9C2E-D587CF296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E5C18-E52A-48D4-8A7E-F21DBFF9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E288B-7A40-4D77-8380-F320D516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A2E163-4F7C-4456-8DC2-8FA060B5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1EE9E-1F58-46A0-9D7F-4F495B48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F7524A-1988-41ED-B7DC-824B1301D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E552EE-79D7-421C-926D-4CAF5A522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761142-7BE6-4FF1-A529-808DC9BC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917568-C326-477D-9DE3-78DEDF40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64BB5-4FBA-4A62-9818-3917D476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D8655D-6AA8-48BD-8B1E-CDC10722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BE063-B392-4CDC-AC81-C14F4031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FF53D-5239-44AC-9F95-910F66CC8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5EDB-652F-4E7A-AE52-E3012E96CC71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38331-CB38-47EB-8EB2-2E61215C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63390-E736-4512-B27A-F4B76C771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67B78-795F-45E2-8734-4F4AE42A7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kaggle.com/marcaubreville/first-steps-with-the-mitos-wsi-ccmct-data-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CD5C35E-A873-4190-9B3A-1D0BF6D99C50}"/>
              </a:ext>
            </a:extLst>
          </p:cNvPr>
          <p:cNvGrpSpPr/>
          <p:nvPr/>
        </p:nvGrpSpPr>
        <p:grpSpPr>
          <a:xfrm>
            <a:off x="1680042" y="1523443"/>
            <a:ext cx="1748118" cy="1855693"/>
            <a:chOff x="995082" y="1013013"/>
            <a:chExt cx="2940424" cy="185569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01B0ED2-1FCA-4CBC-9289-B75F811BA461}"/>
                </a:ext>
              </a:extLst>
            </p:cNvPr>
            <p:cNvSpPr/>
            <p:nvPr/>
          </p:nvSpPr>
          <p:spPr>
            <a:xfrm>
              <a:off x="995082" y="1479177"/>
              <a:ext cx="2940424" cy="1389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agreedClass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type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slide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82D5C38-3DFB-4E5C-B60E-0ADDB7CDC891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Annotations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FC0A640-3C30-40FA-9904-910B5211BE66}"/>
              </a:ext>
            </a:extLst>
          </p:cNvPr>
          <p:cNvGrpSpPr/>
          <p:nvPr/>
        </p:nvGrpSpPr>
        <p:grpSpPr>
          <a:xfrm>
            <a:off x="4693023" y="1515881"/>
            <a:ext cx="2805953" cy="2034987"/>
            <a:chOff x="995082" y="1013013"/>
            <a:chExt cx="2940424" cy="203498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520A5B1-C6E6-483A-AB1D-6224AE3383CA}"/>
                </a:ext>
              </a:extLst>
            </p:cNvPr>
            <p:cNvSpPr/>
            <p:nvPr/>
          </p:nvSpPr>
          <p:spPr>
            <a:xfrm>
              <a:off x="995082" y="1479177"/>
              <a:ext cx="2940424" cy="15688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coordinateX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coordinateY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slide</a:t>
              </a:r>
            </a:p>
            <a:p>
              <a:pPr algn="ctr"/>
              <a:r>
                <a:rPr lang="en-US" altLang="ko-KR" b="1" dirty="0" err="1">
                  <a:solidFill>
                    <a:schemeClr val="accent1"/>
                  </a:solidFill>
                </a:rPr>
                <a:t>annoId</a:t>
              </a:r>
              <a:endParaRPr lang="en-US" altLang="ko-KR" b="1" dirty="0">
                <a:solidFill>
                  <a:schemeClr val="accent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CC6D9F-4063-4DAD-AD6F-3D67470F06B1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Annotations_coordinates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3AFE77-00F8-4806-AE17-6BEA30D588D6}"/>
              </a:ext>
            </a:extLst>
          </p:cNvPr>
          <p:cNvGrpSpPr/>
          <p:nvPr/>
        </p:nvGrpSpPr>
        <p:grpSpPr>
          <a:xfrm>
            <a:off x="8673913" y="1528208"/>
            <a:ext cx="1748118" cy="1855693"/>
            <a:chOff x="995082" y="1013013"/>
            <a:chExt cx="2940424" cy="18556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AD7F87C-5D50-4087-AF05-A5172EFAD648}"/>
                </a:ext>
              </a:extLst>
            </p:cNvPr>
            <p:cNvSpPr/>
            <p:nvPr/>
          </p:nvSpPr>
          <p:spPr>
            <a:xfrm>
              <a:off x="995082" y="1479177"/>
              <a:ext cx="2940424" cy="1389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filename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width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height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667288-F1A5-4A94-9CA6-B04CF6612652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Slides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97308B-B236-4FE7-8691-7F8AA70DDAED}"/>
              </a:ext>
            </a:extLst>
          </p:cNvPr>
          <p:cNvGrpSpPr/>
          <p:nvPr/>
        </p:nvGrpSpPr>
        <p:grpSpPr>
          <a:xfrm>
            <a:off x="5113242" y="4174190"/>
            <a:ext cx="1965513" cy="1808629"/>
            <a:chOff x="995082" y="1013013"/>
            <a:chExt cx="2940424" cy="18086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A4614E-D0D7-4A7F-BC81-2880B246AB77}"/>
                </a:ext>
              </a:extLst>
            </p:cNvPr>
            <p:cNvSpPr/>
            <p:nvPr/>
          </p:nvSpPr>
          <p:spPr>
            <a:xfrm>
              <a:off x="995082" y="1479177"/>
              <a:ext cx="2940424" cy="134246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person</a:t>
              </a: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class</a:t>
              </a:r>
            </a:p>
            <a:p>
              <a:pPr algn="ctr"/>
              <a:r>
                <a:rPr lang="en-US" altLang="ko-KR" b="1" dirty="0" err="1">
                  <a:solidFill>
                    <a:schemeClr val="accent1"/>
                  </a:solidFill>
                </a:rPr>
                <a:t>annoId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6DB7368-E476-4ACF-8E73-0BC4819B76AF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Annotaions</a:t>
              </a:r>
              <a:r>
                <a:rPr lang="en-US" altLang="ko-KR" dirty="0">
                  <a:solidFill>
                    <a:schemeClr val="tx1"/>
                  </a:solidFill>
                </a:rPr>
                <a:t>-label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16F94E8-AC85-4CCD-96DF-C83E3DC08B03}"/>
              </a:ext>
            </a:extLst>
          </p:cNvPr>
          <p:cNvGrpSpPr/>
          <p:nvPr/>
        </p:nvGrpSpPr>
        <p:grpSpPr>
          <a:xfrm>
            <a:off x="1957106" y="4148113"/>
            <a:ext cx="1193988" cy="1303805"/>
            <a:chOff x="995082" y="1013013"/>
            <a:chExt cx="2940424" cy="130380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6B9A8FC-67A3-4B28-97A1-304055294B7F}"/>
                </a:ext>
              </a:extLst>
            </p:cNvPr>
            <p:cNvSpPr/>
            <p:nvPr/>
          </p:nvSpPr>
          <p:spPr>
            <a:xfrm>
              <a:off x="995082" y="1479178"/>
              <a:ext cx="2940424" cy="83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64F03D3-9C8A-41D8-8577-965C82D3ED84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Persons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4CEEA7-828F-4890-B763-A18408D4B35C}"/>
              </a:ext>
            </a:extLst>
          </p:cNvPr>
          <p:cNvGrpSpPr/>
          <p:nvPr/>
        </p:nvGrpSpPr>
        <p:grpSpPr>
          <a:xfrm>
            <a:off x="8957305" y="4170640"/>
            <a:ext cx="1193988" cy="1303805"/>
            <a:chOff x="995082" y="1013013"/>
            <a:chExt cx="2940424" cy="130380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B81CB2B-0C3E-4963-851C-5065D1181F39}"/>
                </a:ext>
              </a:extLst>
            </p:cNvPr>
            <p:cNvSpPr/>
            <p:nvPr/>
          </p:nvSpPr>
          <p:spPr>
            <a:xfrm>
              <a:off x="995082" y="1479178"/>
              <a:ext cx="2940424" cy="837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u="sng" dirty="0" err="1">
                  <a:solidFill>
                    <a:schemeClr val="tx1"/>
                  </a:solidFill>
                </a:rPr>
                <a:t>uid</a:t>
              </a:r>
              <a:endParaRPr lang="en-US" altLang="ko-KR" b="1" u="sng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name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D0AA8D9-1023-4091-8637-80A0E3F42A03}"/>
                </a:ext>
              </a:extLst>
            </p:cNvPr>
            <p:cNvSpPr/>
            <p:nvPr/>
          </p:nvSpPr>
          <p:spPr>
            <a:xfrm rot="10800000" flipV="1">
              <a:off x="995082" y="1013013"/>
              <a:ext cx="2940424" cy="466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Classes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C821FE1-701A-4491-95C6-B45764E8C9EA}"/>
              </a:ext>
            </a:extLst>
          </p:cNvPr>
          <p:cNvSpPr txBox="1"/>
          <p:nvPr/>
        </p:nvSpPr>
        <p:spPr>
          <a:xfrm>
            <a:off x="4278034" y="460737"/>
            <a:ext cx="3635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Database Schema</a:t>
            </a:r>
            <a:endParaRPr lang="ko-KR" altLang="en-US" sz="3200" b="1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0E39579-CAA6-472B-AC77-050B998D0C82}"/>
              </a:ext>
            </a:extLst>
          </p:cNvPr>
          <p:cNvCxnSpPr>
            <a:cxnSpLocks/>
          </p:cNvCxnSpPr>
          <p:nvPr/>
        </p:nvCxnSpPr>
        <p:spPr>
          <a:xfrm rot="10800000">
            <a:off x="2771775" y="2294693"/>
            <a:ext cx="2876550" cy="1055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F329B5C-83A6-47E9-B6EE-A077AE0539F3}"/>
              </a:ext>
            </a:extLst>
          </p:cNvPr>
          <p:cNvCxnSpPr>
            <a:cxnSpLocks/>
          </p:cNvCxnSpPr>
          <p:nvPr/>
        </p:nvCxnSpPr>
        <p:spPr>
          <a:xfrm flipV="1">
            <a:off x="6381751" y="2294692"/>
            <a:ext cx="2909607" cy="755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391924-1167-42EF-AF3C-B310C3A09577}"/>
              </a:ext>
            </a:extLst>
          </p:cNvPr>
          <p:cNvSpPr txBox="1"/>
          <p:nvPr/>
        </p:nvSpPr>
        <p:spPr>
          <a:xfrm>
            <a:off x="969814" y="509096"/>
            <a:ext cx="14936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Unique key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Foreign Key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0A2F690-CCE2-4300-A090-1D901C9A17FD}"/>
              </a:ext>
            </a:extLst>
          </p:cNvPr>
          <p:cNvCxnSpPr>
            <a:cxnSpLocks/>
          </p:cNvCxnSpPr>
          <p:nvPr/>
        </p:nvCxnSpPr>
        <p:spPr>
          <a:xfrm flipV="1">
            <a:off x="6381751" y="4953001"/>
            <a:ext cx="2900085" cy="498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B4276A6F-DAB5-4B15-BBA5-016559C8BFD1}"/>
              </a:ext>
            </a:extLst>
          </p:cNvPr>
          <p:cNvCxnSpPr>
            <a:cxnSpLocks/>
          </p:cNvCxnSpPr>
          <p:nvPr/>
        </p:nvCxnSpPr>
        <p:spPr>
          <a:xfrm flipH="1">
            <a:off x="9793625" y="2562138"/>
            <a:ext cx="393722" cy="2382830"/>
          </a:xfrm>
          <a:prstGeom prst="bentConnector3">
            <a:avLst>
              <a:gd name="adj1" fmla="val -1548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4AD21E3-4256-4975-8424-BBB50AE339A3}"/>
              </a:ext>
            </a:extLst>
          </p:cNvPr>
          <p:cNvCxnSpPr>
            <a:cxnSpLocks/>
          </p:cNvCxnSpPr>
          <p:nvPr/>
        </p:nvCxnSpPr>
        <p:spPr>
          <a:xfrm rot="10800000">
            <a:off x="2783317" y="4925919"/>
            <a:ext cx="2865008" cy="257493"/>
          </a:xfrm>
          <a:prstGeom prst="bentConnector3">
            <a:avLst>
              <a:gd name="adj1" fmla="val 64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96F08E5-2FF0-4B99-9298-FAA36D15A5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4048" y="3827661"/>
            <a:ext cx="2373960" cy="1419764"/>
          </a:xfrm>
          <a:prstGeom prst="bentConnector3">
            <a:avLst>
              <a:gd name="adj1" fmla="val 997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31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371601-B9F2-4BB4-BCEB-1B99B7EA1AFD}"/>
              </a:ext>
            </a:extLst>
          </p:cNvPr>
          <p:cNvSpPr txBox="1"/>
          <p:nvPr/>
        </p:nvSpPr>
        <p:spPr>
          <a:xfrm>
            <a:off x="815788" y="580508"/>
            <a:ext cx="791583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개 비만 세포 종양 (CMCT)</a:t>
            </a:r>
          </a:p>
          <a:p>
            <a:r>
              <a:rPr lang="ko-KR" altLang="en-US" b="1" dirty="0"/>
              <a:t>예후, 기수 판별에 MC(</a:t>
            </a:r>
            <a:r>
              <a:rPr lang="ko-KR" altLang="en-US" b="1" dirty="0" err="1"/>
              <a:t>Mitotic</a:t>
            </a:r>
            <a:r>
              <a:rPr lang="ko-KR" altLang="en-US" b="1" dirty="0"/>
              <a:t> </a:t>
            </a:r>
            <a:r>
              <a:rPr lang="ko-KR" altLang="en-US" b="1" dirty="0" err="1"/>
              <a:t>count</a:t>
            </a:r>
            <a:r>
              <a:rPr lang="ko-KR" altLang="en-US" b="1" dirty="0"/>
              <a:t>)가 주요 요소로 작용</a:t>
            </a:r>
          </a:p>
          <a:p>
            <a:pPr lvl="1"/>
            <a:r>
              <a:rPr lang="ko-KR" altLang="en-US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MC - 현미경 10배율 당 유사분열체 수</a:t>
            </a:r>
          </a:p>
          <a:p>
            <a:pPr lvl="1"/>
            <a:r>
              <a:rPr lang="ko-KR" altLang="en-US" dirty="0" err="1"/>
              <a:t>AgNOR</a:t>
            </a:r>
            <a:r>
              <a:rPr lang="ko-KR" altLang="en-US" dirty="0"/>
              <a:t> - 세포주기 진행속도</a:t>
            </a:r>
          </a:p>
          <a:p>
            <a:pPr lvl="1"/>
            <a:r>
              <a:rPr lang="ko-KR" altLang="en-US" dirty="0"/>
              <a:t>Ni67 - 성장을 식별하는 면역조직화학(IHC)방법 분수</a:t>
            </a:r>
          </a:p>
          <a:p>
            <a:pPr lvl="1"/>
            <a:r>
              <a:rPr lang="ko-KR" altLang="en-US" dirty="0"/>
              <a:t>AG67 - </a:t>
            </a:r>
            <a:r>
              <a:rPr lang="ko-KR" altLang="en-US" dirty="0" err="1"/>
              <a:t>AgNor</a:t>
            </a:r>
            <a:r>
              <a:rPr lang="ko-KR" altLang="en-US" dirty="0"/>
              <a:t>, Ni67 측정에서 </a:t>
            </a:r>
            <a:r>
              <a:rPr lang="ko-KR" altLang="en-US" dirty="0" err="1"/>
              <a:t>얻을수</a:t>
            </a:r>
            <a:r>
              <a:rPr lang="ko-KR" altLang="en-US" dirty="0"/>
              <a:t> 있는 인자</a:t>
            </a:r>
          </a:p>
          <a:p>
            <a:pPr lvl="1"/>
            <a:r>
              <a:rPr lang="ko-KR" altLang="en-US" dirty="0"/>
              <a:t>...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E2D630-FCE7-47C8-9F18-111D11853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70" y="3932350"/>
            <a:ext cx="10554260" cy="18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CBA8066-4E1F-4755-BE8A-82348FB4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84" y="3747052"/>
            <a:ext cx="5810250" cy="212407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19BBC28-D851-4F92-ACEF-AE3F607C8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83" y="2309979"/>
            <a:ext cx="7062788" cy="1282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9E543-DABC-41BC-A334-8C0788E5A1B4}"/>
              </a:ext>
            </a:extLst>
          </p:cNvPr>
          <p:cNvSpPr txBox="1"/>
          <p:nvPr/>
        </p:nvSpPr>
        <p:spPr>
          <a:xfrm>
            <a:off x="7930049" y="3841330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640 x 640</a:t>
            </a:r>
            <a:r>
              <a:rPr lang="ko-KR" altLang="en-US" dirty="0"/>
              <a:t>당 평균 몇 개의 </a:t>
            </a:r>
            <a:r>
              <a:rPr lang="en-US" altLang="ko-KR" dirty="0"/>
              <a:t>Mitotic cell </a:t>
            </a:r>
            <a:r>
              <a:rPr lang="ko-KR" altLang="en-US" dirty="0"/>
              <a:t>이 있는가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36CDC-80A1-4A39-BA59-E91EF2702634}"/>
              </a:ext>
            </a:extLst>
          </p:cNvPr>
          <p:cNvSpPr txBox="1"/>
          <p:nvPr/>
        </p:nvSpPr>
        <p:spPr>
          <a:xfrm>
            <a:off x="815788" y="580508"/>
            <a:ext cx="7915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현재 데이터에서 </a:t>
            </a:r>
            <a:r>
              <a:rPr lang="en-US" altLang="ko-KR" b="1" dirty="0"/>
              <a:t>MC(Mitotic</a:t>
            </a:r>
            <a:r>
              <a:rPr lang="ko-KR" altLang="en-US" b="1" dirty="0"/>
              <a:t> </a:t>
            </a:r>
            <a:r>
              <a:rPr lang="en-US" altLang="ko-KR" b="1" dirty="0"/>
              <a:t>count)</a:t>
            </a:r>
            <a:r>
              <a:rPr lang="ko-KR" altLang="en-US" b="1" dirty="0"/>
              <a:t> 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30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2C50A1C-0379-4C9D-86DA-BE526917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8" y="2163176"/>
            <a:ext cx="7811060" cy="2531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7B3557-8AE8-4FA4-82DA-550A87889C3E}"/>
              </a:ext>
            </a:extLst>
          </p:cNvPr>
          <p:cNvSpPr txBox="1"/>
          <p:nvPr/>
        </p:nvSpPr>
        <p:spPr>
          <a:xfrm>
            <a:off x="815788" y="580508"/>
            <a:ext cx="7915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특정 범위에 </a:t>
            </a:r>
            <a:r>
              <a:rPr lang="en-US" altLang="ko-KR" b="1" dirty="0"/>
              <a:t>Mitotic Cell</a:t>
            </a:r>
            <a:r>
              <a:rPr lang="ko-KR" altLang="en-US" b="1" dirty="0"/>
              <a:t>이 얼마나 분포되어 있는지도 기수 판별의 주 요소 </a:t>
            </a:r>
          </a:p>
          <a:p>
            <a:pPr lvl="1"/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MC</a:t>
            </a:r>
            <a:r>
              <a:rPr lang="ko-KR" altLang="en-US" dirty="0"/>
              <a:t> 분포 시각화</a:t>
            </a:r>
          </a:p>
        </p:txBody>
      </p:sp>
    </p:spTree>
    <p:extLst>
      <p:ext uri="{BB962C8B-B14F-4D97-AF65-F5344CB8AC3E}">
        <p14:creationId xmlns:p14="http://schemas.microsoft.com/office/powerpoint/2010/main" val="268168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9FE0CA-3DAC-4BFE-9617-75D21A49ADD6}"/>
              </a:ext>
            </a:extLst>
          </p:cNvPr>
          <p:cNvSpPr txBox="1"/>
          <p:nvPr/>
        </p:nvSpPr>
        <p:spPr>
          <a:xfrm>
            <a:off x="546848" y="11196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https://www.nature.com/articles/s41597-019-0290-4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FDD7-65CE-40ED-83D9-771F10BCD1A5}"/>
              </a:ext>
            </a:extLst>
          </p:cNvPr>
          <p:cNvSpPr txBox="1"/>
          <p:nvPr/>
        </p:nvSpPr>
        <p:spPr>
          <a:xfrm>
            <a:off x="546848" y="39355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출처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5E44A-992B-424A-88BF-1B3980E92D60}"/>
              </a:ext>
            </a:extLst>
          </p:cNvPr>
          <p:cNvSpPr txBox="1"/>
          <p:nvPr/>
        </p:nvSpPr>
        <p:spPr>
          <a:xfrm>
            <a:off x="546848" y="1691951"/>
            <a:ext cx="10201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https://www.kaggle.com/marcaubreville/first-steps-with-the-mitos-wsi-ccmct-data-set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5E8EE-727E-4274-A799-DD8DAF408453}"/>
              </a:ext>
            </a:extLst>
          </p:cNvPr>
          <p:cNvSpPr txBox="1"/>
          <p:nvPr/>
        </p:nvSpPr>
        <p:spPr>
          <a:xfrm>
            <a:off x="546848" y="3149967"/>
            <a:ext cx="10554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" panose="020B0604020202020204" pitchFamily="2" charset="0"/>
              </a:rPr>
              <a:t>Histopathology and prognostic panels to aid in the diagnosis and management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8AAED-99C7-4BDB-8F69-4AE0D505DE9F}"/>
              </a:ext>
            </a:extLst>
          </p:cNvPr>
          <p:cNvSpPr txBox="1"/>
          <p:nvPr/>
        </p:nvSpPr>
        <p:spPr>
          <a:xfrm>
            <a:off x="546848" y="3663531"/>
            <a:ext cx="8534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Computerized Calculation of Mitotic Count Distribution in Canine Cutaneous Mast Cell Tumor Sections: Mitotic Count Is Area Dependent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0A4C7-A6EF-4ADF-A02C-827774D8EF9F}"/>
              </a:ext>
            </a:extLst>
          </p:cNvPr>
          <p:cNvSpPr txBox="1"/>
          <p:nvPr/>
        </p:nvSpPr>
        <p:spPr>
          <a:xfrm>
            <a:off x="546848" y="25748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/>
              <a:t>논문</a:t>
            </a:r>
            <a:endParaRPr lang="ko-KR" altLang="en-US" sz="2000" b="1" dirty="0"/>
          </a:p>
        </p:txBody>
      </p:sp>
      <p:graphicFrame>
        <p:nvGraphicFramePr>
          <p:cNvPr id="13" name="개체 12">
            <a:hlinkClick r:id="" action="ppaction://ole?verb=0"/>
            <a:extLst>
              <a:ext uri="{FF2B5EF4-FFF2-40B4-BE49-F238E27FC236}">
                <a16:creationId xmlns:a16="http://schemas.microsoft.com/office/drawing/2014/main" id="{5C9536E6-009E-482D-AEE2-730417543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594884"/>
              </p:ext>
            </p:extLst>
          </p:nvPr>
        </p:nvGraphicFramePr>
        <p:xfrm>
          <a:off x="7928723" y="2667180"/>
          <a:ext cx="1541869" cy="821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825480" imgH="439560" progId="Package">
                  <p:embed/>
                </p:oleObj>
              </mc:Choice>
              <mc:Fallback>
                <p:oleObj name="포장기 셸 개체" showAsIcon="1" r:id="rId3" imgW="82548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8723" y="2667180"/>
                        <a:ext cx="1541869" cy="821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50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8DAC5-4575-4671-8AC5-0BBB967E14D7}"/>
              </a:ext>
            </a:extLst>
          </p:cNvPr>
          <p:cNvSpPr txBox="1"/>
          <p:nvPr/>
        </p:nvSpPr>
        <p:spPr>
          <a:xfrm>
            <a:off x="815788" y="580508"/>
            <a:ext cx="791583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과정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err="1"/>
              <a:t>dcm</a:t>
            </a:r>
            <a:r>
              <a:rPr lang="en-US" altLang="ko-KR" dirty="0"/>
              <a:t> to </a:t>
            </a:r>
            <a:r>
              <a:rPr lang="en-US" altLang="ko-KR" dirty="0" err="1"/>
              <a:t>png</a:t>
            </a:r>
            <a:r>
              <a:rPr lang="en-US" altLang="ko-KR" dirty="0"/>
              <a:t> (640, 320, 256)</a:t>
            </a:r>
          </a:p>
          <a:p>
            <a:endParaRPr lang="en-US" altLang="ko-KR" dirty="0"/>
          </a:p>
          <a:p>
            <a:r>
              <a:rPr lang="en-US" altLang="ko-KR" dirty="0"/>
              <a:t>	1. yolov5s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img640</a:t>
            </a:r>
            <a:r>
              <a:rPr lang="ko-KR" altLang="en-US" dirty="0"/>
              <a:t> </a:t>
            </a:r>
            <a:r>
              <a:rPr lang="en-US" altLang="ko-KR" dirty="0"/>
              <a:t>epochs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</a:p>
          <a:p>
            <a:r>
              <a:rPr lang="en-US" altLang="ko-KR" dirty="0"/>
              <a:t>	2. yolov5s – img320 epochs 230</a:t>
            </a:r>
          </a:p>
          <a:p>
            <a:r>
              <a:rPr lang="en-US" altLang="ko-KR" dirty="0"/>
              <a:t>	3. yolov5l – img320 epochs 300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 err="1"/>
              <a:t>해볼거</a:t>
            </a:r>
            <a:endParaRPr lang="en-US" altLang="ko-KR" dirty="0"/>
          </a:p>
          <a:p>
            <a:r>
              <a:rPr lang="en-US" altLang="ko-KR" dirty="0"/>
              <a:t>	1. yolov5 + Efficient Net</a:t>
            </a:r>
          </a:p>
          <a:p>
            <a:r>
              <a:rPr lang="en-US" altLang="ko-KR" dirty="0"/>
              <a:t>	2. Faster R-CNN</a:t>
            </a:r>
          </a:p>
          <a:p>
            <a:r>
              <a:rPr lang="en-US" altLang="ko-KR" dirty="0"/>
              <a:t>	3. None</a:t>
            </a:r>
            <a:r>
              <a:rPr lang="ko-KR" altLang="en-US" dirty="0"/>
              <a:t> 라벨 추가</a:t>
            </a:r>
            <a:endParaRPr lang="en-US" altLang="ko-KR" dirty="0"/>
          </a:p>
          <a:p>
            <a:r>
              <a:rPr lang="en-US" altLang="ko-KR" dirty="0"/>
              <a:t>	4. </a:t>
            </a:r>
            <a:r>
              <a:rPr lang="ko-KR" altLang="en-US" dirty="0"/>
              <a:t>상업화 </a:t>
            </a:r>
            <a:r>
              <a:rPr lang="en-US" altLang="ko-KR" dirty="0"/>
              <a:t>– mitotic  cell visualization, mitotic count</a:t>
            </a:r>
          </a:p>
          <a:p>
            <a:r>
              <a:rPr lang="en-US" altLang="ko-KR" dirty="0"/>
              <a:t>	5. </a:t>
            </a:r>
            <a:r>
              <a:rPr lang="ko-KR" altLang="en-US" dirty="0"/>
              <a:t>모델링 데이터 전부 끌어와서 비교</a:t>
            </a:r>
          </a:p>
        </p:txBody>
      </p:sp>
    </p:spTree>
    <p:extLst>
      <p:ext uri="{BB962C8B-B14F-4D97-AF65-F5344CB8AC3E}">
        <p14:creationId xmlns:p14="http://schemas.microsoft.com/office/powerpoint/2010/main" val="263644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CF29CA5-DCCF-4D9D-90FB-06D08312D7CE}"/>
              </a:ext>
            </a:extLst>
          </p:cNvPr>
          <p:cNvSpPr txBox="1"/>
          <p:nvPr/>
        </p:nvSpPr>
        <p:spPr>
          <a:xfrm>
            <a:off x="5599005" y="270237"/>
            <a:ext cx="993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EDA</a:t>
            </a:r>
            <a:endParaRPr lang="ko-KR" altLang="en-US" sz="32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DEDAF0-2D48-4918-B704-3AD6A6870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66882"/>
              </p:ext>
            </p:extLst>
          </p:nvPr>
        </p:nvGraphicFramePr>
        <p:xfrm>
          <a:off x="1397069" y="927708"/>
          <a:ext cx="7392400" cy="578665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78480">
                  <a:extLst>
                    <a:ext uri="{9D8B030D-6E8A-4147-A177-3AD203B41FA5}">
                      <a16:colId xmlns:a16="http://schemas.microsoft.com/office/drawing/2014/main" val="1653656058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3386264845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2161171798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3679611447"/>
                    </a:ext>
                  </a:extLst>
                </a:gridCol>
                <a:gridCol w="1478480">
                  <a:extLst>
                    <a:ext uri="{9D8B030D-6E8A-4147-A177-3AD203B41FA5}">
                      <a16:colId xmlns:a16="http://schemas.microsoft.com/office/drawing/2014/main" val="2859174942"/>
                    </a:ext>
                  </a:extLst>
                </a:gridCol>
              </a:tblGrid>
              <a:tr h="3360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effectLst/>
                        </a:rPr>
                        <a:t>Slide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effectLst/>
                        </a:rPr>
                        <a:t>번호</a:t>
                      </a:r>
                      <a:endParaRPr lang="en-US" altLang="ko-KR" sz="1400" b="1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width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height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Tiles</a:t>
                      </a:r>
                      <a:r>
                        <a:rPr lang="en-US" altLang="ko-KR" sz="105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(1000 x 1000)</a:t>
                      </a:r>
                      <a:endParaRPr lang="en-US" altLang="ko-KR" sz="1400" b="1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Abnormal cells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37091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54996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4565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19936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633020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92597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10602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14040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5444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80999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81620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6642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8314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8880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127799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84057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10880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8717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5275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104399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82678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8715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7991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54043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77399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66558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5226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8986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83060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82404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7387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6017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315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73675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8436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7656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7464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92632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9393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13390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94421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109799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76571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8470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14057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986161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76964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2901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571393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89999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65400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4997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69240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82799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49066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4150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3864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255285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55799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88262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4984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4622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251317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52199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40646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2173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4889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31023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59153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5340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4541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23628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77399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75215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5928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6457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033327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68400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74760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5175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5776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015402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70199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50863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3621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3153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669638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altLang="ko-KR" sz="1400" b="0" i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62999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76054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4851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5454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23586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71999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66251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4824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3154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162184"/>
                  </a:ext>
                </a:extLst>
              </a:tr>
              <a:tr h="247755">
                <a:tc>
                  <a:txBody>
                    <a:bodyPr/>
                    <a:lstStyle/>
                    <a:p>
                      <a:pPr algn="ctr"/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i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i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5240" marR="1524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총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맑은 고딕" panose="020B0503020000020004" pitchFamily="50" charset="-127"/>
                        </a:rPr>
                        <a:t>158912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77168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34A33E4D-DDDD-431E-BFAF-A99A8FBF7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293" r="20443"/>
          <a:stretch/>
        </p:blipFill>
        <p:spPr>
          <a:xfrm rot="5400000">
            <a:off x="7206779" y="2510398"/>
            <a:ext cx="5786657" cy="262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CF29CA5-DCCF-4D9D-90FB-06D08312D7CE}"/>
              </a:ext>
            </a:extLst>
          </p:cNvPr>
          <p:cNvSpPr txBox="1"/>
          <p:nvPr/>
        </p:nvSpPr>
        <p:spPr>
          <a:xfrm>
            <a:off x="5599005" y="270237"/>
            <a:ext cx="993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EDA</a:t>
            </a:r>
            <a:endParaRPr lang="ko-KR" altLang="en-US" sz="32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DEDAF0-2D48-4918-B704-3AD6A6870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935750"/>
              </p:ext>
            </p:extLst>
          </p:nvPr>
        </p:nvGraphicFramePr>
        <p:xfrm>
          <a:off x="522804" y="643228"/>
          <a:ext cx="3996916" cy="335515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98458">
                  <a:extLst>
                    <a:ext uri="{9D8B030D-6E8A-4147-A177-3AD203B41FA5}">
                      <a16:colId xmlns:a16="http://schemas.microsoft.com/office/drawing/2014/main" val="1653656058"/>
                    </a:ext>
                  </a:extLst>
                </a:gridCol>
                <a:gridCol w="1998458">
                  <a:extLst>
                    <a:ext uri="{9D8B030D-6E8A-4147-A177-3AD203B41FA5}">
                      <a16:colId xmlns:a16="http://schemas.microsoft.com/office/drawing/2014/main" val="3386264845"/>
                    </a:ext>
                  </a:extLst>
                </a:gridCol>
              </a:tblGrid>
              <a:tr h="6288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Classes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Cells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37091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35331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633020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22404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54448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3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45179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18880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4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41658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5275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5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540436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6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183060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7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14340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3154"/>
                  </a:ext>
                </a:extLst>
              </a:tr>
              <a:tr h="34078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dirty="0">
                          <a:solidFill>
                            <a:srgbClr val="000000"/>
                          </a:solidFill>
                          <a:effectLst/>
                          <a:latin typeface="맑은 고딕 (본문)"/>
                          <a:ea typeface="Gulim" panose="020B0600000101010101" pitchFamily="50" charset="-127"/>
                        </a:rPr>
                        <a:t>합계</a:t>
                      </a:r>
                      <a:endParaRPr lang="en-US" altLang="ko-KR" sz="1400" b="0" i="0" dirty="0">
                        <a:solidFill>
                          <a:srgbClr val="000000"/>
                        </a:solidFill>
                        <a:effectLst/>
                        <a:latin typeface="맑은 고딕 (본문)"/>
                        <a:ea typeface="Gulim" panose="020B0600000101010101" pitchFamily="50" charset="-127"/>
                      </a:endParaRPr>
                    </a:p>
                  </a:txBody>
                  <a:tcPr marL="15240" marR="1524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158912</a:t>
                      </a:r>
                    </a:p>
                  </a:txBody>
                  <a:tcPr marL="15240" marR="1524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36395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3E30662-3969-4739-B7F5-6C1F3EE4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22" y="4123148"/>
            <a:ext cx="5558955" cy="2464615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C986D945-6931-4063-B76D-EB7509F4B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720" y="1234440"/>
            <a:ext cx="2517574" cy="24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6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FAC1BB-57D1-40D1-AF10-C68AD013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713534"/>
            <a:ext cx="8353425" cy="174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826813-8F9A-4E92-9DDA-EE4230BA7D22}"/>
              </a:ext>
            </a:extLst>
          </p:cNvPr>
          <p:cNvSpPr txBox="1"/>
          <p:nvPr/>
        </p:nvSpPr>
        <p:spPr>
          <a:xfrm>
            <a:off x="842962" y="528868"/>
            <a:ext cx="602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데이터셋 생성 과정 </a:t>
            </a:r>
            <a:r>
              <a:rPr lang="en-US" altLang="ko-KR" dirty="0"/>
              <a:t>(MEL)</a:t>
            </a:r>
            <a:endParaRPr lang="ko-KR" altLang="en-US" dirty="0"/>
          </a:p>
        </p:txBody>
      </p:sp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6962B84-9702-4315-A13F-719AD349F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2641275"/>
            <a:ext cx="82010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1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D05277-2A5D-41EA-8F5F-F2469E9FBF2D}"/>
              </a:ext>
            </a:extLst>
          </p:cNvPr>
          <p:cNvSpPr txBox="1"/>
          <p:nvPr/>
        </p:nvSpPr>
        <p:spPr>
          <a:xfrm>
            <a:off x="380222" y="446926"/>
            <a:ext cx="83065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MEL - </a:t>
            </a:r>
            <a:r>
              <a:rPr lang="ko-KR" altLang="en-US" dirty="0" err="1"/>
              <a:t>manually</a:t>
            </a:r>
            <a:r>
              <a:rPr lang="ko-KR" altLang="en-US" dirty="0"/>
              <a:t>, </a:t>
            </a:r>
            <a:r>
              <a:rPr lang="ko-KR" altLang="en-US" dirty="0" err="1"/>
              <a:t>expert-labelled</a:t>
            </a:r>
            <a:r>
              <a:rPr lang="ko-KR" altLang="en-US" dirty="0"/>
              <a:t> </a:t>
            </a:r>
            <a:r>
              <a:rPr lang="ko-KR" altLang="en-US" dirty="0" err="1"/>
              <a:t>dataset</a:t>
            </a:r>
            <a:r>
              <a:rPr lang="ko-KR" altLang="en-US" dirty="0"/>
              <a:t> - 기존 전문가 데이터셋</a:t>
            </a:r>
          </a:p>
          <a:p>
            <a:endParaRPr lang="ko-KR" altLang="en-US" dirty="0"/>
          </a:p>
          <a:p>
            <a:r>
              <a:rPr lang="ko-KR" altLang="en-US" dirty="0"/>
              <a:t>이걸 변형시켜서 </a:t>
            </a:r>
          </a:p>
          <a:p>
            <a:endParaRPr lang="ko-KR" altLang="en-US" dirty="0"/>
          </a:p>
          <a:p>
            <a:r>
              <a:rPr lang="ko-KR" altLang="en-US" dirty="0"/>
              <a:t>HEAL - </a:t>
            </a:r>
            <a:r>
              <a:rPr lang="ko-KR" altLang="en-US" dirty="0" err="1"/>
              <a:t>Hard-example</a:t>
            </a:r>
            <a:r>
              <a:rPr lang="ko-KR" altLang="en-US" dirty="0"/>
              <a:t> </a:t>
            </a:r>
            <a:r>
              <a:rPr lang="ko-KR" altLang="en-US" dirty="0" err="1"/>
              <a:t>augmented</a:t>
            </a:r>
            <a:r>
              <a:rPr lang="ko-KR" altLang="en-US" dirty="0"/>
              <a:t> </a:t>
            </a:r>
            <a:r>
              <a:rPr lang="ko-KR" altLang="en-US" dirty="0" err="1"/>
              <a:t>expert</a:t>
            </a:r>
            <a:r>
              <a:rPr lang="ko-KR" altLang="en-US" dirty="0"/>
              <a:t> </a:t>
            </a:r>
            <a:r>
              <a:rPr lang="ko-KR" altLang="en-US" dirty="0" err="1"/>
              <a:t>labelled</a:t>
            </a:r>
            <a:r>
              <a:rPr lang="ko-KR" altLang="en-US" dirty="0"/>
              <a:t> </a:t>
            </a:r>
            <a:r>
              <a:rPr lang="ko-KR" altLang="en-US" dirty="0" err="1"/>
              <a:t>dataset</a:t>
            </a:r>
            <a:r>
              <a:rPr lang="ko-KR" altLang="en-US" dirty="0"/>
              <a:t> </a:t>
            </a:r>
            <a:r>
              <a:rPr lang="ko-KR" altLang="en-US" dirty="0" err="1"/>
              <a:t>variant</a:t>
            </a:r>
            <a:endParaRPr lang="ko-KR" altLang="en-US" dirty="0"/>
          </a:p>
          <a:p>
            <a:r>
              <a:rPr lang="ko-KR" altLang="en-US" dirty="0"/>
              <a:t>증강 전문가 데이터셋 1</a:t>
            </a:r>
          </a:p>
          <a:p>
            <a:endParaRPr lang="ko-KR" altLang="en-US" dirty="0"/>
          </a:p>
          <a:p>
            <a:r>
              <a:rPr lang="ko-KR" altLang="en-US" dirty="0"/>
              <a:t>ODAEL - </a:t>
            </a:r>
            <a:r>
              <a:rPr lang="ko-KR" altLang="en-US" dirty="0" err="1"/>
              <a:t>Object-detection</a:t>
            </a:r>
            <a:r>
              <a:rPr lang="ko-KR" altLang="en-US" dirty="0"/>
              <a:t> </a:t>
            </a:r>
            <a:r>
              <a:rPr lang="ko-KR" altLang="en-US" dirty="0" err="1"/>
              <a:t>augmented</a:t>
            </a:r>
            <a:r>
              <a:rPr lang="ko-KR" altLang="en-US" dirty="0"/>
              <a:t> </a:t>
            </a:r>
            <a:r>
              <a:rPr lang="ko-KR" altLang="en-US" dirty="0" err="1"/>
              <a:t>expert</a:t>
            </a:r>
            <a:r>
              <a:rPr lang="ko-KR" altLang="en-US" dirty="0"/>
              <a:t> </a:t>
            </a:r>
            <a:r>
              <a:rPr lang="ko-KR" altLang="en-US" dirty="0" err="1"/>
              <a:t>labelled</a:t>
            </a:r>
            <a:r>
              <a:rPr lang="ko-KR" altLang="en-US" dirty="0"/>
              <a:t> </a:t>
            </a:r>
            <a:r>
              <a:rPr lang="ko-KR" altLang="en-US" dirty="0" err="1"/>
              <a:t>dataset</a:t>
            </a:r>
            <a:r>
              <a:rPr lang="ko-KR" altLang="en-US" dirty="0"/>
              <a:t> </a:t>
            </a:r>
            <a:r>
              <a:rPr lang="ko-KR" altLang="en-US" dirty="0" err="1"/>
              <a:t>variant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잠재적 유사 분열 </a:t>
            </a:r>
            <a:r>
              <a:rPr lang="ko-KR" altLang="en-US" dirty="0" err="1"/>
              <a:t>figure을</a:t>
            </a:r>
            <a:r>
              <a:rPr lang="ko-KR" altLang="en-US" dirty="0"/>
              <a:t> </a:t>
            </a:r>
            <a:r>
              <a:rPr lang="en-US" altLang="ko-KR" dirty="0" err="1"/>
              <a:t>DeepLearning</a:t>
            </a:r>
            <a:r>
              <a:rPr lang="ko-KR" altLang="en-US" dirty="0"/>
              <a:t>을 이용해 추가로 제안, 전문가가 데이터 세트의 다른 그룹으로 등급을 지정하고 할당.</a:t>
            </a:r>
          </a:p>
          <a:p>
            <a:endParaRPr lang="ko-KR" altLang="en-US" dirty="0"/>
          </a:p>
          <a:p>
            <a:r>
              <a:rPr lang="ko-KR" altLang="en-US" dirty="0" err="1"/>
              <a:t>granulocyte</a:t>
            </a:r>
            <a:r>
              <a:rPr lang="ko-KR" altLang="en-US" dirty="0"/>
              <a:t> - </a:t>
            </a:r>
            <a:r>
              <a:rPr lang="ko-KR" altLang="en-US" dirty="0" err="1"/>
              <a:t>과립구</a:t>
            </a:r>
            <a:r>
              <a:rPr lang="ko-KR" altLang="en-US" dirty="0"/>
              <a:t> - 세포질에 과립이 있는 백혈구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84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50F916-9018-4944-9954-1F6D9C3F1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007507"/>
            <a:ext cx="8343900" cy="2066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EF1D8F-7A8A-4DB6-91DB-5EE821587054}"/>
              </a:ext>
            </a:extLst>
          </p:cNvPr>
          <p:cNvSpPr txBox="1"/>
          <p:nvPr/>
        </p:nvSpPr>
        <p:spPr>
          <a:xfrm>
            <a:off x="857250" y="638175"/>
            <a:ext cx="537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모호 클래스 데이터셋 결정 과정</a:t>
            </a:r>
            <a:r>
              <a:rPr lang="en-US" altLang="ko-KR" dirty="0"/>
              <a:t>(HEAL)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7F68BC-434C-4422-828A-631B796B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3580180"/>
            <a:ext cx="8448675" cy="2952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243207-87FC-42A1-924C-AFD807A53D64}"/>
              </a:ext>
            </a:extLst>
          </p:cNvPr>
          <p:cNvSpPr txBox="1"/>
          <p:nvPr/>
        </p:nvSpPr>
        <p:spPr>
          <a:xfrm>
            <a:off x="857250" y="3277820"/>
            <a:ext cx="669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잠재적 유사분열 클래스 데이터셋 결정 과정</a:t>
            </a:r>
            <a:r>
              <a:rPr lang="en-US" altLang="ko-KR" dirty="0"/>
              <a:t>(ODEAL)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65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AB3580-8171-4281-A46C-2DB20499C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05" y="1323975"/>
            <a:ext cx="5418047" cy="4210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962483-D701-41A6-9ADB-B2924EC26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40" y="2981181"/>
            <a:ext cx="7691322" cy="11079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F944AB-2076-4E9F-8CC5-F5B77FB22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792" y="4120924"/>
            <a:ext cx="7195070" cy="781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87EC36-4815-452E-8997-2C644A65D1ED}"/>
              </a:ext>
            </a:extLst>
          </p:cNvPr>
          <p:cNvSpPr txBox="1"/>
          <p:nvPr/>
        </p:nvSpPr>
        <p:spPr>
          <a:xfrm>
            <a:off x="4513675" y="316751"/>
            <a:ext cx="3164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Tiling, Labeling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2019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3E48C26-D731-4FFA-B258-E35668525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468" y="1268845"/>
            <a:ext cx="4066799" cy="3345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273D46-5F81-432B-B855-EAA98A906999}"/>
              </a:ext>
            </a:extLst>
          </p:cNvPr>
          <p:cNvSpPr txBox="1"/>
          <p:nvPr/>
        </p:nvSpPr>
        <p:spPr>
          <a:xfrm>
            <a:off x="1561167" y="468624"/>
            <a:ext cx="34722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Large Scale Images</a:t>
            </a:r>
          </a:p>
          <a:p>
            <a:pPr algn="ctr"/>
            <a:r>
              <a:rPr lang="en-US" altLang="ko-KR" b="1" dirty="0"/>
              <a:t>.DCM</a:t>
            </a:r>
            <a:endParaRPr lang="ko-KR" altLang="en-US" b="1" dirty="0"/>
          </a:p>
        </p:txBody>
      </p:sp>
      <p:pic>
        <p:nvPicPr>
          <p:cNvPr id="14" name="그림 13" descr="빨간색이(가) 표시된 사진&#10;&#10;자동 생성된 설명">
            <a:extLst>
              <a:ext uri="{FF2B5EF4-FFF2-40B4-BE49-F238E27FC236}">
                <a16:creationId xmlns:a16="http://schemas.microsoft.com/office/drawing/2014/main" id="{C9C08BA4-9EE5-41FA-BA71-FA3E9E297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50" y="1412278"/>
            <a:ext cx="4259729" cy="4309608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6D6EBE3-BF0D-4EE0-B2FC-E63C26121B0A}"/>
              </a:ext>
            </a:extLst>
          </p:cNvPr>
          <p:cNvSpPr/>
          <p:nvPr/>
        </p:nvSpPr>
        <p:spPr>
          <a:xfrm>
            <a:off x="5756685" y="3257800"/>
            <a:ext cx="1120588" cy="6185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C8418-C412-4F31-A22C-134207CE32A9}"/>
              </a:ext>
            </a:extLst>
          </p:cNvPr>
          <p:cNvSpPr txBox="1"/>
          <p:nvPr/>
        </p:nvSpPr>
        <p:spPr>
          <a:xfrm>
            <a:off x="7965649" y="468625"/>
            <a:ext cx="23615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Tiled Images</a:t>
            </a:r>
          </a:p>
          <a:p>
            <a:pPr algn="ctr"/>
            <a:r>
              <a:rPr lang="en-US" altLang="ko-KR" b="1" dirty="0"/>
              <a:t>.</a:t>
            </a:r>
            <a:r>
              <a:rPr lang="en-US" altLang="ko-KR" b="1" dirty="0" err="1"/>
              <a:t>png</a:t>
            </a:r>
            <a:r>
              <a:rPr lang="en-US" altLang="ko-KR" b="1" dirty="0"/>
              <a:t> </a:t>
            </a:r>
            <a:r>
              <a:rPr lang="en-US" altLang="ko-KR" sz="1400" b="1" dirty="0"/>
              <a:t>(640 x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640)</a:t>
            </a:r>
            <a:endParaRPr lang="ko-KR" altLang="en-US" b="1" dirty="0"/>
          </a:p>
        </p:txBody>
      </p:sp>
      <p:sp>
        <p:nvSpPr>
          <p:cNvPr id="17" name="십자형 16">
            <a:extLst>
              <a:ext uri="{FF2B5EF4-FFF2-40B4-BE49-F238E27FC236}">
                <a16:creationId xmlns:a16="http://schemas.microsoft.com/office/drawing/2014/main" id="{683D87D7-56FF-44FF-B1E3-CF25D076CF66}"/>
              </a:ext>
            </a:extLst>
          </p:cNvPr>
          <p:cNvSpPr/>
          <p:nvPr/>
        </p:nvSpPr>
        <p:spPr>
          <a:xfrm>
            <a:off x="8815108" y="4811808"/>
            <a:ext cx="502022" cy="484094"/>
          </a:xfrm>
          <a:prstGeom prst="plus">
            <a:avLst>
              <a:gd name="adj" fmla="val 39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57EBD9-FA81-4B9C-8F33-A44B4D34D5D8}"/>
              </a:ext>
            </a:extLst>
          </p:cNvPr>
          <p:cNvSpPr txBox="1"/>
          <p:nvPr/>
        </p:nvSpPr>
        <p:spPr>
          <a:xfrm>
            <a:off x="6381189" y="5512955"/>
            <a:ext cx="116249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labels</a:t>
            </a:r>
          </a:p>
          <a:p>
            <a:pPr algn="ctr"/>
            <a:r>
              <a:rPr lang="en-US" altLang="ko-KR" b="1" dirty="0"/>
              <a:t>.txt</a:t>
            </a:r>
            <a:endParaRPr lang="ko-KR" altLang="en-US" b="1" dirty="0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4FD17491-04E7-4D7A-B996-0560F2332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930" y="5346557"/>
            <a:ext cx="2965873" cy="124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0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0DC942-E220-432B-8AF7-AC8818D34143}"/>
              </a:ext>
            </a:extLst>
          </p:cNvPr>
          <p:cNvSpPr txBox="1"/>
          <p:nvPr/>
        </p:nvSpPr>
        <p:spPr>
          <a:xfrm>
            <a:off x="592979" y="361048"/>
            <a:ext cx="4350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Imgsz-640 / epochs-100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221281-B44E-43A0-964B-D84FBB92E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47" y="361048"/>
            <a:ext cx="5525538" cy="429487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142CBCF-51F9-448D-A02E-E0E43390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00759"/>
            <a:ext cx="12192000" cy="16572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EE43DE-9104-4D1E-BE8C-C9B4F9A8CDD4}"/>
              </a:ext>
            </a:extLst>
          </p:cNvPr>
          <p:cNvSpPr txBox="1"/>
          <p:nvPr/>
        </p:nvSpPr>
        <p:spPr>
          <a:xfrm>
            <a:off x="592978" y="1429106"/>
            <a:ext cx="5195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Imgsz-320 / epochs-250 </a:t>
            </a:r>
            <a:r>
              <a:rPr lang="ko-KR" altLang="en-US" sz="2800" b="1" dirty="0"/>
              <a:t>교체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91CF4-CAEB-4F73-9823-C6C1DFA6669F}"/>
              </a:ext>
            </a:extLst>
          </p:cNvPr>
          <p:cNvSpPr txBox="1"/>
          <p:nvPr/>
        </p:nvSpPr>
        <p:spPr>
          <a:xfrm>
            <a:off x="0" y="4831427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연구기관 결과 </a:t>
            </a:r>
            <a:r>
              <a:rPr lang="en-US" altLang="ko-KR" dirty="0"/>
              <a:t>: Accuracy 0.91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15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509</Words>
  <Application>Microsoft Office PowerPoint</Application>
  <PresentationFormat>와이드스크린</PresentationFormat>
  <Paragraphs>218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맑은 고딕 (본문)</vt:lpstr>
      <vt:lpstr>Arial</vt:lpstr>
      <vt:lpstr>Roboto</vt:lpstr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현수</dc:creator>
  <cp:lastModifiedBy>이 현수</cp:lastModifiedBy>
  <cp:revision>37</cp:revision>
  <dcterms:created xsi:type="dcterms:W3CDTF">2021-08-18T01:54:51Z</dcterms:created>
  <dcterms:modified xsi:type="dcterms:W3CDTF">2021-08-24T08:46:40Z</dcterms:modified>
</cp:coreProperties>
</file>