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4"/>
  </p:notesMasterIdLst>
  <p:sldIdLst>
    <p:sldId id="284" r:id="rId2"/>
    <p:sldId id="287" r:id="rId3"/>
    <p:sldId id="291" r:id="rId4"/>
    <p:sldId id="296" r:id="rId5"/>
    <p:sldId id="294" r:id="rId6"/>
    <p:sldId id="303" r:id="rId7"/>
    <p:sldId id="308" r:id="rId8"/>
    <p:sldId id="313" r:id="rId9"/>
    <p:sldId id="327" r:id="rId10"/>
    <p:sldId id="311" r:id="rId11"/>
    <p:sldId id="314" r:id="rId12"/>
    <p:sldId id="328" r:id="rId13"/>
    <p:sldId id="330" r:id="rId14"/>
    <p:sldId id="331" r:id="rId15"/>
    <p:sldId id="300" r:id="rId16"/>
    <p:sldId id="332" r:id="rId17"/>
    <p:sldId id="329" r:id="rId18"/>
    <p:sldId id="333" r:id="rId19"/>
    <p:sldId id="334" r:id="rId20"/>
    <p:sldId id="335" r:id="rId21"/>
    <p:sldId id="336" r:id="rId22"/>
    <p:sldId id="298" r:id="rId23"/>
    <p:sldId id="337" r:id="rId24"/>
    <p:sldId id="292" r:id="rId25"/>
    <p:sldId id="312" r:id="rId26"/>
    <p:sldId id="315" r:id="rId27"/>
    <p:sldId id="316" r:id="rId28"/>
    <p:sldId id="323" r:id="rId29"/>
    <p:sldId id="317" r:id="rId30"/>
    <p:sldId id="319" r:id="rId31"/>
    <p:sldId id="318" r:id="rId32"/>
    <p:sldId id="32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0C0C0"/>
    <a:srgbClr val="33CC33"/>
    <a:srgbClr val="CCECFF"/>
    <a:srgbClr val="66FFFF"/>
    <a:srgbClr val="99CCFF"/>
    <a:srgbClr val="66CCFF"/>
    <a:srgbClr val="DDDDDD"/>
    <a:srgbClr val="667181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1" autoAdjust="0"/>
    <p:restoredTop sz="94638" autoAdjust="0"/>
  </p:normalViewPr>
  <p:slideViewPr>
    <p:cSldViewPr snapToGrid="0" showGuides="1">
      <p:cViewPr varScale="1">
        <p:scale>
          <a:sx n="75" d="100"/>
          <a:sy n="75" d="100"/>
        </p:scale>
        <p:origin x="56" y="25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1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\Documents\MSBA\ISOM5610_Intro%20Biz%20Analytics\Final%20Project\BikeShareByDay_with%20excel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\Documents\MSBA\ISOM5610_Intro%20Biz%20Analytics\Final%20Project\BikeShareByDay_with%20excel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No. of Registered User Per Season (2011-2012)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'BikeShareByDay_with excel graph'!$E$1</c:f>
              <c:strCache>
                <c:ptCount val="1"/>
                <c:pt idx="0">
                  <c:v>registered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'BikeShareByDay_with excel graph'!$D$2:$D$732</c:f>
              <c:numCache>
                <c:formatCode>General</c:formatCode>
                <c:ptCount val="73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  <c:pt idx="178">
                  <c:v>3</c:v>
                </c:pt>
                <c:pt idx="179">
                  <c:v>3</c:v>
                </c:pt>
                <c:pt idx="180">
                  <c:v>3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3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3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4</c:v>
                </c:pt>
                <c:pt idx="269">
                  <c:v>4</c:v>
                </c:pt>
                <c:pt idx="270">
                  <c:v>4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4</c:v>
                </c:pt>
                <c:pt idx="286">
                  <c:v>4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4</c:v>
                </c:pt>
                <c:pt idx="297">
                  <c:v>4</c:v>
                </c:pt>
                <c:pt idx="298">
                  <c:v>4</c:v>
                </c:pt>
                <c:pt idx="299">
                  <c:v>4</c:v>
                </c:pt>
                <c:pt idx="300">
                  <c:v>4</c:v>
                </c:pt>
                <c:pt idx="301">
                  <c:v>4</c:v>
                </c:pt>
                <c:pt idx="302">
                  <c:v>4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4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2</c:v>
                </c:pt>
                <c:pt idx="446">
                  <c:v>2</c:v>
                </c:pt>
                <c:pt idx="447">
                  <c:v>2</c:v>
                </c:pt>
                <c:pt idx="448">
                  <c:v>2</c:v>
                </c:pt>
                <c:pt idx="449">
                  <c:v>2</c:v>
                </c:pt>
                <c:pt idx="450">
                  <c:v>2</c:v>
                </c:pt>
                <c:pt idx="451">
                  <c:v>2</c:v>
                </c:pt>
                <c:pt idx="452">
                  <c:v>2</c:v>
                </c:pt>
                <c:pt idx="453">
                  <c:v>2</c:v>
                </c:pt>
                <c:pt idx="454">
                  <c:v>2</c:v>
                </c:pt>
                <c:pt idx="455">
                  <c:v>2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2</c:v>
                </c:pt>
                <c:pt idx="460">
                  <c:v>2</c:v>
                </c:pt>
                <c:pt idx="461">
                  <c:v>2</c:v>
                </c:pt>
                <c:pt idx="462">
                  <c:v>2</c:v>
                </c:pt>
                <c:pt idx="463">
                  <c:v>2</c:v>
                </c:pt>
                <c:pt idx="464">
                  <c:v>2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2</c:v>
                </c:pt>
                <c:pt idx="469">
                  <c:v>2</c:v>
                </c:pt>
                <c:pt idx="470">
                  <c:v>2</c:v>
                </c:pt>
                <c:pt idx="471">
                  <c:v>2</c:v>
                </c:pt>
                <c:pt idx="472">
                  <c:v>2</c:v>
                </c:pt>
                <c:pt idx="473">
                  <c:v>2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2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2</c:v>
                </c:pt>
                <c:pt idx="487">
                  <c:v>2</c:v>
                </c:pt>
                <c:pt idx="488">
                  <c:v>2</c:v>
                </c:pt>
                <c:pt idx="489">
                  <c:v>2</c:v>
                </c:pt>
                <c:pt idx="490">
                  <c:v>2</c:v>
                </c:pt>
                <c:pt idx="491">
                  <c:v>2</c:v>
                </c:pt>
                <c:pt idx="492">
                  <c:v>2</c:v>
                </c:pt>
                <c:pt idx="493">
                  <c:v>2</c:v>
                </c:pt>
                <c:pt idx="494">
                  <c:v>2</c:v>
                </c:pt>
                <c:pt idx="495">
                  <c:v>2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2</c:v>
                </c:pt>
                <c:pt idx="500">
                  <c:v>2</c:v>
                </c:pt>
                <c:pt idx="501">
                  <c:v>2</c:v>
                </c:pt>
                <c:pt idx="502">
                  <c:v>2</c:v>
                </c:pt>
                <c:pt idx="503">
                  <c:v>2</c:v>
                </c:pt>
                <c:pt idx="504">
                  <c:v>2</c:v>
                </c:pt>
                <c:pt idx="505">
                  <c:v>2</c:v>
                </c:pt>
                <c:pt idx="506">
                  <c:v>2</c:v>
                </c:pt>
                <c:pt idx="507">
                  <c:v>2</c:v>
                </c:pt>
                <c:pt idx="508">
                  <c:v>2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2</c:v>
                </c:pt>
                <c:pt idx="513">
                  <c:v>2</c:v>
                </c:pt>
                <c:pt idx="514">
                  <c:v>2</c:v>
                </c:pt>
                <c:pt idx="515">
                  <c:v>2</c:v>
                </c:pt>
                <c:pt idx="516">
                  <c:v>2</c:v>
                </c:pt>
                <c:pt idx="517">
                  <c:v>2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2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3</c:v>
                </c:pt>
                <c:pt idx="538">
                  <c:v>3</c:v>
                </c:pt>
                <c:pt idx="539">
                  <c:v>3</c:v>
                </c:pt>
                <c:pt idx="540">
                  <c:v>3</c:v>
                </c:pt>
                <c:pt idx="541">
                  <c:v>3</c:v>
                </c:pt>
                <c:pt idx="542">
                  <c:v>3</c:v>
                </c:pt>
                <c:pt idx="543">
                  <c:v>3</c:v>
                </c:pt>
                <c:pt idx="544">
                  <c:v>3</c:v>
                </c:pt>
                <c:pt idx="545">
                  <c:v>3</c:v>
                </c:pt>
                <c:pt idx="546">
                  <c:v>3</c:v>
                </c:pt>
                <c:pt idx="547">
                  <c:v>3</c:v>
                </c:pt>
                <c:pt idx="548">
                  <c:v>3</c:v>
                </c:pt>
                <c:pt idx="549">
                  <c:v>3</c:v>
                </c:pt>
                <c:pt idx="550">
                  <c:v>3</c:v>
                </c:pt>
                <c:pt idx="551">
                  <c:v>3</c:v>
                </c:pt>
                <c:pt idx="552">
                  <c:v>3</c:v>
                </c:pt>
                <c:pt idx="553">
                  <c:v>3</c:v>
                </c:pt>
                <c:pt idx="554">
                  <c:v>3</c:v>
                </c:pt>
                <c:pt idx="555">
                  <c:v>3</c:v>
                </c:pt>
                <c:pt idx="556">
                  <c:v>3</c:v>
                </c:pt>
                <c:pt idx="557">
                  <c:v>3</c:v>
                </c:pt>
                <c:pt idx="558">
                  <c:v>3</c:v>
                </c:pt>
                <c:pt idx="559">
                  <c:v>3</c:v>
                </c:pt>
                <c:pt idx="560">
                  <c:v>3</c:v>
                </c:pt>
                <c:pt idx="561">
                  <c:v>3</c:v>
                </c:pt>
                <c:pt idx="562">
                  <c:v>3</c:v>
                </c:pt>
                <c:pt idx="563">
                  <c:v>3</c:v>
                </c:pt>
                <c:pt idx="564">
                  <c:v>3</c:v>
                </c:pt>
                <c:pt idx="565">
                  <c:v>3</c:v>
                </c:pt>
                <c:pt idx="566">
                  <c:v>3</c:v>
                </c:pt>
                <c:pt idx="567">
                  <c:v>3</c:v>
                </c:pt>
                <c:pt idx="568">
                  <c:v>3</c:v>
                </c:pt>
                <c:pt idx="569">
                  <c:v>3</c:v>
                </c:pt>
                <c:pt idx="570">
                  <c:v>3</c:v>
                </c:pt>
                <c:pt idx="571">
                  <c:v>3</c:v>
                </c:pt>
                <c:pt idx="572">
                  <c:v>3</c:v>
                </c:pt>
                <c:pt idx="573">
                  <c:v>3</c:v>
                </c:pt>
                <c:pt idx="574">
                  <c:v>3</c:v>
                </c:pt>
                <c:pt idx="575">
                  <c:v>3</c:v>
                </c:pt>
                <c:pt idx="576">
                  <c:v>3</c:v>
                </c:pt>
                <c:pt idx="577">
                  <c:v>3</c:v>
                </c:pt>
                <c:pt idx="578">
                  <c:v>3</c:v>
                </c:pt>
                <c:pt idx="579">
                  <c:v>3</c:v>
                </c:pt>
                <c:pt idx="580">
                  <c:v>3</c:v>
                </c:pt>
                <c:pt idx="581">
                  <c:v>3</c:v>
                </c:pt>
                <c:pt idx="582">
                  <c:v>3</c:v>
                </c:pt>
                <c:pt idx="583">
                  <c:v>3</c:v>
                </c:pt>
                <c:pt idx="584">
                  <c:v>3</c:v>
                </c:pt>
                <c:pt idx="585">
                  <c:v>3</c:v>
                </c:pt>
                <c:pt idx="586">
                  <c:v>3</c:v>
                </c:pt>
                <c:pt idx="587">
                  <c:v>3</c:v>
                </c:pt>
                <c:pt idx="588">
                  <c:v>3</c:v>
                </c:pt>
                <c:pt idx="589">
                  <c:v>3</c:v>
                </c:pt>
                <c:pt idx="590">
                  <c:v>3</c:v>
                </c:pt>
                <c:pt idx="591">
                  <c:v>3</c:v>
                </c:pt>
                <c:pt idx="592">
                  <c:v>3</c:v>
                </c:pt>
                <c:pt idx="593">
                  <c:v>3</c:v>
                </c:pt>
                <c:pt idx="594">
                  <c:v>3</c:v>
                </c:pt>
                <c:pt idx="595">
                  <c:v>3</c:v>
                </c:pt>
                <c:pt idx="596">
                  <c:v>3</c:v>
                </c:pt>
                <c:pt idx="597">
                  <c:v>3</c:v>
                </c:pt>
                <c:pt idx="598">
                  <c:v>3</c:v>
                </c:pt>
                <c:pt idx="599">
                  <c:v>3</c:v>
                </c:pt>
                <c:pt idx="600">
                  <c:v>3</c:v>
                </c:pt>
                <c:pt idx="601">
                  <c:v>3</c:v>
                </c:pt>
                <c:pt idx="602">
                  <c:v>3</c:v>
                </c:pt>
                <c:pt idx="603">
                  <c:v>3</c:v>
                </c:pt>
                <c:pt idx="604">
                  <c:v>3</c:v>
                </c:pt>
                <c:pt idx="605">
                  <c:v>3</c:v>
                </c:pt>
                <c:pt idx="606">
                  <c:v>3</c:v>
                </c:pt>
                <c:pt idx="607">
                  <c:v>3</c:v>
                </c:pt>
                <c:pt idx="608">
                  <c:v>3</c:v>
                </c:pt>
                <c:pt idx="609">
                  <c:v>3</c:v>
                </c:pt>
                <c:pt idx="610">
                  <c:v>3</c:v>
                </c:pt>
                <c:pt idx="611">
                  <c:v>3</c:v>
                </c:pt>
                <c:pt idx="612">
                  <c:v>3</c:v>
                </c:pt>
                <c:pt idx="613">
                  <c:v>3</c:v>
                </c:pt>
                <c:pt idx="614">
                  <c:v>3</c:v>
                </c:pt>
                <c:pt idx="615">
                  <c:v>3</c:v>
                </c:pt>
                <c:pt idx="616">
                  <c:v>3</c:v>
                </c:pt>
                <c:pt idx="617">
                  <c:v>3</c:v>
                </c:pt>
                <c:pt idx="618">
                  <c:v>3</c:v>
                </c:pt>
                <c:pt idx="619">
                  <c:v>3</c:v>
                </c:pt>
                <c:pt idx="620">
                  <c:v>3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3</c:v>
                </c:pt>
                <c:pt idx="625">
                  <c:v>3</c:v>
                </c:pt>
                <c:pt idx="626">
                  <c:v>3</c:v>
                </c:pt>
                <c:pt idx="627">
                  <c:v>3</c:v>
                </c:pt>
                <c:pt idx="628">
                  <c:v>3</c:v>
                </c:pt>
                <c:pt idx="629">
                  <c:v>3</c:v>
                </c:pt>
                <c:pt idx="630">
                  <c:v>3</c:v>
                </c:pt>
                <c:pt idx="631">
                  <c:v>4</c:v>
                </c:pt>
                <c:pt idx="632">
                  <c:v>4</c:v>
                </c:pt>
                <c:pt idx="633">
                  <c:v>4</c:v>
                </c:pt>
                <c:pt idx="634">
                  <c:v>4</c:v>
                </c:pt>
                <c:pt idx="635">
                  <c:v>4</c:v>
                </c:pt>
                <c:pt idx="636">
                  <c:v>4</c:v>
                </c:pt>
                <c:pt idx="637">
                  <c:v>4</c:v>
                </c:pt>
                <c:pt idx="638">
                  <c:v>4</c:v>
                </c:pt>
                <c:pt idx="639">
                  <c:v>4</c:v>
                </c:pt>
                <c:pt idx="640">
                  <c:v>4</c:v>
                </c:pt>
                <c:pt idx="641">
                  <c:v>4</c:v>
                </c:pt>
                <c:pt idx="642">
                  <c:v>4</c:v>
                </c:pt>
                <c:pt idx="643">
                  <c:v>4</c:v>
                </c:pt>
                <c:pt idx="644">
                  <c:v>4</c:v>
                </c:pt>
                <c:pt idx="645">
                  <c:v>4</c:v>
                </c:pt>
                <c:pt idx="646">
                  <c:v>4</c:v>
                </c:pt>
                <c:pt idx="647">
                  <c:v>4</c:v>
                </c:pt>
                <c:pt idx="648">
                  <c:v>4</c:v>
                </c:pt>
                <c:pt idx="649">
                  <c:v>4</c:v>
                </c:pt>
                <c:pt idx="650">
                  <c:v>4</c:v>
                </c:pt>
                <c:pt idx="651">
                  <c:v>4</c:v>
                </c:pt>
                <c:pt idx="652">
                  <c:v>4</c:v>
                </c:pt>
                <c:pt idx="653">
                  <c:v>4</c:v>
                </c:pt>
                <c:pt idx="654">
                  <c:v>4</c:v>
                </c:pt>
                <c:pt idx="655">
                  <c:v>4</c:v>
                </c:pt>
                <c:pt idx="656">
                  <c:v>4</c:v>
                </c:pt>
                <c:pt idx="657">
                  <c:v>4</c:v>
                </c:pt>
                <c:pt idx="658">
                  <c:v>4</c:v>
                </c:pt>
                <c:pt idx="659">
                  <c:v>4</c:v>
                </c:pt>
                <c:pt idx="660">
                  <c:v>4</c:v>
                </c:pt>
                <c:pt idx="661">
                  <c:v>4</c:v>
                </c:pt>
                <c:pt idx="662">
                  <c:v>4</c:v>
                </c:pt>
                <c:pt idx="663">
                  <c:v>4</c:v>
                </c:pt>
                <c:pt idx="664">
                  <c:v>4</c:v>
                </c:pt>
                <c:pt idx="665">
                  <c:v>4</c:v>
                </c:pt>
                <c:pt idx="666">
                  <c:v>4</c:v>
                </c:pt>
                <c:pt idx="667">
                  <c:v>4</c:v>
                </c:pt>
                <c:pt idx="668">
                  <c:v>4</c:v>
                </c:pt>
                <c:pt idx="669">
                  <c:v>4</c:v>
                </c:pt>
                <c:pt idx="670">
                  <c:v>4</c:v>
                </c:pt>
                <c:pt idx="671">
                  <c:v>4</c:v>
                </c:pt>
                <c:pt idx="672">
                  <c:v>4</c:v>
                </c:pt>
                <c:pt idx="673">
                  <c:v>4</c:v>
                </c:pt>
                <c:pt idx="674">
                  <c:v>4</c:v>
                </c:pt>
                <c:pt idx="675">
                  <c:v>4</c:v>
                </c:pt>
                <c:pt idx="676">
                  <c:v>4</c:v>
                </c:pt>
                <c:pt idx="677">
                  <c:v>4</c:v>
                </c:pt>
                <c:pt idx="678">
                  <c:v>4</c:v>
                </c:pt>
                <c:pt idx="679">
                  <c:v>4</c:v>
                </c:pt>
                <c:pt idx="680">
                  <c:v>4</c:v>
                </c:pt>
                <c:pt idx="681">
                  <c:v>4</c:v>
                </c:pt>
                <c:pt idx="682">
                  <c:v>4</c:v>
                </c:pt>
                <c:pt idx="683">
                  <c:v>4</c:v>
                </c:pt>
                <c:pt idx="684">
                  <c:v>4</c:v>
                </c:pt>
                <c:pt idx="685">
                  <c:v>4</c:v>
                </c:pt>
                <c:pt idx="686">
                  <c:v>4</c:v>
                </c:pt>
                <c:pt idx="687">
                  <c:v>4</c:v>
                </c:pt>
                <c:pt idx="688">
                  <c:v>4</c:v>
                </c:pt>
                <c:pt idx="689">
                  <c:v>4</c:v>
                </c:pt>
                <c:pt idx="690">
                  <c:v>4</c:v>
                </c:pt>
                <c:pt idx="691">
                  <c:v>4</c:v>
                </c:pt>
                <c:pt idx="692">
                  <c:v>4</c:v>
                </c:pt>
                <c:pt idx="693">
                  <c:v>4</c:v>
                </c:pt>
                <c:pt idx="694">
                  <c:v>4</c:v>
                </c:pt>
                <c:pt idx="695">
                  <c:v>4</c:v>
                </c:pt>
                <c:pt idx="696">
                  <c:v>4</c:v>
                </c:pt>
                <c:pt idx="697">
                  <c:v>4</c:v>
                </c:pt>
                <c:pt idx="698">
                  <c:v>4</c:v>
                </c:pt>
                <c:pt idx="699">
                  <c:v>4</c:v>
                </c:pt>
                <c:pt idx="700">
                  <c:v>4</c:v>
                </c:pt>
                <c:pt idx="701">
                  <c:v>4</c:v>
                </c:pt>
                <c:pt idx="702">
                  <c:v>4</c:v>
                </c:pt>
                <c:pt idx="703">
                  <c:v>4</c:v>
                </c:pt>
                <c:pt idx="704">
                  <c:v>4</c:v>
                </c:pt>
                <c:pt idx="705">
                  <c:v>4</c:v>
                </c:pt>
                <c:pt idx="706">
                  <c:v>4</c:v>
                </c:pt>
                <c:pt idx="707">
                  <c:v>4</c:v>
                </c:pt>
                <c:pt idx="708">
                  <c:v>4</c:v>
                </c:pt>
                <c:pt idx="709">
                  <c:v>4</c:v>
                </c:pt>
                <c:pt idx="710">
                  <c:v>4</c:v>
                </c:pt>
                <c:pt idx="711">
                  <c:v>4</c:v>
                </c:pt>
                <c:pt idx="712">
                  <c:v>4</c:v>
                </c:pt>
                <c:pt idx="713">
                  <c:v>4</c:v>
                </c:pt>
                <c:pt idx="714">
                  <c:v>4</c:v>
                </c:pt>
                <c:pt idx="715">
                  <c:v>4</c:v>
                </c:pt>
                <c:pt idx="716">
                  <c:v>4</c:v>
                </c:pt>
                <c:pt idx="717">
                  <c:v>4</c:v>
                </c:pt>
                <c:pt idx="718">
                  <c:v>4</c:v>
                </c:pt>
                <c:pt idx="719">
                  <c:v>4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</c:numCache>
            </c:numRef>
          </c:xVal>
          <c:yVal>
            <c:numRef>
              <c:f>'BikeShareByDay_with excel graph'!$E$2:$E$732</c:f>
              <c:numCache>
                <c:formatCode>General</c:formatCode>
                <c:ptCount val="731"/>
                <c:pt idx="0">
                  <c:v>654</c:v>
                </c:pt>
                <c:pt idx="1">
                  <c:v>670</c:v>
                </c:pt>
                <c:pt idx="2">
                  <c:v>1229</c:v>
                </c:pt>
                <c:pt idx="3">
                  <c:v>1454</c:v>
                </c:pt>
                <c:pt idx="4">
                  <c:v>1518</c:v>
                </c:pt>
                <c:pt idx="5">
                  <c:v>1518</c:v>
                </c:pt>
                <c:pt idx="6">
                  <c:v>1362</c:v>
                </c:pt>
                <c:pt idx="7">
                  <c:v>891</c:v>
                </c:pt>
                <c:pt idx="8">
                  <c:v>768</c:v>
                </c:pt>
                <c:pt idx="9">
                  <c:v>1280</c:v>
                </c:pt>
                <c:pt idx="10">
                  <c:v>1220</c:v>
                </c:pt>
                <c:pt idx="11">
                  <c:v>1137</c:v>
                </c:pt>
                <c:pt idx="12">
                  <c:v>1368</c:v>
                </c:pt>
                <c:pt idx="13">
                  <c:v>1367</c:v>
                </c:pt>
                <c:pt idx="14">
                  <c:v>1026</c:v>
                </c:pt>
                <c:pt idx="15">
                  <c:v>953</c:v>
                </c:pt>
                <c:pt idx="16">
                  <c:v>883</c:v>
                </c:pt>
                <c:pt idx="17">
                  <c:v>674</c:v>
                </c:pt>
                <c:pt idx="18">
                  <c:v>1572</c:v>
                </c:pt>
                <c:pt idx="19">
                  <c:v>1844</c:v>
                </c:pt>
                <c:pt idx="20">
                  <c:v>1468</c:v>
                </c:pt>
                <c:pt idx="21">
                  <c:v>888</c:v>
                </c:pt>
                <c:pt idx="22">
                  <c:v>836</c:v>
                </c:pt>
                <c:pt idx="23">
                  <c:v>1330</c:v>
                </c:pt>
                <c:pt idx="24">
                  <c:v>1799</c:v>
                </c:pt>
                <c:pt idx="25">
                  <c:v>472</c:v>
                </c:pt>
                <c:pt idx="26">
                  <c:v>416</c:v>
                </c:pt>
                <c:pt idx="27">
                  <c:v>1129</c:v>
                </c:pt>
                <c:pt idx="28">
                  <c:v>975</c:v>
                </c:pt>
                <c:pt idx="29">
                  <c:v>956</c:v>
                </c:pt>
                <c:pt idx="30">
                  <c:v>1459</c:v>
                </c:pt>
                <c:pt idx="31">
                  <c:v>1313</c:v>
                </c:pt>
                <c:pt idx="32">
                  <c:v>1454</c:v>
                </c:pt>
                <c:pt idx="33">
                  <c:v>1489</c:v>
                </c:pt>
                <c:pt idx="34">
                  <c:v>1620</c:v>
                </c:pt>
                <c:pt idx="35">
                  <c:v>905</c:v>
                </c:pt>
                <c:pt idx="36">
                  <c:v>1269</c:v>
                </c:pt>
                <c:pt idx="37">
                  <c:v>1592</c:v>
                </c:pt>
                <c:pt idx="38">
                  <c:v>1466</c:v>
                </c:pt>
                <c:pt idx="39">
                  <c:v>1552</c:v>
                </c:pt>
                <c:pt idx="40">
                  <c:v>1491</c:v>
                </c:pt>
                <c:pt idx="41">
                  <c:v>1597</c:v>
                </c:pt>
                <c:pt idx="42">
                  <c:v>1184</c:v>
                </c:pt>
                <c:pt idx="43">
                  <c:v>1192</c:v>
                </c:pt>
                <c:pt idx="44">
                  <c:v>1705</c:v>
                </c:pt>
                <c:pt idx="45">
                  <c:v>1675</c:v>
                </c:pt>
                <c:pt idx="46">
                  <c:v>1897</c:v>
                </c:pt>
                <c:pt idx="47">
                  <c:v>2216</c:v>
                </c:pt>
                <c:pt idx="48">
                  <c:v>2348</c:v>
                </c:pt>
                <c:pt idx="49">
                  <c:v>1103</c:v>
                </c:pt>
                <c:pt idx="50">
                  <c:v>1173</c:v>
                </c:pt>
                <c:pt idx="51">
                  <c:v>912</c:v>
                </c:pt>
                <c:pt idx="52">
                  <c:v>1376</c:v>
                </c:pt>
                <c:pt idx="53">
                  <c:v>1778</c:v>
                </c:pt>
                <c:pt idx="54">
                  <c:v>1707</c:v>
                </c:pt>
                <c:pt idx="55">
                  <c:v>1341</c:v>
                </c:pt>
                <c:pt idx="56">
                  <c:v>1545</c:v>
                </c:pt>
                <c:pt idx="57">
                  <c:v>1708</c:v>
                </c:pt>
                <c:pt idx="58">
                  <c:v>1365</c:v>
                </c:pt>
                <c:pt idx="59">
                  <c:v>1714</c:v>
                </c:pt>
                <c:pt idx="60">
                  <c:v>1903</c:v>
                </c:pt>
                <c:pt idx="61">
                  <c:v>1562</c:v>
                </c:pt>
                <c:pt idx="62">
                  <c:v>1730</c:v>
                </c:pt>
                <c:pt idx="63">
                  <c:v>1437</c:v>
                </c:pt>
                <c:pt idx="64">
                  <c:v>491</c:v>
                </c:pt>
                <c:pt idx="65">
                  <c:v>1628</c:v>
                </c:pt>
                <c:pt idx="66">
                  <c:v>1817</c:v>
                </c:pt>
                <c:pt idx="67">
                  <c:v>1700</c:v>
                </c:pt>
                <c:pt idx="68">
                  <c:v>577</c:v>
                </c:pt>
                <c:pt idx="69">
                  <c:v>1730</c:v>
                </c:pt>
                <c:pt idx="70">
                  <c:v>1408</c:v>
                </c:pt>
                <c:pt idx="71">
                  <c:v>1435</c:v>
                </c:pt>
                <c:pt idx="72">
                  <c:v>1687</c:v>
                </c:pt>
                <c:pt idx="73">
                  <c:v>1767</c:v>
                </c:pt>
                <c:pt idx="74">
                  <c:v>1871</c:v>
                </c:pt>
                <c:pt idx="75">
                  <c:v>2320</c:v>
                </c:pt>
                <c:pt idx="76">
                  <c:v>2355</c:v>
                </c:pt>
                <c:pt idx="77">
                  <c:v>1693</c:v>
                </c:pt>
                <c:pt idx="78">
                  <c:v>1424</c:v>
                </c:pt>
                <c:pt idx="79">
                  <c:v>1676</c:v>
                </c:pt>
                <c:pt idx="80">
                  <c:v>2243</c:v>
                </c:pt>
                <c:pt idx="81">
                  <c:v>1918</c:v>
                </c:pt>
                <c:pt idx="82">
                  <c:v>1699</c:v>
                </c:pt>
                <c:pt idx="83">
                  <c:v>1910</c:v>
                </c:pt>
                <c:pt idx="84">
                  <c:v>1515</c:v>
                </c:pt>
                <c:pt idx="85">
                  <c:v>1221</c:v>
                </c:pt>
                <c:pt idx="86">
                  <c:v>1806</c:v>
                </c:pt>
                <c:pt idx="87">
                  <c:v>2108</c:v>
                </c:pt>
                <c:pt idx="88">
                  <c:v>1368</c:v>
                </c:pt>
                <c:pt idx="89">
                  <c:v>1506</c:v>
                </c:pt>
                <c:pt idx="90">
                  <c:v>1920</c:v>
                </c:pt>
                <c:pt idx="91">
                  <c:v>1354</c:v>
                </c:pt>
                <c:pt idx="92">
                  <c:v>1598</c:v>
                </c:pt>
                <c:pt idx="93">
                  <c:v>2381</c:v>
                </c:pt>
                <c:pt idx="94">
                  <c:v>1628</c:v>
                </c:pt>
                <c:pt idx="95">
                  <c:v>2395</c:v>
                </c:pt>
                <c:pt idx="96">
                  <c:v>2570</c:v>
                </c:pt>
                <c:pt idx="97">
                  <c:v>1299</c:v>
                </c:pt>
                <c:pt idx="98">
                  <c:v>1576</c:v>
                </c:pt>
                <c:pt idx="99">
                  <c:v>1707</c:v>
                </c:pt>
                <c:pt idx="100">
                  <c:v>2493</c:v>
                </c:pt>
                <c:pt idx="101">
                  <c:v>1777</c:v>
                </c:pt>
                <c:pt idx="102">
                  <c:v>1953</c:v>
                </c:pt>
                <c:pt idx="103">
                  <c:v>2738</c:v>
                </c:pt>
                <c:pt idx="104">
                  <c:v>2484</c:v>
                </c:pt>
                <c:pt idx="105">
                  <c:v>674</c:v>
                </c:pt>
                <c:pt idx="106">
                  <c:v>2186</c:v>
                </c:pt>
                <c:pt idx="107">
                  <c:v>2760</c:v>
                </c:pt>
                <c:pt idx="108">
                  <c:v>2795</c:v>
                </c:pt>
                <c:pt idx="109">
                  <c:v>3331</c:v>
                </c:pt>
                <c:pt idx="110">
                  <c:v>3444</c:v>
                </c:pt>
                <c:pt idx="111">
                  <c:v>1506</c:v>
                </c:pt>
                <c:pt idx="112">
                  <c:v>2574</c:v>
                </c:pt>
                <c:pt idx="113">
                  <c:v>2481</c:v>
                </c:pt>
                <c:pt idx="114">
                  <c:v>3300</c:v>
                </c:pt>
                <c:pt idx="115">
                  <c:v>3722</c:v>
                </c:pt>
                <c:pt idx="116">
                  <c:v>3325</c:v>
                </c:pt>
                <c:pt idx="117">
                  <c:v>3489</c:v>
                </c:pt>
                <c:pt idx="118">
                  <c:v>3717</c:v>
                </c:pt>
                <c:pt idx="119">
                  <c:v>3347</c:v>
                </c:pt>
                <c:pt idx="120">
                  <c:v>2213</c:v>
                </c:pt>
                <c:pt idx="121">
                  <c:v>3554</c:v>
                </c:pt>
                <c:pt idx="122">
                  <c:v>3848</c:v>
                </c:pt>
                <c:pt idx="123">
                  <c:v>2378</c:v>
                </c:pt>
                <c:pt idx="124">
                  <c:v>3819</c:v>
                </c:pt>
                <c:pt idx="125">
                  <c:v>3714</c:v>
                </c:pt>
                <c:pt idx="126">
                  <c:v>3102</c:v>
                </c:pt>
                <c:pt idx="127">
                  <c:v>2932</c:v>
                </c:pt>
                <c:pt idx="128">
                  <c:v>3698</c:v>
                </c:pt>
                <c:pt idx="129">
                  <c:v>4109</c:v>
                </c:pt>
                <c:pt idx="130">
                  <c:v>3632</c:v>
                </c:pt>
                <c:pt idx="131">
                  <c:v>4169</c:v>
                </c:pt>
                <c:pt idx="132">
                  <c:v>3413</c:v>
                </c:pt>
                <c:pt idx="133">
                  <c:v>2507</c:v>
                </c:pt>
                <c:pt idx="134">
                  <c:v>2971</c:v>
                </c:pt>
                <c:pt idx="135">
                  <c:v>3185</c:v>
                </c:pt>
                <c:pt idx="136">
                  <c:v>3445</c:v>
                </c:pt>
                <c:pt idx="137">
                  <c:v>3319</c:v>
                </c:pt>
                <c:pt idx="138">
                  <c:v>3840</c:v>
                </c:pt>
                <c:pt idx="139">
                  <c:v>4008</c:v>
                </c:pt>
                <c:pt idx="140">
                  <c:v>3547</c:v>
                </c:pt>
                <c:pt idx="141">
                  <c:v>3084</c:v>
                </c:pt>
                <c:pt idx="142">
                  <c:v>3438</c:v>
                </c:pt>
                <c:pt idx="143">
                  <c:v>3833</c:v>
                </c:pt>
                <c:pt idx="144">
                  <c:v>4238</c:v>
                </c:pt>
                <c:pt idx="145">
                  <c:v>3919</c:v>
                </c:pt>
                <c:pt idx="146">
                  <c:v>3808</c:v>
                </c:pt>
                <c:pt idx="147">
                  <c:v>2757</c:v>
                </c:pt>
                <c:pt idx="148">
                  <c:v>2433</c:v>
                </c:pt>
                <c:pt idx="149">
                  <c:v>2549</c:v>
                </c:pt>
                <c:pt idx="150">
                  <c:v>3309</c:v>
                </c:pt>
                <c:pt idx="151">
                  <c:v>3461</c:v>
                </c:pt>
                <c:pt idx="152">
                  <c:v>4232</c:v>
                </c:pt>
                <c:pt idx="153">
                  <c:v>4414</c:v>
                </c:pt>
                <c:pt idx="154">
                  <c:v>3473</c:v>
                </c:pt>
                <c:pt idx="155">
                  <c:v>3221</c:v>
                </c:pt>
                <c:pt idx="156">
                  <c:v>3875</c:v>
                </c:pt>
                <c:pt idx="157">
                  <c:v>4070</c:v>
                </c:pt>
                <c:pt idx="158">
                  <c:v>3725</c:v>
                </c:pt>
                <c:pt idx="159">
                  <c:v>3352</c:v>
                </c:pt>
                <c:pt idx="160">
                  <c:v>3771</c:v>
                </c:pt>
                <c:pt idx="161">
                  <c:v>3237</c:v>
                </c:pt>
                <c:pt idx="162">
                  <c:v>2993</c:v>
                </c:pt>
                <c:pt idx="163">
                  <c:v>4157</c:v>
                </c:pt>
                <c:pt idx="164">
                  <c:v>4164</c:v>
                </c:pt>
                <c:pt idx="165">
                  <c:v>4411</c:v>
                </c:pt>
                <c:pt idx="166">
                  <c:v>3222</c:v>
                </c:pt>
                <c:pt idx="167">
                  <c:v>3981</c:v>
                </c:pt>
                <c:pt idx="168">
                  <c:v>3312</c:v>
                </c:pt>
                <c:pt idx="169">
                  <c:v>3105</c:v>
                </c:pt>
                <c:pt idx="170">
                  <c:v>3311</c:v>
                </c:pt>
                <c:pt idx="171">
                  <c:v>4061</c:v>
                </c:pt>
                <c:pt idx="172">
                  <c:v>3846</c:v>
                </c:pt>
                <c:pt idx="173">
                  <c:v>4044</c:v>
                </c:pt>
                <c:pt idx="174">
                  <c:v>4022</c:v>
                </c:pt>
                <c:pt idx="175">
                  <c:v>3420</c:v>
                </c:pt>
                <c:pt idx="176">
                  <c:v>3385</c:v>
                </c:pt>
                <c:pt idx="177">
                  <c:v>3854</c:v>
                </c:pt>
                <c:pt idx="178">
                  <c:v>3916</c:v>
                </c:pt>
                <c:pt idx="179">
                  <c:v>4377</c:v>
                </c:pt>
                <c:pt idx="180">
                  <c:v>4488</c:v>
                </c:pt>
                <c:pt idx="181">
                  <c:v>4116</c:v>
                </c:pt>
                <c:pt idx="182">
                  <c:v>2915</c:v>
                </c:pt>
                <c:pt idx="183">
                  <c:v>2367</c:v>
                </c:pt>
                <c:pt idx="184">
                  <c:v>2978</c:v>
                </c:pt>
                <c:pt idx="185">
                  <c:v>3634</c:v>
                </c:pt>
                <c:pt idx="186">
                  <c:v>3845</c:v>
                </c:pt>
                <c:pt idx="187">
                  <c:v>3838</c:v>
                </c:pt>
                <c:pt idx="188">
                  <c:v>3348</c:v>
                </c:pt>
                <c:pt idx="189">
                  <c:v>3348</c:v>
                </c:pt>
                <c:pt idx="190">
                  <c:v>3138</c:v>
                </c:pt>
                <c:pt idx="191">
                  <c:v>3363</c:v>
                </c:pt>
                <c:pt idx="192">
                  <c:v>3596</c:v>
                </c:pt>
                <c:pt idx="193">
                  <c:v>3594</c:v>
                </c:pt>
                <c:pt idx="194">
                  <c:v>4196</c:v>
                </c:pt>
                <c:pt idx="195">
                  <c:v>4220</c:v>
                </c:pt>
                <c:pt idx="196">
                  <c:v>3505</c:v>
                </c:pt>
                <c:pt idx="197">
                  <c:v>3296</c:v>
                </c:pt>
                <c:pt idx="198">
                  <c:v>3617</c:v>
                </c:pt>
                <c:pt idx="199">
                  <c:v>3789</c:v>
                </c:pt>
                <c:pt idx="200">
                  <c:v>3688</c:v>
                </c:pt>
                <c:pt idx="201">
                  <c:v>3152</c:v>
                </c:pt>
                <c:pt idx="202">
                  <c:v>2825</c:v>
                </c:pt>
                <c:pt idx="203">
                  <c:v>2298</c:v>
                </c:pt>
                <c:pt idx="204">
                  <c:v>2556</c:v>
                </c:pt>
                <c:pt idx="205">
                  <c:v>3272</c:v>
                </c:pt>
                <c:pt idx="206">
                  <c:v>3840</c:v>
                </c:pt>
                <c:pt idx="207">
                  <c:v>3901</c:v>
                </c:pt>
                <c:pt idx="208">
                  <c:v>3784</c:v>
                </c:pt>
                <c:pt idx="209">
                  <c:v>3176</c:v>
                </c:pt>
                <c:pt idx="210">
                  <c:v>2916</c:v>
                </c:pt>
                <c:pt idx="211">
                  <c:v>2778</c:v>
                </c:pt>
                <c:pt idx="212">
                  <c:v>3537</c:v>
                </c:pt>
                <c:pt idx="213">
                  <c:v>4044</c:v>
                </c:pt>
                <c:pt idx="214">
                  <c:v>3107</c:v>
                </c:pt>
                <c:pt idx="215">
                  <c:v>3777</c:v>
                </c:pt>
                <c:pt idx="216">
                  <c:v>3843</c:v>
                </c:pt>
                <c:pt idx="217">
                  <c:v>2773</c:v>
                </c:pt>
                <c:pt idx="218">
                  <c:v>2487</c:v>
                </c:pt>
                <c:pt idx="219">
                  <c:v>3480</c:v>
                </c:pt>
                <c:pt idx="220">
                  <c:v>3695</c:v>
                </c:pt>
                <c:pt idx="221">
                  <c:v>3896</c:v>
                </c:pt>
                <c:pt idx="222">
                  <c:v>3980</c:v>
                </c:pt>
                <c:pt idx="223">
                  <c:v>3854</c:v>
                </c:pt>
                <c:pt idx="224">
                  <c:v>2646</c:v>
                </c:pt>
                <c:pt idx="225">
                  <c:v>2482</c:v>
                </c:pt>
                <c:pt idx="226">
                  <c:v>3563</c:v>
                </c:pt>
                <c:pt idx="227">
                  <c:v>4004</c:v>
                </c:pt>
                <c:pt idx="228">
                  <c:v>4026</c:v>
                </c:pt>
                <c:pt idx="229">
                  <c:v>3166</c:v>
                </c:pt>
                <c:pt idx="230">
                  <c:v>3356</c:v>
                </c:pt>
                <c:pt idx="231">
                  <c:v>3277</c:v>
                </c:pt>
                <c:pt idx="232">
                  <c:v>2624</c:v>
                </c:pt>
                <c:pt idx="233">
                  <c:v>3925</c:v>
                </c:pt>
                <c:pt idx="234">
                  <c:v>4614</c:v>
                </c:pt>
                <c:pt idx="235">
                  <c:v>4181</c:v>
                </c:pt>
                <c:pt idx="236">
                  <c:v>3107</c:v>
                </c:pt>
                <c:pt idx="237">
                  <c:v>3893</c:v>
                </c:pt>
                <c:pt idx="238">
                  <c:v>889</c:v>
                </c:pt>
                <c:pt idx="239">
                  <c:v>2919</c:v>
                </c:pt>
                <c:pt idx="240">
                  <c:v>3905</c:v>
                </c:pt>
                <c:pt idx="241">
                  <c:v>4429</c:v>
                </c:pt>
                <c:pt idx="242">
                  <c:v>4370</c:v>
                </c:pt>
                <c:pt idx="243">
                  <c:v>4332</c:v>
                </c:pt>
                <c:pt idx="244">
                  <c:v>3852</c:v>
                </c:pt>
                <c:pt idx="245">
                  <c:v>2549</c:v>
                </c:pt>
                <c:pt idx="246">
                  <c:v>2419</c:v>
                </c:pt>
                <c:pt idx="247">
                  <c:v>2115</c:v>
                </c:pt>
                <c:pt idx="248">
                  <c:v>2506</c:v>
                </c:pt>
                <c:pt idx="249">
                  <c:v>1878</c:v>
                </c:pt>
                <c:pt idx="250">
                  <c:v>1689</c:v>
                </c:pt>
                <c:pt idx="251">
                  <c:v>3127</c:v>
                </c:pt>
                <c:pt idx="252">
                  <c:v>3595</c:v>
                </c:pt>
                <c:pt idx="253">
                  <c:v>3413</c:v>
                </c:pt>
                <c:pt idx="254">
                  <c:v>4023</c:v>
                </c:pt>
                <c:pt idx="255">
                  <c:v>4062</c:v>
                </c:pt>
                <c:pt idx="256">
                  <c:v>4138</c:v>
                </c:pt>
                <c:pt idx="257">
                  <c:v>3231</c:v>
                </c:pt>
                <c:pt idx="258">
                  <c:v>4018</c:v>
                </c:pt>
                <c:pt idx="259">
                  <c:v>3077</c:v>
                </c:pt>
                <c:pt idx="260">
                  <c:v>2921</c:v>
                </c:pt>
                <c:pt idx="261">
                  <c:v>3848</c:v>
                </c:pt>
                <c:pt idx="262">
                  <c:v>3203</c:v>
                </c:pt>
                <c:pt idx="263">
                  <c:v>3813</c:v>
                </c:pt>
                <c:pt idx="264">
                  <c:v>4240</c:v>
                </c:pt>
                <c:pt idx="265">
                  <c:v>2137</c:v>
                </c:pt>
                <c:pt idx="266">
                  <c:v>3647</c:v>
                </c:pt>
                <c:pt idx="267">
                  <c:v>3466</c:v>
                </c:pt>
                <c:pt idx="268">
                  <c:v>3946</c:v>
                </c:pt>
                <c:pt idx="269">
                  <c:v>3643</c:v>
                </c:pt>
                <c:pt idx="270">
                  <c:v>3427</c:v>
                </c:pt>
                <c:pt idx="271">
                  <c:v>4186</c:v>
                </c:pt>
                <c:pt idx="272">
                  <c:v>4372</c:v>
                </c:pt>
                <c:pt idx="273">
                  <c:v>1949</c:v>
                </c:pt>
                <c:pt idx="274">
                  <c:v>2302</c:v>
                </c:pt>
                <c:pt idx="275">
                  <c:v>3240</c:v>
                </c:pt>
                <c:pt idx="276">
                  <c:v>3970</c:v>
                </c:pt>
                <c:pt idx="277">
                  <c:v>4267</c:v>
                </c:pt>
                <c:pt idx="278">
                  <c:v>4126</c:v>
                </c:pt>
                <c:pt idx="279">
                  <c:v>4036</c:v>
                </c:pt>
                <c:pt idx="280">
                  <c:v>3174</c:v>
                </c:pt>
                <c:pt idx="281">
                  <c:v>3114</c:v>
                </c:pt>
                <c:pt idx="282">
                  <c:v>3603</c:v>
                </c:pt>
                <c:pt idx="283">
                  <c:v>3896</c:v>
                </c:pt>
                <c:pt idx="284">
                  <c:v>2199</c:v>
                </c:pt>
                <c:pt idx="285">
                  <c:v>2623</c:v>
                </c:pt>
                <c:pt idx="286">
                  <c:v>3115</c:v>
                </c:pt>
                <c:pt idx="287">
                  <c:v>3318</c:v>
                </c:pt>
                <c:pt idx="288">
                  <c:v>3293</c:v>
                </c:pt>
                <c:pt idx="289">
                  <c:v>3857</c:v>
                </c:pt>
                <c:pt idx="290">
                  <c:v>4111</c:v>
                </c:pt>
                <c:pt idx="291">
                  <c:v>2170</c:v>
                </c:pt>
                <c:pt idx="292">
                  <c:v>3724</c:v>
                </c:pt>
                <c:pt idx="293">
                  <c:v>3628</c:v>
                </c:pt>
                <c:pt idx="294">
                  <c:v>2809</c:v>
                </c:pt>
                <c:pt idx="295">
                  <c:v>2762</c:v>
                </c:pt>
                <c:pt idx="296">
                  <c:v>3488</c:v>
                </c:pt>
                <c:pt idx="297">
                  <c:v>3992</c:v>
                </c:pt>
                <c:pt idx="298">
                  <c:v>3490</c:v>
                </c:pt>
                <c:pt idx="299">
                  <c:v>2419</c:v>
                </c:pt>
                <c:pt idx="300">
                  <c:v>3291</c:v>
                </c:pt>
                <c:pt idx="301">
                  <c:v>570</c:v>
                </c:pt>
                <c:pt idx="302">
                  <c:v>2446</c:v>
                </c:pt>
                <c:pt idx="303">
                  <c:v>3307</c:v>
                </c:pt>
                <c:pt idx="304">
                  <c:v>3658</c:v>
                </c:pt>
                <c:pt idx="305">
                  <c:v>3816</c:v>
                </c:pt>
                <c:pt idx="306">
                  <c:v>3656</c:v>
                </c:pt>
                <c:pt idx="307">
                  <c:v>3576</c:v>
                </c:pt>
                <c:pt idx="308">
                  <c:v>2770</c:v>
                </c:pt>
                <c:pt idx="309">
                  <c:v>2697</c:v>
                </c:pt>
                <c:pt idx="310">
                  <c:v>3662</c:v>
                </c:pt>
                <c:pt idx="311">
                  <c:v>3829</c:v>
                </c:pt>
                <c:pt idx="312">
                  <c:v>3804</c:v>
                </c:pt>
                <c:pt idx="313">
                  <c:v>2743</c:v>
                </c:pt>
                <c:pt idx="314">
                  <c:v>2928</c:v>
                </c:pt>
                <c:pt idx="315">
                  <c:v>2792</c:v>
                </c:pt>
                <c:pt idx="316">
                  <c:v>2713</c:v>
                </c:pt>
                <c:pt idx="317">
                  <c:v>3891</c:v>
                </c:pt>
                <c:pt idx="318">
                  <c:v>3746</c:v>
                </c:pt>
                <c:pt idx="319">
                  <c:v>1672</c:v>
                </c:pt>
                <c:pt idx="320">
                  <c:v>2914</c:v>
                </c:pt>
                <c:pt idx="321">
                  <c:v>3147</c:v>
                </c:pt>
                <c:pt idx="322">
                  <c:v>2720</c:v>
                </c:pt>
                <c:pt idx="323">
                  <c:v>2733</c:v>
                </c:pt>
                <c:pt idx="324">
                  <c:v>2545</c:v>
                </c:pt>
                <c:pt idx="325">
                  <c:v>1538</c:v>
                </c:pt>
                <c:pt idx="326">
                  <c:v>2454</c:v>
                </c:pt>
                <c:pt idx="327">
                  <c:v>935</c:v>
                </c:pt>
                <c:pt idx="328">
                  <c:v>1697</c:v>
                </c:pt>
                <c:pt idx="329">
                  <c:v>1819</c:v>
                </c:pt>
                <c:pt idx="330">
                  <c:v>2261</c:v>
                </c:pt>
                <c:pt idx="331">
                  <c:v>3614</c:v>
                </c:pt>
                <c:pt idx="332">
                  <c:v>2818</c:v>
                </c:pt>
                <c:pt idx="333">
                  <c:v>3425</c:v>
                </c:pt>
                <c:pt idx="334">
                  <c:v>3545</c:v>
                </c:pt>
                <c:pt idx="335">
                  <c:v>3672</c:v>
                </c:pt>
                <c:pt idx="336">
                  <c:v>2908</c:v>
                </c:pt>
                <c:pt idx="337">
                  <c:v>2851</c:v>
                </c:pt>
                <c:pt idx="338">
                  <c:v>3578</c:v>
                </c:pt>
                <c:pt idx="339">
                  <c:v>2468</c:v>
                </c:pt>
                <c:pt idx="340">
                  <c:v>655</c:v>
                </c:pt>
                <c:pt idx="341">
                  <c:v>3172</c:v>
                </c:pt>
                <c:pt idx="342">
                  <c:v>3359</c:v>
                </c:pt>
                <c:pt idx="343">
                  <c:v>2688</c:v>
                </c:pt>
                <c:pt idx="344">
                  <c:v>2366</c:v>
                </c:pt>
                <c:pt idx="345">
                  <c:v>3167</c:v>
                </c:pt>
                <c:pt idx="346">
                  <c:v>3368</c:v>
                </c:pt>
                <c:pt idx="347">
                  <c:v>3562</c:v>
                </c:pt>
                <c:pt idx="348">
                  <c:v>3528</c:v>
                </c:pt>
                <c:pt idx="349">
                  <c:v>3399</c:v>
                </c:pt>
                <c:pt idx="350">
                  <c:v>2464</c:v>
                </c:pt>
                <c:pt idx="351">
                  <c:v>2211</c:v>
                </c:pt>
                <c:pt idx="352">
                  <c:v>3143</c:v>
                </c:pt>
                <c:pt idx="353">
                  <c:v>3534</c:v>
                </c:pt>
                <c:pt idx="354">
                  <c:v>2553</c:v>
                </c:pt>
                <c:pt idx="355">
                  <c:v>2841</c:v>
                </c:pt>
                <c:pt idx="356">
                  <c:v>2046</c:v>
                </c:pt>
                <c:pt idx="357">
                  <c:v>856</c:v>
                </c:pt>
                <c:pt idx="358">
                  <c:v>451</c:v>
                </c:pt>
                <c:pt idx="359">
                  <c:v>887</c:v>
                </c:pt>
                <c:pt idx="360">
                  <c:v>1059</c:v>
                </c:pt>
                <c:pt idx="361">
                  <c:v>2047</c:v>
                </c:pt>
                <c:pt idx="362">
                  <c:v>2169</c:v>
                </c:pt>
                <c:pt idx="363">
                  <c:v>2508</c:v>
                </c:pt>
                <c:pt idx="364">
                  <c:v>1820</c:v>
                </c:pt>
                <c:pt idx="365">
                  <c:v>1608</c:v>
                </c:pt>
                <c:pt idx="366">
                  <c:v>1707</c:v>
                </c:pt>
                <c:pt idx="367">
                  <c:v>2147</c:v>
                </c:pt>
                <c:pt idx="368">
                  <c:v>2273</c:v>
                </c:pt>
                <c:pt idx="369">
                  <c:v>3132</c:v>
                </c:pt>
                <c:pt idx="370">
                  <c:v>3791</c:v>
                </c:pt>
                <c:pt idx="371">
                  <c:v>3451</c:v>
                </c:pt>
                <c:pt idx="372">
                  <c:v>2826</c:v>
                </c:pt>
                <c:pt idx="373">
                  <c:v>2270</c:v>
                </c:pt>
                <c:pt idx="374">
                  <c:v>3425</c:v>
                </c:pt>
                <c:pt idx="375">
                  <c:v>2085</c:v>
                </c:pt>
                <c:pt idx="376">
                  <c:v>3828</c:v>
                </c:pt>
                <c:pt idx="377">
                  <c:v>3040</c:v>
                </c:pt>
                <c:pt idx="378">
                  <c:v>2160</c:v>
                </c:pt>
                <c:pt idx="379">
                  <c:v>2027</c:v>
                </c:pt>
                <c:pt idx="380">
                  <c:v>2081</c:v>
                </c:pt>
                <c:pt idx="381">
                  <c:v>2808</c:v>
                </c:pt>
                <c:pt idx="382">
                  <c:v>3267</c:v>
                </c:pt>
                <c:pt idx="383">
                  <c:v>3162</c:v>
                </c:pt>
                <c:pt idx="384">
                  <c:v>3048</c:v>
                </c:pt>
                <c:pt idx="385">
                  <c:v>1234</c:v>
                </c:pt>
                <c:pt idx="386">
                  <c:v>1781</c:v>
                </c:pt>
                <c:pt idx="387">
                  <c:v>2287</c:v>
                </c:pt>
                <c:pt idx="388">
                  <c:v>3900</c:v>
                </c:pt>
                <c:pt idx="389">
                  <c:v>3803</c:v>
                </c:pt>
                <c:pt idx="390">
                  <c:v>3831</c:v>
                </c:pt>
                <c:pt idx="391">
                  <c:v>3187</c:v>
                </c:pt>
                <c:pt idx="392">
                  <c:v>3248</c:v>
                </c:pt>
                <c:pt idx="393">
                  <c:v>2685</c:v>
                </c:pt>
                <c:pt idx="394">
                  <c:v>3498</c:v>
                </c:pt>
                <c:pt idx="395">
                  <c:v>4185</c:v>
                </c:pt>
                <c:pt idx="396">
                  <c:v>4275</c:v>
                </c:pt>
                <c:pt idx="397">
                  <c:v>3571</c:v>
                </c:pt>
                <c:pt idx="398">
                  <c:v>3841</c:v>
                </c:pt>
                <c:pt idx="399">
                  <c:v>2448</c:v>
                </c:pt>
                <c:pt idx="400">
                  <c:v>2629</c:v>
                </c:pt>
                <c:pt idx="401">
                  <c:v>3578</c:v>
                </c:pt>
                <c:pt idx="402">
                  <c:v>4176</c:v>
                </c:pt>
                <c:pt idx="403">
                  <c:v>2693</c:v>
                </c:pt>
                <c:pt idx="404">
                  <c:v>3667</c:v>
                </c:pt>
                <c:pt idx="405">
                  <c:v>3604</c:v>
                </c:pt>
                <c:pt idx="406">
                  <c:v>1977</c:v>
                </c:pt>
                <c:pt idx="407">
                  <c:v>1456</c:v>
                </c:pt>
                <c:pt idx="408">
                  <c:v>3328</c:v>
                </c:pt>
                <c:pt idx="409">
                  <c:v>3787</c:v>
                </c:pt>
                <c:pt idx="410">
                  <c:v>4028</c:v>
                </c:pt>
                <c:pt idx="411">
                  <c:v>2931</c:v>
                </c:pt>
                <c:pt idx="412">
                  <c:v>3805</c:v>
                </c:pt>
                <c:pt idx="413">
                  <c:v>2883</c:v>
                </c:pt>
                <c:pt idx="414">
                  <c:v>2071</c:v>
                </c:pt>
                <c:pt idx="415">
                  <c:v>2627</c:v>
                </c:pt>
                <c:pt idx="416">
                  <c:v>3614</c:v>
                </c:pt>
                <c:pt idx="417">
                  <c:v>4379</c:v>
                </c:pt>
                <c:pt idx="418">
                  <c:v>4546</c:v>
                </c:pt>
                <c:pt idx="419">
                  <c:v>3241</c:v>
                </c:pt>
                <c:pt idx="420">
                  <c:v>2415</c:v>
                </c:pt>
                <c:pt idx="421">
                  <c:v>2874</c:v>
                </c:pt>
                <c:pt idx="422">
                  <c:v>4069</c:v>
                </c:pt>
                <c:pt idx="423">
                  <c:v>4134</c:v>
                </c:pt>
                <c:pt idx="424">
                  <c:v>1769</c:v>
                </c:pt>
                <c:pt idx="425">
                  <c:v>4665</c:v>
                </c:pt>
                <c:pt idx="426">
                  <c:v>2948</c:v>
                </c:pt>
                <c:pt idx="427">
                  <c:v>3110</c:v>
                </c:pt>
                <c:pt idx="428">
                  <c:v>2713</c:v>
                </c:pt>
                <c:pt idx="429">
                  <c:v>3130</c:v>
                </c:pt>
                <c:pt idx="430">
                  <c:v>3735</c:v>
                </c:pt>
                <c:pt idx="431">
                  <c:v>4484</c:v>
                </c:pt>
                <c:pt idx="432">
                  <c:v>4896</c:v>
                </c:pt>
                <c:pt idx="433">
                  <c:v>4122</c:v>
                </c:pt>
                <c:pt idx="434">
                  <c:v>3150</c:v>
                </c:pt>
                <c:pt idx="435">
                  <c:v>3253</c:v>
                </c:pt>
                <c:pt idx="436">
                  <c:v>4460</c:v>
                </c:pt>
                <c:pt idx="437">
                  <c:v>5085</c:v>
                </c:pt>
                <c:pt idx="438">
                  <c:v>5315</c:v>
                </c:pt>
                <c:pt idx="439">
                  <c:v>5187</c:v>
                </c:pt>
                <c:pt idx="440">
                  <c:v>3830</c:v>
                </c:pt>
                <c:pt idx="441">
                  <c:v>4681</c:v>
                </c:pt>
                <c:pt idx="442">
                  <c:v>3685</c:v>
                </c:pt>
                <c:pt idx="443">
                  <c:v>5171</c:v>
                </c:pt>
                <c:pt idx="444">
                  <c:v>5042</c:v>
                </c:pt>
                <c:pt idx="445">
                  <c:v>5108</c:v>
                </c:pt>
                <c:pt idx="446">
                  <c:v>5537</c:v>
                </c:pt>
                <c:pt idx="447">
                  <c:v>5893</c:v>
                </c:pt>
                <c:pt idx="448">
                  <c:v>2339</c:v>
                </c:pt>
                <c:pt idx="449">
                  <c:v>3464</c:v>
                </c:pt>
                <c:pt idx="450">
                  <c:v>4763</c:v>
                </c:pt>
                <c:pt idx="451">
                  <c:v>4571</c:v>
                </c:pt>
                <c:pt idx="452">
                  <c:v>5024</c:v>
                </c:pt>
                <c:pt idx="453">
                  <c:v>5299</c:v>
                </c:pt>
                <c:pt idx="454">
                  <c:v>4663</c:v>
                </c:pt>
                <c:pt idx="455">
                  <c:v>3934</c:v>
                </c:pt>
                <c:pt idx="456">
                  <c:v>3694</c:v>
                </c:pt>
                <c:pt idx="457">
                  <c:v>4728</c:v>
                </c:pt>
                <c:pt idx="458">
                  <c:v>5424</c:v>
                </c:pt>
                <c:pt idx="459">
                  <c:v>5378</c:v>
                </c:pt>
                <c:pt idx="460">
                  <c:v>5265</c:v>
                </c:pt>
                <c:pt idx="461">
                  <c:v>4653</c:v>
                </c:pt>
                <c:pt idx="462">
                  <c:v>3605</c:v>
                </c:pt>
                <c:pt idx="463">
                  <c:v>2939</c:v>
                </c:pt>
                <c:pt idx="464">
                  <c:v>4680</c:v>
                </c:pt>
                <c:pt idx="465">
                  <c:v>5099</c:v>
                </c:pt>
                <c:pt idx="466">
                  <c:v>4380</c:v>
                </c:pt>
                <c:pt idx="467">
                  <c:v>4746</c:v>
                </c:pt>
                <c:pt idx="468">
                  <c:v>5146</c:v>
                </c:pt>
                <c:pt idx="469">
                  <c:v>4665</c:v>
                </c:pt>
                <c:pt idx="470">
                  <c:v>4286</c:v>
                </c:pt>
                <c:pt idx="471">
                  <c:v>5172</c:v>
                </c:pt>
                <c:pt idx="472">
                  <c:v>5702</c:v>
                </c:pt>
                <c:pt idx="473">
                  <c:v>4020</c:v>
                </c:pt>
                <c:pt idx="474">
                  <c:v>5719</c:v>
                </c:pt>
                <c:pt idx="475">
                  <c:v>5950</c:v>
                </c:pt>
                <c:pt idx="476">
                  <c:v>4083</c:v>
                </c:pt>
                <c:pt idx="477">
                  <c:v>907</c:v>
                </c:pt>
                <c:pt idx="478">
                  <c:v>3019</c:v>
                </c:pt>
                <c:pt idx="479">
                  <c:v>5115</c:v>
                </c:pt>
                <c:pt idx="480">
                  <c:v>5541</c:v>
                </c:pt>
                <c:pt idx="481">
                  <c:v>4551</c:v>
                </c:pt>
                <c:pt idx="482">
                  <c:v>5219</c:v>
                </c:pt>
                <c:pt idx="483">
                  <c:v>3100</c:v>
                </c:pt>
                <c:pt idx="484">
                  <c:v>4075</c:v>
                </c:pt>
                <c:pt idx="485">
                  <c:v>4907</c:v>
                </c:pt>
                <c:pt idx="486">
                  <c:v>5087</c:v>
                </c:pt>
                <c:pt idx="487">
                  <c:v>5502</c:v>
                </c:pt>
                <c:pt idx="488">
                  <c:v>5657</c:v>
                </c:pt>
                <c:pt idx="489">
                  <c:v>5227</c:v>
                </c:pt>
                <c:pt idx="490">
                  <c:v>4387</c:v>
                </c:pt>
                <c:pt idx="491">
                  <c:v>4224</c:v>
                </c:pt>
                <c:pt idx="492">
                  <c:v>5265</c:v>
                </c:pt>
                <c:pt idx="493">
                  <c:v>4990</c:v>
                </c:pt>
                <c:pt idx="494">
                  <c:v>4097</c:v>
                </c:pt>
                <c:pt idx="495">
                  <c:v>5546</c:v>
                </c:pt>
                <c:pt idx="496">
                  <c:v>5711</c:v>
                </c:pt>
                <c:pt idx="497">
                  <c:v>4807</c:v>
                </c:pt>
                <c:pt idx="498">
                  <c:v>3946</c:v>
                </c:pt>
                <c:pt idx="499">
                  <c:v>2501</c:v>
                </c:pt>
                <c:pt idx="500">
                  <c:v>4490</c:v>
                </c:pt>
                <c:pt idx="501">
                  <c:v>6433</c:v>
                </c:pt>
                <c:pt idx="502">
                  <c:v>6142</c:v>
                </c:pt>
                <c:pt idx="503">
                  <c:v>6118</c:v>
                </c:pt>
                <c:pt idx="504">
                  <c:v>4884</c:v>
                </c:pt>
                <c:pt idx="505">
                  <c:v>4425</c:v>
                </c:pt>
                <c:pt idx="506">
                  <c:v>3729</c:v>
                </c:pt>
                <c:pt idx="507">
                  <c:v>5254</c:v>
                </c:pt>
                <c:pt idx="508">
                  <c:v>4494</c:v>
                </c:pt>
                <c:pt idx="509">
                  <c:v>5711</c:v>
                </c:pt>
                <c:pt idx="510">
                  <c:v>5317</c:v>
                </c:pt>
                <c:pt idx="511">
                  <c:v>3681</c:v>
                </c:pt>
                <c:pt idx="512">
                  <c:v>3308</c:v>
                </c:pt>
                <c:pt idx="513">
                  <c:v>3486</c:v>
                </c:pt>
                <c:pt idx="514">
                  <c:v>4863</c:v>
                </c:pt>
                <c:pt idx="515">
                  <c:v>6110</c:v>
                </c:pt>
                <c:pt idx="516">
                  <c:v>6238</c:v>
                </c:pt>
                <c:pt idx="517">
                  <c:v>3594</c:v>
                </c:pt>
                <c:pt idx="518">
                  <c:v>5325</c:v>
                </c:pt>
                <c:pt idx="519">
                  <c:v>5147</c:v>
                </c:pt>
                <c:pt idx="520">
                  <c:v>5927</c:v>
                </c:pt>
                <c:pt idx="521">
                  <c:v>6033</c:v>
                </c:pt>
                <c:pt idx="522">
                  <c:v>6028</c:v>
                </c:pt>
                <c:pt idx="523">
                  <c:v>6456</c:v>
                </c:pt>
                <c:pt idx="524">
                  <c:v>6248</c:v>
                </c:pt>
                <c:pt idx="525">
                  <c:v>4790</c:v>
                </c:pt>
                <c:pt idx="526">
                  <c:v>4374</c:v>
                </c:pt>
                <c:pt idx="527">
                  <c:v>5647</c:v>
                </c:pt>
                <c:pt idx="528">
                  <c:v>4495</c:v>
                </c:pt>
                <c:pt idx="529">
                  <c:v>6248</c:v>
                </c:pt>
                <c:pt idx="530">
                  <c:v>6183</c:v>
                </c:pt>
                <c:pt idx="531">
                  <c:v>6102</c:v>
                </c:pt>
                <c:pt idx="532">
                  <c:v>4739</c:v>
                </c:pt>
                <c:pt idx="533">
                  <c:v>4344</c:v>
                </c:pt>
                <c:pt idx="534">
                  <c:v>4446</c:v>
                </c:pt>
                <c:pt idx="535">
                  <c:v>5857</c:v>
                </c:pt>
                <c:pt idx="536">
                  <c:v>5339</c:v>
                </c:pt>
                <c:pt idx="537">
                  <c:v>5127</c:v>
                </c:pt>
                <c:pt idx="538">
                  <c:v>4859</c:v>
                </c:pt>
                <c:pt idx="539">
                  <c:v>4801</c:v>
                </c:pt>
                <c:pt idx="540">
                  <c:v>4340</c:v>
                </c:pt>
                <c:pt idx="541">
                  <c:v>5640</c:v>
                </c:pt>
                <c:pt idx="542">
                  <c:v>6365</c:v>
                </c:pt>
                <c:pt idx="543">
                  <c:v>6258</c:v>
                </c:pt>
                <c:pt idx="544">
                  <c:v>5958</c:v>
                </c:pt>
                <c:pt idx="545">
                  <c:v>4634</c:v>
                </c:pt>
                <c:pt idx="546">
                  <c:v>4232</c:v>
                </c:pt>
                <c:pt idx="547">
                  <c:v>4110</c:v>
                </c:pt>
                <c:pt idx="548">
                  <c:v>5323</c:v>
                </c:pt>
                <c:pt idx="549">
                  <c:v>5608</c:v>
                </c:pt>
                <c:pt idx="550">
                  <c:v>4841</c:v>
                </c:pt>
                <c:pt idx="551">
                  <c:v>4836</c:v>
                </c:pt>
                <c:pt idx="552">
                  <c:v>4841</c:v>
                </c:pt>
                <c:pt idx="553">
                  <c:v>3392</c:v>
                </c:pt>
                <c:pt idx="554">
                  <c:v>3469</c:v>
                </c:pt>
                <c:pt idx="555">
                  <c:v>5571</c:v>
                </c:pt>
                <c:pt idx="556">
                  <c:v>5336</c:v>
                </c:pt>
                <c:pt idx="557">
                  <c:v>6289</c:v>
                </c:pt>
                <c:pt idx="558">
                  <c:v>6414</c:v>
                </c:pt>
                <c:pt idx="559">
                  <c:v>5988</c:v>
                </c:pt>
                <c:pt idx="560">
                  <c:v>4614</c:v>
                </c:pt>
                <c:pt idx="561">
                  <c:v>4111</c:v>
                </c:pt>
                <c:pt idx="562">
                  <c:v>5742</c:v>
                </c:pt>
                <c:pt idx="563">
                  <c:v>5865</c:v>
                </c:pt>
                <c:pt idx="564">
                  <c:v>4914</c:v>
                </c:pt>
                <c:pt idx="565">
                  <c:v>5703</c:v>
                </c:pt>
                <c:pt idx="566">
                  <c:v>5123</c:v>
                </c:pt>
                <c:pt idx="567">
                  <c:v>3195</c:v>
                </c:pt>
                <c:pt idx="568">
                  <c:v>4866</c:v>
                </c:pt>
                <c:pt idx="569">
                  <c:v>5831</c:v>
                </c:pt>
                <c:pt idx="570">
                  <c:v>6452</c:v>
                </c:pt>
                <c:pt idx="571">
                  <c:v>6790</c:v>
                </c:pt>
                <c:pt idx="572">
                  <c:v>5825</c:v>
                </c:pt>
                <c:pt idx="573">
                  <c:v>5645</c:v>
                </c:pt>
                <c:pt idx="574">
                  <c:v>4451</c:v>
                </c:pt>
                <c:pt idx="575">
                  <c:v>4444</c:v>
                </c:pt>
                <c:pt idx="576">
                  <c:v>6065</c:v>
                </c:pt>
                <c:pt idx="577">
                  <c:v>6248</c:v>
                </c:pt>
                <c:pt idx="578">
                  <c:v>6506</c:v>
                </c:pt>
                <c:pt idx="579">
                  <c:v>6278</c:v>
                </c:pt>
                <c:pt idx="580">
                  <c:v>5847</c:v>
                </c:pt>
                <c:pt idx="581">
                  <c:v>4479</c:v>
                </c:pt>
                <c:pt idx="582">
                  <c:v>3757</c:v>
                </c:pt>
                <c:pt idx="583">
                  <c:v>5780</c:v>
                </c:pt>
                <c:pt idx="584">
                  <c:v>5995</c:v>
                </c:pt>
                <c:pt idx="585">
                  <c:v>6271</c:v>
                </c:pt>
                <c:pt idx="586">
                  <c:v>6090</c:v>
                </c:pt>
                <c:pt idx="587">
                  <c:v>4721</c:v>
                </c:pt>
                <c:pt idx="588">
                  <c:v>4052</c:v>
                </c:pt>
                <c:pt idx="589">
                  <c:v>4362</c:v>
                </c:pt>
                <c:pt idx="590">
                  <c:v>5676</c:v>
                </c:pt>
                <c:pt idx="591">
                  <c:v>5656</c:v>
                </c:pt>
                <c:pt idx="592">
                  <c:v>6149</c:v>
                </c:pt>
                <c:pt idx="593">
                  <c:v>6267</c:v>
                </c:pt>
                <c:pt idx="594">
                  <c:v>5665</c:v>
                </c:pt>
                <c:pt idx="595">
                  <c:v>5038</c:v>
                </c:pt>
                <c:pt idx="596">
                  <c:v>3341</c:v>
                </c:pt>
                <c:pt idx="597">
                  <c:v>5504</c:v>
                </c:pt>
                <c:pt idx="598">
                  <c:v>5925</c:v>
                </c:pt>
                <c:pt idx="599">
                  <c:v>6281</c:v>
                </c:pt>
                <c:pt idx="600">
                  <c:v>6402</c:v>
                </c:pt>
                <c:pt idx="601">
                  <c:v>6257</c:v>
                </c:pt>
                <c:pt idx="602">
                  <c:v>4224</c:v>
                </c:pt>
                <c:pt idx="603">
                  <c:v>3772</c:v>
                </c:pt>
                <c:pt idx="604">
                  <c:v>5928</c:v>
                </c:pt>
                <c:pt idx="605">
                  <c:v>6105</c:v>
                </c:pt>
                <c:pt idx="606">
                  <c:v>6520</c:v>
                </c:pt>
                <c:pt idx="607">
                  <c:v>6541</c:v>
                </c:pt>
                <c:pt idx="608">
                  <c:v>5917</c:v>
                </c:pt>
                <c:pt idx="609">
                  <c:v>3788</c:v>
                </c:pt>
                <c:pt idx="610">
                  <c:v>3197</c:v>
                </c:pt>
                <c:pt idx="611">
                  <c:v>4069</c:v>
                </c:pt>
                <c:pt idx="612">
                  <c:v>5997</c:v>
                </c:pt>
                <c:pt idx="613">
                  <c:v>6280</c:v>
                </c:pt>
                <c:pt idx="614">
                  <c:v>5592</c:v>
                </c:pt>
                <c:pt idx="615">
                  <c:v>6459</c:v>
                </c:pt>
                <c:pt idx="616">
                  <c:v>4419</c:v>
                </c:pt>
                <c:pt idx="617">
                  <c:v>5657</c:v>
                </c:pt>
                <c:pt idx="618">
                  <c:v>6407</c:v>
                </c:pt>
                <c:pt idx="619">
                  <c:v>6697</c:v>
                </c:pt>
                <c:pt idx="620">
                  <c:v>6820</c:v>
                </c:pt>
                <c:pt idx="621">
                  <c:v>6750</c:v>
                </c:pt>
                <c:pt idx="622">
                  <c:v>6630</c:v>
                </c:pt>
                <c:pt idx="623">
                  <c:v>5554</c:v>
                </c:pt>
                <c:pt idx="624">
                  <c:v>5167</c:v>
                </c:pt>
                <c:pt idx="625">
                  <c:v>5847</c:v>
                </c:pt>
                <c:pt idx="626">
                  <c:v>3702</c:v>
                </c:pt>
                <c:pt idx="627">
                  <c:v>6803</c:v>
                </c:pt>
                <c:pt idx="628">
                  <c:v>6781</c:v>
                </c:pt>
                <c:pt idx="629">
                  <c:v>6917</c:v>
                </c:pt>
                <c:pt idx="630">
                  <c:v>5883</c:v>
                </c:pt>
                <c:pt idx="631">
                  <c:v>5453</c:v>
                </c:pt>
                <c:pt idx="632">
                  <c:v>6435</c:v>
                </c:pt>
                <c:pt idx="633">
                  <c:v>6693</c:v>
                </c:pt>
                <c:pt idx="634">
                  <c:v>6946</c:v>
                </c:pt>
                <c:pt idx="635">
                  <c:v>6642</c:v>
                </c:pt>
                <c:pt idx="636">
                  <c:v>6370</c:v>
                </c:pt>
                <c:pt idx="637">
                  <c:v>5966</c:v>
                </c:pt>
                <c:pt idx="638">
                  <c:v>4874</c:v>
                </c:pt>
                <c:pt idx="639">
                  <c:v>6015</c:v>
                </c:pt>
                <c:pt idx="640">
                  <c:v>4324</c:v>
                </c:pt>
                <c:pt idx="641">
                  <c:v>6844</c:v>
                </c:pt>
                <c:pt idx="642">
                  <c:v>6437</c:v>
                </c:pt>
                <c:pt idx="643">
                  <c:v>6640</c:v>
                </c:pt>
                <c:pt idx="644">
                  <c:v>4934</c:v>
                </c:pt>
                <c:pt idx="645">
                  <c:v>2729</c:v>
                </c:pt>
                <c:pt idx="646">
                  <c:v>4604</c:v>
                </c:pt>
                <c:pt idx="647">
                  <c:v>5791</c:v>
                </c:pt>
                <c:pt idx="648">
                  <c:v>6911</c:v>
                </c:pt>
                <c:pt idx="649">
                  <c:v>6736</c:v>
                </c:pt>
                <c:pt idx="650">
                  <c:v>6222</c:v>
                </c:pt>
                <c:pt idx="651">
                  <c:v>4857</c:v>
                </c:pt>
                <c:pt idx="652">
                  <c:v>4559</c:v>
                </c:pt>
                <c:pt idx="653">
                  <c:v>5115</c:v>
                </c:pt>
                <c:pt idx="654">
                  <c:v>6612</c:v>
                </c:pt>
                <c:pt idx="655">
                  <c:v>6482</c:v>
                </c:pt>
                <c:pt idx="656">
                  <c:v>6501</c:v>
                </c:pt>
                <c:pt idx="657">
                  <c:v>4671</c:v>
                </c:pt>
                <c:pt idx="658">
                  <c:v>5284</c:v>
                </c:pt>
                <c:pt idx="659">
                  <c:v>4692</c:v>
                </c:pt>
                <c:pt idx="660">
                  <c:v>6228</c:v>
                </c:pt>
                <c:pt idx="661">
                  <c:v>6625</c:v>
                </c:pt>
                <c:pt idx="662">
                  <c:v>6898</c:v>
                </c:pt>
                <c:pt idx="663">
                  <c:v>6484</c:v>
                </c:pt>
                <c:pt idx="664">
                  <c:v>6262</c:v>
                </c:pt>
                <c:pt idx="665">
                  <c:v>5209</c:v>
                </c:pt>
                <c:pt idx="666">
                  <c:v>3461</c:v>
                </c:pt>
                <c:pt idx="667">
                  <c:v>20</c:v>
                </c:pt>
                <c:pt idx="668">
                  <c:v>1009</c:v>
                </c:pt>
                <c:pt idx="669">
                  <c:v>5147</c:v>
                </c:pt>
                <c:pt idx="670">
                  <c:v>5520</c:v>
                </c:pt>
                <c:pt idx="671">
                  <c:v>5229</c:v>
                </c:pt>
                <c:pt idx="672">
                  <c:v>4109</c:v>
                </c:pt>
                <c:pt idx="673">
                  <c:v>3906</c:v>
                </c:pt>
                <c:pt idx="674">
                  <c:v>4881</c:v>
                </c:pt>
                <c:pt idx="675">
                  <c:v>5220</c:v>
                </c:pt>
                <c:pt idx="676">
                  <c:v>4709</c:v>
                </c:pt>
                <c:pt idx="677">
                  <c:v>4975</c:v>
                </c:pt>
                <c:pt idx="678">
                  <c:v>5283</c:v>
                </c:pt>
                <c:pt idx="679">
                  <c:v>4446</c:v>
                </c:pt>
                <c:pt idx="680">
                  <c:v>4562</c:v>
                </c:pt>
                <c:pt idx="681">
                  <c:v>5172</c:v>
                </c:pt>
                <c:pt idx="682">
                  <c:v>3767</c:v>
                </c:pt>
                <c:pt idx="683">
                  <c:v>5122</c:v>
                </c:pt>
                <c:pt idx="684">
                  <c:v>5125</c:v>
                </c:pt>
                <c:pt idx="685">
                  <c:v>5214</c:v>
                </c:pt>
                <c:pt idx="686">
                  <c:v>4316</c:v>
                </c:pt>
                <c:pt idx="687">
                  <c:v>3747</c:v>
                </c:pt>
                <c:pt idx="688">
                  <c:v>5050</c:v>
                </c:pt>
                <c:pt idx="689">
                  <c:v>5100</c:v>
                </c:pt>
                <c:pt idx="690">
                  <c:v>4531</c:v>
                </c:pt>
                <c:pt idx="691">
                  <c:v>1470</c:v>
                </c:pt>
                <c:pt idx="692">
                  <c:v>2307</c:v>
                </c:pt>
                <c:pt idx="693">
                  <c:v>1745</c:v>
                </c:pt>
                <c:pt idx="694">
                  <c:v>2115</c:v>
                </c:pt>
                <c:pt idx="695">
                  <c:v>4750</c:v>
                </c:pt>
                <c:pt idx="696">
                  <c:v>3836</c:v>
                </c:pt>
                <c:pt idx="697">
                  <c:v>5062</c:v>
                </c:pt>
                <c:pt idx="698">
                  <c:v>5080</c:v>
                </c:pt>
                <c:pt idx="699">
                  <c:v>5306</c:v>
                </c:pt>
                <c:pt idx="700">
                  <c:v>4240</c:v>
                </c:pt>
                <c:pt idx="701">
                  <c:v>3757</c:v>
                </c:pt>
                <c:pt idx="702">
                  <c:v>5679</c:v>
                </c:pt>
                <c:pt idx="703">
                  <c:v>6055</c:v>
                </c:pt>
                <c:pt idx="704">
                  <c:v>5398</c:v>
                </c:pt>
                <c:pt idx="705">
                  <c:v>5035</c:v>
                </c:pt>
                <c:pt idx="706">
                  <c:v>4659</c:v>
                </c:pt>
                <c:pt idx="707">
                  <c:v>4429</c:v>
                </c:pt>
                <c:pt idx="708">
                  <c:v>2787</c:v>
                </c:pt>
                <c:pt idx="709">
                  <c:v>4841</c:v>
                </c:pt>
                <c:pt idx="710">
                  <c:v>5219</c:v>
                </c:pt>
                <c:pt idx="711">
                  <c:v>5009</c:v>
                </c:pt>
                <c:pt idx="712">
                  <c:v>5107</c:v>
                </c:pt>
                <c:pt idx="713">
                  <c:v>5182</c:v>
                </c:pt>
                <c:pt idx="714">
                  <c:v>4280</c:v>
                </c:pt>
                <c:pt idx="715">
                  <c:v>3248</c:v>
                </c:pt>
                <c:pt idx="716">
                  <c:v>4373</c:v>
                </c:pt>
                <c:pt idx="717">
                  <c:v>5124</c:v>
                </c:pt>
                <c:pt idx="718">
                  <c:v>4934</c:v>
                </c:pt>
                <c:pt idx="719">
                  <c:v>3814</c:v>
                </c:pt>
                <c:pt idx="720">
                  <c:v>3402</c:v>
                </c:pt>
                <c:pt idx="721">
                  <c:v>1544</c:v>
                </c:pt>
                <c:pt idx="722">
                  <c:v>1379</c:v>
                </c:pt>
                <c:pt idx="723">
                  <c:v>746</c:v>
                </c:pt>
                <c:pt idx="724">
                  <c:v>573</c:v>
                </c:pt>
                <c:pt idx="725">
                  <c:v>432</c:v>
                </c:pt>
                <c:pt idx="726">
                  <c:v>1867</c:v>
                </c:pt>
                <c:pt idx="727">
                  <c:v>2451</c:v>
                </c:pt>
                <c:pt idx="728">
                  <c:v>1182</c:v>
                </c:pt>
                <c:pt idx="729">
                  <c:v>1432</c:v>
                </c:pt>
                <c:pt idx="730">
                  <c:v>2290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4C-4604-9B55-E2339E4BE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119200"/>
        <c:axId val="638558752"/>
      </c:scatterChart>
      <c:valAx>
        <c:axId val="561119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Season</a:t>
                </a:r>
              </a:p>
              <a:p>
                <a:pPr>
                  <a:defRPr/>
                </a:pPr>
                <a:r>
                  <a:rPr lang="en-US" b="1" dirty="0"/>
                  <a:t>1: Spring  2: Summer  3: Fall  4: Winter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558752"/>
        <c:crosses val="autoZero"/>
        <c:crossBetween val="midCat"/>
      </c:valAx>
      <c:valAx>
        <c:axId val="63855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119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CC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No. of Casual User Per Season (2011-2012)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'BikeShareByDay_with excel graph'!$P$1</c:f>
              <c:strCache>
                <c:ptCount val="1"/>
                <c:pt idx="0">
                  <c:v>casual</c:v>
                </c:pt>
              </c:strCache>
            </c:strRef>
          </c:tx>
          <c:spPr>
            <a:ln w="25400" cap="rnd" cmpd="sng" algn="ctr">
              <a:noFill/>
              <a:prstDash val="solid"/>
              <a:round/>
            </a:ln>
            <a:effectLst/>
          </c:spPr>
          <c:marker>
            <c:spPr>
              <a:solidFill>
                <a:schemeClr val="dk1">
                  <a:tint val="55000"/>
                </a:schemeClr>
              </a:solidFill>
              <a:ln w="6350" cap="flat" cmpd="sng" algn="ctr">
                <a:solidFill>
                  <a:schemeClr val="dk1">
                    <a:tint val="55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'BikeShareByDay_with excel graph'!$O$2:$O$732</c:f>
              <c:numCache>
                <c:formatCode>General</c:formatCode>
                <c:ptCount val="73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  <c:pt idx="178">
                  <c:v>3</c:v>
                </c:pt>
                <c:pt idx="179">
                  <c:v>3</c:v>
                </c:pt>
                <c:pt idx="180">
                  <c:v>3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3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3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4</c:v>
                </c:pt>
                <c:pt idx="269">
                  <c:v>4</c:v>
                </c:pt>
                <c:pt idx="270">
                  <c:v>4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4</c:v>
                </c:pt>
                <c:pt idx="286">
                  <c:v>4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4</c:v>
                </c:pt>
                <c:pt idx="297">
                  <c:v>4</c:v>
                </c:pt>
                <c:pt idx="298">
                  <c:v>4</c:v>
                </c:pt>
                <c:pt idx="299">
                  <c:v>4</c:v>
                </c:pt>
                <c:pt idx="300">
                  <c:v>4</c:v>
                </c:pt>
                <c:pt idx="301">
                  <c:v>4</c:v>
                </c:pt>
                <c:pt idx="302">
                  <c:v>4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4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2</c:v>
                </c:pt>
                <c:pt idx="446">
                  <c:v>2</c:v>
                </c:pt>
                <c:pt idx="447">
                  <c:v>2</c:v>
                </c:pt>
                <c:pt idx="448">
                  <c:v>2</c:v>
                </c:pt>
                <c:pt idx="449">
                  <c:v>2</c:v>
                </c:pt>
                <c:pt idx="450">
                  <c:v>2</c:v>
                </c:pt>
                <c:pt idx="451">
                  <c:v>2</c:v>
                </c:pt>
                <c:pt idx="452">
                  <c:v>2</c:v>
                </c:pt>
                <c:pt idx="453">
                  <c:v>2</c:v>
                </c:pt>
                <c:pt idx="454">
                  <c:v>2</c:v>
                </c:pt>
                <c:pt idx="455">
                  <c:v>2</c:v>
                </c:pt>
                <c:pt idx="456">
                  <c:v>2</c:v>
                </c:pt>
                <c:pt idx="457">
                  <c:v>2</c:v>
                </c:pt>
                <c:pt idx="458">
                  <c:v>2</c:v>
                </c:pt>
                <c:pt idx="459">
                  <c:v>2</c:v>
                </c:pt>
                <c:pt idx="460">
                  <c:v>2</c:v>
                </c:pt>
                <c:pt idx="461">
                  <c:v>2</c:v>
                </c:pt>
                <c:pt idx="462">
                  <c:v>2</c:v>
                </c:pt>
                <c:pt idx="463">
                  <c:v>2</c:v>
                </c:pt>
                <c:pt idx="464">
                  <c:v>2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2</c:v>
                </c:pt>
                <c:pt idx="469">
                  <c:v>2</c:v>
                </c:pt>
                <c:pt idx="470">
                  <c:v>2</c:v>
                </c:pt>
                <c:pt idx="471">
                  <c:v>2</c:v>
                </c:pt>
                <c:pt idx="472">
                  <c:v>2</c:v>
                </c:pt>
                <c:pt idx="473">
                  <c:v>2</c:v>
                </c:pt>
                <c:pt idx="474">
                  <c:v>2</c:v>
                </c:pt>
                <c:pt idx="475">
                  <c:v>2</c:v>
                </c:pt>
                <c:pt idx="476">
                  <c:v>2</c:v>
                </c:pt>
                <c:pt idx="477">
                  <c:v>2</c:v>
                </c:pt>
                <c:pt idx="478">
                  <c:v>2</c:v>
                </c:pt>
                <c:pt idx="479">
                  <c:v>2</c:v>
                </c:pt>
                <c:pt idx="480">
                  <c:v>2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2</c:v>
                </c:pt>
                <c:pt idx="487">
                  <c:v>2</c:v>
                </c:pt>
                <c:pt idx="488">
                  <c:v>2</c:v>
                </c:pt>
                <c:pt idx="489">
                  <c:v>2</c:v>
                </c:pt>
                <c:pt idx="490">
                  <c:v>2</c:v>
                </c:pt>
                <c:pt idx="491">
                  <c:v>2</c:v>
                </c:pt>
                <c:pt idx="492">
                  <c:v>2</c:v>
                </c:pt>
                <c:pt idx="493">
                  <c:v>2</c:v>
                </c:pt>
                <c:pt idx="494">
                  <c:v>2</c:v>
                </c:pt>
                <c:pt idx="495">
                  <c:v>2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2</c:v>
                </c:pt>
                <c:pt idx="500">
                  <c:v>2</c:v>
                </c:pt>
                <c:pt idx="501">
                  <c:v>2</c:v>
                </c:pt>
                <c:pt idx="502">
                  <c:v>2</c:v>
                </c:pt>
                <c:pt idx="503">
                  <c:v>2</c:v>
                </c:pt>
                <c:pt idx="504">
                  <c:v>2</c:v>
                </c:pt>
                <c:pt idx="505">
                  <c:v>2</c:v>
                </c:pt>
                <c:pt idx="506">
                  <c:v>2</c:v>
                </c:pt>
                <c:pt idx="507">
                  <c:v>2</c:v>
                </c:pt>
                <c:pt idx="508">
                  <c:v>2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2</c:v>
                </c:pt>
                <c:pt idx="513">
                  <c:v>2</c:v>
                </c:pt>
                <c:pt idx="514">
                  <c:v>2</c:v>
                </c:pt>
                <c:pt idx="515">
                  <c:v>2</c:v>
                </c:pt>
                <c:pt idx="516">
                  <c:v>2</c:v>
                </c:pt>
                <c:pt idx="517">
                  <c:v>2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2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3</c:v>
                </c:pt>
                <c:pt idx="538">
                  <c:v>3</c:v>
                </c:pt>
                <c:pt idx="539">
                  <c:v>3</c:v>
                </c:pt>
                <c:pt idx="540">
                  <c:v>3</c:v>
                </c:pt>
                <c:pt idx="541">
                  <c:v>3</c:v>
                </c:pt>
                <c:pt idx="542">
                  <c:v>3</c:v>
                </c:pt>
                <c:pt idx="543">
                  <c:v>3</c:v>
                </c:pt>
                <c:pt idx="544">
                  <c:v>3</c:v>
                </c:pt>
                <c:pt idx="545">
                  <c:v>3</c:v>
                </c:pt>
                <c:pt idx="546">
                  <c:v>3</c:v>
                </c:pt>
                <c:pt idx="547">
                  <c:v>3</c:v>
                </c:pt>
                <c:pt idx="548">
                  <c:v>3</c:v>
                </c:pt>
                <c:pt idx="549">
                  <c:v>3</c:v>
                </c:pt>
                <c:pt idx="550">
                  <c:v>3</c:v>
                </c:pt>
                <c:pt idx="551">
                  <c:v>3</c:v>
                </c:pt>
                <c:pt idx="552">
                  <c:v>3</c:v>
                </c:pt>
                <c:pt idx="553">
                  <c:v>3</c:v>
                </c:pt>
                <c:pt idx="554">
                  <c:v>3</c:v>
                </c:pt>
                <c:pt idx="555">
                  <c:v>3</c:v>
                </c:pt>
                <c:pt idx="556">
                  <c:v>3</c:v>
                </c:pt>
                <c:pt idx="557">
                  <c:v>3</c:v>
                </c:pt>
                <c:pt idx="558">
                  <c:v>3</c:v>
                </c:pt>
                <c:pt idx="559">
                  <c:v>3</c:v>
                </c:pt>
                <c:pt idx="560">
                  <c:v>3</c:v>
                </c:pt>
                <c:pt idx="561">
                  <c:v>3</c:v>
                </c:pt>
                <c:pt idx="562">
                  <c:v>3</c:v>
                </c:pt>
                <c:pt idx="563">
                  <c:v>3</c:v>
                </c:pt>
                <c:pt idx="564">
                  <c:v>3</c:v>
                </c:pt>
                <c:pt idx="565">
                  <c:v>3</c:v>
                </c:pt>
                <c:pt idx="566">
                  <c:v>3</c:v>
                </c:pt>
                <c:pt idx="567">
                  <c:v>3</c:v>
                </c:pt>
                <c:pt idx="568">
                  <c:v>3</c:v>
                </c:pt>
                <c:pt idx="569">
                  <c:v>3</c:v>
                </c:pt>
                <c:pt idx="570">
                  <c:v>3</c:v>
                </c:pt>
                <c:pt idx="571">
                  <c:v>3</c:v>
                </c:pt>
                <c:pt idx="572">
                  <c:v>3</c:v>
                </c:pt>
                <c:pt idx="573">
                  <c:v>3</c:v>
                </c:pt>
                <c:pt idx="574">
                  <c:v>3</c:v>
                </c:pt>
                <c:pt idx="575">
                  <c:v>3</c:v>
                </c:pt>
                <c:pt idx="576">
                  <c:v>3</c:v>
                </c:pt>
                <c:pt idx="577">
                  <c:v>3</c:v>
                </c:pt>
                <c:pt idx="578">
                  <c:v>3</c:v>
                </c:pt>
                <c:pt idx="579">
                  <c:v>3</c:v>
                </c:pt>
                <c:pt idx="580">
                  <c:v>3</c:v>
                </c:pt>
                <c:pt idx="581">
                  <c:v>3</c:v>
                </c:pt>
                <c:pt idx="582">
                  <c:v>3</c:v>
                </c:pt>
                <c:pt idx="583">
                  <c:v>3</c:v>
                </c:pt>
                <c:pt idx="584">
                  <c:v>3</c:v>
                </c:pt>
                <c:pt idx="585">
                  <c:v>3</c:v>
                </c:pt>
                <c:pt idx="586">
                  <c:v>3</c:v>
                </c:pt>
                <c:pt idx="587">
                  <c:v>3</c:v>
                </c:pt>
                <c:pt idx="588">
                  <c:v>3</c:v>
                </c:pt>
                <c:pt idx="589">
                  <c:v>3</c:v>
                </c:pt>
                <c:pt idx="590">
                  <c:v>3</c:v>
                </c:pt>
                <c:pt idx="591">
                  <c:v>3</c:v>
                </c:pt>
                <c:pt idx="592">
                  <c:v>3</c:v>
                </c:pt>
                <c:pt idx="593">
                  <c:v>3</c:v>
                </c:pt>
                <c:pt idx="594">
                  <c:v>3</c:v>
                </c:pt>
                <c:pt idx="595">
                  <c:v>3</c:v>
                </c:pt>
                <c:pt idx="596">
                  <c:v>3</c:v>
                </c:pt>
                <c:pt idx="597">
                  <c:v>3</c:v>
                </c:pt>
                <c:pt idx="598">
                  <c:v>3</c:v>
                </c:pt>
                <c:pt idx="599">
                  <c:v>3</c:v>
                </c:pt>
                <c:pt idx="600">
                  <c:v>3</c:v>
                </c:pt>
                <c:pt idx="601">
                  <c:v>3</c:v>
                </c:pt>
                <c:pt idx="602">
                  <c:v>3</c:v>
                </c:pt>
                <c:pt idx="603">
                  <c:v>3</c:v>
                </c:pt>
                <c:pt idx="604">
                  <c:v>3</c:v>
                </c:pt>
                <c:pt idx="605">
                  <c:v>3</c:v>
                </c:pt>
                <c:pt idx="606">
                  <c:v>3</c:v>
                </c:pt>
                <c:pt idx="607">
                  <c:v>3</c:v>
                </c:pt>
                <c:pt idx="608">
                  <c:v>3</c:v>
                </c:pt>
                <c:pt idx="609">
                  <c:v>3</c:v>
                </c:pt>
                <c:pt idx="610">
                  <c:v>3</c:v>
                </c:pt>
                <c:pt idx="611">
                  <c:v>3</c:v>
                </c:pt>
                <c:pt idx="612">
                  <c:v>3</c:v>
                </c:pt>
                <c:pt idx="613">
                  <c:v>3</c:v>
                </c:pt>
                <c:pt idx="614">
                  <c:v>3</c:v>
                </c:pt>
                <c:pt idx="615">
                  <c:v>3</c:v>
                </c:pt>
                <c:pt idx="616">
                  <c:v>3</c:v>
                </c:pt>
                <c:pt idx="617">
                  <c:v>3</c:v>
                </c:pt>
                <c:pt idx="618">
                  <c:v>3</c:v>
                </c:pt>
                <c:pt idx="619">
                  <c:v>3</c:v>
                </c:pt>
                <c:pt idx="620">
                  <c:v>3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3</c:v>
                </c:pt>
                <c:pt idx="625">
                  <c:v>3</c:v>
                </c:pt>
                <c:pt idx="626">
                  <c:v>3</c:v>
                </c:pt>
                <c:pt idx="627">
                  <c:v>3</c:v>
                </c:pt>
                <c:pt idx="628">
                  <c:v>3</c:v>
                </c:pt>
                <c:pt idx="629">
                  <c:v>3</c:v>
                </c:pt>
                <c:pt idx="630">
                  <c:v>3</c:v>
                </c:pt>
                <c:pt idx="631">
                  <c:v>4</c:v>
                </c:pt>
                <c:pt idx="632">
                  <c:v>4</c:v>
                </c:pt>
                <c:pt idx="633">
                  <c:v>4</c:v>
                </c:pt>
                <c:pt idx="634">
                  <c:v>4</c:v>
                </c:pt>
                <c:pt idx="635">
                  <c:v>4</c:v>
                </c:pt>
                <c:pt idx="636">
                  <c:v>4</c:v>
                </c:pt>
                <c:pt idx="637">
                  <c:v>4</c:v>
                </c:pt>
                <c:pt idx="638">
                  <c:v>4</c:v>
                </c:pt>
                <c:pt idx="639">
                  <c:v>4</c:v>
                </c:pt>
                <c:pt idx="640">
                  <c:v>4</c:v>
                </c:pt>
                <c:pt idx="641">
                  <c:v>4</c:v>
                </c:pt>
                <c:pt idx="642">
                  <c:v>4</c:v>
                </c:pt>
                <c:pt idx="643">
                  <c:v>4</c:v>
                </c:pt>
                <c:pt idx="644">
                  <c:v>4</c:v>
                </c:pt>
                <c:pt idx="645">
                  <c:v>4</c:v>
                </c:pt>
                <c:pt idx="646">
                  <c:v>4</c:v>
                </c:pt>
                <c:pt idx="647">
                  <c:v>4</c:v>
                </c:pt>
                <c:pt idx="648">
                  <c:v>4</c:v>
                </c:pt>
                <c:pt idx="649">
                  <c:v>4</c:v>
                </c:pt>
                <c:pt idx="650">
                  <c:v>4</c:v>
                </c:pt>
                <c:pt idx="651">
                  <c:v>4</c:v>
                </c:pt>
                <c:pt idx="652">
                  <c:v>4</c:v>
                </c:pt>
                <c:pt idx="653">
                  <c:v>4</c:v>
                </c:pt>
                <c:pt idx="654">
                  <c:v>4</c:v>
                </c:pt>
                <c:pt idx="655">
                  <c:v>4</c:v>
                </c:pt>
                <c:pt idx="656">
                  <c:v>4</c:v>
                </c:pt>
                <c:pt idx="657">
                  <c:v>4</c:v>
                </c:pt>
                <c:pt idx="658">
                  <c:v>4</c:v>
                </c:pt>
                <c:pt idx="659">
                  <c:v>4</c:v>
                </c:pt>
                <c:pt idx="660">
                  <c:v>4</c:v>
                </c:pt>
                <c:pt idx="661">
                  <c:v>4</c:v>
                </c:pt>
                <c:pt idx="662">
                  <c:v>4</c:v>
                </c:pt>
                <c:pt idx="663">
                  <c:v>4</c:v>
                </c:pt>
                <c:pt idx="664">
                  <c:v>4</c:v>
                </c:pt>
                <c:pt idx="665">
                  <c:v>4</c:v>
                </c:pt>
                <c:pt idx="666">
                  <c:v>4</c:v>
                </c:pt>
                <c:pt idx="667">
                  <c:v>4</c:v>
                </c:pt>
                <c:pt idx="668">
                  <c:v>4</c:v>
                </c:pt>
                <c:pt idx="669">
                  <c:v>4</c:v>
                </c:pt>
                <c:pt idx="670">
                  <c:v>4</c:v>
                </c:pt>
                <c:pt idx="671">
                  <c:v>4</c:v>
                </c:pt>
                <c:pt idx="672">
                  <c:v>4</c:v>
                </c:pt>
                <c:pt idx="673">
                  <c:v>4</c:v>
                </c:pt>
                <c:pt idx="674">
                  <c:v>4</c:v>
                </c:pt>
                <c:pt idx="675">
                  <c:v>4</c:v>
                </c:pt>
                <c:pt idx="676">
                  <c:v>4</c:v>
                </c:pt>
                <c:pt idx="677">
                  <c:v>4</c:v>
                </c:pt>
                <c:pt idx="678">
                  <c:v>4</c:v>
                </c:pt>
                <c:pt idx="679">
                  <c:v>4</c:v>
                </c:pt>
                <c:pt idx="680">
                  <c:v>4</c:v>
                </c:pt>
                <c:pt idx="681">
                  <c:v>4</c:v>
                </c:pt>
                <c:pt idx="682">
                  <c:v>4</c:v>
                </c:pt>
                <c:pt idx="683">
                  <c:v>4</c:v>
                </c:pt>
                <c:pt idx="684">
                  <c:v>4</c:v>
                </c:pt>
                <c:pt idx="685">
                  <c:v>4</c:v>
                </c:pt>
                <c:pt idx="686">
                  <c:v>4</c:v>
                </c:pt>
                <c:pt idx="687">
                  <c:v>4</c:v>
                </c:pt>
                <c:pt idx="688">
                  <c:v>4</c:v>
                </c:pt>
                <c:pt idx="689">
                  <c:v>4</c:v>
                </c:pt>
                <c:pt idx="690">
                  <c:v>4</c:v>
                </c:pt>
                <c:pt idx="691">
                  <c:v>4</c:v>
                </c:pt>
                <c:pt idx="692">
                  <c:v>4</c:v>
                </c:pt>
                <c:pt idx="693">
                  <c:v>4</c:v>
                </c:pt>
                <c:pt idx="694">
                  <c:v>4</c:v>
                </c:pt>
                <c:pt idx="695">
                  <c:v>4</c:v>
                </c:pt>
                <c:pt idx="696">
                  <c:v>4</c:v>
                </c:pt>
                <c:pt idx="697">
                  <c:v>4</c:v>
                </c:pt>
                <c:pt idx="698">
                  <c:v>4</c:v>
                </c:pt>
                <c:pt idx="699">
                  <c:v>4</c:v>
                </c:pt>
                <c:pt idx="700">
                  <c:v>4</c:v>
                </c:pt>
                <c:pt idx="701">
                  <c:v>4</c:v>
                </c:pt>
                <c:pt idx="702">
                  <c:v>4</c:v>
                </c:pt>
                <c:pt idx="703">
                  <c:v>4</c:v>
                </c:pt>
                <c:pt idx="704">
                  <c:v>4</c:v>
                </c:pt>
                <c:pt idx="705">
                  <c:v>4</c:v>
                </c:pt>
                <c:pt idx="706">
                  <c:v>4</c:v>
                </c:pt>
                <c:pt idx="707">
                  <c:v>4</c:v>
                </c:pt>
                <c:pt idx="708">
                  <c:v>4</c:v>
                </c:pt>
                <c:pt idx="709">
                  <c:v>4</c:v>
                </c:pt>
                <c:pt idx="710">
                  <c:v>4</c:v>
                </c:pt>
                <c:pt idx="711">
                  <c:v>4</c:v>
                </c:pt>
                <c:pt idx="712">
                  <c:v>4</c:v>
                </c:pt>
                <c:pt idx="713">
                  <c:v>4</c:v>
                </c:pt>
                <c:pt idx="714">
                  <c:v>4</c:v>
                </c:pt>
                <c:pt idx="715">
                  <c:v>4</c:v>
                </c:pt>
                <c:pt idx="716">
                  <c:v>4</c:v>
                </c:pt>
                <c:pt idx="717">
                  <c:v>4</c:v>
                </c:pt>
                <c:pt idx="718">
                  <c:v>4</c:v>
                </c:pt>
                <c:pt idx="719">
                  <c:v>4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</c:numCache>
            </c:numRef>
          </c:xVal>
          <c:yVal>
            <c:numRef>
              <c:f>'BikeShareByDay_with excel graph'!$P$2:$P$732</c:f>
              <c:numCache>
                <c:formatCode>General</c:formatCode>
                <c:ptCount val="731"/>
                <c:pt idx="0">
                  <c:v>331</c:v>
                </c:pt>
                <c:pt idx="1">
                  <c:v>131</c:v>
                </c:pt>
                <c:pt idx="2">
                  <c:v>120</c:v>
                </c:pt>
                <c:pt idx="3">
                  <c:v>108</c:v>
                </c:pt>
                <c:pt idx="4">
                  <c:v>82</c:v>
                </c:pt>
                <c:pt idx="5">
                  <c:v>88</c:v>
                </c:pt>
                <c:pt idx="6">
                  <c:v>148</c:v>
                </c:pt>
                <c:pt idx="7">
                  <c:v>68</c:v>
                </c:pt>
                <c:pt idx="8">
                  <c:v>54</c:v>
                </c:pt>
                <c:pt idx="9">
                  <c:v>41</c:v>
                </c:pt>
                <c:pt idx="10">
                  <c:v>43</c:v>
                </c:pt>
                <c:pt idx="11">
                  <c:v>25</c:v>
                </c:pt>
                <c:pt idx="12">
                  <c:v>38</c:v>
                </c:pt>
                <c:pt idx="13">
                  <c:v>54</c:v>
                </c:pt>
                <c:pt idx="14">
                  <c:v>222</c:v>
                </c:pt>
                <c:pt idx="15">
                  <c:v>251</c:v>
                </c:pt>
                <c:pt idx="16">
                  <c:v>117</c:v>
                </c:pt>
                <c:pt idx="17">
                  <c:v>9</c:v>
                </c:pt>
                <c:pt idx="18">
                  <c:v>78</c:v>
                </c:pt>
                <c:pt idx="19">
                  <c:v>83</c:v>
                </c:pt>
                <c:pt idx="20">
                  <c:v>75</c:v>
                </c:pt>
                <c:pt idx="21">
                  <c:v>93</c:v>
                </c:pt>
                <c:pt idx="22">
                  <c:v>150</c:v>
                </c:pt>
                <c:pt idx="23">
                  <c:v>86</c:v>
                </c:pt>
                <c:pt idx="24">
                  <c:v>186</c:v>
                </c:pt>
                <c:pt idx="25">
                  <c:v>34</c:v>
                </c:pt>
                <c:pt idx="26">
                  <c:v>15</c:v>
                </c:pt>
                <c:pt idx="27">
                  <c:v>38</c:v>
                </c:pt>
                <c:pt idx="28">
                  <c:v>123</c:v>
                </c:pt>
                <c:pt idx="29">
                  <c:v>140</c:v>
                </c:pt>
                <c:pt idx="30">
                  <c:v>42</c:v>
                </c:pt>
                <c:pt idx="31">
                  <c:v>47</c:v>
                </c:pt>
                <c:pt idx="32">
                  <c:v>72</c:v>
                </c:pt>
                <c:pt idx="33">
                  <c:v>61</c:v>
                </c:pt>
                <c:pt idx="34">
                  <c:v>88</c:v>
                </c:pt>
                <c:pt idx="35">
                  <c:v>100</c:v>
                </c:pt>
                <c:pt idx="36">
                  <c:v>354</c:v>
                </c:pt>
                <c:pt idx="37">
                  <c:v>120</c:v>
                </c:pt>
                <c:pt idx="38">
                  <c:v>64</c:v>
                </c:pt>
                <c:pt idx="39">
                  <c:v>53</c:v>
                </c:pt>
                <c:pt idx="40">
                  <c:v>47</c:v>
                </c:pt>
                <c:pt idx="41">
                  <c:v>149</c:v>
                </c:pt>
                <c:pt idx="42">
                  <c:v>288</c:v>
                </c:pt>
                <c:pt idx="43">
                  <c:v>397</c:v>
                </c:pt>
                <c:pt idx="44">
                  <c:v>208</c:v>
                </c:pt>
                <c:pt idx="45">
                  <c:v>140</c:v>
                </c:pt>
                <c:pt idx="46">
                  <c:v>218</c:v>
                </c:pt>
                <c:pt idx="47">
                  <c:v>259</c:v>
                </c:pt>
                <c:pt idx="48">
                  <c:v>579</c:v>
                </c:pt>
                <c:pt idx="49">
                  <c:v>532</c:v>
                </c:pt>
                <c:pt idx="50">
                  <c:v>639</c:v>
                </c:pt>
                <c:pt idx="51">
                  <c:v>195</c:v>
                </c:pt>
                <c:pt idx="52">
                  <c:v>74</c:v>
                </c:pt>
                <c:pt idx="53">
                  <c:v>139</c:v>
                </c:pt>
                <c:pt idx="54">
                  <c:v>100</c:v>
                </c:pt>
                <c:pt idx="55">
                  <c:v>120</c:v>
                </c:pt>
                <c:pt idx="56">
                  <c:v>424</c:v>
                </c:pt>
                <c:pt idx="57">
                  <c:v>694</c:v>
                </c:pt>
                <c:pt idx="58">
                  <c:v>81</c:v>
                </c:pt>
                <c:pt idx="59">
                  <c:v>137</c:v>
                </c:pt>
                <c:pt idx="60">
                  <c:v>231</c:v>
                </c:pt>
                <c:pt idx="61">
                  <c:v>123</c:v>
                </c:pt>
                <c:pt idx="62">
                  <c:v>214</c:v>
                </c:pt>
                <c:pt idx="63">
                  <c:v>640</c:v>
                </c:pt>
                <c:pt idx="64">
                  <c:v>114</c:v>
                </c:pt>
                <c:pt idx="65">
                  <c:v>244</c:v>
                </c:pt>
                <c:pt idx="66">
                  <c:v>316</c:v>
                </c:pt>
                <c:pt idx="67">
                  <c:v>191</c:v>
                </c:pt>
                <c:pt idx="68">
                  <c:v>46</c:v>
                </c:pt>
                <c:pt idx="69">
                  <c:v>247</c:v>
                </c:pt>
                <c:pt idx="70">
                  <c:v>724</c:v>
                </c:pt>
                <c:pt idx="71">
                  <c:v>982</c:v>
                </c:pt>
                <c:pt idx="72">
                  <c:v>359</c:v>
                </c:pt>
                <c:pt idx="73">
                  <c:v>289</c:v>
                </c:pt>
                <c:pt idx="74">
                  <c:v>321</c:v>
                </c:pt>
                <c:pt idx="75">
                  <c:v>424</c:v>
                </c:pt>
                <c:pt idx="76">
                  <c:v>884</c:v>
                </c:pt>
                <c:pt idx="77">
                  <c:v>1424</c:v>
                </c:pt>
                <c:pt idx="78">
                  <c:v>1047</c:v>
                </c:pt>
                <c:pt idx="79">
                  <c:v>401</c:v>
                </c:pt>
                <c:pt idx="80">
                  <c:v>460</c:v>
                </c:pt>
                <c:pt idx="81">
                  <c:v>203</c:v>
                </c:pt>
                <c:pt idx="82">
                  <c:v>166</c:v>
                </c:pt>
                <c:pt idx="83">
                  <c:v>300</c:v>
                </c:pt>
                <c:pt idx="84">
                  <c:v>981</c:v>
                </c:pt>
                <c:pt idx="85">
                  <c:v>472</c:v>
                </c:pt>
                <c:pt idx="86">
                  <c:v>222</c:v>
                </c:pt>
                <c:pt idx="87">
                  <c:v>317</c:v>
                </c:pt>
                <c:pt idx="88">
                  <c:v>168</c:v>
                </c:pt>
                <c:pt idx="89">
                  <c:v>179</c:v>
                </c:pt>
                <c:pt idx="90">
                  <c:v>307</c:v>
                </c:pt>
                <c:pt idx="91">
                  <c:v>898</c:v>
                </c:pt>
                <c:pt idx="92">
                  <c:v>1651</c:v>
                </c:pt>
                <c:pt idx="93">
                  <c:v>734</c:v>
                </c:pt>
                <c:pt idx="94">
                  <c:v>167</c:v>
                </c:pt>
                <c:pt idx="95">
                  <c:v>413</c:v>
                </c:pt>
                <c:pt idx="96">
                  <c:v>571</c:v>
                </c:pt>
                <c:pt idx="97">
                  <c:v>172</c:v>
                </c:pt>
                <c:pt idx="98">
                  <c:v>879</c:v>
                </c:pt>
                <c:pt idx="99">
                  <c:v>1188</c:v>
                </c:pt>
                <c:pt idx="100">
                  <c:v>855</c:v>
                </c:pt>
                <c:pt idx="101">
                  <c:v>257</c:v>
                </c:pt>
                <c:pt idx="102">
                  <c:v>209</c:v>
                </c:pt>
                <c:pt idx="103">
                  <c:v>529</c:v>
                </c:pt>
                <c:pt idx="104">
                  <c:v>642</c:v>
                </c:pt>
                <c:pt idx="105">
                  <c:v>121</c:v>
                </c:pt>
                <c:pt idx="106">
                  <c:v>1558</c:v>
                </c:pt>
                <c:pt idx="107">
                  <c:v>669</c:v>
                </c:pt>
                <c:pt idx="108">
                  <c:v>409</c:v>
                </c:pt>
                <c:pt idx="109">
                  <c:v>613</c:v>
                </c:pt>
                <c:pt idx="110">
                  <c:v>745</c:v>
                </c:pt>
                <c:pt idx="111">
                  <c:v>177</c:v>
                </c:pt>
                <c:pt idx="112">
                  <c:v>1462</c:v>
                </c:pt>
                <c:pt idx="113">
                  <c:v>1710</c:v>
                </c:pt>
                <c:pt idx="114">
                  <c:v>773</c:v>
                </c:pt>
                <c:pt idx="115">
                  <c:v>678</c:v>
                </c:pt>
                <c:pt idx="116">
                  <c:v>547</c:v>
                </c:pt>
                <c:pt idx="117">
                  <c:v>569</c:v>
                </c:pt>
                <c:pt idx="118">
                  <c:v>878</c:v>
                </c:pt>
                <c:pt idx="119">
                  <c:v>1965</c:v>
                </c:pt>
                <c:pt idx="120">
                  <c:v>1138</c:v>
                </c:pt>
                <c:pt idx="121">
                  <c:v>847</c:v>
                </c:pt>
                <c:pt idx="122">
                  <c:v>603</c:v>
                </c:pt>
                <c:pt idx="123">
                  <c:v>255</c:v>
                </c:pt>
                <c:pt idx="124">
                  <c:v>614</c:v>
                </c:pt>
                <c:pt idx="125">
                  <c:v>894</c:v>
                </c:pt>
                <c:pt idx="126">
                  <c:v>1612</c:v>
                </c:pt>
                <c:pt idx="127">
                  <c:v>1401</c:v>
                </c:pt>
                <c:pt idx="128">
                  <c:v>664</c:v>
                </c:pt>
                <c:pt idx="129">
                  <c:v>694</c:v>
                </c:pt>
                <c:pt idx="130">
                  <c:v>550</c:v>
                </c:pt>
                <c:pt idx="131">
                  <c:v>695</c:v>
                </c:pt>
                <c:pt idx="132">
                  <c:v>692</c:v>
                </c:pt>
                <c:pt idx="133">
                  <c:v>902</c:v>
                </c:pt>
                <c:pt idx="134">
                  <c:v>1582</c:v>
                </c:pt>
                <c:pt idx="135">
                  <c:v>773</c:v>
                </c:pt>
                <c:pt idx="136">
                  <c:v>678</c:v>
                </c:pt>
                <c:pt idx="137">
                  <c:v>536</c:v>
                </c:pt>
                <c:pt idx="138">
                  <c:v>735</c:v>
                </c:pt>
                <c:pt idx="139">
                  <c:v>909</c:v>
                </c:pt>
                <c:pt idx="140">
                  <c:v>2258</c:v>
                </c:pt>
                <c:pt idx="141">
                  <c:v>1576</c:v>
                </c:pt>
                <c:pt idx="142">
                  <c:v>836</c:v>
                </c:pt>
                <c:pt idx="143">
                  <c:v>659</c:v>
                </c:pt>
                <c:pt idx="144">
                  <c:v>740</c:v>
                </c:pt>
                <c:pt idx="145">
                  <c:v>758</c:v>
                </c:pt>
                <c:pt idx="146">
                  <c:v>871</c:v>
                </c:pt>
                <c:pt idx="147">
                  <c:v>2001</c:v>
                </c:pt>
                <c:pt idx="148">
                  <c:v>2355</c:v>
                </c:pt>
                <c:pt idx="149">
                  <c:v>1549</c:v>
                </c:pt>
                <c:pt idx="150">
                  <c:v>673</c:v>
                </c:pt>
                <c:pt idx="151">
                  <c:v>513</c:v>
                </c:pt>
                <c:pt idx="152">
                  <c:v>736</c:v>
                </c:pt>
                <c:pt idx="153">
                  <c:v>898</c:v>
                </c:pt>
                <c:pt idx="154">
                  <c:v>1869</c:v>
                </c:pt>
                <c:pt idx="155">
                  <c:v>1685</c:v>
                </c:pt>
                <c:pt idx="156">
                  <c:v>673</c:v>
                </c:pt>
                <c:pt idx="157">
                  <c:v>763</c:v>
                </c:pt>
                <c:pt idx="158">
                  <c:v>676</c:v>
                </c:pt>
                <c:pt idx="159">
                  <c:v>563</c:v>
                </c:pt>
                <c:pt idx="160">
                  <c:v>815</c:v>
                </c:pt>
                <c:pt idx="161">
                  <c:v>1729</c:v>
                </c:pt>
                <c:pt idx="162">
                  <c:v>1467</c:v>
                </c:pt>
                <c:pt idx="163">
                  <c:v>863</c:v>
                </c:pt>
                <c:pt idx="164">
                  <c:v>727</c:v>
                </c:pt>
                <c:pt idx="165">
                  <c:v>769</c:v>
                </c:pt>
                <c:pt idx="166">
                  <c:v>545</c:v>
                </c:pt>
                <c:pt idx="167">
                  <c:v>863</c:v>
                </c:pt>
                <c:pt idx="168">
                  <c:v>1807</c:v>
                </c:pt>
                <c:pt idx="169">
                  <c:v>1639</c:v>
                </c:pt>
                <c:pt idx="170">
                  <c:v>699</c:v>
                </c:pt>
                <c:pt idx="171">
                  <c:v>774</c:v>
                </c:pt>
                <c:pt idx="172">
                  <c:v>661</c:v>
                </c:pt>
                <c:pt idx="173">
                  <c:v>746</c:v>
                </c:pt>
                <c:pt idx="174">
                  <c:v>969</c:v>
                </c:pt>
                <c:pt idx="175">
                  <c:v>1782</c:v>
                </c:pt>
                <c:pt idx="176">
                  <c:v>1920</c:v>
                </c:pt>
                <c:pt idx="177">
                  <c:v>854</c:v>
                </c:pt>
                <c:pt idx="178">
                  <c:v>732</c:v>
                </c:pt>
                <c:pt idx="179">
                  <c:v>848</c:v>
                </c:pt>
                <c:pt idx="180">
                  <c:v>1027</c:v>
                </c:pt>
                <c:pt idx="181">
                  <c:v>1246</c:v>
                </c:pt>
                <c:pt idx="182">
                  <c:v>2204</c:v>
                </c:pt>
                <c:pt idx="183">
                  <c:v>2282</c:v>
                </c:pt>
                <c:pt idx="184">
                  <c:v>3065</c:v>
                </c:pt>
                <c:pt idx="185">
                  <c:v>1031</c:v>
                </c:pt>
                <c:pt idx="186">
                  <c:v>784</c:v>
                </c:pt>
                <c:pt idx="187">
                  <c:v>754</c:v>
                </c:pt>
                <c:pt idx="188">
                  <c:v>692</c:v>
                </c:pt>
                <c:pt idx="189">
                  <c:v>1988</c:v>
                </c:pt>
                <c:pt idx="190">
                  <c:v>1743</c:v>
                </c:pt>
                <c:pt idx="191">
                  <c:v>723</c:v>
                </c:pt>
                <c:pt idx="192">
                  <c:v>662</c:v>
                </c:pt>
                <c:pt idx="193">
                  <c:v>748</c:v>
                </c:pt>
                <c:pt idx="194">
                  <c:v>888</c:v>
                </c:pt>
                <c:pt idx="195">
                  <c:v>1318</c:v>
                </c:pt>
                <c:pt idx="196">
                  <c:v>2418</c:v>
                </c:pt>
                <c:pt idx="197">
                  <c:v>2006</c:v>
                </c:pt>
                <c:pt idx="198">
                  <c:v>841</c:v>
                </c:pt>
                <c:pt idx="199">
                  <c:v>752</c:v>
                </c:pt>
                <c:pt idx="200">
                  <c:v>644</c:v>
                </c:pt>
                <c:pt idx="201">
                  <c:v>632</c:v>
                </c:pt>
                <c:pt idx="202">
                  <c:v>562</c:v>
                </c:pt>
                <c:pt idx="203">
                  <c:v>987</c:v>
                </c:pt>
                <c:pt idx="204">
                  <c:v>1050</c:v>
                </c:pt>
                <c:pt idx="205">
                  <c:v>568</c:v>
                </c:pt>
                <c:pt idx="206">
                  <c:v>750</c:v>
                </c:pt>
                <c:pt idx="207">
                  <c:v>755</c:v>
                </c:pt>
                <c:pt idx="208">
                  <c:v>606</c:v>
                </c:pt>
                <c:pt idx="209">
                  <c:v>670</c:v>
                </c:pt>
                <c:pt idx="210">
                  <c:v>1559</c:v>
                </c:pt>
                <c:pt idx="211">
                  <c:v>1524</c:v>
                </c:pt>
                <c:pt idx="212">
                  <c:v>729</c:v>
                </c:pt>
                <c:pt idx="213">
                  <c:v>801</c:v>
                </c:pt>
                <c:pt idx="214">
                  <c:v>467</c:v>
                </c:pt>
                <c:pt idx="215">
                  <c:v>799</c:v>
                </c:pt>
                <c:pt idx="216">
                  <c:v>1023</c:v>
                </c:pt>
                <c:pt idx="217">
                  <c:v>1521</c:v>
                </c:pt>
                <c:pt idx="218">
                  <c:v>1298</c:v>
                </c:pt>
                <c:pt idx="219">
                  <c:v>846</c:v>
                </c:pt>
                <c:pt idx="220">
                  <c:v>907</c:v>
                </c:pt>
                <c:pt idx="221">
                  <c:v>884</c:v>
                </c:pt>
                <c:pt idx="222">
                  <c:v>812</c:v>
                </c:pt>
                <c:pt idx="223">
                  <c:v>1051</c:v>
                </c:pt>
                <c:pt idx="224">
                  <c:v>1504</c:v>
                </c:pt>
                <c:pt idx="225">
                  <c:v>1338</c:v>
                </c:pt>
                <c:pt idx="226">
                  <c:v>775</c:v>
                </c:pt>
                <c:pt idx="227">
                  <c:v>721</c:v>
                </c:pt>
                <c:pt idx="228">
                  <c:v>668</c:v>
                </c:pt>
                <c:pt idx="229">
                  <c:v>639</c:v>
                </c:pt>
                <c:pt idx="230">
                  <c:v>797</c:v>
                </c:pt>
                <c:pt idx="231">
                  <c:v>1914</c:v>
                </c:pt>
                <c:pt idx="232">
                  <c:v>1249</c:v>
                </c:pt>
                <c:pt idx="233">
                  <c:v>833</c:v>
                </c:pt>
                <c:pt idx="234">
                  <c:v>1281</c:v>
                </c:pt>
                <c:pt idx="235">
                  <c:v>949</c:v>
                </c:pt>
                <c:pt idx="236">
                  <c:v>435</c:v>
                </c:pt>
                <c:pt idx="237">
                  <c:v>768</c:v>
                </c:pt>
                <c:pt idx="238">
                  <c:v>226</c:v>
                </c:pt>
                <c:pt idx="239">
                  <c:v>1415</c:v>
                </c:pt>
                <c:pt idx="240">
                  <c:v>729</c:v>
                </c:pt>
                <c:pt idx="241">
                  <c:v>775</c:v>
                </c:pt>
                <c:pt idx="242">
                  <c:v>688</c:v>
                </c:pt>
                <c:pt idx="243">
                  <c:v>783</c:v>
                </c:pt>
                <c:pt idx="244">
                  <c:v>875</c:v>
                </c:pt>
                <c:pt idx="245">
                  <c:v>1935</c:v>
                </c:pt>
                <c:pt idx="246">
                  <c:v>2521</c:v>
                </c:pt>
                <c:pt idx="247">
                  <c:v>1236</c:v>
                </c:pt>
                <c:pt idx="248">
                  <c:v>204</c:v>
                </c:pt>
                <c:pt idx="249">
                  <c:v>118</c:v>
                </c:pt>
                <c:pt idx="250">
                  <c:v>153</c:v>
                </c:pt>
                <c:pt idx="251">
                  <c:v>417</c:v>
                </c:pt>
                <c:pt idx="252">
                  <c:v>1750</c:v>
                </c:pt>
                <c:pt idx="253">
                  <c:v>1633</c:v>
                </c:pt>
                <c:pt idx="254">
                  <c:v>690</c:v>
                </c:pt>
                <c:pt idx="255">
                  <c:v>701</c:v>
                </c:pt>
                <c:pt idx="256">
                  <c:v>647</c:v>
                </c:pt>
                <c:pt idx="257">
                  <c:v>428</c:v>
                </c:pt>
                <c:pt idx="258">
                  <c:v>742</c:v>
                </c:pt>
                <c:pt idx="259">
                  <c:v>1434</c:v>
                </c:pt>
                <c:pt idx="260">
                  <c:v>1353</c:v>
                </c:pt>
                <c:pt idx="261">
                  <c:v>691</c:v>
                </c:pt>
                <c:pt idx="262">
                  <c:v>438</c:v>
                </c:pt>
                <c:pt idx="263">
                  <c:v>539</c:v>
                </c:pt>
                <c:pt idx="264">
                  <c:v>555</c:v>
                </c:pt>
                <c:pt idx="265">
                  <c:v>258</c:v>
                </c:pt>
                <c:pt idx="266">
                  <c:v>1776</c:v>
                </c:pt>
                <c:pt idx="267">
                  <c:v>1544</c:v>
                </c:pt>
                <c:pt idx="268">
                  <c:v>684</c:v>
                </c:pt>
                <c:pt idx="269">
                  <c:v>477</c:v>
                </c:pt>
                <c:pt idx="270">
                  <c:v>480</c:v>
                </c:pt>
                <c:pt idx="271">
                  <c:v>653</c:v>
                </c:pt>
                <c:pt idx="272">
                  <c:v>830</c:v>
                </c:pt>
                <c:pt idx="273">
                  <c:v>480</c:v>
                </c:pt>
                <c:pt idx="274">
                  <c:v>616</c:v>
                </c:pt>
                <c:pt idx="275">
                  <c:v>330</c:v>
                </c:pt>
                <c:pt idx="276">
                  <c:v>486</c:v>
                </c:pt>
                <c:pt idx="277">
                  <c:v>559</c:v>
                </c:pt>
                <c:pt idx="278">
                  <c:v>639</c:v>
                </c:pt>
                <c:pt idx="279">
                  <c:v>949</c:v>
                </c:pt>
                <c:pt idx="280">
                  <c:v>2235</c:v>
                </c:pt>
                <c:pt idx="281">
                  <c:v>2397</c:v>
                </c:pt>
                <c:pt idx="282">
                  <c:v>1514</c:v>
                </c:pt>
                <c:pt idx="283">
                  <c:v>667</c:v>
                </c:pt>
                <c:pt idx="284">
                  <c:v>217</c:v>
                </c:pt>
                <c:pt idx="285">
                  <c:v>290</c:v>
                </c:pt>
                <c:pt idx="286">
                  <c:v>529</c:v>
                </c:pt>
                <c:pt idx="287">
                  <c:v>1899</c:v>
                </c:pt>
                <c:pt idx="288">
                  <c:v>1748</c:v>
                </c:pt>
                <c:pt idx="289">
                  <c:v>713</c:v>
                </c:pt>
                <c:pt idx="290">
                  <c:v>637</c:v>
                </c:pt>
                <c:pt idx="291">
                  <c:v>254</c:v>
                </c:pt>
                <c:pt idx="292">
                  <c:v>471</c:v>
                </c:pt>
                <c:pt idx="293">
                  <c:v>676</c:v>
                </c:pt>
                <c:pt idx="294">
                  <c:v>1499</c:v>
                </c:pt>
                <c:pt idx="295">
                  <c:v>1619</c:v>
                </c:pt>
                <c:pt idx="296">
                  <c:v>699</c:v>
                </c:pt>
                <c:pt idx="297">
                  <c:v>695</c:v>
                </c:pt>
                <c:pt idx="298">
                  <c:v>404</c:v>
                </c:pt>
                <c:pt idx="299">
                  <c:v>240</c:v>
                </c:pt>
                <c:pt idx="300">
                  <c:v>456</c:v>
                </c:pt>
                <c:pt idx="301">
                  <c:v>57</c:v>
                </c:pt>
                <c:pt idx="302">
                  <c:v>885</c:v>
                </c:pt>
                <c:pt idx="303">
                  <c:v>362</c:v>
                </c:pt>
                <c:pt idx="304">
                  <c:v>410</c:v>
                </c:pt>
                <c:pt idx="305">
                  <c:v>370</c:v>
                </c:pt>
                <c:pt idx="306">
                  <c:v>318</c:v>
                </c:pt>
                <c:pt idx="307">
                  <c:v>470</c:v>
                </c:pt>
                <c:pt idx="308">
                  <c:v>1156</c:v>
                </c:pt>
                <c:pt idx="309">
                  <c:v>952</c:v>
                </c:pt>
                <c:pt idx="310">
                  <c:v>373</c:v>
                </c:pt>
                <c:pt idx="311">
                  <c:v>376</c:v>
                </c:pt>
                <c:pt idx="312">
                  <c:v>305</c:v>
                </c:pt>
                <c:pt idx="313">
                  <c:v>190</c:v>
                </c:pt>
                <c:pt idx="314">
                  <c:v>440</c:v>
                </c:pt>
                <c:pt idx="315">
                  <c:v>1275</c:v>
                </c:pt>
                <c:pt idx="316">
                  <c:v>1004</c:v>
                </c:pt>
                <c:pt idx="317">
                  <c:v>595</c:v>
                </c:pt>
                <c:pt idx="318">
                  <c:v>449</c:v>
                </c:pt>
                <c:pt idx="319">
                  <c:v>145</c:v>
                </c:pt>
                <c:pt idx="320">
                  <c:v>139</c:v>
                </c:pt>
                <c:pt idx="321">
                  <c:v>245</c:v>
                </c:pt>
                <c:pt idx="322">
                  <c:v>943</c:v>
                </c:pt>
                <c:pt idx="323">
                  <c:v>787</c:v>
                </c:pt>
                <c:pt idx="324">
                  <c:v>220</c:v>
                </c:pt>
                <c:pt idx="325">
                  <c:v>69</c:v>
                </c:pt>
                <c:pt idx="326">
                  <c:v>112</c:v>
                </c:pt>
                <c:pt idx="327">
                  <c:v>560</c:v>
                </c:pt>
                <c:pt idx="328">
                  <c:v>1095</c:v>
                </c:pt>
                <c:pt idx="329">
                  <c:v>1249</c:v>
                </c:pt>
                <c:pt idx="330">
                  <c:v>810</c:v>
                </c:pt>
                <c:pt idx="331">
                  <c:v>253</c:v>
                </c:pt>
                <c:pt idx="332">
                  <c:v>96</c:v>
                </c:pt>
                <c:pt idx="333">
                  <c:v>188</c:v>
                </c:pt>
                <c:pt idx="334">
                  <c:v>182</c:v>
                </c:pt>
                <c:pt idx="335">
                  <c:v>268</c:v>
                </c:pt>
                <c:pt idx="336">
                  <c:v>706</c:v>
                </c:pt>
                <c:pt idx="337">
                  <c:v>634</c:v>
                </c:pt>
                <c:pt idx="338">
                  <c:v>233</c:v>
                </c:pt>
                <c:pt idx="339">
                  <c:v>126</c:v>
                </c:pt>
                <c:pt idx="340">
                  <c:v>50</c:v>
                </c:pt>
                <c:pt idx="341">
                  <c:v>150</c:v>
                </c:pt>
                <c:pt idx="342">
                  <c:v>261</c:v>
                </c:pt>
                <c:pt idx="343">
                  <c:v>502</c:v>
                </c:pt>
                <c:pt idx="344">
                  <c:v>377</c:v>
                </c:pt>
                <c:pt idx="345">
                  <c:v>143</c:v>
                </c:pt>
                <c:pt idx="346">
                  <c:v>155</c:v>
                </c:pt>
                <c:pt idx="347">
                  <c:v>178</c:v>
                </c:pt>
                <c:pt idx="348">
                  <c:v>181</c:v>
                </c:pt>
                <c:pt idx="349">
                  <c:v>178</c:v>
                </c:pt>
                <c:pt idx="350">
                  <c:v>275</c:v>
                </c:pt>
                <c:pt idx="351">
                  <c:v>220</c:v>
                </c:pt>
                <c:pt idx="352">
                  <c:v>260</c:v>
                </c:pt>
                <c:pt idx="353">
                  <c:v>216</c:v>
                </c:pt>
                <c:pt idx="354">
                  <c:v>107</c:v>
                </c:pt>
                <c:pt idx="355">
                  <c:v>227</c:v>
                </c:pt>
                <c:pt idx="356">
                  <c:v>163</c:v>
                </c:pt>
                <c:pt idx="357">
                  <c:v>155</c:v>
                </c:pt>
                <c:pt idx="358">
                  <c:v>303</c:v>
                </c:pt>
                <c:pt idx="359">
                  <c:v>430</c:v>
                </c:pt>
                <c:pt idx="360">
                  <c:v>103</c:v>
                </c:pt>
                <c:pt idx="361">
                  <c:v>255</c:v>
                </c:pt>
                <c:pt idx="362">
                  <c:v>254</c:v>
                </c:pt>
                <c:pt idx="363">
                  <c:v>491</c:v>
                </c:pt>
                <c:pt idx="364">
                  <c:v>665</c:v>
                </c:pt>
                <c:pt idx="365">
                  <c:v>686</c:v>
                </c:pt>
                <c:pt idx="366">
                  <c:v>244</c:v>
                </c:pt>
                <c:pt idx="367">
                  <c:v>89</c:v>
                </c:pt>
                <c:pt idx="368">
                  <c:v>95</c:v>
                </c:pt>
                <c:pt idx="369">
                  <c:v>140</c:v>
                </c:pt>
                <c:pt idx="370">
                  <c:v>307</c:v>
                </c:pt>
                <c:pt idx="371">
                  <c:v>1070</c:v>
                </c:pt>
                <c:pt idx="372">
                  <c:v>599</c:v>
                </c:pt>
                <c:pt idx="373">
                  <c:v>106</c:v>
                </c:pt>
                <c:pt idx="374">
                  <c:v>173</c:v>
                </c:pt>
                <c:pt idx="375">
                  <c:v>92</c:v>
                </c:pt>
                <c:pt idx="376">
                  <c:v>269</c:v>
                </c:pt>
                <c:pt idx="377">
                  <c:v>174</c:v>
                </c:pt>
                <c:pt idx="378">
                  <c:v>333</c:v>
                </c:pt>
                <c:pt idx="379">
                  <c:v>284</c:v>
                </c:pt>
                <c:pt idx="380">
                  <c:v>217</c:v>
                </c:pt>
                <c:pt idx="381">
                  <c:v>127</c:v>
                </c:pt>
                <c:pt idx="382">
                  <c:v>109</c:v>
                </c:pt>
                <c:pt idx="383">
                  <c:v>130</c:v>
                </c:pt>
                <c:pt idx="384">
                  <c:v>115</c:v>
                </c:pt>
                <c:pt idx="385">
                  <c:v>67</c:v>
                </c:pt>
                <c:pt idx="386">
                  <c:v>196</c:v>
                </c:pt>
                <c:pt idx="387">
                  <c:v>145</c:v>
                </c:pt>
                <c:pt idx="388">
                  <c:v>439</c:v>
                </c:pt>
                <c:pt idx="389">
                  <c:v>467</c:v>
                </c:pt>
                <c:pt idx="390">
                  <c:v>244</c:v>
                </c:pt>
                <c:pt idx="391">
                  <c:v>269</c:v>
                </c:pt>
                <c:pt idx="392">
                  <c:v>775</c:v>
                </c:pt>
                <c:pt idx="393">
                  <c:v>558</c:v>
                </c:pt>
                <c:pt idx="394">
                  <c:v>126</c:v>
                </c:pt>
                <c:pt idx="395">
                  <c:v>324</c:v>
                </c:pt>
                <c:pt idx="396">
                  <c:v>304</c:v>
                </c:pt>
                <c:pt idx="397">
                  <c:v>190</c:v>
                </c:pt>
                <c:pt idx="398">
                  <c:v>310</c:v>
                </c:pt>
                <c:pt idx="399">
                  <c:v>384</c:v>
                </c:pt>
                <c:pt idx="400">
                  <c:v>318</c:v>
                </c:pt>
                <c:pt idx="401">
                  <c:v>206</c:v>
                </c:pt>
                <c:pt idx="402">
                  <c:v>199</c:v>
                </c:pt>
                <c:pt idx="403">
                  <c:v>109</c:v>
                </c:pt>
                <c:pt idx="404">
                  <c:v>163</c:v>
                </c:pt>
                <c:pt idx="405">
                  <c:v>227</c:v>
                </c:pt>
                <c:pt idx="406">
                  <c:v>192</c:v>
                </c:pt>
                <c:pt idx="407">
                  <c:v>73</c:v>
                </c:pt>
                <c:pt idx="408">
                  <c:v>94</c:v>
                </c:pt>
                <c:pt idx="409">
                  <c:v>135</c:v>
                </c:pt>
                <c:pt idx="410">
                  <c:v>141</c:v>
                </c:pt>
                <c:pt idx="411">
                  <c:v>74</c:v>
                </c:pt>
                <c:pt idx="412">
                  <c:v>349</c:v>
                </c:pt>
                <c:pt idx="413">
                  <c:v>1435</c:v>
                </c:pt>
                <c:pt idx="414">
                  <c:v>618</c:v>
                </c:pt>
                <c:pt idx="415">
                  <c:v>502</c:v>
                </c:pt>
                <c:pt idx="416">
                  <c:v>163</c:v>
                </c:pt>
                <c:pt idx="417">
                  <c:v>394</c:v>
                </c:pt>
                <c:pt idx="418">
                  <c:v>516</c:v>
                </c:pt>
                <c:pt idx="419">
                  <c:v>246</c:v>
                </c:pt>
                <c:pt idx="420">
                  <c:v>317</c:v>
                </c:pt>
                <c:pt idx="421">
                  <c:v>515</c:v>
                </c:pt>
                <c:pt idx="422">
                  <c:v>253</c:v>
                </c:pt>
                <c:pt idx="423">
                  <c:v>229</c:v>
                </c:pt>
                <c:pt idx="424">
                  <c:v>65</c:v>
                </c:pt>
                <c:pt idx="425">
                  <c:v>325</c:v>
                </c:pt>
                <c:pt idx="426">
                  <c:v>246</c:v>
                </c:pt>
                <c:pt idx="427">
                  <c:v>956</c:v>
                </c:pt>
                <c:pt idx="428">
                  <c:v>710</c:v>
                </c:pt>
                <c:pt idx="429">
                  <c:v>203</c:v>
                </c:pt>
                <c:pt idx="430">
                  <c:v>221</c:v>
                </c:pt>
                <c:pt idx="431">
                  <c:v>432</c:v>
                </c:pt>
                <c:pt idx="432">
                  <c:v>486</c:v>
                </c:pt>
                <c:pt idx="433">
                  <c:v>447</c:v>
                </c:pt>
                <c:pt idx="434">
                  <c:v>968</c:v>
                </c:pt>
                <c:pt idx="435">
                  <c:v>1658</c:v>
                </c:pt>
                <c:pt idx="436">
                  <c:v>838</c:v>
                </c:pt>
                <c:pt idx="437">
                  <c:v>762</c:v>
                </c:pt>
                <c:pt idx="438">
                  <c:v>997</c:v>
                </c:pt>
                <c:pt idx="439">
                  <c:v>1005</c:v>
                </c:pt>
                <c:pt idx="440">
                  <c:v>548</c:v>
                </c:pt>
                <c:pt idx="441">
                  <c:v>3155</c:v>
                </c:pt>
                <c:pt idx="442">
                  <c:v>2207</c:v>
                </c:pt>
                <c:pt idx="443">
                  <c:v>982</c:v>
                </c:pt>
                <c:pt idx="444">
                  <c:v>1051</c:v>
                </c:pt>
                <c:pt idx="445">
                  <c:v>1122</c:v>
                </c:pt>
                <c:pt idx="446">
                  <c:v>1334</c:v>
                </c:pt>
                <c:pt idx="447">
                  <c:v>2469</c:v>
                </c:pt>
                <c:pt idx="448">
                  <c:v>1033</c:v>
                </c:pt>
                <c:pt idx="449">
                  <c:v>1532</c:v>
                </c:pt>
                <c:pt idx="450">
                  <c:v>795</c:v>
                </c:pt>
                <c:pt idx="451">
                  <c:v>531</c:v>
                </c:pt>
                <c:pt idx="452">
                  <c:v>674</c:v>
                </c:pt>
                <c:pt idx="453">
                  <c:v>834</c:v>
                </c:pt>
                <c:pt idx="454">
                  <c:v>796</c:v>
                </c:pt>
                <c:pt idx="455">
                  <c:v>2301</c:v>
                </c:pt>
                <c:pt idx="456">
                  <c:v>2347</c:v>
                </c:pt>
                <c:pt idx="457">
                  <c:v>1208</c:v>
                </c:pt>
                <c:pt idx="458">
                  <c:v>1348</c:v>
                </c:pt>
                <c:pt idx="459">
                  <c:v>1058</c:v>
                </c:pt>
                <c:pt idx="460">
                  <c:v>1192</c:v>
                </c:pt>
                <c:pt idx="461">
                  <c:v>1807</c:v>
                </c:pt>
                <c:pt idx="462">
                  <c:v>3252</c:v>
                </c:pt>
                <c:pt idx="463">
                  <c:v>2230</c:v>
                </c:pt>
                <c:pt idx="464">
                  <c:v>905</c:v>
                </c:pt>
                <c:pt idx="465">
                  <c:v>819</c:v>
                </c:pt>
                <c:pt idx="466">
                  <c:v>482</c:v>
                </c:pt>
                <c:pt idx="467">
                  <c:v>663</c:v>
                </c:pt>
                <c:pt idx="468">
                  <c:v>1252</c:v>
                </c:pt>
                <c:pt idx="469">
                  <c:v>2795</c:v>
                </c:pt>
                <c:pt idx="470">
                  <c:v>2846</c:v>
                </c:pt>
                <c:pt idx="471">
                  <c:v>1198</c:v>
                </c:pt>
                <c:pt idx="472">
                  <c:v>989</c:v>
                </c:pt>
                <c:pt idx="473">
                  <c:v>347</c:v>
                </c:pt>
                <c:pt idx="474">
                  <c:v>846</c:v>
                </c:pt>
                <c:pt idx="475">
                  <c:v>1340</c:v>
                </c:pt>
                <c:pt idx="476">
                  <c:v>2541</c:v>
                </c:pt>
                <c:pt idx="477">
                  <c:v>120</c:v>
                </c:pt>
                <c:pt idx="478">
                  <c:v>195</c:v>
                </c:pt>
                <c:pt idx="479">
                  <c:v>518</c:v>
                </c:pt>
                <c:pt idx="480">
                  <c:v>655</c:v>
                </c:pt>
                <c:pt idx="481">
                  <c:v>475</c:v>
                </c:pt>
                <c:pt idx="482">
                  <c:v>1014</c:v>
                </c:pt>
                <c:pt idx="483">
                  <c:v>1120</c:v>
                </c:pt>
                <c:pt idx="484">
                  <c:v>2229</c:v>
                </c:pt>
                <c:pt idx="485">
                  <c:v>665</c:v>
                </c:pt>
                <c:pt idx="486">
                  <c:v>653</c:v>
                </c:pt>
                <c:pt idx="487">
                  <c:v>667</c:v>
                </c:pt>
                <c:pt idx="488">
                  <c:v>764</c:v>
                </c:pt>
                <c:pt idx="489">
                  <c:v>1069</c:v>
                </c:pt>
                <c:pt idx="490">
                  <c:v>2496</c:v>
                </c:pt>
                <c:pt idx="491">
                  <c:v>2135</c:v>
                </c:pt>
                <c:pt idx="492">
                  <c:v>1008</c:v>
                </c:pt>
                <c:pt idx="493">
                  <c:v>738</c:v>
                </c:pt>
                <c:pt idx="494">
                  <c:v>620</c:v>
                </c:pt>
                <c:pt idx="495">
                  <c:v>1026</c:v>
                </c:pt>
                <c:pt idx="496">
                  <c:v>1319</c:v>
                </c:pt>
                <c:pt idx="497">
                  <c:v>2622</c:v>
                </c:pt>
                <c:pt idx="498">
                  <c:v>2172</c:v>
                </c:pt>
                <c:pt idx="499">
                  <c:v>342</c:v>
                </c:pt>
                <c:pt idx="500">
                  <c:v>625</c:v>
                </c:pt>
                <c:pt idx="501">
                  <c:v>991</c:v>
                </c:pt>
                <c:pt idx="502">
                  <c:v>1242</c:v>
                </c:pt>
                <c:pt idx="503">
                  <c:v>1521</c:v>
                </c:pt>
                <c:pt idx="504">
                  <c:v>3410</c:v>
                </c:pt>
                <c:pt idx="505">
                  <c:v>2704</c:v>
                </c:pt>
                <c:pt idx="506">
                  <c:v>630</c:v>
                </c:pt>
                <c:pt idx="507">
                  <c:v>819</c:v>
                </c:pt>
                <c:pt idx="508">
                  <c:v>766</c:v>
                </c:pt>
                <c:pt idx="509">
                  <c:v>1059</c:v>
                </c:pt>
                <c:pt idx="510">
                  <c:v>1417</c:v>
                </c:pt>
                <c:pt idx="511">
                  <c:v>2855</c:v>
                </c:pt>
                <c:pt idx="512">
                  <c:v>3283</c:v>
                </c:pt>
                <c:pt idx="513">
                  <c:v>2557</c:v>
                </c:pt>
                <c:pt idx="514">
                  <c:v>880</c:v>
                </c:pt>
                <c:pt idx="515">
                  <c:v>745</c:v>
                </c:pt>
                <c:pt idx="516">
                  <c:v>1100</c:v>
                </c:pt>
                <c:pt idx="517">
                  <c:v>533</c:v>
                </c:pt>
                <c:pt idx="518">
                  <c:v>2795</c:v>
                </c:pt>
                <c:pt idx="519">
                  <c:v>2494</c:v>
                </c:pt>
                <c:pt idx="520">
                  <c:v>1071</c:v>
                </c:pt>
                <c:pt idx="521">
                  <c:v>968</c:v>
                </c:pt>
                <c:pt idx="522">
                  <c:v>1027</c:v>
                </c:pt>
                <c:pt idx="523">
                  <c:v>1038</c:v>
                </c:pt>
                <c:pt idx="524">
                  <c:v>1488</c:v>
                </c:pt>
                <c:pt idx="525">
                  <c:v>2708</c:v>
                </c:pt>
                <c:pt idx="526">
                  <c:v>2224</c:v>
                </c:pt>
                <c:pt idx="527">
                  <c:v>1017</c:v>
                </c:pt>
                <c:pt idx="528">
                  <c:v>477</c:v>
                </c:pt>
                <c:pt idx="529">
                  <c:v>1173</c:v>
                </c:pt>
                <c:pt idx="530">
                  <c:v>1180</c:v>
                </c:pt>
                <c:pt idx="531">
                  <c:v>1563</c:v>
                </c:pt>
                <c:pt idx="532">
                  <c:v>2963</c:v>
                </c:pt>
                <c:pt idx="533">
                  <c:v>2634</c:v>
                </c:pt>
                <c:pt idx="534">
                  <c:v>653</c:v>
                </c:pt>
                <c:pt idx="535">
                  <c:v>968</c:v>
                </c:pt>
                <c:pt idx="536">
                  <c:v>872</c:v>
                </c:pt>
                <c:pt idx="537">
                  <c:v>778</c:v>
                </c:pt>
                <c:pt idx="538">
                  <c:v>964</c:v>
                </c:pt>
                <c:pt idx="539">
                  <c:v>2657</c:v>
                </c:pt>
                <c:pt idx="540">
                  <c:v>2551</c:v>
                </c:pt>
                <c:pt idx="541">
                  <c:v>1139</c:v>
                </c:pt>
                <c:pt idx="542">
                  <c:v>1077</c:v>
                </c:pt>
                <c:pt idx="543">
                  <c:v>1077</c:v>
                </c:pt>
                <c:pt idx="544">
                  <c:v>921</c:v>
                </c:pt>
                <c:pt idx="545">
                  <c:v>829</c:v>
                </c:pt>
                <c:pt idx="546">
                  <c:v>1455</c:v>
                </c:pt>
                <c:pt idx="547">
                  <c:v>1421</c:v>
                </c:pt>
                <c:pt idx="548">
                  <c:v>904</c:v>
                </c:pt>
                <c:pt idx="549">
                  <c:v>1052</c:v>
                </c:pt>
                <c:pt idx="550">
                  <c:v>2562</c:v>
                </c:pt>
                <c:pt idx="551">
                  <c:v>1405</c:v>
                </c:pt>
                <c:pt idx="552">
                  <c:v>1366</c:v>
                </c:pt>
                <c:pt idx="553">
                  <c:v>1448</c:v>
                </c:pt>
                <c:pt idx="554">
                  <c:v>1203</c:v>
                </c:pt>
                <c:pt idx="555">
                  <c:v>998</c:v>
                </c:pt>
                <c:pt idx="556">
                  <c:v>954</c:v>
                </c:pt>
                <c:pt idx="557">
                  <c:v>975</c:v>
                </c:pt>
                <c:pt idx="558">
                  <c:v>1032</c:v>
                </c:pt>
                <c:pt idx="559">
                  <c:v>1511</c:v>
                </c:pt>
                <c:pt idx="560">
                  <c:v>2355</c:v>
                </c:pt>
                <c:pt idx="561">
                  <c:v>1920</c:v>
                </c:pt>
                <c:pt idx="562">
                  <c:v>1088</c:v>
                </c:pt>
                <c:pt idx="563">
                  <c:v>921</c:v>
                </c:pt>
                <c:pt idx="564">
                  <c:v>799</c:v>
                </c:pt>
                <c:pt idx="565">
                  <c:v>888</c:v>
                </c:pt>
                <c:pt idx="566">
                  <c:v>747</c:v>
                </c:pt>
                <c:pt idx="567">
                  <c:v>1264</c:v>
                </c:pt>
                <c:pt idx="568">
                  <c:v>2544</c:v>
                </c:pt>
                <c:pt idx="569">
                  <c:v>1135</c:v>
                </c:pt>
                <c:pt idx="570">
                  <c:v>1140</c:v>
                </c:pt>
                <c:pt idx="571">
                  <c:v>1383</c:v>
                </c:pt>
                <c:pt idx="572">
                  <c:v>1036</c:v>
                </c:pt>
                <c:pt idx="573">
                  <c:v>1259</c:v>
                </c:pt>
                <c:pt idx="574">
                  <c:v>2234</c:v>
                </c:pt>
                <c:pt idx="575">
                  <c:v>2153</c:v>
                </c:pt>
                <c:pt idx="576">
                  <c:v>1040</c:v>
                </c:pt>
                <c:pt idx="577">
                  <c:v>968</c:v>
                </c:pt>
                <c:pt idx="578">
                  <c:v>1074</c:v>
                </c:pt>
                <c:pt idx="579">
                  <c:v>983</c:v>
                </c:pt>
                <c:pt idx="580">
                  <c:v>1328</c:v>
                </c:pt>
                <c:pt idx="581">
                  <c:v>2345</c:v>
                </c:pt>
                <c:pt idx="582">
                  <c:v>1707</c:v>
                </c:pt>
                <c:pt idx="583">
                  <c:v>1233</c:v>
                </c:pt>
                <c:pt idx="584">
                  <c:v>1278</c:v>
                </c:pt>
                <c:pt idx="585">
                  <c:v>1263</c:v>
                </c:pt>
                <c:pt idx="586">
                  <c:v>1196</c:v>
                </c:pt>
                <c:pt idx="587">
                  <c:v>1065</c:v>
                </c:pt>
                <c:pt idx="588">
                  <c:v>2247</c:v>
                </c:pt>
                <c:pt idx="589">
                  <c:v>2182</c:v>
                </c:pt>
                <c:pt idx="590">
                  <c:v>1207</c:v>
                </c:pt>
                <c:pt idx="591">
                  <c:v>1128</c:v>
                </c:pt>
                <c:pt idx="592">
                  <c:v>1198</c:v>
                </c:pt>
                <c:pt idx="593">
                  <c:v>1338</c:v>
                </c:pt>
                <c:pt idx="594">
                  <c:v>1483</c:v>
                </c:pt>
                <c:pt idx="595">
                  <c:v>2827</c:v>
                </c:pt>
                <c:pt idx="596">
                  <c:v>1208</c:v>
                </c:pt>
                <c:pt idx="597">
                  <c:v>1026</c:v>
                </c:pt>
                <c:pt idx="598">
                  <c:v>1081</c:v>
                </c:pt>
                <c:pt idx="599">
                  <c:v>1094</c:v>
                </c:pt>
                <c:pt idx="600">
                  <c:v>1363</c:v>
                </c:pt>
                <c:pt idx="601">
                  <c:v>1325</c:v>
                </c:pt>
                <c:pt idx="602">
                  <c:v>1829</c:v>
                </c:pt>
                <c:pt idx="603">
                  <c:v>1483</c:v>
                </c:pt>
                <c:pt idx="604">
                  <c:v>989</c:v>
                </c:pt>
                <c:pt idx="605">
                  <c:v>935</c:v>
                </c:pt>
                <c:pt idx="606">
                  <c:v>1177</c:v>
                </c:pt>
                <c:pt idx="607">
                  <c:v>1172</c:v>
                </c:pt>
                <c:pt idx="608">
                  <c:v>1433</c:v>
                </c:pt>
                <c:pt idx="609">
                  <c:v>2352</c:v>
                </c:pt>
                <c:pt idx="610">
                  <c:v>2613</c:v>
                </c:pt>
                <c:pt idx="611">
                  <c:v>1965</c:v>
                </c:pt>
                <c:pt idx="612">
                  <c:v>867</c:v>
                </c:pt>
                <c:pt idx="613">
                  <c:v>832</c:v>
                </c:pt>
                <c:pt idx="614">
                  <c:v>611</c:v>
                </c:pt>
                <c:pt idx="615">
                  <c:v>1045</c:v>
                </c:pt>
                <c:pt idx="616">
                  <c:v>1557</c:v>
                </c:pt>
                <c:pt idx="617">
                  <c:v>2570</c:v>
                </c:pt>
                <c:pt idx="618">
                  <c:v>1118</c:v>
                </c:pt>
                <c:pt idx="619">
                  <c:v>1070</c:v>
                </c:pt>
                <c:pt idx="620">
                  <c:v>1050</c:v>
                </c:pt>
                <c:pt idx="621">
                  <c:v>1054</c:v>
                </c:pt>
                <c:pt idx="622">
                  <c:v>1379</c:v>
                </c:pt>
                <c:pt idx="623">
                  <c:v>3160</c:v>
                </c:pt>
                <c:pt idx="624">
                  <c:v>2166</c:v>
                </c:pt>
                <c:pt idx="625">
                  <c:v>1022</c:v>
                </c:pt>
                <c:pt idx="626">
                  <c:v>371</c:v>
                </c:pt>
                <c:pt idx="627">
                  <c:v>788</c:v>
                </c:pt>
                <c:pt idx="628">
                  <c:v>939</c:v>
                </c:pt>
                <c:pt idx="629">
                  <c:v>1250</c:v>
                </c:pt>
                <c:pt idx="630">
                  <c:v>2512</c:v>
                </c:pt>
                <c:pt idx="631">
                  <c:v>2454</c:v>
                </c:pt>
                <c:pt idx="632">
                  <c:v>1001</c:v>
                </c:pt>
                <c:pt idx="633">
                  <c:v>845</c:v>
                </c:pt>
                <c:pt idx="634">
                  <c:v>787</c:v>
                </c:pt>
                <c:pt idx="635">
                  <c:v>751</c:v>
                </c:pt>
                <c:pt idx="636">
                  <c:v>1045</c:v>
                </c:pt>
                <c:pt idx="637">
                  <c:v>2589</c:v>
                </c:pt>
                <c:pt idx="638">
                  <c:v>2015</c:v>
                </c:pt>
                <c:pt idx="639">
                  <c:v>763</c:v>
                </c:pt>
                <c:pt idx="640">
                  <c:v>315</c:v>
                </c:pt>
                <c:pt idx="641">
                  <c:v>728</c:v>
                </c:pt>
                <c:pt idx="642">
                  <c:v>891</c:v>
                </c:pt>
                <c:pt idx="643">
                  <c:v>1516</c:v>
                </c:pt>
                <c:pt idx="644">
                  <c:v>3031</c:v>
                </c:pt>
                <c:pt idx="645">
                  <c:v>781</c:v>
                </c:pt>
                <c:pt idx="646">
                  <c:v>874</c:v>
                </c:pt>
                <c:pt idx="647">
                  <c:v>601</c:v>
                </c:pt>
                <c:pt idx="648">
                  <c:v>780</c:v>
                </c:pt>
                <c:pt idx="649">
                  <c:v>834</c:v>
                </c:pt>
                <c:pt idx="650">
                  <c:v>1060</c:v>
                </c:pt>
                <c:pt idx="651">
                  <c:v>2252</c:v>
                </c:pt>
                <c:pt idx="652">
                  <c:v>2080</c:v>
                </c:pt>
                <c:pt idx="653">
                  <c:v>760</c:v>
                </c:pt>
                <c:pt idx="654">
                  <c:v>922</c:v>
                </c:pt>
                <c:pt idx="655">
                  <c:v>979</c:v>
                </c:pt>
                <c:pt idx="656">
                  <c:v>1008</c:v>
                </c:pt>
                <c:pt idx="657">
                  <c:v>753</c:v>
                </c:pt>
                <c:pt idx="658">
                  <c:v>2806</c:v>
                </c:pt>
                <c:pt idx="659">
                  <c:v>2132</c:v>
                </c:pt>
                <c:pt idx="660">
                  <c:v>830</c:v>
                </c:pt>
                <c:pt idx="661">
                  <c:v>841</c:v>
                </c:pt>
                <c:pt idx="662">
                  <c:v>795</c:v>
                </c:pt>
                <c:pt idx="663">
                  <c:v>875</c:v>
                </c:pt>
                <c:pt idx="664">
                  <c:v>1182</c:v>
                </c:pt>
                <c:pt idx="665">
                  <c:v>2643</c:v>
                </c:pt>
                <c:pt idx="666">
                  <c:v>998</c:v>
                </c:pt>
                <c:pt idx="667">
                  <c:v>2</c:v>
                </c:pt>
                <c:pt idx="668">
                  <c:v>87</c:v>
                </c:pt>
                <c:pt idx="669">
                  <c:v>419</c:v>
                </c:pt>
                <c:pt idx="670">
                  <c:v>466</c:v>
                </c:pt>
                <c:pt idx="671">
                  <c:v>618</c:v>
                </c:pt>
                <c:pt idx="672">
                  <c:v>1029</c:v>
                </c:pt>
                <c:pt idx="673">
                  <c:v>1201</c:v>
                </c:pt>
                <c:pt idx="674">
                  <c:v>378</c:v>
                </c:pt>
                <c:pt idx="675">
                  <c:v>466</c:v>
                </c:pt>
                <c:pt idx="676">
                  <c:v>326</c:v>
                </c:pt>
                <c:pt idx="677">
                  <c:v>340</c:v>
                </c:pt>
                <c:pt idx="678">
                  <c:v>709</c:v>
                </c:pt>
                <c:pt idx="679">
                  <c:v>2090</c:v>
                </c:pt>
                <c:pt idx="680">
                  <c:v>2290</c:v>
                </c:pt>
                <c:pt idx="681">
                  <c:v>1097</c:v>
                </c:pt>
                <c:pt idx="682">
                  <c:v>327</c:v>
                </c:pt>
                <c:pt idx="683">
                  <c:v>373</c:v>
                </c:pt>
                <c:pt idx="684">
                  <c:v>320</c:v>
                </c:pt>
                <c:pt idx="685">
                  <c:v>484</c:v>
                </c:pt>
                <c:pt idx="686">
                  <c:v>1313</c:v>
                </c:pt>
                <c:pt idx="687">
                  <c:v>922</c:v>
                </c:pt>
                <c:pt idx="688">
                  <c:v>449</c:v>
                </c:pt>
                <c:pt idx="689">
                  <c:v>534</c:v>
                </c:pt>
                <c:pt idx="690">
                  <c:v>615</c:v>
                </c:pt>
                <c:pt idx="691">
                  <c:v>955</c:v>
                </c:pt>
                <c:pt idx="692">
                  <c:v>1603</c:v>
                </c:pt>
                <c:pt idx="693">
                  <c:v>532</c:v>
                </c:pt>
                <c:pt idx="694">
                  <c:v>309</c:v>
                </c:pt>
                <c:pt idx="695">
                  <c:v>337</c:v>
                </c:pt>
                <c:pt idx="696">
                  <c:v>123</c:v>
                </c:pt>
                <c:pt idx="697">
                  <c:v>198</c:v>
                </c:pt>
                <c:pt idx="698">
                  <c:v>243</c:v>
                </c:pt>
                <c:pt idx="699">
                  <c:v>362</c:v>
                </c:pt>
                <c:pt idx="700">
                  <c:v>951</c:v>
                </c:pt>
                <c:pt idx="701">
                  <c:v>892</c:v>
                </c:pt>
                <c:pt idx="702">
                  <c:v>555</c:v>
                </c:pt>
                <c:pt idx="703">
                  <c:v>551</c:v>
                </c:pt>
                <c:pt idx="704">
                  <c:v>331</c:v>
                </c:pt>
                <c:pt idx="705">
                  <c:v>340</c:v>
                </c:pt>
                <c:pt idx="706">
                  <c:v>349</c:v>
                </c:pt>
                <c:pt idx="707">
                  <c:v>1153</c:v>
                </c:pt>
                <c:pt idx="708">
                  <c:v>441</c:v>
                </c:pt>
                <c:pt idx="709">
                  <c:v>329</c:v>
                </c:pt>
                <c:pt idx="710">
                  <c:v>282</c:v>
                </c:pt>
                <c:pt idx="711">
                  <c:v>310</c:v>
                </c:pt>
                <c:pt idx="712">
                  <c:v>425</c:v>
                </c:pt>
                <c:pt idx="713">
                  <c:v>429</c:v>
                </c:pt>
                <c:pt idx="714">
                  <c:v>767</c:v>
                </c:pt>
                <c:pt idx="715">
                  <c:v>538</c:v>
                </c:pt>
                <c:pt idx="716">
                  <c:v>212</c:v>
                </c:pt>
                <c:pt idx="717">
                  <c:v>433</c:v>
                </c:pt>
                <c:pt idx="718">
                  <c:v>333</c:v>
                </c:pt>
                <c:pt idx="719">
                  <c:v>314</c:v>
                </c:pt>
                <c:pt idx="720">
                  <c:v>221</c:v>
                </c:pt>
                <c:pt idx="721">
                  <c:v>205</c:v>
                </c:pt>
                <c:pt idx="722">
                  <c:v>408</c:v>
                </c:pt>
                <c:pt idx="723">
                  <c:v>174</c:v>
                </c:pt>
                <c:pt idx="724">
                  <c:v>440</c:v>
                </c:pt>
                <c:pt idx="725">
                  <c:v>9</c:v>
                </c:pt>
                <c:pt idx="726">
                  <c:v>247</c:v>
                </c:pt>
                <c:pt idx="727">
                  <c:v>644</c:v>
                </c:pt>
                <c:pt idx="728">
                  <c:v>159</c:v>
                </c:pt>
                <c:pt idx="729">
                  <c:v>364</c:v>
                </c:pt>
                <c:pt idx="730">
                  <c:v>439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1F-410B-8E39-EC40A6A96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119200"/>
        <c:axId val="638558752"/>
      </c:scatterChart>
      <c:valAx>
        <c:axId val="561119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Season</a:t>
                </a:r>
              </a:p>
              <a:p>
                <a:pPr>
                  <a:defRPr sz="900" b="0" cap="all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r>
                  <a:rPr lang="en-US" b="1" dirty="0"/>
                  <a:t>1: Spring  2: Summer  3: Fall  4: Winter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558752"/>
        <c:crosses val="autoZero"/>
        <c:crossBetween val="midCat"/>
      </c:valAx>
      <c:valAx>
        <c:axId val="63855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119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CC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14/12/2018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115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971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70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7800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E96E36-970B-41AF-AB85-1DE581638C8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5995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F6905-00C0-4690-868D-83E9CFF6046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D719EC-4042-4B09-B9FA-59BC74579B0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EF8845-5EE5-4C22-BE18-AEF78F7A2C36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4" r:id="rId9"/>
    <p:sldLayoutId id="2147483680" r:id="rId10"/>
    <p:sldLayoutId id="2147483681" r:id="rId11"/>
    <p:sldLayoutId id="2147483682" r:id="rId12"/>
    <p:sldLayoutId id="2147483683" r:id="rId13"/>
    <p:sldLayoutId id="214748368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6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F63B5FF3-F3D5-4438-976D-0560838F6B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0" b="6100"/>
          <a:stretch>
            <a:fillRect/>
          </a:stretch>
        </p:blipFill>
        <p:spPr/>
      </p:pic>
      <p:sp>
        <p:nvSpPr>
          <p:cNvPr id="28" name="Rectangle 27" title="Dark semi-transparent background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5732313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5829503" y="2694701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ISOM5610 – Group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829503" y="1981200"/>
            <a:ext cx="3571782" cy="2387600"/>
          </a:xfrm>
        </p:spPr>
        <p:txBody>
          <a:bodyPr/>
          <a:lstStyle/>
          <a:p>
            <a:r>
              <a:rPr lang="en-ZA" dirty="0"/>
              <a:t>Exploring the Bike Sharing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5936209" y="4962525"/>
            <a:ext cx="3571782" cy="1219200"/>
          </a:xfrm>
        </p:spPr>
        <p:txBody>
          <a:bodyPr>
            <a:normAutofit/>
          </a:bodyPr>
          <a:lstStyle/>
          <a:p>
            <a:r>
              <a:rPr lang="en-ZA" dirty="0"/>
              <a:t>On Utilization Estimation, Operation Optimization &amp; Customer Engagement</a:t>
            </a:r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5936209" y="4530571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3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0887701-8F3A-441D-8531-84100F47001A}"/>
              </a:ext>
            </a:extLst>
          </p:cNvPr>
          <p:cNvSpPr txBox="1">
            <a:spLocks/>
          </p:cNvSpPr>
          <p:nvPr/>
        </p:nvSpPr>
        <p:spPr>
          <a:xfrm>
            <a:off x="5863038" y="3367548"/>
            <a:ext cx="6183236" cy="111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200" b="1" dirty="0"/>
              <a:t>Both visual judgement on residual plot and BP test show violation of constant variance assumption</a:t>
            </a:r>
          </a:p>
          <a:p>
            <a:r>
              <a:rPr lang="en-ZA" sz="2200" b="1" dirty="0"/>
              <a:t>Both visual judgement on Standardised residual vs TimeIndex and CO test indicate the violation of independence Assumption</a:t>
            </a:r>
          </a:p>
          <a:p>
            <a:r>
              <a:rPr lang="en-ZA" sz="2200" b="1" dirty="0"/>
              <a:t>Roughly normal </a:t>
            </a:r>
          </a:p>
          <a:p>
            <a:r>
              <a:rPr lang="en-ZA" sz="2200" b="1" dirty="0"/>
              <a:t>Linearity assumption fulfilled</a:t>
            </a:r>
            <a:r>
              <a:rPr lang="en-ZA" sz="1800" b="1" dirty="0"/>
              <a:t> (</a:t>
            </a:r>
            <a:r>
              <a:rPr lang="en-ZA" sz="1800" b="1" dirty="0">
                <a:hlinkClick r:id="rId2" action="ppaction://hlinksldjump"/>
              </a:rPr>
              <a:t>refer to scatterplot</a:t>
            </a:r>
            <a:r>
              <a:rPr lang="en-ZA" sz="1800" b="1" dirty="0"/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62FF4-3C4A-407C-9564-EB6B5FC496BB}"/>
              </a:ext>
            </a:extLst>
          </p:cNvPr>
          <p:cNvSpPr txBox="1">
            <a:spLocks/>
          </p:cNvSpPr>
          <p:nvPr/>
        </p:nvSpPr>
        <p:spPr>
          <a:xfrm>
            <a:off x="154909" y="224196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Analyse the </a:t>
            </a:r>
            <a:r>
              <a:rPr lang="en-ZA" sz="32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Daily Data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Model Assumptions Test on Selected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ABA16F-FDAB-424A-9351-2B6F8ADB34A9}"/>
              </a:ext>
            </a:extLst>
          </p:cNvPr>
          <p:cNvPicPr/>
          <p:nvPr/>
        </p:nvPicPr>
        <p:blipFill rotWithShape="1">
          <a:blip r:embed="rId3"/>
          <a:srcRect t="13507" b="3377"/>
          <a:stretch/>
        </p:blipFill>
        <p:spPr bwMode="auto">
          <a:xfrm>
            <a:off x="128047" y="860743"/>
            <a:ext cx="5532965" cy="229742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1A9998-2B25-40FA-8E86-5C9F657D06A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353" y="3183615"/>
            <a:ext cx="5423081" cy="2357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E9E7B3A-1DFA-4F9D-9ADF-AF841FDBF80E}"/>
              </a:ext>
            </a:extLst>
          </p:cNvPr>
          <p:cNvSpPr txBox="1">
            <a:spLocks/>
          </p:cNvSpPr>
          <p:nvPr/>
        </p:nvSpPr>
        <p:spPr>
          <a:xfrm>
            <a:off x="6272289" y="126443"/>
            <a:ext cx="5034116" cy="111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sz="1800" b="1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8E12103-DF37-49BD-8B5A-3A59E1047325}"/>
              </a:ext>
            </a:extLst>
          </p:cNvPr>
          <p:cNvSpPr txBox="1">
            <a:spLocks/>
          </p:cNvSpPr>
          <p:nvPr/>
        </p:nvSpPr>
        <p:spPr>
          <a:xfrm>
            <a:off x="298428" y="5590400"/>
            <a:ext cx="5034116" cy="4068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000" b="1" dirty="0"/>
              <a:t>Breusch-Pagan Test (BP Test)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3FBEE1F-0B16-4101-84E0-4C8784843494}"/>
              </a:ext>
            </a:extLst>
          </p:cNvPr>
          <p:cNvSpPr txBox="1">
            <a:spLocks/>
          </p:cNvSpPr>
          <p:nvPr/>
        </p:nvSpPr>
        <p:spPr>
          <a:xfrm>
            <a:off x="6112660" y="246419"/>
            <a:ext cx="5034116" cy="4068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000" b="1" dirty="0"/>
              <a:t>Cochrane-Orcutt Test (CO Test)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F5B0C6-463A-4E6D-995F-331DE971AC1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44407" y="5897445"/>
            <a:ext cx="3460340" cy="739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D378B1-FCDE-4DA6-A7F2-8B2EE54B6F5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31918" y="731531"/>
            <a:ext cx="4714858" cy="22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3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62FF4-3C4A-407C-9564-EB6B5FC496BB}"/>
              </a:ext>
            </a:extLst>
          </p:cNvPr>
          <p:cNvSpPr txBox="1">
            <a:spLocks/>
          </p:cNvSpPr>
          <p:nvPr/>
        </p:nvSpPr>
        <p:spPr>
          <a:xfrm>
            <a:off x="225522" y="234854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Analyse the </a:t>
            </a:r>
            <a:r>
              <a:rPr lang="en-ZA" sz="32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Daily Data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 Model Building Journey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151322-7B7D-46B1-91C6-145E73D07A3F}"/>
              </a:ext>
            </a:extLst>
          </p:cNvPr>
          <p:cNvSpPr txBox="1">
            <a:spLocks/>
          </p:cNvSpPr>
          <p:nvPr/>
        </p:nvSpPr>
        <p:spPr>
          <a:xfrm>
            <a:off x="211206" y="1151673"/>
            <a:ext cx="5345843" cy="25547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200" b="1" dirty="0"/>
              <a:t>AR Model</a:t>
            </a:r>
          </a:p>
          <a:p>
            <a:pPr marL="0" indent="0">
              <a:buNone/>
            </a:pPr>
            <a:endParaRPr lang="en-ZA" sz="1000" b="1" dirty="0"/>
          </a:p>
          <a:p>
            <a:r>
              <a:rPr lang="en-ZA" sz="2200" b="1" dirty="0"/>
              <a:t>Apparent Autocorrelation existed </a:t>
            </a:r>
          </a:p>
          <a:p>
            <a:pPr marL="0" indent="0">
              <a:buNone/>
            </a:pPr>
            <a:endParaRPr lang="en-ZA" sz="1000" b="1" dirty="0"/>
          </a:p>
          <a:p>
            <a:r>
              <a:rPr lang="en-ZA" sz="2200" b="1" dirty="0"/>
              <a:t>To provide enhance explanation capability, we try to fit AR model to model residuals of the selection model (Model 5)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A14FAB-E771-4E44-9291-E22DDE5BFC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70367" y="261561"/>
            <a:ext cx="6275907" cy="27291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10F13A-AC4C-4F15-9633-FB3D161450C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33"/>
          <a:stretch/>
        </p:blipFill>
        <p:spPr bwMode="auto">
          <a:xfrm>
            <a:off x="7312900" y="3782483"/>
            <a:ext cx="4327208" cy="29468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9F0464-B715-4F1B-95B6-E5C6A271E9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86634" y="2931568"/>
            <a:ext cx="3540156" cy="10745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881FE1-4E79-49B1-B0E0-C262C4EBF87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83522" y="4176421"/>
            <a:ext cx="6355811" cy="215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0887701-8F3A-441D-8531-84100F47001A}"/>
              </a:ext>
            </a:extLst>
          </p:cNvPr>
          <p:cNvSpPr txBox="1">
            <a:spLocks/>
          </p:cNvSpPr>
          <p:nvPr/>
        </p:nvSpPr>
        <p:spPr>
          <a:xfrm>
            <a:off x="256582" y="1337463"/>
            <a:ext cx="5844612" cy="43600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200" b="1" dirty="0"/>
              <a:t>From ACF Plot, autocorrelation is eliminated</a:t>
            </a:r>
            <a:endParaRPr lang="en-ZA" sz="1000" b="1" dirty="0"/>
          </a:p>
          <a:p>
            <a:r>
              <a:rPr lang="en-ZA" sz="2200" b="1" dirty="0"/>
              <a:t>By visual judgement of the two residual plots, it seemed there are improvements on constant variance assumption and Independence Assumption</a:t>
            </a:r>
            <a:endParaRPr lang="en-ZA" sz="1000" b="1" dirty="0"/>
          </a:p>
          <a:p>
            <a:r>
              <a:rPr lang="en-ZA" sz="2200" b="1" dirty="0"/>
              <a:t>Roughly normal still hold</a:t>
            </a:r>
            <a:endParaRPr lang="en-ZA" sz="1000" b="1" dirty="0"/>
          </a:p>
          <a:p>
            <a:r>
              <a:rPr lang="en-ZA" sz="2200" b="1" dirty="0"/>
              <a:t>Linearity assumption fulfilled</a:t>
            </a:r>
            <a:r>
              <a:rPr lang="en-ZA" sz="1800" b="1" dirty="0"/>
              <a:t> (</a:t>
            </a:r>
            <a:r>
              <a:rPr lang="en-ZA" sz="1800" b="1" dirty="0">
                <a:hlinkClick r:id="rId3" action="ppaction://hlinksldjump"/>
              </a:rPr>
              <a:t>refer to scatterplot</a:t>
            </a:r>
            <a:r>
              <a:rPr lang="en-ZA" sz="1800" b="1" dirty="0"/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62FF4-3C4A-407C-9564-EB6B5FC496BB}"/>
              </a:ext>
            </a:extLst>
          </p:cNvPr>
          <p:cNvSpPr txBox="1">
            <a:spLocks/>
          </p:cNvSpPr>
          <p:nvPr/>
        </p:nvSpPr>
        <p:spPr>
          <a:xfrm>
            <a:off x="251388" y="315159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Analyse the </a:t>
            </a:r>
            <a:r>
              <a:rPr lang="en-ZA" sz="32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Daily Data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Model Assumptions Test &amp; Choice of Model - AR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E9E7B3A-1DFA-4F9D-9ADF-AF841FDBF80E}"/>
              </a:ext>
            </a:extLst>
          </p:cNvPr>
          <p:cNvSpPr txBox="1">
            <a:spLocks/>
          </p:cNvSpPr>
          <p:nvPr/>
        </p:nvSpPr>
        <p:spPr>
          <a:xfrm>
            <a:off x="6272289" y="126443"/>
            <a:ext cx="5034116" cy="111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sz="18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C219317-4DDF-449E-BDCA-D18B2761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Breusch-Pagan test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1D47E21-C4E0-4595-8E29-EA21971E0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85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Breusch-Pagan test</a:t>
            </a:r>
            <a:r>
              <a:rPr kumimoji="0" lang="en-US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DB5815-4A34-4861-8227-C43B4A202C25}"/>
              </a:ext>
            </a:extLst>
          </p:cNvPr>
          <p:cNvPicPr/>
          <p:nvPr/>
        </p:nvPicPr>
        <p:blipFill rotWithShape="1">
          <a:blip r:embed="rId4"/>
          <a:srcRect t="6135" b="5215"/>
          <a:stretch/>
        </p:blipFill>
        <p:spPr bwMode="auto">
          <a:xfrm>
            <a:off x="6476658" y="1169951"/>
            <a:ext cx="5254932" cy="292337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8C693D-B2BA-407F-AF6D-C201DDA16A8C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5" b="6748"/>
          <a:stretch/>
        </p:blipFill>
        <p:spPr bwMode="auto">
          <a:xfrm>
            <a:off x="6513282" y="4018323"/>
            <a:ext cx="5218308" cy="255437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B910007-6F3C-4E6E-8BC2-519332C6110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84517" y="4700157"/>
            <a:ext cx="3936273" cy="1348023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srgbClr val="C0C0C0">
                <a:alpha val="40000"/>
              </a:srgbClr>
            </a:outerShdw>
          </a:effectLst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65BD2DE-B510-4BDF-B366-C39144AA2677}"/>
              </a:ext>
            </a:extLst>
          </p:cNvPr>
          <p:cNvSpPr txBox="1">
            <a:spLocks/>
          </p:cNvSpPr>
          <p:nvPr/>
        </p:nvSpPr>
        <p:spPr>
          <a:xfrm>
            <a:off x="390778" y="4150158"/>
            <a:ext cx="5034116" cy="4068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000" b="1" dirty="0"/>
              <a:t>RMSE Improved on the model</a:t>
            </a:r>
          </a:p>
        </p:txBody>
      </p:sp>
    </p:spTree>
    <p:extLst>
      <p:ext uri="{BB962C8B-B14F-4D97-AF65-F5344CB8AC3E}">
        <p14:creationId xmlns:p14="http://schemas.microsoft.com/office/powerpoint/2010/main" val="78616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C101361-91B2-48E2-A146-26C25148FFE6}"/>
              </a:ext>
            </a:extLst>
          </p:cNvPr>
          <p:cNvSpPr txBox="1">
            <a:spLocks/>
          </p:cNvSpPr>
          <p:nvPr/>
        </p:nvSpPr>
        <p:spPr>
          <a:xfrm>
            <a:off x="1232118" y="2631440"/>
            <a:ext cx="9567962" cy="87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200" b="1" dirty="0">
                <a:latin typeface="Corbel" panose="020B0503020204020204" pitchFamily="34" charset="0"/>
                <a:cs typeface="Calibri" panose="020F0502020204030204" pitchFamily="34" charset="0"/>
              </a:rPr>
              <a:t>Additional Analysis on Hourly data </a:t>
            </a:r>
          </a:p>
          <a:p>
            <a:r>
              <a:rPr lang="en-ZA" sz="4200" b="1" dirty="0">
                <a:latin typeface="Corbel" panose="020B0503020204020204" pitchFamily="34" charset="0"/>
                <a:cs typeface="Calibri" panose="020F0502020204030204" pitchFamily="34" charset="0"/>
              </a:rPr>
              <a:t>to enhance the estimation of bike usage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80FF37-B733-4BCE-AFD2-B9DC24CF8A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33" y="4961428"/>
            <a:ext cx="991287" cy="991287"/>
          </a:xfrm>
          <a:prstGeom prst="rect">
            <a:avLst/>
          </a:prstGeom>
        </p:spPr>
      </p:pic>
      <p:pic>
        <p:nvPicPr>
          <p:cNvPr id="11" name="Graphic 10" descr="Run">
            <a:extLst>
              <a:ext uri="{FF2B5EF4-FFF2-40B4-BE49-F238E27FC236}">
                <a16:creationId xmlns:a16="http://schemas.microsoft.com/office/drawing/2014/main" id="{6E0152B2-326B-4570-B376-04B20026C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7740" y="4861817"/>
            <a:ext cx="1190507" cy="11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8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C101361-91B2-48E2-A146-26C25148FFE6}"/>
              </a:ext>
            </a:extLst>
          </p:cNvPr>
          <p:cNvSpPr txBox="1">
            <a:spLocks/>
          </p:cNvSpPr>
          <p:nvPr/>
        </p:nvSpPr>
        <p:spPr>
          <a:xfrm>
            <a:off x="224847" y="222932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Interpret the Data?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Understanding the hourly dataset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CA8E92-187C-4B91-B648-8AEEE09D7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52" y="917852"/>
            <a:ext cx="7364095" cy="57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9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0887701-8F3A-441D-8531-84100F47001A}"/>
              </a:ext>
            </a:extLst>
          </p:cNvPr>
          <p:cNvSpPr txBox="1">
            <a:spLocks/>
          </p:cNvSpPr>
          <p:nvPr/>
        </p:nvSpPr>
        <p:spPr>
          <a:xfrm>
            <a:off x="335772" y="1378479"/>
            <a:ext cx="4397953" cy="3630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200" b="1" dirty="0"/>
              <a:t>Poisson Linear Regression on individual customer segments</a:t>
            </a:r>
          </a:p>
          <a:p>
            <a:endParaRPr lang="en-ZA" sz="2200" b="1" dirty="0"/>
          </a:p>
          <a:p>
            <a:r>
              <a:rPr lang="en-ZA" sz="2200" b="1" dirty="0"/>
              <a:t>Problem?</a:t>
            </a:r>
          </a:p>
          <a:p>
            <a:r>
              <a:rPr lang="en-ZA" sz="2200" b="1" dirty="0"/>
              <a:t>over-dispersion of the data</a:t>
            </a:r>
            <a:endParaRPr lang="en-ZA" sz="18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62FF4-3C4A-407C-9564-EB6B5FC496BB}"/>
              </a:ext>
            </a:extLst>
          </p:cNvPr>
          <p:cNvSpPr txBox="1">
            <a:spLocks/>
          </p:cNvSpPr>
          <p:nvPr/>
        </p:nvSpPr>
        <p:spPr>
          <a:xfrm>
            <a:off x="224847" y="309013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Analyse the </a:t>
            </a:r>
            <a:r>
              <a:rPr lang="en-ZA" sz="32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Hourly Data 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Model Building Journey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9BB458-DBF4-4791-B5DC-84A7BA460A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93634" y="572273"/>
            <a:ext cx="2926799" cy="5908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609C3B-863F-4638-B0E1-683590A62B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940" y="186682"/>
            <a:ext cx="3267075" cy="61715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9E471F-203B-4179-8E94-900B72962BCC}"/>
              </a:ext>
            </a:extLst>
          </p:cNvPr>
          <p:cNvPicPr/>
          <p:nvPr/>
        </p:nvPicPr>
        <p:blipFill rotWithShape="1">
          <a:blip r:embed="rId4"/>
          <a:srcRect t="-1" b="8130"/>
          <a:stretch/>
        </p:blipFill>
        <p:spPr bwMode="auto">
          <a:xfrm>
            <a:off x="516572" y="3272464"/>
            <a:ext cx="4035108" cy="84233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849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0887701-8F3A-441D-8531-84100F47001A}"/>
              </a:ext>
            </a:extLst>
          </p:cNvPr>
          <p:cNvSpPr txBox="1">
            <a:spLocks/>
          </p:cNvSpPr>
          <p:nvPr/>
        </p:nvSpPr>
        <p:spPr>
          <a:xfrm>
            <a:off x="335772" y="1378479"/>
            <a:ext cx="4397953" cy="3630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200" b="1" dirty="0"/>
              <a:t>Negative Binomial Linear Regression on individual customer segments</a:t>
            </a:r>
          </a:p>
          <a:p>
            <a:endParaRPr lang="en-ZA" sz="22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62FF4-3C4A-407C-9564-EB6B5FC496BB}"/>
              </a:ext>
            </a:extLst>
          </p:cNvPr>
          <p:cNvSpPr txBox="1">
            <a:spLocks/>
          </p:cNvSpPr>
          <p:nvPr/>
        </p:nvSpPr>
        <p:spPr>
          <a:xfrm>
            <a:off x="224847" y="309013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Analyse the </a:t>
            </a:r>
            <a:r>
              <a:rPr lang="en-ZA" sz="32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Hourly Data 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Model Building Journey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29C22A-E06D-4856-ACBC-2DD63F8CD3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24478" y="755832"/>
            <a:ext cx="3155950" cy="571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2118CF-FC08-4AD7-8423-43A2A3DF88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12" y="352054"/>
            <a:ext cx="3119120" cy="5683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95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0887701-8F3A-441D-8531-84100F47001A}"/>
              </a:ext>
            </a:extLst>
          </p:cNvPr>
          <p:cNvSpPr txBox="1">
            <a:spLocks/>
          </p:cNvSpPr>
          <p:nvPr/>
        </p:nvSpPr>
        <p:spPr>
          <a:xfrm>
            <a:off x="306127" y="1195378"/>
            <a:ext cx="6128385" cy="7147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Overdispersion test between poisson regression and NB regression</a:t>
            </a:r>
          </a:p>
          <a:p>
            <a:r>
              <a:rPr lang="en-US" sz="2200" b="1" dirty="0"/>
              <a:t>Reject null -&gt; NB regression is better model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62FF4-3C4A-407C-9564-EB6B5FC496BB}"/>
              </a:ext>
            </a:extLst>
          </p:cNvPr>
          <p:cNvSpPr txBox="1">
            <a:spLocks/>
          </p:cNvSpPr>
          <p:nvPr/>
        </p:nvSpPr>
        <p:spPr>
          <a:xfrm>
            <a:off x="224847" y="309013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Analyse the </a:t>
            </a:r>
            <a:r>
              <a:rPr lang="en-ZA" sz="32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Hourly Data 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Model Building Journey &amp; Choice of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BEA665-883C-4102-8174-C56CC50DFFAB}"/>
              </a:ext>
            </a:extLst>
          </p:cNvPr>
          <p:cNvPicPr/>
          <p:nvPr/>
        </p:nvPicPr>
        <p:blipFill rotWithShape="1">
          <a:blip r:embed="rId2"/>
          <a:srcRect b="2405"/>
          <a:stretch/>
        </p:blipFill>
        <p:spPr bwMode="auto">
          <a:xfrm>
            <a:off x="2706687" y="2581697"/>
            <a:ext cx="6778626" cy="30809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9897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0887701-8F3A-441D-8531-84100F47001A}"/>
              </a:ext>
            </a:extLst>
          </p:cNvPr>
          <p:cNvSpPr txBox="1">
            <a:spLocks/>
          </p:cNvSpPr>
          <p:nvPr/>
        </p:nvSpPr>
        <p:spPr>
          <a:xfrm>
            <a:off x="306127" y="1195378"/>
            <a:ext cx="6128385" cy="7147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Cameron and Trivedi test and Lagrange Multiplier test for overdispersion on Poisson model</a:t>
            </a:r>
          </a:p>
          <a:p>
            <a:r>
              <a:rPr lang="en-US" sz="2200" b="1" dirty="0"/>
              <a:t>#CT test</a:t>
            </a:r>
          </a:p>
          <a:p>
            <a:endParaRPr lang="en-US" sz="22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62FF4-3C4A-407C-9564-EB6B5FC496BB}"/>
              </a:ext>
            </a:extLst>
          </p:cNvPr>
          <p:cNvSpPr txBox="1">
            <a:spLocks/>
          </p:cNvSpPr>
          <p:nvPr/>
        </p:nvSpPr>
        <p:spPr>
          <a:xfrm>
            <a:off x="224847" y="309013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Analyse the </a:t>
            </a:r>
            <a:r>
              <a:rPr lang="en-ZA" sz="32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Hourly Data 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Model Building Journey &amp; Choice of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328B7F-EF4C-4DCD-BC28-55D37ABB61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57556" y="2171505"/>
            <a:ext cx="6835083" cy="40638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218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0887701-8F3A-441D-8531-84100F47001A}"/>
              </a:ext>
            </a:extLst>
          </p:cNvPr>
          <p:cNvSpPr txBox="1">
            <a:spLocks/>
          </p:cNvSpPr>
          <p:nvPr/>
        </p:nvSpPr>
        <p:spPr>
          <a:xfrm>
            <a:off x="306127" y="1195378"/>
            <a:ext cx="6128385" cy="7147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LM test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62FF4-3C4A-407C-9564-EB6B5FC496BB}"/>
              </a:ext>
            </a:extLst>
          </p:cNvPr>
          <p:cNvSpPr txBox="1">
            <a:spLocks/>
          </p:cNvSpPr>
          <p:nvPr/>
        </p:nvSpPr>
        <p:spPr>
          <a:xfrm>
            <a:off x="224847" y="309013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Analyse the </a:t>
            </a:r>
            <a:r>
              <a:rPr lang="en-ZA" sz="32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Hourly Data 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Model Building Journey &amp; Choice of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CA800A-065A-41C5-8EBF-499E148321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4724" y="1510791"/>
            <a:ext cx="7806316" cy="15270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A816BC-2D97-4F88-AE57-21FDB092C5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4724" y="4018607"/>
            <a:ext cx="6418580" cy="25303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692D867-0255-4108-88CA-03F191248CB2}"/>
              </a:ext>
            </a:extLst>
          </p:cNvPr>
          <p:cNvSpPr txBox="1">
            <a:spLocks/>
          </p:cNvSpPr>
          <p:nvPr/>
        </p:nvSpPr>
        <p:spPr>
          <a:xfrm>
            <a:off x="356927" y="3440738"/>
            <a:ext cx="6128385" cy="7147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Goodness if fit test and the Pseudo R-square </a:t>
            </a:r>
          </a:p>
        </p:txBody>
      </p:sp>
    </p:spTree>
    <p:extLst>
      <p:ext uri="{BB962C8B-B14F-4D97-AF65-F5344CB8AC3E}">
        <p14:creationId xmlns:p14="http://schemas.microsoft.com/office/powerpoint/2010/main" val="191570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65FC16-EF6E-4EF2-8AD7-2E6A56EDD316}" type="slidenum">
              <a:rPr lang="en-US" sz="1400" b="1" smtClean="0">
                <a:solidFill>
                  <a:schemeClr val="bg1"/>
                </a:solidFill>
              </a:rPr>
              <a:t>2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C101361-91B2-48E2-A146-26C25148FFE6}"/>
              </a:ext>
            </a:extLst>
          </p:cNvPr>
          <p:cNvSpPr txBox="1">
            <a:spLocks/>
          </p:cNvSpPr>
          <p:nvPr/>
        </p:nvSpPr>
        <p:spPr>
          <a:xfrm>
            <a:off x="432000" y="316590"/>
            <a:ext cx="54720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600" b="1" dirty="0">
                <a:latin typeface="Corbel" panose="020B050302020402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0887701-8F3A-441D-8531-84100F47001A}"/>
              </a:ext>
            </a:extLst>
          </p:cNvPr>
          <p:cNvSpPr txBox="1">
            <a:spLocks/>
          </p:cNvSpPr>
          <p:nvPr/>
        </p:nvSpPr>
        <p:spPr>
          <a:xfrm>
            <a:off x="432000" y="958170"/>
            <a:ext cx="10656210" cy="5129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/>
              <a:t>What are we Exploring? </a:t>
            </a:r>
          </a:p>
          <a:p>
            <a:pPr marL="0" indent="0">
              <a:buNone/>
            </a:pPr>
            <a:endParaRPr lang="en-ZA" sz="1000" dirty="0"/>
          </a:p>
          <a:p>
            <a:r>
              <a:rPr lang="en-ZA" b="1" dirty="0"/>
              <a:t>What are we Aiming For? </a:t>
            </a:r>
          </a:p>
          <a:p>
            <a:pPr marL="0" indent="0">
              <a:buNone/>
            </a:pPr>
            <a:endParaRPr lang="en-ZA" sz="1000" b="1" dirty="0"/>
          </a:p>
          <a:p>
            <a:r>
              <a:rPr lang="en-ZA" b="1" dirty="0"/>
              <a:t>How we Interpret the Data?</a:t>
            </a:r>
            <a:r>
              <a:rPr lang="en-ZA" sz="3200" b="1" dirty="0"/>
              <a:t> </a:t>
            </a:r>
            <a:endParaRPr lang="en-ZA" dirty="0"/>
          </a:p>
          <a:p>
            <a:pPr marL="0" indent="0">
              <a:buNone/>
            </a:pPr>
            <a:endParaRPr lang="en-ZA" sz="1000" dirty="0"/>
          </a:p>
          <a:p>
            <a:r>
              <a:rPr lang="en-ZA" b="1" dirty="0"/>
              <a:t>How we Analyse the Data?</a:t>
            </a:r>
            <a:r>
              <a:rPr lang="en-ZA" sz="2000" b="1" dirty="0"/>
              <a:t> </a:t>
            </a:r>
          </a:p>
          <a:p>
            <a:pPr lvl="1"/>
            <a:r>
              <a:rPr lang="en-ZA" sz="2000" b="1" dirty="0"/>
              <a:t>What have we done</a:t>
            </a:r>
          </a:p>
          <a:p>
            <a:pPr lvl="1"/>
            <a:r>
              <a:rPr lang="en-ZA" sz="2000" b="1" dirty="0"/>
              <a:t>Model Building Journey &amp; Variables Determination</a:t>
            </a:r>
          </a:p>
          <a:p>
            <a:pPr lvl="1"/>
            <a:r>
              <a:rPr lang="en-ZA" sz="2000" b="1" dirty="0"/>
              <a:t>Choices of Models and Model Assumptions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ZA" sz="2000" dirty="0"/>
          </a:p>
          <a:p>
            <a:r>
              <a:rPr lang="en-ZA" b="1" dirty="0"/>
              <a:t>What we Observed and Recommend</a:t>
            </a:r>
          </a:p>
          <a:p>
            <a:endParaRPr lang="en-ZA" sz="2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64C4D6-288D-4905-AEBB-57EBF1C1361D}"/>
              </a:ext>
            </a:extLst>
          </p:cNvPr>
          <p:cNvGrpSpPr/>
          <p:nvPr/>
        </p:nvGrpSpPr>
        <p:grpSpPr>
          <a:xfrm>
            <a:off x="8906416" y="5234679"/>
            <a:ext cx="2308980" cy="1190507"/>
            <a:chOff x="8906416" y="5234679"/>
            <a:chExt cx="2308980" cy="11905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9FB891F-1CA8-4214-9370-AFB90B1DD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109" y="5334290"/>
              <a:ext cx="991287" cy="991287"/>
            </a:xfrm>
            <a:prstGeom prst="rect">
              <a:avLst/>
            </a:prstGeom>
          </p:spPr>
        </p:pic>
        <p:pic>
          <p:nvPicPr>
            <p:cNvPr id="10" name="Graphic 9" descr="Run">
              <a:extLst>
                <a:ext uri="{FF2B5EF4-FFF2-40B4-BE49-F238E27FC236}">
                  <a16:creationId xmlns:a16="http://schemas.microsoft.com/office/drawing/2014/main" id="{49E47E15-0B57-41EB-818F-E44D8A088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06416" y="5234679"/>
              <a:ext cx="1190507" cy="11905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8955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0887701-8F3A-441D-8531-84100F47001A}"/>
              </a:ext>
            </a:extLst>
          </p:cNvPr>
          <p:cNvSpPr txBox="1">
            <a:spLocks/>
          </p:cNvSpPr>
          <p:nvPr/>
        </p:nvSpPr>
        <p:spPr>
          <a:xfrm>
            <a:off x="306127" y="1195378"/>
            <a:ext cx="6128385" cy="7147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Model Diagnostics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62FF4-3C4A-407C-9564-EB6B5FC496BB}"/>
              </a:ext>
            </a:extLst>
          </p:cNvPr>
          <p:cNvSpPr txBox="1">
            <a:spLocks/>
          </p:cNvSpPr>
          <p:nvPr/>
        </p:nvSpPr>
        <p:spPr>
          <a:xfrm>
            <a:off x="224847" y="309013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Analyse the </a:t>
            </a:r>
            <a:r>
              <a:rPr lang="en-ZA" sz="32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Hourly Data 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Model Assumptions Test on Negative Binomial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7486DC-E97D-4AFF-AC6A-707B28F6811B}"/>
              </a:ext>
            </a:extLst>
          </p:cNvPr>
          <p:cNvPicPr/>
          <p:nvPr/>
        </p:nvPicPr>
        <p:blipFill rotWithShape="1">
          <a:blip r:embed="rId2"/>
          <a:srcRect l="1297"/>
          <a:stretch/>
        </p:blipFill>
        <p:spPr bwMode="auto">
          <a:xfrm>
            <a:off x="589280" y="1671398"/>
            <a:ext cx="9052560" cy="39912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0833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0887701-8F3A-441D-8531-84100F47001A}"/>
              </a:ext>
            </a:extLst>
          </p:cNvPr>
          <p:cNvSpPr txBox="1">
            <a:spLocks/>
          </p:cNvSpPr>
          <p:nvPr/>
        </p:nvSpPr>
        <p:spPr>
          <a:xfrm>
            <a:off x="224847" y="1595120"/>
            <a:ext cx="5972753" cy="741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95% Confidence Interval on coefficient on NB models for individual customer segments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62FF4-3C4A-407C-9564-EB6B5FC496BB}"/>
              </a:ext>
            </a:extLst>
          </p:cNvPr>
          <p:cNvSpPr txBox="1">
            <a:spLocks/>
          </p:cNvSpPr>
          <p:nvPr/>
        </p:nvSpPr>
        <p:spPr>
          <a:xfrm>
            <a:off x="224847" y="309013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Analyse the </a:t>
            </a:r>
            <a:r>
              <a:rPr lang="en-ZA" sz="32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Hourly Data 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Model Assumptions Test on NB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928D33-7653-446E-A225-4466048337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25191" y="256137"/>
            <a:ext cx="2179320" cy="6292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A2F92C-8E4E-46AA-956B-612ACD97D2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933702" y="283580"/>
            <a:ext cx="2162175" cy="619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CD4291-1002-4FC0-A23A-2449936CF1A6}"/>
              </a:ext>
            </a:extLst>
          </p:cNvPr>
          <p:cNvSpPr txBox="1"/>
          <p:nvPr/>
        </p:nvSpPr>
        <p:spPr>
          <a:xfrm>
            <a:off x="6725920" y="0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0452B-8A24-4DE8-9056-6ADC5CE7E14B}"/>
              </a:ext>
            </a:extLst>
          </p:cNvPr>
          <p:cNvSpPr txBox="1"/>
          <p:nvPr/>
        </p:nvSpPr>
        <p:spPr>
          <a:xfrm>
            <a:off x="9255760" y="10160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Casual</a:t>
            </a:r>
          </a:p>
        </p:txBody>
      </p:sp>
    </p:spTree>
    <p:extLst>
      <p:ext uri="{BB962C8B-B14F-4D97-AF65-F5344CB8AC3E}">
        <p14:creationId xmlns:p14="http://schemas.microsoft.com/office/powerpoint/2010/main" val="863969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0887701-8F3A-441D-8531-84100F47001A}"/>
              </a:ext>
            </a:extLst>
          </p:cNvPr>
          <p:cNvSpPr txBox="1">
            <a:spLocks/>
          </p:cNvSpPr>
          <p:nvPr/>
        </p:nvSpPr>
        <p:spPr>
          <a:xfrm>
            <a:off x="432000" y="1219233"/>
            <a:ext cx="10656210" cy="4610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HK" sz="2400" b="1" dirty="0"/>
          </a:p>
          <a:p>
            <a:r>
              <a:rPr lang="en-HK" dirty="0"/>
              <a:t>After a lengthy journey in dataset interpretation, model building and variables determination… what we get?  (A summary on our findings based on the data)</a:t>
            </a:r>
          </a:p>
          <a:p>
            <a:endParaRPr lang="en-HK" dirty="0"/>
          </a:p>
          <a:p>
            <a:r>
              <a:rPr lang="en-HK" dirty="0"/>
              <a:t>Business Insights:</a:t>
            </a:r>
          </a:p>
          <a:p>
            <a:pPr lvl="1"/>
            <a:r>
              <a:rPr lang="en-HK" dirty="0"/>
              <a:t>Strategies to stabilize demand of existing customers</a:t>
            </a:r>
          </a:p>
          <a:p>
            <a:pPr lvl="1"/>
            <a:r>
              <a:rPr lang="en-HK" dirty="0"/>
              <a:t>Ways to expand the market shares by exploring new customer segments</a:t>
            </a:r>
          </a:p>
          <a:p>
            <a:pPr lvl="1"/>
            <a:r>
              <a:rPr lang="en-HK" dirty="0"/>
              <a:t>Potential products/ services diversifications</a:t>
            </a:r>
          </a:p>
          <a:p>
            <a:pPr lvl="1"/>
            <a:r>
              <a:rPr lang="en-HK" dirty="0"/>
              <a:t>Ways to improve operation efficiencies</a:t>
            </a:r>
          </a:p>
          <a:p>
            <a:pPr lvl="1"/>
            <a:endParaRPr lang="en-HK" dirty="0"/>
          </a:p>
          <a:p>
            <a:pPr lvl="1"/>
            <a:endParaRPr lang="en-ZA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FB891F-1CA8-4214-9370-AFB90B1DDD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109" y="5334290"/>
            <a:ext cx="991287" cy="991287"/>
          </a:xfrm>
          <a:prstGeom prst="rect">
            <a:avLst/>
          </a:prstGeom>
        </p:spPr>
      </p:pic>
      <p:pic>
        <p:nvPicPr>
          <p:cNvPr id="10" name="Graphic 9" descr="Run">
            <a:extLst>
              <a:ext uri="{FF2B5EF4-FFF2-40B4-BE49-F238E27FC236}">
                <a16:creationId xmlns:a16="http://schemas.microsoft.com/office/drawing/2014/main" id="{49E47E15-0B57-41EB-818F-E44D8A088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1944" y="5044807"/>
            <a:ext cx="1190507" cy="11905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7362FF4-3C4A-407C-9564-EB6B5FC496BB}"/>
              </a:ext>
            </a:extLst>
          </p:cNvPr>
          <p:cNvSpPr txBox="1">
            <a:spLocks/>
          </p:cNvSpPr>
          <p:nvPr/>
        </p:nvSpPr>
        <p:spPr>
          <a:xfrm>
            <a:off x="432000" y="406685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What we Observed &amp; Recommended</a:t>
            </a:r>
          </a:p>
        </p:txBody>
      </p:sp>
    </p:spTree>
    <p:extLst>
      <p:ext uri="{BB962C8B-B14F-4D97-AF65-F5344CB8AC3E}">
        <p14:creationId xmlns:p14="http://schemas.microsoft.com/office/powerpoint/2010/main" val="1146295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C101361-91B2-48E2-A146-26C25148FFE6}"/>
              </a:ext>
            </a:extLst>
          </p:cNvPr>
          <p:cNvSpPr txBox="1">
            <a:spLocks/>
          </p:cNvSpPr>
          <p:nvPr/>
        </p:nvSpPr>
        <p:spPr>
          <a:xfrm>
            <a:off x="1689319" y="2579749"/>
            <a:ext cx="54720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5200" b="1" dirty="0">
                <a:latin typeface="Corbel" panose="020B0503020204020204" pitchFamily="34" charset="0"/>
                <a:cs typeface="Calibri" panose="020F0502020204030204" pitchFamily="34" charset="0"/>
              </a:rPr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80FF37-B733-4BCE-AFD2-B9DC24CF8A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33" y="4961428"/>
            <a:ext cx="991287" cy="991287"/>
          </a:xfrm>
          <a:prstGeom prst="rect">
            <a:avLst/>
          </a:prstGeom>
        </p:spPr>
      </p:pic>
      <p:pic>
        <p:nvPicPr>
          <p:cNvPr id="11" name="Graphic 10" descr="Run">
            <a:extLst>
              <a:ext uri="{FF2B5EF4-FFF2-40B4-BE49-F238E27FC236}">
                <a16:creationId xmlns:a16="http://schemas.microsoft.com/office/drawing/2014/main" id="{6E0152B2-326B-4570-B376-04B20026C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7740" y="4861817"/>
            <a:ext cx="1190507" cy="11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69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C101361-91B2-48E2-A146-26C25148FFE6}"/>
              </a:ext>
            </a:extLst>
          </p:cNvPr>
          <p:cNvSpPr txBox="1">
            <a:spLocks/>
          </p:cNvSpPr>
          <p:nvPr/>
        </p:nvSpPr>
        <p:spPr>
          <a:xfrm>
            <a:off x="1689319" y="2579749"/>
            <a:ext cx="54720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5200" b="1" dirty="0">
                <a:latin typeface="Corbel" panose="020B0503020204020204" pitchFamily="34" charset="0"/>
                <a:cs typeface="Calibri" panose="020F0502020204030204" pitchFamily="34" charset="0"/>
              </a:rPr>
              <a:t>Appendix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80FF37-B733-4BCE-AFD2-B9DC24CF8A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33" y="4961428"/>
            <a:ext cx="991287" cy="991287"/>
          </a:xfrm>
          <a:prstGeom prst="rect">
            <a:avLst/>
          </a:prstGeom>
        </p:spPr>
      </p:pic>
      <p:pic>
        <p:nvPicPr>
          <p:cNvPr id="11" name="Graphic 10" descr="Run">
            <a:extLst>
              <a:ext uri="{FF2B5EF4-FFF2-40B4-BE49-F238E27FC236}">
                <a16:creationId xmlns:a16="http://schemas.microsoft.com/office/drawing/2014/main" id="{6E0152B2-326B-4570-B376-04B20026C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7740" y="4861817"/>
            <a:ext cx="1190507" cy="11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8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0887701-8F3A-441D-8531-84100F47001A}"/>
              </a:ext>
            </a:extLst>
          </p:cNvPr>
          <p:cNvSpPr txBox="1">
            <a:spLocks/>
          </p:cNvSpPr>
          <p:nvPr/>
        </p:nvSpPr>
        <p:spPr>
          <a:xfrm>
            <a:off x="432000" y="1487201"/>
            <a:ext cx="10656210" cy="4610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200" b="1" dirty="0"/>
              <a:t>Full Multivariate Linear Regression Model</a:t>
            </a:r>
          </a:p>
          <a:p>
            <a:r>
              <a:rPr lang="en-ZA" sz="2200" b="1" dirty="0"/>
              <a:t>Overall F Test: &gt; 2, model is useful</a:t>
            </a:r>
          </a:p>
          <a:p>
            <a:r>
              <a:rPr lang="en-ZA" sz="2200" b="1" dirty="0"/>
              <a:t>R</a:t>
            </a:r>
            <a:r>
              <a:rPr lang="en-ZA" sz="2200" b="1" baseline="30000" dirty="0"/>
              <a:t>2</a:t>
            </a:r>
            <a:r>
              <a:rPr lang="en-ZA" sz="2200" b="1" dirty="0"/>
              <a:t> : 85.57% </a:t>
            </a:r>
          </a:p>
          <a:p>
            <a:r>
              <a:rPr lang="en-ZA" sz="2200" b="1" dirty="0"/>
              <a:t>Individual t test</a:t>
            </a:r>
          </a:p>
          <a:p>
            <a:endParaRPr lang="en-ZA" sz="18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62FF4-3C4A-407C-9564-EB6B5FC496BB}"/>
              </a:ext>
            </a:extLst>
          </p:cNvPr>
          <p:cNvSpPr txBox="1">
            <a:spLocks/>
          </p:cNvSpPr>
          <p:nvPr/>
        </p:nvSpPr>
        <p:spPr>
          <a:xfrm>
            <a:off x="432000" y="406685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Analyse the </a:t>
            </a:r>
            <a:r>
              <a:rPr lang="en-ZA" sz="32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Daily Data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Model Building Journey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31A568-5DBA-4DD2-A4EC-D65624E5A94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8"/>
          <a:stretch/>
        </p:blipFill>
        <p:spPr bwMode="auto">
          <a:xfrm>
            <a:off x="6801075" y="474287"/>
            <a:ext cx="4659646" cy="576102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9374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0887701-8F3A-441D-8531-84100F47001A}"/>
              </a:ext>
            </a:extLst>
          </p:cNvPr>
          <p:cNvSpPr txBox="1">
            <a:spLocks/>
          </p:cNvSpPr>
          <p:nvPr/>
        </p:nvSpPr>
        <p:spPr>
          <a:xfrm>
            <a:off x="169006" y="1081549"/>
            <a:ext cx="5926994" cy="4514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800" b="1" dirty="0"/>
              <a:t>AIC (Forward Stepwise Variable Selection)</a:t>
            </a:r>
          </a:p>
          <a:p>
            <a:r>
              <a:rPr lang="en-ZA" sz="1800" b="1" dirty="0"/>
              <a:t>Almost all variables (except temperature) were selected  (</a:t>
            </a:r>
            <a:r>
              <a:rPr lang="en-ZA" sz="1800" b="1" dirty="0">
                <a:hlinkClick r:id="rId2" action="ppaction://hlinksldjump"/>
              </a:rPr>
              <a:t>Refers R output</a:t>
            </a:r>
            <a:r>
              <a:rPr lang="en-ZA" sz="1800" b="1" dirty="0"/>
              <a:t>)</a:t>
            </a:r>
          </a:p>
          <a:p>
            <a:r>
              <a:rPr lang="en-ZA" sz="1800" b="1" dirty="0"/>
              <a:t>Might not be an effective technique with such dataset due to  multicollinearity </a:t>
            </a:r>
          </a:p>
          <a:p>
            <a:r>
              <a:rPr lang="en-ZA" sz="1800" b="1" dirty="0"/>
              <a:t>Based on the VIF results we built a smaller model by taking out ‘instant’ and ‘temp’ which yielded the same R</a:t>
            </a:r>
            <a:r>
              <a:rPr lang="en-ZA" sz="1800" b="1" baseline="30000" dirty="0"/>
              <a:t>2  (85.57%) </a:t>
            </a:r>
            <a:r>
              <a:rPr lang="en-ZA" sz="1800" b="1" dirty="0"/>
              <a:t>as the Full Model</a:t>
            </a:r>
          </a:p>
          <a:p>
            <a:r>
              <a:rPr lang="en-ZA" sz="1800" b="1" dirty="0"/>
              <a:t>‘yr’ was kept because we noted a clear Year trend (a step between the two years), it is believed that Year might be a better predictor as compared with ‘instant’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62FF4-3C4A-407C-9564-EB6B5FC496BB}"/>
              </a:ext>
            </a:extLst>
          </p:cNvPr>
          <p:cNvSpPr txBox="1">
            <a:spLocks/>
          </p:cNvSpPr>
          <p:nvPr/>
        </p:nvSpPr>
        <p:spPr>
          <a:xfrm>
            <a:off x="247664" y="206477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Analyse the </a:t>
            </a:r>
            <a:r>
              <a:rPr lang="en-ZA" sz="32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Daily Data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Model Building Journey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B9A52-6E3B-42AF-A5E0-11D4B76CD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699" y="4467845"/>
            <a:ext cx="4030133" cy="225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3D04AD-495C-4780-9B53-F86452854C1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890" y="206477"/>
            <a:ext cx="4506042" cy="5939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040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62FF4-3C4A-407C-9564-EB6B5FC496BB}"/>
              </a:ext>
            </a:extLst>
          </p:cNvPr>
          <p:cNvSpPr txBox="1">
            <a:spLocks/>
          </p:cNvSpPr>
          <p:nvPr/>
        </p:nvSpPr>
        <p:spPr>
          <a:xfrm>
            <a:off x="234481" y="71020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R Outputs on AIC Model</a:t>
            </a:r>
            <a:endParaRPr lang="en-ZA" sz="2400" b="1" dirty="0">
              <a:solidFill>
                <a:srgbClr val="667181"/>
              </a:solidFill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215E7-84D1-42A6-9681-4DF5E538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3" y="684217"/>
            <a:ext cx="3047245" cy="57197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A9BCF2-8AED-44D7-BB16-9CA498D53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27" y="547721"/>
            <a:ext cx="4489096" cy="5992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72DA4-CBBE-4DF5-84FB-E32CD2367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984" y="488419"/>
            <a:ext cx="4292702" cy="51919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768E7A-1A46-406E-B070-1E1F4C393E5F}"/>
              </a:ext>
            </a:extLst>
          </p:cNvPr>
          <p:cNvSpPr txBox="1"/>
          <p:nvPr/>
        </p:nvSpPr>
        <p:spPr>
          <a:xfrm>
            <a:off x="9155539" y="6000249"/>
            <a:ext cx="249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hlinkClick r:id="rId5" action="ppaction://hlinksldjump"/>
              </a:rPr>
              <a:t>Back to AIC Model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6075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0887701-8F3A-441D-8531-84100F47001A}"/>
              </a:ext>
            </a:extLst>
          </p:cNvPr>
          <p:cNvSpPr txBox="1">
            <a:spLocks/>
          </p:cNvSpPr>
          <p:nvPr/>
        </p:nvSpPr>
        <p:spPr>
          <a:xfrm>
            <a:off x="247664" y="1531397"/>
            <a:ext cx="5926994" cy="4163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200" b="1" dirty="0"/>
              <a:t>Smaller Multivariate Linear Regression Model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62FF4-3C4A-407C-9564-EB6B5FC496BB}"/>
              </a:ext>
            </a:extLst>
          </p:cNvPr>
          <p:cNvSpPr txBox="1">
            <a:spLocks/>
          </p:cNvSpPr>
          <p:nvPr/>
        </p:nvSpPr>
        <p:spPr>
          <a:xfrm>
            <a:off x="323845" y="320213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Analyse the </a:t>
            </a:r>
            <a:r>
              <a:rPr lang="en-ZA" sz="32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Daily Data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Model Building Journey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718EE1-B039-4DFD-A7B3-069085C9FC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376" y="213721"/>
            <a:ext cx="5322556" cy="60215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B701E8-234B-4BE6-B96D-7FAB5678C5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95" y="2966476"/>
            <a:ext cx="4528266" cy="27279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77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0887701-8F3A-441D-8531-84100F47001A}"/>
              </a:ext>
            </a:extLst>
          </p:cNvPr>
          <p:cNvSpPr txBox="1">
            <a:spLocks/>
          </p:cNvSpPr>
          <p:nvPr/>
        </p:nvSpPr>
        <p:spPr>
          <a:xfrm>
            <a:off x="323845" y="1171726"/>
            <a:ext cx="5162325" cy="4514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200" b="1" dirty="0"/>
              <a:t>Principle Component Regression</a:t>
            </a:r>
          </a:p>
          <a:p>
            <a:r>
              <a:rPr lang="en-ZA" sz="2400" b="1" dirty="0"/>
              <a:t>We select up to COMPS 25</a:t>
            </a:r>
            <a:endParaRPr lang="en-ZA" sz="22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62FF4-3C4A-407C-9564-EB6B5FC496BB}"/>
              </a:ext>
            </a:extLst>
          </p:cNvPr>
          <p:cNvSpPr txBox="1">
            <a:spLocks/>
          </p:cNvSpPr>
          <p:nvPr/>
        </p:nvSpPr>
        <p:spPr>
          <a:xfrm>
            <a:off x="323845" y="320213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Analyse the </a:t>
            </a:r>
            <a:r>
              <a:rPr lang="en-ZA" sz="32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Daily Data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Model Building Journey (3)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347C28-D084-4772-A5F2-A24D86C34C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910" y="32619"/>
            <a:ext cx="4186873" cy="33963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72D606-F2DF-41AD-9CC9-0BFF22AF461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6"/>
          <a:stretch/>
        </p:blipFill>
        <p:spPr bwMode="auto">
          <a:xfrm>
            <a:off x="6983337" y="3549445"/>
            <a:ext cx="4542334" cy="293173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2A4EDA-0DD0-4E10-B49B-65B042D55FA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2708" y="2300748"/>
            <a:ext cx="6063200" cy="39345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6CDE77-AE6D-417F-93B3-D95DAE73188A}"/>
              </a:ext>
            </a:extLst>
          </p:cNvPr>
          <p:cNvSpPr txBox="1"/>
          <p:nvPr/>
        </p:nvSpPr>
        <p:spPr>
          <a:xfrm>
            <a:off x="9694607" y="6450402"/>
            <a:ext cx="249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(Back to PCR)</a:t>
            </a:r>
          </a:p>
        </p:txBody>
      </p:sp>
    </p:spTree>
    <p:extLst>
      <p:ext uri="{BB962C8B-B14F-4D97-AF65-F5344CB8AC3E}">
        <p14:creationId xmlns:p14="http://schemas.microsoft.com/office/powerpoint/2010/main" val="261538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FFE3721-B786-402B-8729-8E6A4C44B9D2}" type="slidenum">
              <a:rPr lang="en-US" sz="1400" b="1" smtClean="0">
                <a:solidFill>
                  <a:schemeClr val="bg1"/>
                </a:solidFill>
              </a:rPr>
              <a:t>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C101361-91B2-48E2-A146-26C25148FFE6}"/>
              </a:ext>
            </a:extLst>
          </p:cNvPr>
          <p:cNvSpPr txBox="1">
            <a:spLocks/>
          </p:cNvSpPr>
          <p:nvPr/>
        </p:nvSpPr>
        <p:spPr>
          <a:xfrm>
            <a:off x="432000" y="406686"/>
            <a:ext cx="9999262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What are we Exploring?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Background, Opportunities &amp; Challenges 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0887701-8F3A-441D-8531-84100F47001A}"/>
              </a:ext>
            </a:extLst>
          </p:cNvPr>
          <p:cNvSpPr txBox="1">
            <a:spLocks/>
          </p:cNvSpPr>
          <p:nvPr/>
        </p:nvSpPr>
        <p:spPr>
          <a:xfrm>
            <a:off x="432000" y="1509205"/>
            <a:ext cx="10656210" cy="4610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200" b="1" dirty="0"/>
              <a:t>Bike sharing system is a new form of business model of the traditional bike rental industry</a:t>
            </a:r>
          </a:p>
          <a:p>
            <a:pPr marL="0" indent="0">
              <a:buNone/>
            </a:pPr>
            <a:endParaRPr lang="en-ZA" sz="1050" b="1" dirty="0"/>
          </a:p>
          <a:p>
            <a:r>
              <a:rPr lang="en-ZA" sz="2200" b="1" dirty="0"/>
              <a:t>Automates the administration on customer registration), rental &amp; payment collection</a:t>
            </a:r>
          </a:p>
          <a:p>
            <a:endParaRPr lang="en-ZA" sz="1000" b="1" dirty="0"/>
          </a:p>
          <a:p>
            <a:r>
              <a:rPr lang="en-ZA" sz="2200" b="1" dirty="0"/>
              <a:t>Offer flexibility on the logistics arrangements of bike dispatch and collection at various locations on customer side</a:t>
            </a:r>
          </a:p>
          <a:p>
            <a:endParaRPr lang="en-ZA" sz="1000" b="1" dirty="0"/>
          </a:p>
          <a:p>
            <a:r>
              <a:rPr lang="en-ZA" sz="2200" b="1" dirty="0"/>
              <a:t>Opportunities &amp; Challenges: </a:t>
            </a:r>
          </a:p>
          <a:p>
            <a:pPr lvl="1"/>
            <a:r>
              <a:rPr lang="en-ZA" sz="1800" b="1" dirty="0"/>
              <a:t> Capabilities to maintain a stable supply of shared bikes</a:t>
            </a:r>
          </a:p>
          <a:p>
            <a:pPr lvl="1"/>
            <a:r>
              <a:rPr lang="en-ZA" sz="1800" b="1" dirty="0"/>
              <a:t> Ways to establish a stable demand </a:t>
            </a:r>
          </a:p>
          <a:p>
            <a:pPr lvl="1"/>
            <a:r>
              <a:rPr lang="en-ZA" sz="1800" b="1" dirty="0"/>
              <a:t> Ideally minimization of the idle time of share bikes in certain period of time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EB9524-F936-4DB8-85A9-E45B7F07AE9B}"/>
              </a:ext>
            </a:extLst>
          </p:cNvPr>
          <p:cNvGrpSpPr/>
          <p:nvPr/>
        </p:nvGrpSpPr>
        <p:grpSpPr>
          <a:xfrm>
            <a:off x="8906416" y="5234679"/>
            <a:ext cx="2308980" cy="1190507"/>
            <a:chOff x="8906416" y="5234679"/>
            <a:chExt cx="2308980" cy="119050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538E9AD-FB04-40C4-9795-22AF89200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109" y="5334290"/>
              <a:ext cx="991287" cy="991287"/>
            </a:xfrm>
            <a:prstGeom prst="rect">
              <a:avLst/>
            </a:prstGeom>
          </p:spPr>
        </p:pic>
        <p:pic>
          <p:nvPicPr>
            <p:cNvPr id="12" name="Graphic 11" descr="Run">
              <a:extLst>
                <a:ext uri="{FF2B5EF4-FFF2-40B4-BE49-F238E27FC236}">
                  <a16:creationId xmlns:a16="http://schemas.microsoft.com/office/drawing/2014/main" id="{1ED44067-23B8-4AE9-92FA-F84C23CA5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06416" y="5234679"/>
              <a:ext cx="1190507" cy="11905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1405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62FF4-3C4A-407C-9564-EB6B5FC496BB}"/>
              </a:ext>
            </a:extLst>
          </p:cNvPr>
          <p:cNvSpPr txBox="1">
            <a:spLocks/>
          </p:cNvSpPr>
          <p:nvPr/>
        </p:nvSpPr>
        <p:spPr>
          <a:xfrm>
            <a:off x="234481" y="71020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R Outputs on PCR</a:t>
            </a:r>
            <a:endParaRPr lang="en-ZA" sz="2400" b="1" dirty="0">
              <a:solidFill>
                <a:srgbClr val="667181"/>
              </a:solidFill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68E7A-1A46-406E-B070-1E1F4C393E5F}"/>
              </a:ext>
            </a:extLst>
          </p:cNvPr>
          <p:cNvSpPr txBox="1"/>
          <p:nvPr/>
        </p:nvSpPr>
        <p:spPr>
          <a:xfrm>
            <a:off x="9694607" y="6111848"/>
            <a:ext cx="249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(Back to PCR)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5D7A1F-6F8F-46E5-AC05-9F0637853A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4421" y="868375"/>
            <a:ext cx="5399231" cy="53388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C02DF5-8AB1-4B5A-92B2-97B814DD8D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54312" y="676228"/>
            <a:ext cx="3499055" cy="52772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693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0887701-8F3A-441D-8531-84100F47001A}"/>
              </a:ext>
            </a:extLst>
          </p:cNvPr>
          <p:cNvSpPr txBox="1">
            <a:spLocks/>
          </p:cNvSpPr>
          <p:nvPr/>
        </p:nvSpPr>
        <p:spPr>
          <a:xfrm>
            <a:off x="247664" y="1179871"/>
            <a:ext cx="5162325" cy="943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200" b="1" dirty="0"/>
              <a:t>LASSO</a:t>
            </a:r>
          </a:p>
          <a:p>
            <a:r>
              <a:rPr lang="en-ZA" sz="2200" b="1" dirty="0"/>
              <a:t>21 variables are included</a:t>
            </a:r>
            <a:endParaRPr lang="en-ZA" sz="2000" b="1" dirty="0"/>
          </a:p>
          <a:p>
            <a:endParaRPr lang="en-ZA" sz="22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62FF4-3C4A-407C-9564-EB6B5FC496BB}"/>
              </a:ext>
            </a:extLst>
          </p:cNvPr>
          <p:cNvSpPr txBox="1">
            <a:spLocks/>
          </p:cNvSpPr>
          <p:nvPr/>
        </p:nvSpPr>
        <p:spPr>
          <a:xfrm>
            <a:off x="323845" y="320213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Analyse the </a:t>
            </a:r>
            <a:r>
              <a:rPr lang="en-ZA" sz="32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Daily Data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Model Building Journey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E6D8BD-96E9-4546-8F57-5BE1FA1AE1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80" y="1115744"/>
            <a:ext cx="4755367" cy="29763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9BD72D-CC54-4FB7-ADF3-30FC4C5A68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64" y="3772016"/>
            <a:ext cx="4368696" cy="27362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E50FB1-2189-4DDF-81FD-9BF140F704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91840" y="155626"/>
            <a:ext cx="3436023" cy="59621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04CC1A-15CF-4CB8-9C4E-4D5400C9A10A}"/>
              </a:ext>
            </a:extLst>
          </p:cNvPr>
          <p:cNvSpPr txBox="1"/>
          <p:nvPr/>
        </p:nvSpPr>
        <p:spPr>
          <a:xfrm>
            <a:off x="10461523" y="6323581"/>
            <a:ext cx="131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(Back)</a:t>
            </a:r>
          </a:p>
        </p:txBody>
      </p:sp>
    </p:spTree>
    <p:extLst>
      <p:ext uri="{BB962C8B-B14F-4D97-AF65-F5344CB8AC3E}">
        <p14:creationId xmlns:p14="http://schemas.microsoft.com/office/powerpoint/2010/main" val="2188147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B89932C-187D-49F7-95BF-6122AF38ED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2284" y="1025525"/>
            <a:ext cx="10264877" cy="5680075"/>
          </a:xfrm>
          <a:prstGeom prst="rect">
            <a:avLst/>
          </a:prstGeom>
        </p:spPr>
      </p:pic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62FF4-3C4A-407C-9564-EB6B5FC496BB}"/>
              </a:ext>
            </a:extLst>
          </p:cNvPr>
          <p:cNvSpPr txBox="1">
            <a:spLocks/>
          </p:cNvSpPr>
          <p:nvPr/>
        </p:nvSpPr>
        <p:spPr>
          <a:xfrm>
            <a:off x="154909" y="224196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Analyse the </a:t>
            </a:r>
            <a:r>
              <a:rPr lang="en-ZA" sz="32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Daily Data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Model Assumptions Test on Selected Model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C219317-4DDF-449E-BDCA-D18B2761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Breusch-Pagan test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8E12103-DF37-49BD-8B5A-3A59E1047325}"/>
              </a:ext>
            </a:extLst>
          </p:cNvPr>
          <p:cNvSpPr txBox="1">
            <a:spLocks/>
          </p:cNvSpPr>
          <p:nvPr/>
        </p:nvSpPr>
        <p:spPr>
          <a:xfrm>
            <a:off x="200178" y="1156051"/>
            <a:ext cx="5034116" cy="4068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000" b="1" dirty="0"/>
              <a:t>Scatter Plot Matrix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1D47E21-C4E0-4595-8E29-EA21971E0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Breusch-Pagan test</a:t>
            </a:r>
            <a:r>
              <a:rPr kumimoji="0" lang="en-US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42812F-BF43-4DA1-9839-1006EDACC6CD}"/>
              </a:ext>
            </a:extLst>
          </p:cNvPr>
          <p:cNvSpPr txBox="1"/>
          <p:nvPr/>
        </p:nvSpPr>
        <p:spPr>
          <a:xfrm>
            <a:off x="10530938" y="5804249"/>
            <a:ext cx="249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hlinkClick r:id="rId3" action="ppaction://hlinksldjump"/>
              </a:rPr>
              <a:t>Back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52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793112" y="640752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C101361-91B2-48E2-A146-26C25148FFE6}"/>
              </a:ext>
            </a:extLst>
          </p:cNvPr>
          <p:cNvSpPr txBox="1">
            <a:spLocks/>
          </p:cNvSpPr>
          <p:nvPr/>
        </p:nvSpPr>
        <p:spPr>
          <a:xfrm>
            <a:off x="432000" y="406686"/>
            <a:ext cx="54720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What are we Aiming At?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4C6BD-AF88-4565-A223-1DD7D1542400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D77FAD-27DC-4B3F-A67B-7C840E15CA44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9C11FD-4FFB-4EEE-A6EC-3D44302874BB}"/>
              </a:ext>
            </a:extLst>
          </p:cNvPr>
          <p:cNvGrpSpPr/>
          <p:nvPr/>
        </p:nvGrpSpPr>
        <p:grpSpPr>
          <a:xfrm>
            <a:off x="8637888" y="1518104"/>
            <a:ext cx="2044685" cy="4336142"/>
            <a:chOff x="9409413" y="1527629"/>
            <a:chExt cx="2044685" cy="4336142"/>
          </a:xfrm>
        </p:grpSpPr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FE482CAB-F670-46C3-ACA8-096A246A1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8263685" y="2673357"/>
              <a:ext cx="4336142" cy="2044685"/>
            </a:xfrm>
            <a:prstGeom prst="trapezoi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2EABB1-E68A-4D47-8123-A2C9CCB4F3E5}"/>
                </a:ext>
              </a:extLst>
            </p:cNvPr>
            <p:cNvSpPr/>
            <p:nvPr/>
          </p:nvSpPr>
          <p:spPr>
            <a:xfrm>
              <a:off x="9779721" y="2453383"/>
              <a:ext cx="1371600" cy="67710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200" b="1" dirty="0"/>
                <a:t>Core</a:t>
              </a:r>
            </a:p>
            <a:p>
              <a:pPr algn="ctr"/>
              <a:r>
                <a:rPr lang="en-US" sz="2200" b="1" dirty="0"/>
                <a:t>Objective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778869-1EF0-40FE-9A71-FD51DBF027D5}"/>
                </a:ext>
              </a:extLst>
            </p:cNvPr>
            <p:cNvSpPr/>
            <p:nvPr/>
          </p:nvSpPr>
          <p:spPr>
            <a:xfrm>
              <a:off x="9555735" y="3539303"/>
              <a:ext cx="1752042" cy="1685333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1400" b="1" dirty="0"/>
                <a:t>Optimize the operation of shared bikes by estimating the number of bikes needed to cope with the demand in different moments of the year</a:t>
              </a:r>
              <a:endParaRPr lang="en-US" sz="1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Group 39" descr="Icon of abacus. ">
            <a:extLst>
              <a:ext uri="{FF2B5EF4-FFF2-40B4-BE49-F238E27FC236}">
                <a16:creationId xmlns:a16="http://schemas.microsoft.com/office/drawing/2014/main" id="{D55CBED4-EAA2-4FED-B127-5CC871A9C02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41" name="Freeform 324">
              <a:extLst>
                <a:ext uri="{FF2B5EF4-FFF2-40B4-BE49-F238E27FC236}">
                  <a16:creationId xmlns:a16="http://schemas.microsoft.com/office/drawing/2014/main" id="{49C65FBA-AAC8-4626-B8E8-540C7FAF2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25">
              <a:extLst>
                <a:ext uri="{FF2B5EF4-FFF2-40B4-BE49-F238E27FC236}">
                  <a16:creationId xmlns:a16="http://schemas.microsoft.com/office/drawing/2014/main" id="{A4305FAD-89C6-474E-A084-E28905B0F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26">
              <a:extLst>
                <a:ext uri="{FF2B5EF4-FFF2-40B4-BE49-F238E27FC236}">
                  <a16:creationId xmlns:a16="http://schemas.microsoft.com/office/drawing/2014/main" id="{35942B85-B480-472F-B480-07626210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27">
              <a:extLst>
                <a:ext uri="{FF2B5EF4-FFF2-40B4-BE49-F238E27FC236}">
                  <a16:creationId xmlns:a16="http://schemas.microsoft.com/office/drawing/2014/main" id="{4F258E3A-18B9-4F77-B2EF-8F71D44C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0A1884F-9ED4-48B5-A3D2-1CF8DE49D10E}"/>
              </a:ext>
            </a:extLst>
          </p:cNvPr>
          <p:cNvGrpSpPr/>
          <p:nvPr/>
        </p:nvGrpSpPr>
        <p:grpSpPr>
          <a:xfrm>
            <a:off x="6073783" y="1499054"/>
            <a:ext cx="2044685" cy="4336142"/>
            <a:chOff x="7178683" y="1680029"/>
            <a:chExt cx="2044685" cy="4336142"/>
          </a:xfrm>
        </p:grpSpPr>
        <p:sp>
          <p:nvSpPr>
            <p:cNvPr id="52" name="Trapezoid 51">
              <a:extLst>
                <a:ext uri="{FF2B5EF4-FFF2-40B4-BE49-F238E27FC236}">
                  <a16:creationId xmlns:a16="http://schemas.microsoft.com/office/drawing/2014/main" id="{2A7EEBD5-2E65-4317-AA52-974B6A487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032955" y="2825757"/>
              <a:ext cx="4336142" cy="2044685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C509FCE-3C2D-42E1-B358-400F4E0A2012}"/>
                </a:ext>
              </a:extLst>
            </p:cNvPr>
            <p:cNvSpPr/>
            <p:nvPr/>
          </p:nvSpPr>
          <p:spPr>
            <a:xfrm>
              <a:off x="7325004" y="3806003"/>
              <a:ext cx="1752042" cy="71070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i. To analyze &amp; explain different variables of the datasets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B6507F7-A916-43D9-8B85-01F90391A562}"/>
                </a:ext>
              </a:extLst>
            </p:cNvPr>
            <p:cNvSpPr/>
            <p:nvPr/>
          </p:nvSpPr>
          <p:spPr>
            <a:xfrm>
              <a:off x="7588971" y="2548633"/>
              <a:ext cx="1371600" cy="67710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Specific</a:t>
              </a:r>
            </a:p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Goals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C629ACE-D199-4DCA-95AF-12074C430EFA}"/>
              </a:ext>
            </a:extLst>
          </p:cNvPr>
          <p:cNvGrpSpPr/>
          <p:nvPr/>
        </p:nvGrpSpPr>
        <p:grpSpPr>
          <a:xfrm>
            <a:off x="3683008" y="1480004"/>
            <a:ext cx="2044685" cy="4336142"/>
            <a:chOff x="7178683" y="1680029"/>
            <a:chExt cx="2044685" cy="4336142"/>
          </a:xfrm>
        </p:grpSpPr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8B480853-D74B-40EC-9444-CC39FA03D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032955" y="2825757"/>
              <a:ext cx="4336142" cy="2044685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7082631-1A0F-425D-807E-CEAC9864645E}"/>
                </a:ext>
              </a:extLst>
            </p:cNvPr>
            <p:cNvSpPr/>
            <p:nvPr/>
          </p:nvSpPr>
          <p:spPr>
            <a:xfrm>
              <a:off x="7325004" y="3806003"/>
              <a:ext cx="1752042" cy="95436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ii.To build models that allows the estimation of the bike usage behaviors</a:t>
              </a:r>
              <a:endParaRPr lang="en-US" sz="1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4746BD9-6BE5-43B8-8FC5-98D80B89C521}"/>
                </a:ext>
              </a:extLst>
            </p:cNvPr>
            <p:cNvSpPr/>
            <p:nvPr/>
          </p:nvSpPr>
          <p:spPr>
            <a:xfrm>
              <a:off x="7588971" y="2548633"/>
              <a:ext cx="1371600" cy="67710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Specific</a:t>
              </a:r>
            </a:p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Goals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685A9C8-5BF1-4EF9-A23C-6FC67D7F4D84}"/>
              </a:ext>
            </a:extLst>
          </p:cNvPr>
          <p:cNvGrpSpPr/>
          <p:nvPr/>
        </p:nvGrpSpPr>
        <p:grpSpPr>
          <a:xfrm>
            <a:off x="1216033" y="1489529"/>
            <a:ext cx="2044685" cy="4336142"/>
            <a:chOff x="7188208" y="1680029"/>
            <a:chExt cx="2044685" cy="4336142"/>
          </a:xfrm>
        </p:grpSpPr>
        <p:sp>
          <p:nvSpPr>
            <p:cNvPr id="66" name="Trapezoid 65">
              <a:extLst>
                <a:ext uri="{FF2B5EF4-FFF2-40B4-BE49-F238E27FC236}">
                  <a16:creationId xmlns:a16="http://schemas.microsoft.com/office/drawing/2014/main" id="{04723B4E-8D6C-4019-8B6D-3E5A52EEA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042480" y="2825757"/>
              <a:ext cx="4336142" cy="2044685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F078FCD-8F7E-49B5-B535-9870F1D18481}"/>
                </a:ext>
              </a:extLst>
            </p:cNvPr>
            <p:cNvSpPr/>
            <p:nvPr/>
          </p:nvSpPr>
          <p:spPr>
            <a:xfrm>
              <a:off x="7325004" y="3806003"/>
              <a:ext cx="1752042" cy="1198020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HK" sz="1400" b="1" dirty="0">
                  <a:solidFill>
                    <a:schemeClr val="bg1"/>
                  </a:solidFill>
                </a:rPr>
                <a:t>iii. Derive business implications and  recommendations to the shared bikes company</a:t>
              </a:r>
              <a:endParaRPr lang="en-US" sz="1400" b="1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D8B44FA-563D-4328-95E5-EA2A8B22FBE6}"/>
                </a:ext>
              </a:extLst>
            </p:cNvPr>
            <p:cNvSpPr/>
            <p:nvPr/>
          </p:nvSpPr>
          <p:spPr>
            <a:xfrm>
              <a:off x="7588971" y="2548633"/>
              <a:ext cx="1371600" cy="67710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Specific</a:t>
              </a:r>
            </a:p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Goals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649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C101361-91B2-48E2-A146-26C25148FFE6}"/>
              </a:ext>
            </a:extLst>
          </p:cNvPr>
          <p:cNvSpPr txBox="1">
            <a:spLocks/>
          </p:cNvSpPr>
          <p:nvPr/>
        </p:nvSpPr>
        <p:spPr>
          <a:xfrm>
            <a:off x="224847" y="222932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Interpret the Data?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Understanding the daily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E4602-C380-4D85-9A9F-93865F17F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9" y="975948"/>
            <a:ext cx="6330302" cy="565912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0EDC388-88F9-49FE-8236-4F4690F4AC04}"/>
              </a:ext>
            </a:extLst>
          </p:cNvPr>
          <p:cNvSpPr txBox="1">
            <a:spLocks/>
          </p:cNvSpPr>
          <p:nvPr/>
        </p:nvSpPr>
        <p:spPr>
          <a:xfrm>
            <a:off x="6596001" y="742168"/>
            <a:ext cx="5761971" cy="45197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200" b="1" dirty="0"/>
              <a:t>Highlights:</a:t>
            </a:r>
          </a:p>
          <a:p>
            <a:r>
              <a:rPr lang="en-ZA" sz="2200" b="1" dirty="0"/>
              <a:t>Total observation: 731</a:t>
            </a:r>
          </a:p>
          <a:p>
            <a:r>
              <a:rPr lang="en-ZA" sz="2200" b="1" dirty="0"/>
              <a:t>Total # of variables: 30</a:t>
            </a:r>
          </a:p>
          <a:p>
            <a:r>
              <a:rPr lang="en-ZA" sz="2200" b="1" dirty="0"/>
              <a:t>Instant is highly correlated with ‘dteday’, Month and Year</a:t>
            </a:r>
          </a:p>
          <a:p>
            <a:r>
              <a:rPr lang="en-ZA" sz="2200" b="1" dirty="0"/>
              <a:t>atemp is equivalent to temp</a:t>
            </a:r>
          </a:p>
          <a:p>
            <a:pPr marL="0" indent="0">
              <a:buNone/>
            </a:pPr>
            <a:endParaRPr lang="en-ZA" sz="1050" b="1" dirty="0"/>
          </a:p>
          <a:p>
            <a:r>
              <a:rPr lang="en-ZA" sz="2200" b="1" dirty="0"/>
              <a:t>Workingdays is a subset of Weekday &amp; Holidays, we can use these two variable to determine Workingdays</a:t>
            </a:r>
            <a:endParaRPr lang="en-ZA" sz="1800" b="1" dirty="0"/>
          </a:p>
        </p:txBody>
      </p:sp>
    </p:spTree>
    <p:extLst>
      <p:ext uri="{BB962C8B-B14F-4D97-AF65-F5344CB8AC3E}">
        <p14:creationId xmlns:p14="http://schemas.microsoft.com/office/powerpoint/2010/main" val="276138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C101361-91B2-48E2-A146-26C25148FFE6}"/>
              </a:ext>
            </a:extLst>
          </p:cNvPr>
          <p:cNvSpPr txBox="1">
            <a:spLocks/>
          </p:cNvSpPr>
          <p:nvPr/>
        </p:nvSpPr>
        <p:spPr>
          <a:xfrm>
            <a:off x="224847" y="222932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Interpret the Data?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Understanding the daily dataset (cont’d)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D9B43B4-94FD-4DC9-893F-7B9B95007F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510078"/>
              </p:ext>
            </p:extLst>
          </p:nvPr>
        </p:nvGraphicFramePr>
        <p:xfrm>
          <a:off x="8528782" y="222932"/>
          <a:ext cx="3067917" cy="2706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59F61F7D-8CF1-4605-BA4E-595FAE13D0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980439"/>
              </p:ext>
            </p:extLst>
          </p:nvPr>
        </p:nvGraphicFramePr>
        <p:xfrm>
          <a:off x="8528782" y="3063629"/>
          <a:ext cx="2982363" cy="2938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579E346-9C60-4B8D-84E3-E35E9A067A67}"/>
              </a:ext>
            </a:extLst>
          </p:cNvPr>
          <p:cNvGrpSpPr/>
          <p:nvPr/>
        </p:nvGrpSpPr>
        <p:grpSpPr>
          <a:xfrm>
            <a:off x="340257" y="980041"/>
            <a:ext cx="6042788" cy="1759913"/>
            <a:chOff x="340257" y="980041"/>
            <a:chExt cx="6042788" cy="1759913"/>
          </a:xfrm>
        </p:grpSpPr>
        <p:sp>
          <p:nvSpPr>
            <p:cNvPr id="18" name="Text Placeholder 2">
              <a:extLst>
                <a:ext uri="{FF2B5EF4-FFF2-40B4-BE49-F238E27FC236}">
                  <a16:creationId xmlns:a16="http://schemas.microsoft.com/office/drawing/2014/main" id="{947B8070-0FAB-473B-966E-15198924E5A5}"/>
                </a:ext>
              </a:extLst>
            </p:cNvPr>
            <p:cNvSpPr txBox="1">
              <a:spLocks/>
            </p:cNvSpPr>
            <p:nvPr/>
          </p:nvSpPr>
          <p:spPr>
            <a:xfrm>
              <a:off x="340257" y="980041"/>
              <a:ext cx="5217111" cy="175991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ZA" sz="2200" b="1" dirty="0"/>
                <a:t>Highlights:</a:t>
              </a:r>
            </a:p>
            <a:p>
              <a:r>
                <a:rPr lang="en-ZA" sz="2200" b="1" dirty="0"/>
                <a:t>Year on Year Time Trend</a:t>
              </a:r>
            </a:p>
          </p:txBody>
        </p:sp>
        <p:sp>
          <p:nvSpPr>
            <p:cNvPr id="22" name="Text Placeholder 2">
              <a:extLst>
                <a:ext uri="{FF2B5EF4-FFF2-40B4-BE49-F238E27FC236}">
                  <a16:creationId xmlns:a16="http://schemas.microsoft.com/office/drawing/2014/main" id="{ED13B24D-3423-4F77-AF5B-0758E23923EE}"/>
                </a:ext>
              </a:extLst>
            </p:cNvPr>
            <p:cNvSpPr txBox="1">
              <a:spLocks/>
            </p:cNvSpPr>
            <p:nvPr/>
          </p:nvSpPr>
          <p:spPr>
            <a:xfrm>
              <a:off x="3804034" y="980041"/>
              <a:ext cx="2579011" cy="97415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ZA" sz="2200" b="1" dirty="0"/>
            </a:p>
            <a:p>
              <a:r>
                <a:rPr lang="en-ZA" sz="2200" b="1" dirty="0"/>
                <a:t>Seasonal Factors</a:t>
              </a:r>
              <a:endParaRPr lang="en-ZA" sz="1800" b="1" dirty="0"/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C855B7-EC02-44AE-832B-2C488A419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01" y="2111970"/>
            <a:ext cx="7506480" cy="436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6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14538-7ED7-474E-AEBC-BC8CFA5FC109}"/>
              </a:ext>
            </a:extLst>
          </p:cNvPr>
          <p:cNvSpPr txBox="1"/>
          <p:nvPr/>
        </p:nvSpPr>
        <p:spPr>
          <a:xfrm>
            <a:off x="39425" y="2416274"/>
            <a:ext cx="302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 all variables </a:t>
            </a:r>
          </a:p>
          <a:p>
            <a:r>
              <a:rPr lang="en-US" b="1" dirty="0"/>
              <a:t>(except “Workingdays”</a:t>
            </a: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69CC0458-CEE9-460C-9A86-23307B0231B2}"/>
              </a:ext>
            </a:extLst>
          </p:cNvPr>
          <p:cNvSpPr txBox="1">
            <a:spLocks/>
          </p:cNvSpPr>
          <p:nvPr/>
        </p:nvSpPr>
        <p:spPr>
          <a:xfrm>
            <a:off x="224847" y="222932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Analyze the Data?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……What we have Done?</a:t>
            </a:r>
          </a:p>
        </p:txBody>
      </p:sp>
      <p:sp>
        <p:nvSpPr>
          <p:cNvPr id="104" name="Callout: Right Arrow 103">
            <a:extLst>
              <a:ext uri="{FF2B5EF4-FFF2-40B4-BE49-F238E27FC236}">
                <a16:creationId xmlns:a16="http://schemas.microsoft.com/office/drawing/2014/main" id="{DBB44244-B70C-430F-838D-B3D1ED28EB55}"/>
              </a:ext>
            </a:extLst>
          </p:cNvPr>
          <p:cNvSpPr/>
          <p:nvPr/>
        </p:nvSpPr>
        <p:spPr>
          <a:xfrm rot="18900000">
            <a:off x="4660426" y="3418222"/>
            <a:ext cx="3105851" cy="1533719"/>
          </a:xfrm>
          <a:prstGeom prst="rightArrowCallout">
            <a:avLst>
              <a:gd name="adj1" fmla="val 25000"/>
              <a:gd name="adj2" fmla="val 25000"/>
              <a:gd name="adj3" fmla="val 30270"/>
              <a:gd name="adj4" fmla="val 73998"/>
            </a:avLst>
          </a:prstGeom>
          <a:gradFill flip="none" rotWithShape="1">
            <a:gsLst>
              <a:gs pos="0">
                <a:srgbClr val="33CC33">
                  <a:shade val="30000"/>
                  <a:satMod val="115000"/>
                </a:srgbClr>
              </a:gs>
              <a:gs pos="50000">
                <a:srgbClr val="33CC33">
                  <a:shade val="67500"/>
                  <a:satMod val="115000"/>
                </a:srgbClr>
              </a:gs>
              <a:gs pos="100000">
                <a:srgbClr val="33CC3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allout: Right Arrow 24">
            <a:extLst>
              <a:ext uri="{FF2B5EF4-FFF2-40B4-BE49-F238E27FC236}">
                <a16:creationId xmlns:a16="http://schemas.microsoft.com/office/drawing/2014/main" id="{CFB8E233-5D92-4C0A-88CF-D10BEAC8FE00}"/>
              </a:ext>
            </a:extLst>
          </p:cNvPr>
          <p:cNvSpPr/>
          <p:nvPr/>
        </p:nvSpPr>
        <p:spPr>
          <a:xfrm rot="18900000">
            <a:off x="3133075" y="2799862"/>
            <a:ext cx="3105851" cy="1533719"/>
          </a:xfrm>
          <a:prstGeom prst="rightArrowCallout">
            <a:avLst>
              <a:gd name="adj1" fmla="val 25000"/>
              <a:gd name="adj2" fmla="val 25000"/>
              <a:gd name="adj3" fmla="val 30270"/>
              <a:gd name="adj4" fmla="val 73998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3EA354-A2AC-452D-8BC3-38D97BB9C261}"/>
              </a:ext>
            </a:extLst>
          </p:cNvPr>
          <p:cNvGrpSpPr/>
          <p:nvPr/>
        </p:nvGrpSpPr>
        <p:grpSpPr>
          <a:xfrm rot="16200000">
            <a:off x="2230640" y="4261403"/>
            <a:ext cx="1716754" cy="1692897"/>
            <a:chOff x="1604118" y="2123768"/>
            <a:chExt cx="1716754" cy="1692897"/>
          </a:xfrm>
          <a:solidFill>
            <a:srgbClr val="FFC000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D9C34AD-CE5C-4B34-B5FE-8A917F88D71D}"/>
                </a:ext>
              </a:extLst>
            </p:cNvPr>
            <p:cNvSpPr/>
            <p:nvPr/>
          </p:nvSpPr>
          <p:spPr>
            <a:xfrm rot="2700000">
              <a:off x="1604118" y="2123768"/>
              <a:ext cx="1554480" cy="1554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65B8B24A-6E79-4AD8-B5A6-D7749460A81E}"/>
                </a:ext>
              </a:extLst>
            </p:cNvPr>
            <p:cNvSpPr/>
            <p:nvPr/>
          </p:nvSpPr>
          <p:spPr>
            <a:xfrm rot="8083090">
              <a:off x="2849233" y="3345027"/>
              <a:ext cx="511277" cy="43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4D8B44FA-563D-4328-95E5-EA2A8B22FBE6}"/>
              </a:ext>
            </a:extLst>
          </p:cNvPr>
          <p:cNvSpPr/>
          <p:nvPr/>
        </p:nvSpPr>
        <p:spPr>
          <a:xfrm>
            <a:off x="1156435" y="3550996"/>
            <a:ext cx="13716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Specific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</a:rPr>
              <a:t>Goals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7EEAB5-FBD8-4D1C-AC3C-FE3128034353}"/>
              </a:ext>
            </a:extLst>
          </p:cNvPr>
          <p:cNvGrpSpPr/>
          <p:nvPr/>
        </p:nvGrpSpPr>
        <p:grpSpPr>
          <a:xfrm>
            <a:off x="1143757" y="3316631"/>
            <a:ext cx="1716754" cy="1692897"/>
            <a:chOff x="1604118" y="2123768"/>
            <a:chExt cx="1716754" cy="16928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A5BA79-ADFD-4819-AAE3-9A40C41B6F98}"/>
                </a:ext>
              </a:extLst>
            </p:cNvPr>
            <p:cNvSpPr/>
            <p:nvPr/>
          </p:nvSpPr>
          <p:spPr>
            <a:xfrm rot="2700000">
              <a:off x="1604118" y="2123768"/>
              <a:ext cx="1554480" cy="155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E3A8668-96DF-43B3-8A04-F6EE56176957}"/>
                </a:ext>
              </a:extLst>
            </p:cNvPr>
            <p:cNvSpPr/>
            <p:nvPr/>
          </p:nvSpPr>
          <p:spPr>
            <a:xfrm rot="8083090">
              <a:off x="2849233" y="3345027"/>
              <a:ext cx="511277" cy="432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757F17C-B395-4481-8246-A1DF55EBA4B9}"/>
              </a:ext>
            </a:extLst>
          </p:cNvPr>
          <p:cNvSpPr txBox="1"/>
          <p:nvPr/>
        </p:nvSpPr>
        <p:spPr>
          <a:xfrm>
            <a:off x="1391312" y="3773926"/>
            <a:ext cx="983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Full Model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0D67D1-BDC9-4169-9CEB-966603016FAE}"/>
              </a:ext>
            </a:extLst>
          </p:cNvPr>
          <p:cNvSpPr txBox="1"/>
          <p:nvPr/>
        </p:nvSpPr>
        <p:spPr>
          <a:xfrm>
            <a:off x="2458915" y="4893366"/>
            <a:ext cx="983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 </a:t>
            </a:r>
          </a:p>
          <a:p>
            <a:pPr algn="ctr"/>
            <a:r>
              <a:rPr lang="en-US" b="1" dirty="0"/>
              <a:t>LS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7F93541-9D96-4615-8AA8-F813A49B1394}"/>
              </a:ext>
            </a:extLst>
          </p:cNvPr>
          <p:cNvSpPr txBox="1"/>
          <p:nvPr/>
        </p:nvSpPr>
        <p:spPr>
          <a:xfrm>
            <a:off x="98045" y="5702912"/>
            <a:ext cx="4799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VIF to</a:t>
            </a:r>
          </a:p>
          <a:p>
            <a:r>
              <a:rPr lang="en-US" b="1" dirty="0"/>
              <a:t>remove variables with</a:t>
            </a:r>
          </a:p>
          <a:p>
            <a:r>
              <a:rPr lang="en-US" b="1" dirty="0"/>
              <a:t>serious multicollinearity &amp; other considerations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E6B1ADC-E1F6-4172-9080-C145C0D647C8}"/>
              </a:ext>
            </a:extLst>
          </p:cNvPr>
          <p:cNvSpPr txBox="1"/>
          <p:nvPr/>
        </p:nvSpPr>
        <p:spPr>
          <a:xfrm>
            <a:off x="3802569" y="3213473"/>
            <a:ext cx="1237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</a:t>
            </a:r>
          </a:p>
          <a:p>
            <a:pPr algn="ctr"/>
            <a:r>
              <a:rPr lang="en-US" b="1" dirty="0"/>
              <a:t>AIC, PCR, LASSO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77AD17-40B1-4939-9880-AF4B670E5119}"/>
              </a:ext>
            </a:extLst>
          </p:cNvPr>
          <p:cNvSpPr txBox="1"/>
          <p:nvPr/>
        </p:nvSpPr>
        <p:spPr>
          <a:xfrm>
            <a:off x="2434390" y="1080033"/>
            <a:ext cx="2838175" cy="15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Try to improve predication accuracy with Variables Selection/ Dimension Reduction techniques</a:t>
            </a:r>
          </a:p>
          <a:p>
            <a:r>
              <a:rPr lang="en-US" b="1" dirty="0"/>
              <a:t>AIC, PCR, LASSO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ED9941-B2B7-48B9-90DA-705791920EC9}"/>
              </a:ext>
            </a:extLst>
          </p:cNvPr>
          <p:cNvGrpSpPr/>
          <p:nvPr/>
        </p:nvGrpSpPr>
        <p:grpSpPr>
          <a:xfrm>
            <a:off x="5329503" y="1172770"/>
            <a:ext cx="3521019" cy="1032775"/>
            <a:chOff x="5301510" y="1324677"/>
            <a:chExt cx="4277495" cy="829046"/>
          </a:xfrm>
          <a:solidFill>
            <a:schemeClr val="bg1">
              <a:lumMod val="95000"/>
            </a:schemeClr>
          </a:solidFill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9D2F1D-A574-4B6E-B4C7-6A87EF41977D}"/>
                </a:ext>
              </a:extLst>
            </p:cNvPr>
            <p:cNvSpPr/>
            <p:nvPr/>
          </p:nvSpPr>
          <p:spPr>
            <a:xfrm>
              <a:off x="5301510" y="1324677"/>
              <a:ext cx="4277495" cy="829046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B174D8-04CB-48E8-ACA7-20BE9705D86A}"/>
                </a:ext>
              </a:extLst>
            </p:cNvPr>
            <p:cNvSpPr txBox="1"/>
            <p:nvPr/>
          </p:nvSpPr>
          <p:spPr>
            <a:xfrm>
              <a:off x="5425687" y="1434598"/>
              <a:ext cx="4115455" cy="51883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Mode with least MSE to provide explanation on daily usage   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11573A1-3C50-4FEC-A147-ED718EDE6471}"/>
              </a:ext>
            </a:extLst>
          </p:cNvPr>
          <p:cNvSpPr txBox="1"/>
          <p:nvPr/>
        </p:nvSpPr>
        <p:spPr>
          <a:xfrm>
            <a:off x="5466905" y="4149092"/>
            <a:ext cx="983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Model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ARIMA</a:t>
            </a: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EC55581-63C1-4C99-B782-386FCD4F5562}"/>
              </a:ext>
            </a:extLst>
          </p:cNvPr>
          <p:cNvSpPr/>
          <p:nvPr/>
        </p:nvSpPr>
        <p:spPr>
          <a:xfrm rot="8083090">
            <a:off x="4642030" y="4490112"/>
            <a:ext cx="511277" cy="432000"/>
          </a:xfrm>
          <a:prstGeom prst="triangle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AC7BA7-1359-480E-858C-B11C9253C69C}"/>
              </a:ext>
            </a:extLst>
          </p:cNvPr>
          <p:cNvGrpSpPr/>
          <p:nvPr/>
        </p:nvGrpSpPr>
        <p:grpSpPr>
          <a:xfrm>
            <a:off x="6404882" y="3834582"/>
            <a:ext cx="3105851" cy="1533719"/>
            <a:chOff x="7030848" y="3294682"/>
            <a:chExt cx="3105851" cy="1533719"/>
          </a:xfrm>
        </p:grpSpPr>
        <p:sp>
          <p:nvSpPr>
            <p:cNvPr id="93" name="Callout: Right Arrow 92">
              <a:extLst>
                <a:ext uri="{FF2B5EF4-FFF2-40B4-BE49-F238E27FC236}">
                  <a16:creationId xmlns:a16="http://schemas.microsoft.com/office/drawing/2014/main" id="{56365CC1-EF2F-4FE4-B866-4D19AD0EC075}"/>
                </a:ext>
              </a:extLst>
            </p:cNvPr>
            <p:cNvSpPr/>
            <p:nvPr/>
          </p:nvSpPr>
          <p:spPr>
            <a:xfrm rot="18900000">
              <a:off x="7030848" y="3294682"/>
              <a:ext cx="3105851" cy="1533719"/>
            </a:xfrm>
            <a:prstGeom prst="rightArrowCallout">
              <a:avLst>
                <a:gd name="adj1" fmla="val 25000"/>
                <a:gd name="adj2" fmla="val 25000"/>
                <a:gd name="adj3" fmla="val 30270"/>
                <a:gd name="adj4" fmla="val 73998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21280F4-DF19-47A4-808C-3852C5AA76E6}"/>
                </a:ext>
              </a:extLst>
            </p:cNvPr>
            <p:cNvSpPr txBox="1"/>
            <p:nvPr/>
          </p:nvSpPr>
          <p:spPr>
            <a:xfrm>
              <a:off x="7435199" y="3710134"/>
              <a:ext cx="18149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Model</a:t>
              </a:r>
            </a:p>
            <a:p>
              <a:pPr algn="ctr"/>
              <a:r>
                <a:rPr lang="en-US" b="1" dirty="0"/>
                <a:t>Poisson </a:t>
              </a:r>
            </a:p>
            <a:p>
              <a:pPr algn="ctr"/>
              <a:r>
                <a:rPr lang="en-US" b="1" dirty="0"/>
                <a:t>Neg Binomial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9FE2CBE-7DA1-4731-84CA-5F617E530AA7}"/>
              </a:ext>
            </a:extLst>
          </p:cNvPr>
          <p:cNvGrpSpPr/>
          <p:nvPr/>
        </p:nvGrpSpPr>
        <p:grpSpPr>
          <a:xfrm>
            <a:off x="9273429" y="3263432"/>
            <a:ext cx="2634025" cy="1020988"/>
            <a:chOff x="5869166" y="1015919"/>
            <a:chExt cx="3199934" cy="882634"/>
          </a:xfrm>
          <a:solidFill>
            <a:schemeClr val="bg1">
              <a:lumMod val="95000"/>
            </a:schemeClr>
          </a:solidFill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BD6E43CE-5871-4FAD-BC31-1F02E4D0E897}"/>
                </a:ext>
              </a:extLst>
            </p:cNvPr>
            <p:cNvSpPr/>
            <p:nvPr/>
          </p:nvSpPr>
          <p:spPr>
            <a:xfrm>
              <a:off x="5869166" y="1015919"/>
              <a:ext cx="3199934" cy="882634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AF4D81C-633B-408A-93A1-842718993154}"/>
                </a:ext>
              </a:extLst>
            </p:cNvPr>
            <p:cNvSpPr txBox="1"/>
            <p:nvPr/>
          </p:nvSpPr>
          <p:spPr>
            <a:xfrm>
              <a:off x="5869166" y="1072665"/>
              <a:ext cx="2983643" cy="7982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Model to predict hourly usage to maximize operation efficiency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4DFEBB3-E8B5-41A6-94EA-267C37554BDB}"/>
              </a:ext>
            </a:extLst>
          </p:cNvPr>
          <p:cNvGrpSpPr/>
          <p:nvPr/>
        </p:nvGrpSpPr>
        <p:grpSpPr>
          <a:xfrm>
            <a:off x="7302951" y="2489985"/>
            <a:ext cx="4909317" cy="478343"/>
            <a:chOff x="5869166" y="1015919"/>
            <a:chExt cx="3199934" cy="882634"/>
          </a:xfrm>
          <a:solidFill>
            <a:schemeClr val="bg1">
              <a:lumMod val="95000"/>
            </a:schemeClr>
          </a:solidFill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FD4B144-53EE-470F-99D2-9917C309EDC1}"/>
                </a:ext>
              </a:extLst>
            </p:cNvPr>
            <p:cNvSpPr/>
            <p:nvPr/>
          </p:nvSpPr>
          <p:spPr>
            <a:xfrm>
              <a:off x="5869166" y="1015919"/>
              <a:ext cx="3199934" cy="882634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C41FAF0-E13D-423E-A23F-22122F447B05}"/>
                </a:ext>
              </a:extLst>
            </p:cNvPr>
            <p:cNvSpPr txBox="1"/>
            <p:nvPr/>
          </p:nvSpPr>
          <p:spPr>
            <a:xfrm>
              <a:off x="5938931" y="1113686"/>
              <a:ext cx="2983643" cy="47848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Model for predication on overall daily usage</a:t>
              </a:r>
            </a:p>
          </p:txBody>
        </p:sp>
      </p:grp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1F8C7ECB-37AC-45B4-92DB-01F9E8454743}"/>
              </a:ext>
            </a:extLst>
          </p:cNvPr>
          <p:cNvSpPr/>
          <p:nvPr/>
        </p:nvSpPr>
        <p:spPr>
          <a:xfrm rot="8083090">
            <a:off x="6344269" y="4940436"/>
            <a:ext cx="511277" cy="432000"/>
          </a:xfrm>
          <a:prstGeom prst="triangl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54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62FF4-3C4A-407C-9564-EB6B5FC496BB}"/>
              </a:ext>
            </a:extLst>
          </p:cNvPr>
          <p:cNvSpPr txBox="1">
            <a:spLocks/>
          </p:cNvSpPr>
          <p:nvPr/>
        </p:nvSpPr>
        <p:spPr>
          <a:xfrm>
            <a:off x="432000" y="337770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Analyse the </a:t>
            </a:r>
            <a:r>
              <a:rPr lang="en-ZA" sz="32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Daily Data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Choice of Model (1)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EEE4ED-D023-40C3-B9E5-102177669F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895" y="1031216"/>
            <a:ext cx="6466113" cy="3503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0887701-8F3A-441D-8531-84100F47001A}"/>
              </a:ext>
            </a:extLst>
          </p:cNvPr>
          <p:cNvSpPr txBox="1">
            <a:spLocks/>
          </p:cNvSpPr>
          <p:nvPr/>
        </p:nvSpPr>
        <p:spPr>
          <a:xfrm>
            <a:off x="6913602" y="198126"/>
            <a:ext cx="5278398" cy="43365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200" b="1" dirty="0"/>
              <a:t>Selection Criteria: Minimize Test Set Error MSE and Multicollinearity </a:t>
            </a:r>
          </a:p>
          <a:p>
            <a:pPr marL="0" indent="0">
              <a:buNone/>
            </a:pPr>
            <a:endParaRPr lang="en-ZA" sz="1000" b="1" dirty="0"/>
          </a:p>
          <a:p>
            <a:r>
              <a:rPr lang="en-ZA" sz="2200" b="1" dirty="0"/>
              <a:t>Compare of the 5 models developed:</a:t>
            </a:r>
          </a:p>
          <a:p>
            <a:pPr lvl="1"/>
            <a:r>
              <a:rPr lang="en-ZA" sz="1800" b="1" dirty="0"/>
              <a:t>Multivariate Linear( Regression (</a:t>
            </a:r>
            <a:r>
              <a:rPr lang="en-ZA" sz="1800" b="1" dirty="0">
                <a:hlinkClick r:id="rId4" action="ppaction://hlinksldjump"/>
              </a:rPr>
              <a:t>R output</a:t>
            </a:r>
            <a:r>
              <a:rPr lang="en-ZA" sz="1800" b="1" dirty="0"/>
              <a:t>)</a:t>
            </a:r>
          </a:p>
          <a:p>
            <a:pPr lvl="1"/>
            <a:r>
              <a:rPr lang="en-ZA" sz="1800" b="1" dirty="0"/>
              <a:t>AIC (</a:t>
            </a:r>
            <a:r>
              <a:rPr lang="en-ZA" sz="1800" b="1" dirty="0">
                <a:hlinkClick r:id="rId5" action="ppaction://hlinksldjump"/>
              </a:rPr>
              <a:t>R output</a:t>
            </a:r>
            <a:r>
              <a:rPr lang="en-ZA" sz="1800" b="1" dirty="0"/>
              <a:t>)</a:t>
            </a:r>
          </a:p>
          <a:p>
            <a:pPr lvl="1"/>
            <a:r>
              <a:rPr lang="en-ZA" sz="1800" b="1" dirty="0"/>
              <a:t>PCR (</a:t>
            </a:r>
            <a:r>
              <a:rPr lang="en-ZA" sz="1800" b="1" dirty="0">
                <a:hlinkClick r:id="rId4" action="ppaction://hlinksldjump"/>
              </a:rPr>
              <a:t>R output</a:t>
            </a:r>
            <a:r>
              <a:rPr lang="en-ZA" sz="1800" b="1" dirty="0"/>
              <a:t>)</a:t>
            </a:r>
          </a:p>
          <a:p>
            <a:pPr lvl="1"/>
            <a:r>
              <a:rPr lang="en-ZA" sz="1800" b="1" dirty="0"/>
              <a:t>LASSO (</a:t>
            </a:r>
            <a:r>
              <a:rPr lang="en-ZA" sz="1800" b="1" dirty="0">
                <a:hlinkClick r:id="rId4" action="ppaction://hlinksldjump"/>
              </a:rPr>
              <a:t>R output</a:t>
            </a:r>
            <a:r>
              <a:rPr lang="en-ZA" sz="1800" b="1" dirty="0"/>
              <a:t>)</a:t>
            </a:r>
          </a:p>
          <a:p>
            <a:pPr lvl="1"/>
            <a:r>
              <a:rPr lang="en-ZA" sz="1800" b="1" dirty="0"/>
              <a:t>(Smaller) Multivariate Linear Regression </a:t>
            </a:r>
          </a:p>
          <a:p>
            <a:pPr marL="0" indent="0">
              <a:buNone/>
            </a:pPr>
            <a:endParaRPr lang="en-ZA" sz="1000" b="1" dirty="0"/>
          </a:p>
          <a:p>
            <a:r>
              <a:rPr lang="en-ZA" sz="2200" b="1" dirty="0"/>
              <a:t>(Model 5) Smaller Multivariate Linear Regress was selected </a:t>
            </a:r>
            <a:r>
              <a:rPr lang="en-ZA" sz="2400" b="1" dirty="0"/>
              <a:t>(</a:t>
            </a:r>
            <a:r>
              <a:rPr lang="en-ZA" sz="2400" b="1" dirty="0">
                <a:hlinkClick r:id="rId6" action="ppaction://hlinksldjump"/>
              </a:rPr>
              <a:t>R output</a:t>
            </a:r>
            <a:r>
              <a:rPr lang="en-ZA" sz="2400" b="1" dirty="0"/>
              <a:t>)</a:t>
            </a:r>
            <a:endParaRPr lang="en-ZA" sz="2200" b="1" dirty="0"/>
          </a:p>
          <a:p>
            <a:pPr lvl="1"/>
            <a:endParaRPr lang="en-ZA" sz="1800" b="1" dirty="0"/>
          </a:p>
          <a:p>
            <a:endParaRPr lang="en-ZA" sz="2200" b="1" dirty="0"/>
          </a:p>
          <a:p>
            <a:endParaRPr lang="en-ZA" sz="18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69AEF9-9CBD-4196-A0A3-DC614F51AB8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5" y="4903404"/>
            <a:ext cx="3104302" cy="1577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26D40D4-6B91-4147-95BA-DC9AFD776353}"/>
              </a:ext>
            </a:extLst>
          </p:cNvPr>
          <p:cNvSpPr txBox="1">
            <a:spLocks/>
          </p:cNvSpPr>
          <p:nvPr/>
        </p:nvSpPr>
        <p:spPr>
          <a:xfrm>
            <a:off x="3858918" y="4838914"/>
            <a:ext cx="7666753" cy="1820960"/>
          </a:xfrm>
          <a:prstGeom prst="rect">
            <a:avLst/>
          </a:prstGeom>
          <a:solidFill>
            <a:srgbClr val="FFFFCC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1600" b="1" dirty="0"/>
              <a:t>Small Multivariate Linear Regression (Model 5) </a:t>
            </a:r>
          </a:p>
          <a:p>
            <a:r>
              <a:rPr lang="en-US" sz="1400" b="1" dirty="0"/>
              <a:t>Model : cnt = 1469.22 + 700.36 x season_2 + 556.82 x season_3 + 1048.26 x season_4 + 2040.48 x yr + 186.44 x mnth_2 + 732.60 x mnth_3 + 804.39 x mnth_4 + 1200.52 x mnth_5 + 1149.35 x mnth_6 + 771.17 x mnth_7 + 971.79 x mnth_8 + 1386.51 x mnth_9 + 1084.31 x mnth_10 + 693.00 x mnth_11 + 634.29 x mnth_12 - 360.27 x holiday + 106.21 x weekday_1 + 237.80 x weekday_2 + 204.16  x weekday_3 + 262.24 x weekday_4 + 279.63 x weekday_5 + 290.32  x weekday_6 – 389.15 x weathersit_2 – 1712.01 x weathersit_3 + 4049.96 x atemp - 1321.62 x hum – 2444.97 x windspeed</a:t>
            </a:r>
            <a:endParaRPr lang="en-ZA" sz="1400" b="1" dirty="0"/>
          </a:p>
        </p:txBody>
      </p:sp>
    </p:spTree>
    <p:extLst>
      <p:ext uri="{BB962C8B-B14F-4D97-AF65-F5344CB8AC3E}">
        <p14:creationId xmlns:p14="http://schemas.microsoft.com/office/powerpoint/2010/main" val="426304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62FF4-3C4A-407C-9564-EB6B5FC496BB}"/>
              </a:ext>
            </a:extLst>
          </p:cNvPr>
          <p:cNvSpPr txBox="1">
            <a:spLocks/>
          </p:cNvSpPr>
          <p:nvPr/>
        </p:nvSpPr>
        <p:spPr>
          <a:xfrm>
            <a:off x="0" y="219783"/>
            <a:ext cx="9999262" cy="446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latin typeface="Corbel" panose="020B0503020204020204" pitchFamily="34" charset="0"/>
                <a:cs typeface="Calibri" panose="020F0502020204030204" pitchFamily="34" charset="0"/>
              </a:rPr>
              <a:t>How we Analyse the </a:t>
            </a:r>
            <a:r>
              <a:rPr lang="en-ZA" sz="32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Daily Data</a:t>
            </a:r>
          </a:p>
          <a:p>
            <a:r>
              <a:rPr lang="en-ZA" sz="2400" b="1" dirty="0">
                <a:solidFill>
                  <a:srgbClr val="667181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Choice of Model (1) con’d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CA27D4-9BA8-4080-A223-D0A66BA13D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6" y="1372981"/>
            <a:ext cx="3283688" cy="443419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C17AE23-25B2-444D-B1EA-F34D7EEB65B1}"/>
              </a:ext>
            </a:extLst>
          </p:cNvPr>
          <p:cNvSpPr txBox="1">
            <a:spLocks/>
          </p:cNvSpPr>
          <p:nvPr/>
        </p:nvSpPr>
        <p:spPr>
          <a:xfrm>
            <a:off x="128106" y="966124"/>
            <a:ext cx="5034116" cy="4068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000" b="1" dirty="0"/>
              <a:t>Results on individual customer segments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E4255B-EC4B-46C8-BABE-98FD4552142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798" y="2330245"/>
            <a:ext cx="3283688" cy="4275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67A41A-5266-40D3-981A-45CB81C5EA3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0"/>
            <a:ext cx="5956686" cy="3136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404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1481</Words>
  <Application>Microsoft Office PowerPoint</Application>
  <PresentationFormat>Widescreen</PresentationFormat>
  <Paragraphs>277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Century Gothic</vt:lpstr>
      <vt:lpstr>Corbel</vt:lpstr>
      <vt:lpstr>Segoe UI Light</vt:lpstr>
      <vt:lpstr>Times New Roman</vt:lpstr>
      <vt:lpstr>Wingdings</vt:lpstr>
      <vt:lpstr>Office Theme</vt:lpstr>
      <vt:lpstr>Exploring the Bike Sharing Business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  <vt:lpstr>Slide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2018-12-10T07:47:45Z</dcterms:created>
  <dcterms:modified xsi:type="dcterms:W3CDTF">2018-12-14T09:57:36Z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