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1" r:id="rId2"/>
    <p:sldId id="274" r:id="rId3"/>
    <p:sldId id="258" r:id="rId4"/>
    <p:sldId id="286" r:id="rId5"/>
    <p:sldId id="287" r:id="rId6"/>
    <p:sldId id="280" r:id="rId7"/>
    <p:sldId id="288" r:id="rId8"/>
    <p:sldId id="282" r:id="rId9"/>
    <p:sldId id="289" r:id="rId10"/>
    <p:sldId id="293" r:id="rId11"/>
    <p:sldId id="290" r:id="rId12"/>
    <p:sldId id="291" r:id="rId13"/>
    <p:sldId id="292" r:id="rId14"/>
    <p:sldId id="279" r:id="rId15"/>
    <p:sldId id="285" r:id="rId16"/>
  </p:sldIdLst>
  <p:sldSz cx="9144000" cy="6858000" type="screen4x3"/>
  <p:notesSz cx="6805613" cy="9939338"/>
  <p:embeddedFontLst>
    <p:embeddedFont>
      <p:font typeface="HY중고딕" pitchFamily="18" charset="-127"/>
      <p:regular r:id="rId18"/>
    </p:embeddedFont>
    <p:embeddedFont>
      <p:font typeface="HY견고딕" pitchFamily="18" charset="-127"/>
      <p:regular r:id="rId19"/>
    </p:embeddedFont>
    <p:embeddedFont>
      <p:font typeface="나눔고딕" charset="-127"/>
      <p:regular r:id="rId20"/>
      <p:bold r:id="rId21"/>
    </p:embeddedFont>
    <p:embeddedFont>
      <p:font typeface="나눔고딕 ExtraBold" charset="-127"/>
      <p:regular r:id="rId22"/>
      <p:bold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779" autoAdjust="0"/>
  </p:normalViewPr>
  <p:slideViewPr>
    <p:cSldViewPr>
      <p:cViewPr>
        <p:scale>
          <a:sx n="75" d="100"/>
          <a:sy n="75" d="100"/>
        </p:scale>
        <p:origin x="-1814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60BFB-2278-40E2-8668-03739BE3CB24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0D75366-5348-409F-A652-CADB3D3BDA27}" type="pres">
      <dgm:prSet presAssocID="{FC260BFB-2278-40E2-8668-03739BE3CB2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7BB231-FF33-4483-9E9F-14C34F43CF2B}" type="presOf" srcId="{FC260BFB-2278-40E2-8668-03739BE3CB24}" destId="{40D75366-5348-409F-A652-CADB3D3BDA27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953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제목을 입력하시오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 baseline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제목을 입하시오 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32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빅데이터를</a:t>
            </a:r>
            <a:r>
              <a:rPr lang="ko-KR" altLang="en-US" sz="3200" spc="-150" dirty="0" smtClean="0">
                <a:solidFill>
                  <a:schemeClr val="bg1"/>
                </a:solidFill>
                <a:latin typeface="+mj-ea"/>
                <a:ea typeface="+mj-ea"/>
              </a:rPr>
              <a:t> 이용한 </a:t>
            </a:r>
            <a:r>
              <a:rPr lang="en-US" altLang="ko-KR" sz="3200" spc="-150" dirty="0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ko-KR" altLang="en-US" sz="3200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spc="-150" dirty="0" smtClean="0">
                <a:solidFill>
                  <a:schemeClr val="bg1"/>
                </a:solidFill>
                <a:latin typeface="+mj-ea"/>
                <a:ea typeface="+mj-ea"/>
              </a:rPr>
              <a:t>차량관리 시스템</a:t>
            </a:r>
            <a:r>
              <a:rPr lang="en-US" altLang="ko-KR" sz="4800" spc="-150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+mj-ea"/>
                <a:ea typeface="+mj-ea"/>
              </a:rPr>
            </a:b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995936" y="3861048"/>
            <a:ext cx="2952328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팀명</a:t>
            </a:r>
            <a:r>
              <a:rPr lang="ko-KR" altLang="en-US" sz="1500" dirty="0" smtClean="0">
                <a:latin typeface="+mj-ea"/>
                <a:ea typeface="+mj-ea"/>
                <a:cs typeface="+mj-cs"/>
              </a:rPr>
              <a:t> </a:t>
            </a:r>
            <a:r>
              <a:rPr lang="en-US" altLang="ko-KR" sz="1500" dirty="0" smtClean="0">
                <a:latin typeface="+mj-ea"/>
                <a:ea typeface="+mj-ea"/>
                <a:cs typeface="+mj-cs"/>
              </a:rPr>
              <a:t>: </a:t>
            </a:r>
            <a:r>
              <a:rPr kumimoji="0" lang="en-US" altLang="ko-KR" sz="15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HP(Help</a:t>
            </a:r>
            <a:r>
              <a:rPr kumimoji="0" lang="en-US" altLang="ko-KR" sz="15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5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People)</a:t>
            </a:r>
            <a:endParaRPr kumimoji="0" lang="ko-KR" altLang="en-US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67944" y="4725144"/>
          <a:ext cx="4727848" cy="1447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3924"/>
                <a:gridCol w="2363924"/>
              </a:tblGrid>
              <a:tr h="2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컴퓨터 공학과 </a:t>
                      </a:r>
                      <a:r>
                        <a:rPr lang="en-US" altLang="ko-KR" sz="1300" b="1" dirty="0" smtClean="0"/>
                        <a:t>2012154004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김 광호</a:t>
                      </a:r>
                      <a:endParaRPr lang="ko-KR" altLang="en-US" sz="1300" b="1" dirty="0"/>
                    </a:p>
                  </a:txBody>
                  <a:tcPr/>
                </a:tc>
              </a:tr>
              <a:tr h="2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컴퓨터 공학과 </a:t>
                      </a:r>
                      <a:r>
                        <a:rPr lang="en-US" altLang="ko-KR" sz="1300" b="1" dirty="0" smtClean="0"/>
                        <a:t>2012150048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홍 사명</a:t>
                      </a:r>
                      <a:endParaRPr lang="ko-KR" altLang="en-US" sz="1300" b="1" dirty="0"/>
                    </a:p>
                  </a:txBody>
                  <a:tcPr/>
                </a:tc>
              </a:tr>
              <a:tr h="2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컴퓨터 공학과 </a:t>
                      </a:r>
                      <a:r>
                        <a:rPr lang="en-US" altLang="ko-KR" sz="1300" b="1" dirty="0" smtClean="0"/>
                        <a:t>2013152004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권 정민</a:t>
                      </a:r>
                      <a:endParaRPr lang="ko-KR" altLang="en-US" sz="1300" b="1" dirty="0"/>
                    </a:p>
                  </a:txBody>
                  <a:tcPr/>
                </a:tc>
              </a:tr>
              <a:tr h="2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컴퓨터 공학과 </a:t>
                      </a:r>
                      <a:r>
                        <a:rPr lang="en-US" altLang="ko-KR" sz="1300" b="1" dirty="0" smtClean="0"/>
                        <a:t>2015152151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이 종학</a:t>
                      </a:r>
                      <a:endParaRPr lang="ko-KR" altLang="en-US" sz="1300" b="1" dirty="0"/>
                    </a:p>
                  </a:txBody>
                  <a:tcPr/>
                </a:tc>
              </a:tr>
              <a:tr h="2844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                         지도교수                               박 정민 교수</a:t>
                      </a:r>
                      <a:endParaRPr lang="ko-KR" altLang="en-US" sz="13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000" spc="-100" dirty="0" smtClean="0">
                <a:latin typeface="+mj-ea"/>
                <a:ea typeface="+mj-ea"/>
              </a:rPr>
              <a:t> 개발 </a:t>
            </a:r>
            <a:r>
              <a:rPr lang="ko-KR" altLang="en-US" sz="3000" spc="-100" dirty="0" err="1" smtClean="0">
                <a:latin typeface="+mj-ea"/>
                <a:ea typeface="+mj-ea"/>
              </a:rPr>
              <a:t>환경및</a:t>
            </a:r>
            <a:r>
              <a:rPr lang="ko-KR" altLang="en-US" sz="3000" spc="-100" dirty="0" smtClean="0">
                <a:latin typeface="+mj-ea"/>
                <a:ea typeface="+mj-ea"/>
              </a:rPr>
              <a:t> </a:t>
            </a:r>
            <a:r>
              <a:rPr lang="ko-KR" altLang="en-US" sz="3000" spc="-100" dirty="0" smtClean="0">
                <a:latin typeface="+mj-ea"/>
                <a:ea typeface="+mj-ea"/>
              </a:rPr>
              <a:t>개발 방법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444208" y="116632"/>
            <a:ext cx="223224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4.</a:t>
            </a: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개발 환경 및 개발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gray">
          <a:xfrm>
            <a:off x="467544" y="1916832"/>
            <a:ext cx="82296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갤럭시 </a:t>
            </a:r>
            <a:r>
              <a:rPr kumimoji="0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S8	</a:t>
            </a:r>
            <a:endParaRPr kumimoji="0" lang="ko-KR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" name="Picture 2" descr="http://www.kinews.net/news/photo/201703/105253_153492_5251.png"/>
          <p:cNvPicPr>
            <a:picLocks noChangeAspect="1" noChangeArrowheads="1"/>
          </p:cNvPicPr>
          <p:nvPr/>
        </p:nvPicPr>
        <p:blipFill>
          <a:blip r:embed="rId3" cstate="print"/>
          <a:srcRect r="38187"/>
          <a:stretch>
            <a:fillRect/>
          </a:stretch>
        </p:blipFill>
        <p:spPr bwMode="auto">
          <a:xfrm>
            <a:off x="4468044" y="3053482"/>
            <a:ext cx="3236912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http://www.kinews.net/news/photo/201703/105253_153509_3710.jpg"/>
          <p:cNvPicPr>
            <a:picLocks noChangeAspect="1" noChangeArrowheads="1"/>
          </p:cNvPicPr>
          <p:nvPr/>
        </p:nvPicPr>
        <p:blipFill>
          <a:blip r:embed="rId4" cstate="print"/>
          <a:srcRect l="10976" t="4922" r="10608" b="5872"/>
          <a:stretch>
            <a:fillRect/>
          </a:stretch>
        </p:blipFill>
        <p:spPr bwMode="auto">
          <a:xfrm>
            <a:off x="723131" y="2693120"/>
            <a:ext cx="316865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02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업무 분담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444208" y="116632"/>
            <a:ext cx="223224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5. </a:t>
            </a:r>
            <a:r>
              <a:rPr lang="ko-KR" altLang="en-US" sz="1600" b="1" spc="-15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업무분담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="" xmlns:p14="http://schemas.microsoft.com/office/powerpoint/2010/main" val="2355546639"/>
              </p:ext>
            </p:extLst>
          </p:nvPr>
        </p:nvGraphicFramePr>
        <p:xfrm>
          <a:off x="-180528" y="2420888"/>
          <a:ext cx="5544616" cy="3552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Group 3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97453745"/>
              </p:ext>
            </p:extLst>
          </p:nvPr>
        </p:nvGraphicFramePr>
        <p:xfrm>
          <a:off x="827584" y="2060848"/>
          <a:ext cx="7237413" cy="4146551"/>
        </p:xfrm>
        <a:graphic>
          <a:graphicData uri="http://schemas.openxmlformats.org/drawingml/2006/table">
            <a:tbl>
              <a:tblPr/>
              <a:tblGrid>
                <a:gridCol w="1024569"/>
                <a:gridCol w="1553211"/>
                <a:gridCol w="1553211"/>
                <a:gridCol w="1553211"/>
                <a:gridCol w="1553211"/>
              </a:tblGrid>
              <a:tr h="5917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팀장 김광호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홍사명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_3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이종학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_4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권정민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35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필요한 툴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 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 센서  사용방법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수집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2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흐름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 인터페이스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10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프로토타입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응용 프로그램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 및 데이터 베이스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작동 여부 및 주차환경 의 센서 작동 유무 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통합테스트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./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902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종합설계 수행 일정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444208" y="116632"/>
            <a:ext cx="223224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6. </a:t>
            </a:r>
            <a:r>
              <a:rPr lang="ko-KR" altLang="en-US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종합설계 수행일정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02" y="1916832"/>
            <a:ext cx="7889196" cy="45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902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필요기술 및 참고문헌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444208" y="116632"/>
            <a:ext cx="223224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7. </a:t>
            </a:r>
            <a:r>
              <a:rPr lang="ko-KR" altLang="en-US" sz="1600" b="1" spc="-15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필요기술 및 참고문헌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434549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204864"/>
            <a:ext cx="4356373" cy="209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1560" y="4725144"/>
            <a:ext cx="756084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 smtClean="0"/>
              <a:t>file:///C:/Users/rhkdgh/Downloads/%ED%97%A4%EB%A6%AC%ED%8A%B8%20M2M%20%EA%B8%B0%EB%B0%98%20%EC%B0%A8%EB%9F%89%EA%B4%80%EC%A0%9C%EC%84%9C%EB%B9%84%EC%8A%A4%20%EC%86%94%EB%A3%A8%EC%85%98%20%EC%86%8C%EA%B0%9C.pdf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29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332657"/>
            <a:ext cx="8064896" cy="1368152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02893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GitHub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2" y="589669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>
                <a:solidFill>
                  <a:srgbClr val="0000FF"/>
                </a:solidFill>
              </a:rPr>
              <a:t>https://github.com/kimgwangho/2018---comprehensive-design</a:t>
            </a:r>
            <a:endParaRPr lang="ko-KR" altLang="en-US" sz="2400" dirty="0" smtClean="0">
              <a:solidFill>
                <a:srgbClr val="0000FF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36" y="1916832"/>
            <a:ext cx="6985000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771800" y="170080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kumimoji="0" lang="en-US" altLang="ko-KR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시스템구조 및  수행 시나리오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+mn-ea"/>
              </a:rPr>
              <a:t> 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868144" y="265727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771800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종합설계개요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5796136" y="27089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+mn-ea"/>
              </a:rPr>
              <a:t>종합설계 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+mn-ea"/>
              </a:rPr>
              <a:t>수행일정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868144" y="371703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5868144" y="631325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kumimoji="0" lang="en-US" altLang="ko-KR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관련 연구 및 사례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5796136" y="38610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kumimoji="0" lang="en-US" altLang="ko-KR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필요기술 및 참고문헌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831632" y="170080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+mn-ea"/>
              </a:rPr>
              <a:t>개발 환경 및 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+mn-ea"/>
              </a:rPr>
              <a:t>개발방법</a:t>
            </a:r>
            <a:endParaRPr lang="en-US" altLang="ko-KR" sz="1400" b="1" spc="-2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2771800" y="27256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1400" b="1" spc="-20" noProof="0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kumimoji="0" lang="en-US" altLang="ko-KR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업무 분담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600" spc="-100" dirty="0" smtClean="0">
                <a:latin typeface="+mn-ea"/>
                <a:ea typeface="+mn-ea"/>
              </a:rPr>
              <a:t>연구 개발 배경</a:t>
            </a:r>
            <a:endParaRPr lang="en-US" altLang="ko-KR" sz="3600" spc="-10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j-cs"/>
              </a:rPr>
              <a:t>1. </a:t>
            </a:r>
            <a:r>
              <a:rPr kumimoji="0" lang="ko-KR" altLang="en-US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종합 </a:t>
            </a:r>
            <a:r>
              <a:rPr kumimoji="0" lang="ko-KR" altLang="en-US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설계 개요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3635"/>
          <a:stretch/>
        </p:blipFill>
        <p:spPr bwMode="auto">
          <a:xfrm>
            <a:off x="1259632" y="1916832"/>
            <a:ext cx="640871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9552" y="4437112"/>
            <a:ext cx="8208912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600" spc="-100" dirty="0" smtClean="0">
                <a:latin typeface="+mn-ea"/>
                <a:ea typeface="+mn-ea"/>
              </a:rPr>
              <a:t>연구 개발 목표</a:t>
            </a:r>
            <a:endParaRPr lang="en-US" altLang="ko-KR" sz="3600" spc="-100" dirty="0" smtClean="0">
              <a:latin typeface="+mn-ea"/>
              <a:ea typeface="+mn-ea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j-cs"/>
              </a:rPr>
              <a:t>1. </a:t>
            </a:r>
            <a:r>
              <a:rPr lang="ko-KR" altLang="en-US" sz="16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j-cs"/>
              </a:rPr>
              <a:t>종합 설계 개요</a:t>
            </a:r>
            <a:endParaRPr lang="ko-KR" altLang="en-US" sz="1600" b="1" spc="-150" dirty="0">
              <a:solidFill>
                <a:schemeClr val="tx2">
                  <a:lumMod val="75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7" y="1844824"/>
            <a:ext cx="84249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라즈베리파이를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이용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OBD(</a:t>
            </a:r>
            <a:r>
              <a:rPr lang="ko-KR" altLang="en-US" dirty="0" smtClean="0"/>
              <a:t>차량진단모듈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리더기를 통해 </a:t>
            </a:r>
            <a:r>
              <a:rPr lang="ko-KR" altLang="en-US" b="1" dirty="0" smtClean="0"/>
              <a:t>차량 상태데이터를 수집</a:t>
            </a:r>
            <a:r>
              <a:rPr lang="ko-KR" altLang="en-US" dirty="0" smtClean="0"/>
              <a:t>하고 수집된 데이터를 </a:t>
            </a:r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통한 분석</a:t>
            </a:r>
            <a:r>
              <a:rPr lang="ko-KR" altLang="en-US" dirty="0" smtClean="0"/>
              <a:t>을 통해 사용자에게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IOT</a:t>
            </a:r>
            <a:r>
              <a:rPr lang="ko-KR" altLang="en-US" b="1" dirty="0" smtClean="0"/>
              <a:t>기반 차량관리 시스템을 제공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70776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연구 개발 효과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300031"/>
            <a:ext cx="828092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ctr">
              <a:lnSpc>
                <a:spcPct val="150000"/>
              </a:lnSpc>
              <a:buAutoNum type="arabicPeriod"/>
            </a:pPr>
            <a:r>
              <a:rPr lang="ko-KR" altLang="en-US" dirty="0" smtClean="0"/>
              <a:t>실시간으로 차량의 상태정보를 비교분석 가능하기 때문에 </a:t>
            </a:r>
            <a:r>
              <a:rPr lang="ko-KR" altLang="en-US" dirty="0" smtClean="0"/>
              <a:t>차량</a:t>
            </a:r>
            <a:r>
              <a:rPr lang="ko-KR" altLang="en-US" dirty="0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최적의 상태로 유지하여 자동차 수명연장</a:t>
            </a:r>
            <a:endParaRPr lang="en-US" altLang="ko-KR" dirty="0" smtClean="0"/>
          </a:p>
          <a:p>
            <a:pPr lvl="0" fontAlgn="ctr">
              <a:lnSpc>
                <a:spcPct val="150000"/>
              </a:lnSpc>
            </a:pPr>
            <a:r>
              <a:rPr lang="en-US" altLang="ko-KR" dirty="0" smtClean="0"/>
              <a:t> </a:t>
            </a:r>
          </a:p>
          <a:p>
            <a:pPr marL="342900" lvl="0" indent="-342900" fontAlgn="ctr">
              <a:buAutoNum type="arabicPeriod" startAt="2"/>
            </a:pPr>
            <a:r>
              <a:rPr lang="en-US" altLang="ko-KR" dirty="0" smtClean="0"/>
              <a:t>OBD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이용하여 </a:t>
            </a:r>
            <a:r>
              <a:rPr lang="ko-KR" altLang="en-US" dirty="0" smtClean="0"/>
              <a:t>차량위치추적 및 차량</a:t>
            </a:r>
            <a:r>
              <a:rPr lang="ko-KR" altLang="en-US" dirty="0" smtClean="0"/>
              <a:t> </a:t>
            </a:r>
            <a:r>
              <a:rPr lang="ko-KR" altLang="en-US" dirty="0" smtClean="0"/>
              <a:t>절도 예방 및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marL="342900" lvl="0" indent="-342900" fontAlgn="ctr">
              <a:buAutoNum type="arabicPeriod" startAt="2"/>
            </a:pPr>
            <a:endParaRPr lang="en-US" altLang="ko-KR" dirty="0" smtClean="0"/>
          </a:p>
          <a:p>
            <a:pPr marL="342900" lvl="0" indent="-342900" fontAlgn="ctr">
              <a:lnSpc>
                <a:spcPct val="150000"/>
              </a:lnSpc>
              <a:buAutoNum type="arabicPeriod" startAt="2"/>
            </a:pPr>
            <a:r>
              <a:rPr lang="ko-KR" altLang="en-US" dirty="0" smtClean="0"/>
              <a:t>기존에 제품들과 같이 블루통신을 기반이 아닌 </a:t>
            </a:r>
            <a:r>
              <a:rPr lang="en-US" altLang="ko-KR" dirty="0" err="1" smtClean="0"/>
              <a:t>LoRa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</a:t>
            </a:r>
            <a:r>
              <a:rPr lang="ko-KR" altLang="en-US" dirty="0" smtClean="0"/>
              <a:t>듈</a:t>
            </a:r>
            <a:r>
              <a:rPr lang="ko-KR" altLang="en-US" dirty="0" smtClean="0"/>
              <a:t>을 이용하여 통신을 하기 때문에 사용자와 기기간 거리제약  감소   </a:t>
            </a:r>
            <a:endParaRPr lang="en-US" altLang="ko-KR" dirty="0" smtClean="0"/>
          </a:p>
          <a:p>
            <a:pPr marL="342900" lvl="0" indent="-342900" fontAlgn="ctr">
              <a:buAutoNum type="arabicPeriod" startAt="2"/>
            </a:pPr>
            <a:endParaRPr lang="en-US" altLang="ko-KR" dirty="0" smtClean="0"/>
          </a:p>
          <a:p>
            <a:pPr marL="342900" lvl="0" indent="-342900" fontAlgn="ctr">
              <a:buAutoNum type="arabicPeriod" startAt="2"/>
            </a:pPr>
            <a:endParaRPr lang="en-US" altLang="ko-KR" dirty="0" smtClean="0"/>
          </a:p>
          <a:p>
            <a:pPr marL="342900" lvl="0" indent="-342900" fontAlgn="ctr"/>
            <a:endParaRPr lang="en-US" altLang="ko-KR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j-cs"/>
              </a:rPr>
              <a:t>1. </a:t>
            </a:r>
            <a:r>
              <a:rPr lang="ko-KR" altLang="en-US" sz="16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j-cs"/>
              </a:rPr>
              <a:t>종합 설계 개요</a:t>
            </a:r>
            <a:endParaRPr lang="ko-KR" altLang="en-US" sz="1600" b="1" spc="-150" dirty="0">
              <a:solidFill>
                <a:schemeClr val="tx2">
                  <a:lumMod val="7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7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732240" y="116632"/>
            <a:ext cx="194421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2.</a:t>
            </a: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관련 연구 및 사례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1680" y="2169171"/>
            <a:ext cx="5832647" cy="111581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907704" y="2299408"/>
            <a:ext cx="5472608" cy="1273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ctr"/>
            <a:r>
              <a:rPr lang="en-US" altLang="ko-KR" sz="1400" b="1" dirty="0"/>
              <a:t>OBD</a:t>
            </a:r>
            <a:r>
              <a:rPr lang="ko-KR" altLang="en-US" sz="1400" b="1" dirty="0"/>
              <a:t>와 여러 </a:t>
            </a:r>
            <a:r>
              <a:rPr lang="ko-KR" altLang="en-US" sz="1400" b="1" dirty="0" err="1"/>
              <a:t>오픈소스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미들웨어들을</a:t>
            </a:r>
            <a:r>
              <a:rPr lang="ko-KR" altLang="en-US" sz="1400" b="1" dirty="0"/>
              <a:t> 활용하여 자동차의 고장을 예측하고 자동차의 내부 상태 데이터들을 수집하여 시각화한 결과를 사용자 어플리케이션을 통해 제공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7583" y="4513003"/>
            <a:ext cx="3221393" cy="148680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854632" y="4514001"/>
            <a:ext cx="3120417" cy="1306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장점</a:t>
            </a:r>
            <a:endParaRPr lang="en-US" altLang="ko-KR" sz="1400" b="1" dirty="0" smtClean="0"/>
          </a:p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원하는 </a:t>
            </a:r>
            <a:r>
              <a:rPr lang="ko-KR" altLang="en-US" sz="1400" b="1" dirty="0"/>
              <a:t>자동차의 내부 데이터를 </a:t>
            </a:r>
            <a:endParaRPr lang="en-US" altLang="ko-KR" sz="1400" b="1" dirty="0" smtClean="0"/>
          </a:p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그래프로 </a:t>
            </a:r>
            <a:r>
              <a:rPr lang="ko-KR" altLang="en-US" sz="1400" b="1" dirty="0"/>
              <a:t>시각화하여 고장 예측 </a:t>
            </a:r>
            <a:r>
              <a:rPr lang="ko-KR" altLang="en-US" sz="1400" b="1" dirty="0" smtClean="0"/>
              <a:t>분석</a:t>
            </a:r>
            <a:endParaRPr lang="en-US" altLang="ko-KR" sz="1400" b="1" dirty="0" smtClean="0"/>
          </a:p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 </a:t>
            </a:r>
            <a:r>
              <a:rPr lang="ko-KR" altLang="en-US" sz="1400" b="1" dirty="0"/>
              <a:t>결과를 확인할 수 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5099021" y="4514001"/>
            <a:ext cx="3019964" cy="148580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5097712" y="4536318"/>
            <a:ext cx="3019964" cy="1340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단점</a:t>
            </a:r>
            <a:endParaRPr lang="en-US" altLang="ko-KR" sz="1400" b="1" dirty="0" smtClean="0"/>
          </a:p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자동차로부터 </a:t>
            </a:r>
            <a:r>
              <a:rPr lang="ko-KR" altLang="en-US" sz="1400" b="1" dirty="0"/>
              <a:t>내부 상태 데이터를 </a:t>
            </a:r>
            <a:endParaRPr lang="en-US" altLang="ko-KR" sz="1400" b="1" dirty="0" smtClean="0"/>
          </a:p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받아오는 </a:t>
            </a:r>
            <a:r>
              <a:rPr lang="ko-KR" altLang="en-US" sz="1400" b="1" dirty="0"/>
              <a:t>데에 </a:t>
            </a:r>
            <a:r>
              <a:rPr lang="ko-KR" altLang="en-US" sz="1400" b="1" dirty="0" err="1"/>
              <a:t>블루투스</a:t>
            </a:r>
            <a:r>
              <a:rPr lang="ko-KR" altLang="en-US" sz="1400" b="1" dirty="0"/>
              <a:t> 통신을 </a:t>
            </a:r>
            <a:endParaRPr lang="en-US" altLang="ko-KR" sz="1400" b="1" dirty="0" smtClean="0"/>
          </a:p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이용하기 </a:t>
            </a:r>
            <a:r>
              <a:rPr lang="ko-KR" altLang="en-US" sz="1400" b="1" dirty="0"/>
              <a:t>때문에 거리제한이 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38" name="직선 연결선 37"/>
          <p:cNvCxnSpPr>
            <a:stCxn id="23" idx="2"/>
            <a:endCxn id="31" idx="0"/>
          </p:cNvCxnSpPr>
          <p:nvPr/>
        </p:nvCxnSpPr>
        <p:spPr>
          <a:xfrm>
            <a:off x="4608004" y="3284984"/>
            <a:ext cx="2000999" cy="12290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432917" y="476672"/>
            <a:ext cx="655272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lvl="0" algn="l"/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사례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1) </a:t>
            </a:r>
            <a:r>
              <a:rPr lang="en-US" altLang="ko-KR" sz="2400" dirty="0"/>
              <a:t>OBD2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미들웨어를</a:t>
            </a:r>
            <a:r>
              <a:rPr lang="ko-KR" altLang="en-US" sz="2400" dirty="0"/>
              <a:t> 활용한 자동차 고장 예측 및 데이터 시각화 시스템 설계</a:t>
            </a:r>
          </a:p>
          <a:p>
            <a:pPr algn="l"/>
            <a:endParaRPr lang="en-US" altLang="ko-KR" sz="3000" spc="-1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7" idx="0"/>
          </p:cNvCxnSpPr>
          <p:nvPr/>
        </p:nvCxnSpPr>
        <p:spPr>
          <a:xfrm flipH="1">
            <a:off x="2438280" y="3284984"/>
            <a:ext cx="2169724" cy="12280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732240" y="116632"/>
            <a:ext cx="194421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2.</a:t>
            </a: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관련 연구 및 사례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58677" y="476672"/>
            <a:ext cx="655272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lvl="0" algn="l"/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사례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3200" dirty="0"/>
              <a:t> </a:t>
            </a:r>
            <a:r>
              <a:rPr lang="en-US" altLang="ko-KR" sz="2800" dirty="0"/>
              <a:t>OBD2 </a:t>
            </a:r>
            <a:r>
              <a:rPr lang="ko-KR" altLang="en-US" sz="2800" dirty="0"/>
              <a:t>데이터를 이용한 차량 점검 시스템 제작</a:t>
            </a:r>
          </a:p>
          <a:p>
            <a:pPr algn="l"/>
            <a:endParaRPr lang="en-US" altLang="ko-KR" sz="3000" spc="-1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72689" y="2169171"/>
            <a:ext cx="5563607" cy="146954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691680" y="2267141"/>
            <a:ext cx="5482294" cy="1273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ctr"/>
            <a:r>
              <a:rPr lang="en-US" altLang="ko-KR" sz="1400" b="1" dirty="0"/>
              <a:t>OBD</a:t>
            </a:r>
            <a:r>
              <a:rPr lang="ko-KR" altLang="en-US" sz="1400" b="1" dirty="0"/>
              <a:t>를 통해 차량의 통합적인 제어 데이터를 메모리 장치에 저장하는 모듈을 개발하는 것으로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저장된 데이터를 통해 차량의 운행 중에 발생하는 특발적인 이상 징후를 확인 평가하여 전 주기적인 차량 상태 분석이 가능함으로 인해 차량의 예방 정비까지 가능하게 하는 차량진단시스템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7583" y="4513003"/>
            <a:ext cx="3221393" cy="148680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854632" y="4514001"/>
            <a:ext cx="3120417" cy="1306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장점</a:t>
            </a:r>
            <a:endParaRPr lang="en-US" altLang="ko-KR" sz="1400" b="1" dirty="0" smtClean="0"/>
          </a:p>
          <a:p>
            <a:pPr lvl="0" fontAlgn="ctr"/>
            <a:r>
              <a:rPr lang="ko-KR" altLang="en-US" sz="1400" b="1" dirty="0"/>
              <a:t>장기간의 차량 운행 데이터가 저장된 모듈을 통해 전주기적으로 차량의 상태를 분석 진단 가능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99021" y="4514001"/>
            <a:ext cx="3019964" cy="148580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5097712" y="4536318"/>
            <a:ext cx="3019964" cy="1340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</a:pPr>
            <a:r>
              <a:rPr lang="ko-KR" altLang="en-US" sz="1400" b="1" dirty="0" smtClean="0"/>
              <a:t>단점</a:t>
            </a:r>
            <a:endParaRPr lang="en-US" altLang="ko-KR" sz="1400" b="1" dirty="0" smtClean="0"/>
          </a:p>
          <a:p>
            <a:pPr lvl="0" fontAlgn="ctr"/>
            <a:r>
              <a:rPr lang="ko-KR" altLang="en-US" sz="1400" b="1" dirty="0"/>
              <a:t>사용자 어플리케이션이 복잡한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와 전문적인 용어로 인해 직관적으로 판단하기 어렵다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34" name="직선 연결선 33"/>
          <p:cNvCxnSpPr>
            <a:stCxn id="20" idx="2"/>
            <a:endCxn id="30" idx="0"/>
          </p:cNvCxnSpPr>
          <p:nvPr/>
        </p:nvCxnSpPr>
        <p:spPr>
          <a:xfrm>
            <a:off x="4454493" y="3638719"/>
            <a:ext cx="2154510" cy="87528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0" idx="2"/>
            <a:endCxn id="22" idx="0"/>
          </p:cNvCxnSpPr>
          <p:nvPr/>
        </p:nvCxnSpPr>
        <p:spPr>
          <a:xfrm flipH="1">
            <a:off x="2438280" y="3638719"/>
            <a:ext cx="2016213" cy="8742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6056" y="4635133"/>
            <a:ext cx="3059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/>
            <a:r>
              <a:rPr lang="ko-KR" altLang="en-US" sz="1400" b="1" dirty="0" smtClean="0"/>
              <a:t>단점</a:t>
            </a:r>
            <a:endParaRPr lang="en-US" altLang="ko-KR" sz="1400" b="1" dirty="0" smtClean="0"/>
          </a:p>
          <a:p>
            <a:pPr lvl="0" fontAlgn="ctr"/>
            <a:r>
              <a:rPr lang="ko-KR" altLang="en-US" sz="1400" b="1" dirty="0" smtClean="0"/>
              <a:t>사용자 </a:t>
            </a:r>
            <a:r>
              <a:rPr lang="ko-KR" altLang="en-US" sz="1400" b="1" dirty="0" smtClean="0"/>
              <a:t>응용프로그램이 복잡한 </a:t>
            </a:r>
            <a:r>
              <a:rPr lang="en-US" altLang="ko-KR" sz="1400" b="1" dirty="0" smtClean="0"/>
              <a:t>UI</a:t>
            </a:r>
            <a:r>
              <a:rPr lang="ko-KR" altLang="en-US" sz="1400" b="1" dirty="0" smtClean="0"/>
              <a:t>와 전문적인 용어로 인해 직관적으로 판단하기 어렵다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24199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시스템 구조 및 시나리오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372200" y="116632"/>
            <a:ext cx="23042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3.</a:t>
            </a: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시스템 수행 시나리오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7625344" descr="EMB000025f089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213742" cy="3888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000" spc="-100" dirty="0" smtClean="0">
                <a:latin typeface="+mj-ea"/>
                <a:ea typeface="+mj-ea"/>
              </a:rPr>
              <a:t>개발 </a:t>
            </a:r>
            <a:r>
              <a:rPr lang="ko-KR" altLang="en-US" sz="3000" spc="-100" dirty="0" err="1" smtClean="0">
                <a:latin typeface="+mj-ea"/>
                <a:ea typeface="+mj-ea"/>
              </a:rPr>
              <a:t>환</a:t>
            </a:r>
            <a:r>
              <a:rPr lang="ko-KR" altLang="en-US" sz="3000" spc="-100" dirty="0" err="1" smtClean="0">
                <a:latin typeface="+mj-ea"/>
                <a:ea typeface="+mj-ea"/>
              </a:rPr>
              <a:t>경</a:t>
            </a:r>
            <a:r>
              <a:rPr lang="ko-KR" altLang="en-US" sz="3000" spc="-100" dirty="0" err="1" smtClean="0">
                <a:latin typeface="+mj-ea"/>
                <a:ea typeface="+mj-ea"/>
              </a:rPr>
              <a:t>및</a:t>
            </a:r>
            <a:r>
              <a:rPr lang="ko-KR" altLang="en-US" sz="3000" spc="-100" dirty="0" smtClean="0">
                <a:latin typeface="+mj-ea"/>
                <a:ea typeface="+mj-ea"/>
              </a:rPr>
              <a:t> 개발 방법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444208" y="116632"/>
            <a:ext cx="223224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4.</a:t>
            </a:r>
            <a:r>
              <a:rPr lang="en-US" altLang="ko-KR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1600" b="1" spc="-15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개발 환경 및 개발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2050" name="Picture 2" descr="http://www.icbanq.com/icbank_data/image/shop_product/2016/C28DB3B3-A5C6-44E3-842B-ECE27005C24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69" t="20358" r="13835" b="14274"/>
          <a:stretch/>
        </p:blipFill>
        <p:spPr bwMode="auto">
          <a:xfrm>
            <a:off x="827584" y="2492896"/>
            <a:ext cx="2341998" cy="16521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8849" y="2636912"/>
            <a:ext cx="4107215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제품사양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sz="1100" dirty="0"/>
              <a:t>주파수 대역 </a:t>
            </a:r>
            <a:r>
              <a:rPr lang="en-US" altLang="ko-KR" sz="1100" dirty="0"/>
              <a:t>: 868 MHZ</a:t>
            </a:r>
            <a:br>
              <a:rPr lang="en-US" altLang="ko-KR" sz="1100" dirty="0"/>
            </a:br>
            <a:r>
              <a:rPr lang="en-US" altLang="ko-KR" sz="1100" dirty="0"/>
              <a:t>-</a:t>
            </a:r>
            <a:r>
              <a:rPr lang="ko-KR" altLang="en-US" sz="1100" dirty="0" err="1"/>
              <a:t>라즈베리</a:t>
            </a:r>
            <a:r>
              <a:rPr lang="ko-KR" altLang="en-US" sz="1100" dirty="0"/>
              <a:t> 파이 </a:t>
            </a:r>
            <a:r>
              <a:rPr lang="en-US" altLang="ko-KR" sz="1100" dirty="0"/>
              <a:t>2 </a:t>
            </a:r>
            <a:r>
              <a:rPr lang="ko-KR" altLang="en-US" sz="1100" dirty="0"/>
              <a:t>모델 </a:t>
            </a:r>
            <a:r>
              <a:rPr lang="en-US" altLang="ko-KR" sz="1100" dirty="0"/>
              <a:t>B / </a:t>
            </a:r>
            <a:r>
              <a:rPr lang="ko-KR" altLang="en-US" sz="1100" dirty="0" err="1"/>
              <a:t>라즈베리</a:t>
            </a:r>
            <a:r>
              <a:rPr lang="ko-KR" altLang="en-US" sz="1100" dirty="0"/>
              <a:t> 파이 </a:t>
            </a:r>
            <a:r>
              <a:rPr lang="en-US" altLang="ko-KR" sz="1100" dirty="0"/>
              <a:t>3</a:t>
            </a:r>
            <a:r>
              <a:rPr lang="ko-KR" altLang="en-US" sz="1100" dirty="0"/>
              <a:t>와 호환 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로라 ™ 모뎀 </a:t>
            </a:r>
            <a:br>
              <a:rPr lang="ko-KR" altLang="en-US" sz="1100" dirty="0"/>
            </a:br>
            <a:r>
              <a:rPr lang="en-US" altLang="ko-KR" sz="1100" dirty="0"/>
              <a:t>-FSK, GFSK, MSK, GMSK, </a:t>
            </a:r>
            <a:r>
              <a:rPr lang="ko-KR" altLang="en-US" sz="1100" dirty="0"/>
              <a:t>로라 ™ 및 </a:t>
            </a:r>
            <a:r>
              <a:rPr lang="en-US" altLang="ko-KR" sz="1100" dirty="0"/>
              <a:t>OOK </a:t>
            </a:r>
            <a:r>
              <a:rPr lang="ko-KR" altLang="en-US" sz="1100" dirty="0"/>
              <a:t>변조 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ko-KR" altLang="en-US" sz="1100" dirty="0" err="1"/>
              <a:t>프리앰블</a:t>
            </a:r>
            <a:r>
              <a:rPr lang="ko-KR" altLang="en-US" sz="1100" dirty="0"/>
              <a:t> 검출 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전송 속도는 구성 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내장 온도 센서와 배터리 부족 표시  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우수한 차단 내성 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초고속 </a:t>
            </a:r>
            <a:r>
              <a:rPr lang="en-US" altLang="ko-KR" sz="1100" dirty="0"/>
              <a:t>AFC</a:t>
            </a:r>
            <a:r>
              <a:rPr lang="ko-KR" altLang="en-US" sz="1100" dirty="0"/>
              <a:t>와 자동 </a:t>
            </a:r>
            <a:r>
              <a:rPr lang="en-US" altLang="ko-KR" sz="1100" dirty="0"/>
              <a:t>RF </a:t>
            </a:r>
            <a:r>
              <a:rPr lang="ko-KR" altLang="en-US" sz="1100" dirty="0"/>
              <a:t>감지 및 </a:t>
            </a:r>
            <a:r>
              <a:rPr lang="en-US" altLang="ko-KR" sz="1100" dirty="0"/>
              <a:t>CAD </a:t>
            </a:r>
            <a:br>
              <a:rPr lang="en-US" altLang="ko-KR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지원 </a:t>
            </a:r>
            <a:r>
              <a:rPr lang="en-US" altLang="ko-KR" sz="1100" dirty="0"/>
              <a:t>DGPS</a:t>
            </a:r>
            <a:r>
              <a:rPr lang="ko-KR" altLang="en-US" sz="1100" dirty="0"/>
              <a:t>는 </a:t>
            </a:r>
            <a:r>
              <a:rPr lang="en-US" altLang="ko-KR" sz="1100" dirty="0"/>
              <a:t>SBAS</a:t>
            </a:r>
            <a:r>
              <a:rPr lang="ko-KR" altLang="en-US" sz="1100" dirty="0"/>
              <a:t>는 </a:t>
            </a:r>
            <a:r>
              <a:rPr lang="en-US" altLang="ko-KR" sz="1100" dirty="0"/>
              <a:t>(WAAS</a:t>
            </a:r>
            <a:r>
              <a:rPr lang="ko-KR" altLang="en-US" sz="1100" dirty="0"/>
              <a:t>는 </a:t>
            </a:r>
            <a:r>
              <a:rPr lang="en-US" altLang="ko-KR" sz="1100" dirty="0"/>
              <a:t>/ EGNOS / MSAS / GAGAN)</a:t>
            </a:r>
            <a:br>
              <a:rPr lang="en-US" altLang="ko-KR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내부 패치 안테나와 외부 능동 안테나 사이의 자동 전환 </a:t>
            </a:r>
            <a:r>
              <a:rPr lang="en-US" altLang="ko-KR" sz="1100" dirty="0"/>
              <a:t>GPS </a:t>
            </a:r>
            <a:br>
              <a:rPr lang="en-US" altLang="ko-KR" sz="1100" dirty="0"/>
            </a:br>
            <a:r>
              <a:rPr lang="en-US" altLang="ko-KR" sz="1100" dirty="0"/>
              <a:t>-PPS</a:t>
            </a:r>
            <a:r>
              <a:rPr lang="ko-KR" altLang="en-US" sz="1100" dirty="0"/>
              <a:t>를 </a:t>
            </a:r>
            <a:r>
              <a:rPr lang="en-US" altLang="ko-KR" sz="1100" dirty="0"/>
              <a:t>VS. NMEA </a:t>
            </a:r>
            <a:r>
              <a:rPr lang="ko-KR" altLang="en-US" sz="1100" dirty="0"/>
              <a:t>시간 서비스에서 사용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지원 </a:t>
            </a:r>
            <a:r>
              <a:rPr lang="en-US" altLang="ko-KR" sz="1100" dirty="0"/>
              <a:t>SDK </a:t>
            </a:r>
            <a:r>
              <a:rPr lang="ko-KR" altLang="en-US" sz="1100" dirty="0"/>
              <a:t>명령 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ko-KR" altLang="en-US" sz="1100" dirty="0"/>
              <a:t>내장 </a:t>
            </a:r>
            <a:r>
              <a:rPr lang="en-US" altLang="ko-KR" sz="1100" dirty="0"/>
              <a:t>LNA </a:t>
            </a:r>
            <a:r>
              <a:rPr lang="ko-KR" altLang="en-US" sz="1100" dirty="0"/>
              <a:t>더 나은 감도 </a:t>
            </a:r>
            <a:br>
              <a:rPr lang="ko-KR" altLang="en-US" sz="1100" dirty="0"/>
            </a:br>
            <a:r>
              <a:rPr lang="en-US" altLang="ko-KR" sz="1100" dirty="0"/>
              <a:t>-EASY ™, </a:t>
            </a:r>
            <a:r>
              <a:rPr lang="ko-KR" altLang="en-US" sz="1100" dirty="0"/>
              <a:t>외부 </a:t>
            </a:r>
            <a:r>
              <a:rPr lang="ko-KR" altLang="en-US" sz="1100" dirty="0" err="1"/>
              <a:t>메모리없이</a:t>
            </a:r>
            <a:r>
              <a:rPr lang="ko-KR" altLang="en-US" sz="1100" dirty="0"/>
              <a:t> 고급 </a:t>
            </a:r>
            <a:r>
              <a:rPr lang="en-US" altLang="ko-KR" sz="1100" dirty="0"/>
              <a:t>AGPS </a:t>
            </a:r>
            <a:r>
              <a:rPr lang="ko-KR" altLang="en-US" sz="1100" dirty="0"/>
              <a:t>기술 </a:t>
            </a:r>
            <a:br>
              <a:rPr lang="ko-KR" altLang="en-US" sz="1100" dirty="0"/>
            </a:br>
            <a:r>
              <a:rPr lang="en-US" altLang="ko-KR" sz="1100" dirty="0"/>
              <a:t>-</a:t>
            </a:r>
            <a:r>
              <a:rPr lang="en-US" altLang="ko-KR" sz="1100" dirty="0" err="1"/>
              <a:t>AlwaysLocate</a:t>
            </a:r>
            <a:r>
              <a:rPr lang="en-US" altLang="ko-KR" sz="1100" dirty="0"/>
              <a:t> ™,</a:t>
            </a:r>
            <a:r>
              <a:rPr lang="ko-KR" altLang="en-US" sz="1100" dirty="0"/>
              <a:t>주기적인 모드의 지능형 컨트롤러</a:t>
            </a:r>
            <a:br>
              <a:rPr lang="ko-KR" altLang="en-US" sz="1100" dirty="0"/>
            </a:br>
            <a:r>
              <a:rPr lang="en-US" altLang="ko-KR" sz="1100" dirty="0"/>
              <a:t>-FLP </a:t>
            </a:r>
            <a:r>
              <a:rPr lang="ko-KR" altLang="en-US" sz="1100" dirty="0"/>
              <a:t>모드</a:t>
            </a:r>
            <a:r>
              <a:rPr lang="en-US" altLang="ko-KR" sz="1100" dirty="0"/>
              <a:t>, </a:t>
            </a:r>
            <a:r>
              <a:rPr lang="ko-KR" altLang="en-US" sz="1100" dirty="0"/>
              <a:t>일반 모드의 약 </a:t>
            </a:r>
            <a:r>
              <a:rPr lang="en-US" altLang="ko-KR" sz="1100" dirty="0"/>
              <a:t>50 % </a:t>
            </a:r>
            <a:r>
              <a:rPr lang="ko-KR" altLang="en-US" sz="1100" dirty="0"/>
              <a:t>전력 소비 </a:t>
            </a:r>
            <a:r>
              <a:rPr lang="en-US" altLang="ko-KR" sz="1100" dirty="0"/>
              <a:t>GPS </a:t>
            </a:r>
            <a:br>
              <a:rPr lang="en-US" altLang="ko-KR" sz="1100" dirty="0"/>
            </a:br>
            <a:r>
              <a:rPr lang="en-US" altLang="ko-KR" sz="1100" dirty="0"/>
              <a:t>-GPS </a:t>
            </a:r>
            <a:r>
              <a:rPr lang="ko-KR" altLang="en-US" sz="1100" dirty="0"/>
              <a:t>지원 짧은 보호 회로 및 안테나 검출</a:t>
            </a:r>
          </a:p>
        </p:txBody>
      </p:sp>
      <p:pic>
        <p:nvPicPr>
          <p:cNvPr id="7170" name="Picture 2" descr="Raspberry Pi LoRa/GPS HAT - support 868M frequency [113990254]-아이씨뱅큐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077072"/>
            <a:ext cx="3190875" cy="239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02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사용자 지정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EBDDC3"/>
    </a:hlink>
    <a:folHlink>
      <a:srgbClr val="B29C9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504</Words>
  <Application>Microsoft Office PowerPoint</Application>
  <PresentationFormat>화면 슬라이드 쇼(4:3)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HY중고딕</vt:lpstr>
      <vt:lpstr>HY견고딕</vt:lpstr>
      <vt:lpstr>나눔고딕</vt:lpstr>
      <vt:lpstr>나눔고딕 ExtraBold</vt:lpstr>
      <vt:lpstr>맑은 고딕</vt:lpstr>
      <vt:lpstr>Wingdings</vt:lpstr>
      <vt:lpstr>Office 테마</vt:lpstr>
      <vt:lpstr>빅데이터를 이용한 IOT 차량관리 시스템 </vt:lpstr>
      <vt:lpstr>목차</vt:lpstr>
      <vt:lpstr>연구 개발 배경</vt:lpstr>
      <vt:lpstr>연구 개발 목표</vt:lpstr>
      <vt:lpstr>연구 개발 효과</vt:lpstr>
      <vt:lpstr>슬라이드 6</vt:lpstr>
      <vt:lpstr> </vt:lpstr>
      <vt:lpstr> 시스템 구조 및 시나리오 </vt:lpstr>
      <vt:lpstr> 개발 환경및 개발 방법 </vt:lpstr>
      <vt:lpstr>  개발 환경및 개발 방법  </vt:lpstr>
      <vt:lpstr> 업무 분담 </vt:lpstr>
      <vt:lpstr> 종합설계 수행 일정 </vt:lpstr>
      <vt:lpstr> 필요기술 및 참고문헌 </vt:lpstr>
      <vt:lpstr>GitHub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rhkdgh</cp:lastModifiedBy>
  <cp:revision>19</cp:revision>
  <dcterms:created xsi:type="dcterms:W3CDTF">2011-08-25T02:21:48Z</dcterms:created>
  <dcterms:modified xsi:type="dcterms:W3CDTF">2018-01-23T05:17:19Z</dcterms:modified>
</cp:coreProperties>
</file>