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0" r:id="rId2"/>
    <p:sldId id="261" r:id="rId3"/>
    <p:sldId id="258" r:id="rId4"/>
    <p:sldId id="282" r:id="rId5"/>
    <p:sldId id="276" r:id="rId6"/>
    <p:sldId id="280" r:id="rId7"/>
    <p:sldId id="274" r:id="rId8"/>
    <p:sldId id="275" r:id="rId9"/>
    <p:sldId id="277" r:id="rId10"/>
    <p:sldId id="263" r:id="rId11"/>
    <p:sldId id="269" r:id="rId12"/>
    <p:sldId id="271" r:id="rId13"/>
    <p:sldId id="272" r:id="rId14"/>
    <p:sldId id="273" r:id="rId15"/>
    <p:sldId id="270" r:id="rId16"/>
    <p:sldId id="265" r:id="rId17"/>
    <p:sldId id="266" r:id="rId18"/>
    <p:sldId id="278" r:id="rId19"/>
    <p:sldId id="256" r:id="rId20"/>
    <p:sldId id="281" r:id="rId21"/>
  </p:sldIdLst>
  <p:sldSz cx="12192000" cy="6858000"/>
  <p:notesSz cx="6858000" cy="9144000"/>
  <p:embeddedFontLst>
    <p:embeddedFont>
      <p:font typeface="맑은 고딕" pitchFamily="50" charset="-127"/>
      <p:regular r:id="rId23"/>
      <p:bold r:id="rId24"/>
    </p:embeddedFont>
    <p:embeddedFont>
      <p:font typeface="HY울릉도B" charset="-127"/>
      <p:regular r:id="rId25"/>
    </p:embeddedFont>
    <p:embeddedFont>
      <p:font typeface="맑은 고딕 Semilight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사명" initials="홍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74"/>
    <a:srgbClr val="EC745B"/>
    <a:srgbClr val="EEE6CC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7" autoAdjust="0"/>
    <p:restoredTop sz="82477" autoAdjust="0"/>
  </p:normalViewPr>
  <p:slideViewPr>
    <p:cSldViewPr snapToGrid="0">
      <p:cViewPr varScale="1">
        <p:scale>
          <a:sx n="59" d="100"/>
          <a:sy n="59" d="100"/>
        </p:scale>
        <p:origin x="-140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84"/>
    </p:cViewPr>
  </p:sorterViewPr>
  <p:notesViewPr>
    <p:cSldViewPr snapToGrid="0">
      <p:cViewPr varScale="1">
        <p:scale>
          <a:sx n="51" d="100"/>
          <a:sy n="51" d="100"/>
        </p:scale>
        <p:origin x="-27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3C9E4-1A9E-4E99-960E-A3490839009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80959F3-B39C-496E-A24B-55F981FD2473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328C6A23-8B7B-4148-B86E-5520283A7E78}" type="par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379D685D-C887-45EF-86FC-C876E2E14A95}" type="sib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D241A7B2-F687-4CBA-AA69-809B0A5985C3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07C4AE43-6DD2-4B78-9BC1-F0C75F3085B0}" type="parTrans" cxnId="{CD3B3EB2-D89F-44E3-9A1A-5E0F9823E9D5}">
      <dgm:prSet/>
      <dgm:spPr/>
      <dgm:t>
        <a:bodyPr/>
        <a:lstStyle/>
        <a:p>
          <a:pPr latinLnBrk="1"/>
          <a:endParaRPr lang="ko-KR" altLang="en-US"/>
        </a:p>
      </dgm:t>
    </dgm:pt>
    <dgm:pt modelId="{4AFDC8F0-92A6-48A2-A6F4-DAF7EE7EC809}" type="sibTrans" cxnId="{CD3B3EB2-D89F-44E3-9A1A-5E0F9823E9D5}">
      <dgm:prSet/>
      <dgm:spPr/>
      <dgm:t>
        <a:bodyPr/>
        <a:lstStyle/>
        <a:p>
          <a:pPr latinLnBrk="1"/>
          <a:endParaRPr lang="ko-KR" altLang="en-US"/>
        </a:p>
      </dgm:t>
    </dgm:pt>
    <dgm:pt modelId="{BD0B261C-59B7-4E89-924A-AFA1B1CF5FAA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2D999A0C-AAD1-406F-B2E7-54D92C819802}" type="par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9CBDD0C7-7C44-4E50-B068-2406F115F880}" type="sib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38D79457-6566-413A-B986-9329A690B43D}">
      <dgm:prSet phldrT="[텍스트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3E3A8EE7-61AE-4299-8AEA-561591568477}" type="par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7ED639B7-A3A0-4074-83F6-C3599DEB0F66}" type="sib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D4986403-593E-4E7B-A721-960A58C49A83}" type="pres">
      <dgm:prSet presAssocID="{8433C9E4-1A9E-4E99-960E-A349083900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480AAE-8E03-4FB3-9E4F-B0AB56EF3F43}" type="pres">
      <dgm:prSet presAssocID="{E80959F3-B39C-496E-A24B-55F981FD2473}" presName="centerShape" presStyleLbl="node0" presStyleIdx="0" presStyleCnt="1" custScaleX="110046" custScaleY="67087"/>
      <dgm:spPr/>
      <dgm:t>
        <a:bodyPr/>
        <a:lstStyle/>
        <a:p>
          <a:pPr latinLnBrk="1"/>
          <a:endParaRPr lang="ko-KR" altLang="en-US"/>
        </a:p>
      </dgm:t>
    </dgm:pt>
    <dgm:pt modelId="{C1539942-84F6-4769-99BE-FB1B8711B2EA}" type="pres">
      <dgm:prSet presAssocID="{07C4AE43-6DD2-4B78-9BC1-F0C75F3085B0}" presName="Name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62C6C5B-6864-458B-A984-A807EBEC36BB}" type="pres">
      <dgm:prSet presAssocID="{07C4AE43-6DD2-4B78-9BC1-F0C75F3085B0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7F81316-5E94-4DDA-8E86-522F851558EC}" type="pres">
      <dgm:prSet presAssocID="{D241A7B2-F687-4CBA-AA69-809B0A5985C3}" presName="node" presStyleLbl="node1" presStyleIdx="0" presStyleCnt="3" custScaleX="161836" custScaleY="170356" custRadScaleRad="121652" custRadScaleInc="1561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1CC012-A6B0-4531-8EA7-0848F0F1EC85}" type="pres">
      <dgm:prSet presAssocID="{2D999A0C-AAD1-406F-B2E7-54D92C819802}" presName="Name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3BEFCC0-0145-4C01-84FA-78CAD5EA76DD}" type="pres">
      <dgm:prSet presAssocID="{2D999A0C-AAD1-406F-B2E7-54D92C819802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BAE2A5B-0F51-42FC-9D0A-DC25BEAC1C16}" type="pres">
      <dgm:prSet presAssocID="{BD0B261C-59B7-4E89-924A-AFA1B1CF5FAA}" presName="node" presStyleLbl="node1" presStyleIdx="1" presStyleCnt="3" custScaleX="161836" custScaleY="170356" custRadScaleRad="122770" custRadScaleInc="2467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6927E-2958-428E-9DF7-4F05D5FF2461}" type="pres">
      <dgm:prSet presAssocID="{3E3A8EE7-61AE-4299-8AEA-561591568477}" presName="Name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FD26DA8-D02B-41F3-B556-4620E0527AC1}" type="pres">
      <dgm:prSet presAssocID="{3E3A8EE7-61AE-4299-8AEA-561591568477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F1A5289-8352-44CA-A904-CABC1028E78E}" type="pres">
      <dgm:prSet presAssocID="{38D79457-6566-413A-B986-9329A690B43D}" presName="node" presStyleLbl="node1" presStyleIdx="2" presStyleCnt="3" custScaleX="165577" custScaleY="129375" custRadScaleRad="90143" custRadScaleInc="1968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B5E0080-8A99-420C-B647-C7FD4CABB5AE}" type="presOf" srcId="{D241A7B2-F687-4CBA-AA69-809B0A5985C3}" destId="{07F81316-5E94-4DDA-8E86-522F851558EC}" srcOrd="0" destOrd="0" presId="urn:microsoft.com/office/officeart/2005/8/layout/radial1"/>
    <dgm:cxn modelId="{26DA315A-66D2-4694-978F-D2B55358FCC2}" srcId="{E80959F3-B39C-496E-A24B-55F981FD2473}" destId="{38D79457-6566-413A-B986-9329A690B43D}" srcOrd="2" destOrd="0" parTransId="{3E3A8EE7-61AE-4299-8AEA-561591568477}" sibTransId="{7ED639B7-A3A0-4074-83F6-C3599DEB0F66}"/>
    <dgm:cxn modelId="{15EEBD4B-B333-4B64-AA11-A76917FCB3B5}" type="presOf" srcId="{07C4AE43-6DD2-4B78-9BC1-F0C75F3085B0}" destId="{062C6C5B-6864-458B-A984-A807EBEC36BB}" srcOrd="1" destOrd="0" presId="urn:microsoft.com/office/officeart/2005/8/layout/radial1"/>
    <dgm:cxn modelId="{43C19F30-412E-4931-AC5B-B182A04C432E}" type="presOf" srcId="{3E3A8EE7-61AE-4299-8AEA-561591568477}" destId="{BFD26DA8-D02B-41F3-B556-4620E0527AC1}" srcOrd="1" destOrd="0" presId="urn:microsoft.com/office/officeart/2005/8/layout/radial1"/>
    <dgm:cxn modelId="{D5D3B0BF-4F90-4473-AE87-C5ABC5CC3D78}" type="presOf" srcId="{07C4AE43-6DD2-4B78-9BC1-F0C75F3085B0}" destId="{C1539942-84F6-4769-99BE-FB1B8711B2EA}" srcOrd="0" destOrd="0" presId="urn:microsoft.com/office/officeart/2005/8/layout/radial1"/>
    <dgm:cxn modelId="{C21FCAFD-43EB-4F1E-9C61-B33D1B7F9F92}" type="presOf" srcId="{8433C9E4-1A9E-4E99-960E-A34908390095}" destId="{D4986403-593E-4E7B-A721-960A58C49A83}" srcOrd="0" destOrd="0" presId="urn:microsoft.com/office/officeart/2005/8/layout/radial1"/>
    <dgm:cxn modelId="{68DF2D58-2FC4-4EF5-94DE-6B5A5104FB18}" type="presOf" srcId="{3E3A8EE7-61AE-4299-8AEA-561591568477}" destId="{1826927E-2958-428E-9DF7-4F05D5FF2461}" srcOrd="0" destOrd="0" presId="urn:microsoft.com/office/officeart/2005/8/layout/radial1"/>
    <dgm:cxn modelId="{2AFF5DCD-E50F-474F-9751-FC0BB5DC5597}" srcId="{8433C9E4-1A9E-4E99-960E-A34908390095}" destId="{E80959F3-B39C-496E-A24B-55F981FD2473}" srcOrd="0" destOrd="0" parTransId="{328C6A23-8B7B-4148-B86E-5520283A7E78}" sibTransId="{379D685D-C887-45EF-86FC-C876E2E14A95}"/>
    <dgm:cxn modelId="{2AB66F16-451A-4B04-83A4-F7D8A8950A9E}" type="presOf" srcId="{38D79457-6566-413A-B986-9329A690B43D}" destId="{0F1A5289-8352-44CA-A904-CABC1028E78E}" srcOrd="0" destOrd="0" presId="urn:microsoft.com/office/officeart/2005/8/layout/radial1"/>
    <dgm:cxn modelId="{470BEB70-BEF0-4926-8385-6D7B6E08764E}" type="presOf" srcId="{2D999A0C-AAD1-406F-B2E7-54D92C819802}" destId="{841CC012-A6B0-4531-8EA7-0848F0F1EC85}" srcOrd="0" destOrd="0" presId="urn:microsoft.com/office/officeart/2005/8/layout/radial1"/>
    <dgm:cxn modelId="{CD3B3EB2-D89F-44E3-9A1A-5E0F9823E9D5}" srcId="{E80959F3-B39C-496E-A24B-55F981FD2473}" destId="{D241A7B2-F687-4CBA-AA69-809B0A5985C3}" srcOrd="0" destOrd="0" parTransId="{07C4AE43-6DD2-4B78-9BC1-F0C75F3085B0}" sibTransId="{4AFDC8F0-92A6-48A2-A6F4-DAF7EE7EC809}"/>
    <dgm:cxn modelId="{686F2C73-9258-4A59-98A0-44D5825F2DF3}" type="presOf" srcId="{E80959F3-B39C-496E-A24B-55F981FD2473}" destId="{93480AAE-8E03-4FB3-9E4F-B0AB56EF3F43}" srcOrd="0" destOrd="0" presId="urn:microsoft.com/office/officeart/2005/8/layout/radial1"/>
    <dgm:cxn modelId="{DE23931F-5293-4523-A0AB-0D294F55A2F0}" type="presOf" srcId="{BD0B261C-59B7-4E89-924A-AFA1B1CF5FAA}" destId="{EBAE2A5B-0F51-42FC-9D0A-DC25BEAC1C16}" srcOrd="0" destOrd="0" presId="urn:microsoft.com/office/officeart/2005/8/layout/radial1"/>
    <dgm:cxn modelId="{1E25F612-450C-484F-BC7D-21E36577C2AA}" type="presOf" srcId="{2D999A0C-AAD1-406F-B2E7-54D92C819802}" destId="{93BEFCC0-0145-4C01-84FA-78CAD5EA76DD}" srcOrd="1" destOrd="0" presId="urn:microsoft.com/office/officeart/2005/8/layout/radial1"/>
    <dgm:cxn modelId="{5B8A5BB7-C8E9-4596-9B6C-DE9CC1043D0C}" srcId="{E80959F3-B39C-496E-A24B-55F981FD2473}" destId="{BD0B261C-59B7-4E89-924A-AFA1B1CF5FAA}" srcOrd="1" destOrd="0" parTransId="{2D999A0C-AAD1-406F-B2E7-54D92C819802}" sibTransId="{9CBDD0C7-7C44-4E50-B068-2406F115F880}"/>
    <dgm:cxn modelId="{7E6B6C9F-528F-4250-92F1-C376A2E46DB6}" type="presParOf" srcId="{D4986403-593E-4E7B-A721-960A58C49A83}" destId="{93480AAE-8E03-4FB3-9E4F-B0AB56EF3F43}" srcOrd="0" destOrd="0" presId="urn:microsoft.com/office/officeart/2005/8/layout/radial1"/>
    <dgm:cxn modelId="{49334D11-1EB1-42F3-8E8B-E42FB3B75227}" type="presParOf" srcId="{D4986403-593E-4E7B-A721-960A58C49A83}" destId="{C1539942-84F6-4769-99BE-FB1B8711B2EA}" srcOrd="1" destOrd="0" presId="urn:microsoft.com/office/officeart/2005/8/layout/radial1"/>
    <dgm:cxn modelId="{A88E041B-A42D-408B-8D05-0B7634FEB9C6}" type="presParOf" srcId="{C1539942-84F6-4769-99BE-FB1B8711B2EA}" destId="{062C6C5B-6864-458B-A984-A807EBEC36BB}" srcOrd="0" destOrd="0" presId="urn:microsoft.com/office/officeart/2005/8/layout/radial1"/>
    <dgm:cxn modelId="{F1A82755-140F-4985-8E26-3261495B2E18}" type="presParOf" srcId="{D4986403-593E-4E7B-A721-960A58C49A83}" destId="{07F81316-5E94-4DDA-8E86-522F851558EC}" srcOrd="2" destOrd="0" presId="urn:microsoft.com/office/officeart/2005/8/layout/radial1"/>
    <dgm:cxn modelId="{1C8CC340-C86C-4C15-9711-2F8B0DE32692}" type="presParOf" srcId="{D4986403-593E-4E7B-A721-960A58C49A83}" destId="{841CC012-A6B0-4531-8EA7-0848F0F1EC85}" srcOrd="3" destOrd="0" presId="urn:microsoft.com/office/officeart/2005/8/layout/radial1"/>
    <dgm:cxn modelId="{695BD9F3-8553-496B-B5D0-839C261E5343}" type="presParOf" srcId="{841CC012-A6B0-4531-8EA7-0848F0F1EC85}" destId="{93BEFCC0-0145-4C01-84FA-78CAD5EA76DD}" srcOrd="0" destOrd="0" presId="urn:microsoft.com/office/officeart/2005/8/layout/radial1"/>
    <dgm:cxn modelId="{08FD86FC-2205-4C4E-8E6D-E74FDC665170}" type="presParOf" srcId="{D4986403-593E-4E7B-A721-960A58C49A83}" destId="{EBAE2A5B-0F51-42FC-9D0A-DC25BEAC1C16}" srcOrd="4" destOrd="0" presId="urn:microsoft.com/office/officeart/2005/8/layout/radial1"/>
    <dgm:cxn modelId="{DD0286C2-54BF-4218-B1FB-02D9B50CF5EB}" type="presParOf" srcId="{D4986403-593E-4E7B-A721-960A58C49A83}" destId="{1826927E-2958-428E-9DF7-4F05D5FF2461}" srcOrd="5" destOrd="0" presId="urn:microsoft.com/office/officeart/2005/8/layout/radial1"/>
    <dgm:cxn modelId="{00709220-5F27-4733-A5E6-2C1BC092721A}" type="presParOf" srcId="{1826927E-2958-428E-9DF7-4F05D5FF2461}" destId="{BFD26DA8-D02B-41F3-B556-4620E0527AC1}" srcOrd="0" destOrd="0" presId="urn:microsoft.com/office/officeart/2005/8/layout/radial1"/>
    <dgm:cxn modelId="{28893D88-5603-4BA6-82C4-B93669DF3B99}" type="presParOf" srcId="{D4986403-593E-4E7B-A721-960A58C49A83}" destId="{0F1A5289-8352-44CA-A904-CABC1028E78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80AAE-8E03-4FB3-9E4F-B0AB56EF3F43}">
      <dsp:nvSpPr>
        <dsp:cNvPr id="0" name=""/>
        <dsp:cNvSpPr/>
      </dsp:nvSpPr>
      <dsp:spPr>
        <a:xfrm>
          <a:off x="3150299" y="2495588"/>
          <a:ext cx="1858998" cy="1133295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500" kern="1200" dirty="0"/>
        </a:p>
      </dsp:txBody>
      <dsp:txXfrm>
        <a:off x="3422543" y="2661555"/>
        <a:ext cx="1314510" cy="801361"/>
      </dsp:txXfrm>
    </dsp:sp>
    <dsp:sp modelId="{C1539942-84F6-4769-99BE-FB1B8711B2EA}">
      <dsp:nvSpPr>
        <dsp:cNvPr id="0" name=""/>
        <dsp:cNvSpPr/>
      </dsp:nvSpPr>
      <dsp:spPr>
        <a:xfrm rot="221868">
          <a:off x="5003721" y="3115579"/>
          <a:ext cx="381791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381791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85072" y="3124740"/>
        <a:ext cx="19089" cy="19089"/>
      </dsp:txXfrm>
    </dsp:sp>
    <dsp:sp modelId="{07F81316-5E94-4DDA-8E86-522F851558EC}">
      <dsp:nvSpPr>
        <dsp:cNvPr id="0" name=""/>
        <dsp:cNvSpPr/>
      </dsp:nvSpPr>
      <dsp:spPr>
        <a:xfrm>
          <a:off x="5382546" y="1795868"/>
          <a:ext cx="2733882" cy="287781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 </a:t>
          </a:r>
          <a:endParaRPr lang="ko-KR" altLang="en-US" sz="6500" kern="1200" dirty="0"/>
        </a:p>
      </dsp:txBody>
      <dsp:txXfrm>
        <a:off x="5782914" y="2217314"/>
        <a:ext cx="1933146" cy="2034918"/>
      </dsp:txXfrm>
    </dsp:sp>
    <dsp:sp modelId="{841CC012-A6B0-4531-8EA7-0848F0F1EC85}">
      <dsp:nvSpPr>
        <dsp:cNvPr id="0" name=""/>
        <dsp:cNvSpPr/>
      </dsp:nvSpPr>
      <dsp:spPr>
        <a:xfrm rot="10683432">
          <a:off x="2747622" y="3081863"/>
          <a:ext cx="404228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404228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2939631" y="3090463"/>
        <a:ext cx="20211" cy="20211"/>
      </dsp:txXfrm>
    </dsp:sp>
    <dsp:sp modelId="{EBAE2A5B-0F51-42FC-9D0A-DC25BEAC1C16}">
      <dsp:nvSpPr>
        <dsp:cNvPr id="0" name=""/>
        <dsp:cNvSpPr/>
      </dsp:nvSpPr>
      <dsp:spPr>
        <a:xfrm>
          <a:off x="14565" y="1714860"/>
          <a:ext cx="2733882" cy="287781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414933" y="2136306"/>
        <a:ext cx="1933146" cy="2034918"/>
      </dsp:txXfrm>
    </dsp:sp>
    <dsp:sp modelId="{1826927E-2958-428E-9DF7-4F05D5FF2461}">
      <dsp:nvSpPr>
        <dsp:cNvPr id="0" name=""/>
        <dsp:cNvSpPr/>
      </dsp:nvSpPr>
      <dsp:spPr>
        <a:xfrm rot="16085705">
          <a:off x="3900430" y="2321723"/>
          <a:ext cx="310723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310723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4048024" y="2332660"/>
        <a:ext cx="15536" cy="15536"/>
      </dsp:txXfrm>
    </dsp:sp>
    <dsp:sp modelId="{0F1A5289-8352-44CA-A904-CABC1028E78E}">
      <dsp:nvSpPr>
        <dsp:cNvPr id="0" name=""/>
        <dsp:cNvSpPr/>
      </dsp:nvSpPr>
      <dsp:spPr>
        <a:xfrm>
          <a:off x="2615755" y="0"/>
          <a:ext cx="2797079" cy="218552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 </a:t>
          </a:r>
          <a:endParaRPr lang="ko-KR" altLang="en-US" sz="6500" kern="1200" dirty="0"/>
        </a:p>
      </dsp:txBody>
      <dsp:txXfrm>
        <a:off x="3025378" y="320062"/>
        <a:ext cx="1977833" cy="1545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5978E-C8EA-4812-BABD-5B59CD820954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D16F-ECDC-412C-88E4-344CD90399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6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차 등록대수가 지속적으로 증가하고 있고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이에 따라 차량 관리에 관심을 두고 있는 사람들이 증가하고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사람들은 자동차를 최적의 상태로 오래 유지하고 싶어 하며 이를 위해 차량 관리에 많은 관심을 가지고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차량관리에 대한 사용자 응용프로그램이 많이 등장하는 추세이지만 실시간으로 차량상태정보만 주어질 뿐 그에 따른 분석시스템이 없어 효율적으로 차량을 관리하기가 어렵다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2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차 등록대수가 지속적으로 증가하고 있고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이에 따라 차량 관리에 관심을 두고 있는 사람들이 증가하고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사람들은 자동차를 최적의 상태로 오래 유지하고 싶어 하며 이를 위해 차량 관리에 많은 관심을 가지고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차량관리에 대한 사용자 응용프로그램이 많이 등장하는 추세이지만 실시간으로 차량상태정보만 주어질 뿐 그에 따른 분석시스템이 없어 효율적으로 차량을 관리하기가 어렵다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2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차 등록대수가 지속적으로 증가하고 있고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이에 따라 차량 관리에 관심을 두고 있는 사람들이 증가하고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사람들은 자동차를 최적의 상태로 오래 유지하고 싶어 하며 이를 위해 차량 관리에 많은 관심을 가지고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차량관리에 대한 사용자 응용프로그램이 많이 등장하는 추세이지만 실시간으로 차량상태정보만 주어질 뿐 그에 따른 분석시스템이 없어 효율적으로 차량을 관리하기가 어렵다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2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차 등록대수가 지속적으로 증가하고 있고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이에 따라 차량 관리에 관심을 두고 있는 사람들이 증가하고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사람들은 자동차를 최적의 상태로 오래 유지하고 싶어 하며 이를 위해 차량 관리에 많은 관심을 가지고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차량관리에 대한 사용자 응용프로그램이 많이 등장하는 추세이지만 실시간으로 차량상태정보만 주어질 뿐 그에 따른 분석시스템이 없어 효율적으로 차량을 관리하기가 어렵다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2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주기적으로 자동차의 현 상태를 파악하고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자동차를 관리하는 데 있어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금전적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시간적 비용이 많이 발생하기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자동차 관리에 도움을 주는 시스템이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자동차의 내부 상태를 모니터링 하여도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상태에 대해 쉽게 이해하기 어렵기 때문에 내부 상태데이터를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분석해 사용자가 효율적으로 차량을 관리할 수 있게 해줄 수 있는 시스템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주기적으로 자동차의 현 상태를 파악하고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자동차를 관리하는 데 있어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금전적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시간적 비용이 많이 발생하기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자동차 관리에 도움을 주는 시스템이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자동차의 내부 상태를 모니터링 하여도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상태에 대해 쉽게 이해하기 어렵기 때문에 내부 상태데이터를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분석해 사용자가 효율적으로 차량을 관리할 수 있게 해줄 수 있는 시스템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1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652694" y="1990875"/>
            <a:ext cx="5539306" cy="503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EC745B"/>
                </a:solidFill>
                <a:latin typeface="맑은 고딕" pitchFamily="50" charset="-127"/>
                <a:ea typeface="맑은 고딕" pitchFamily="50" charset="-127"/>
              </a:rPr>
              <a:t>2018 </a:t>
            </a:r>
            <a:r>
              <a:rPr lang="ko-KR" altLang="en-US" dirty="0" smtClean="0">
                <a:solidFill>
                  <a:srgbClr val="EC745B"/>
                </a:solidFill>
                <a:latin typeface="맑은 고딕" pitchFamily="50" charset="-127"/>
                <a:ea typeface="맑은 고딕" pitchFamily="50" charset="-127"/>
              </a:rPr>
              <a:t>졸업작품 제안서</a:t>
            </a:r>
            <a:endParaRPr lang="ko-KR" altLang="en-US" dirty="0">
              <a:solidFill>
                <a:srgbClr val="EC74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80133" y="3259395"/>
            <a:ext cx="11643360" cy="730399"/>
          </a:xfrm>
        </p:spPr>
        <p:txBody>
          <a:bodyPr/>
          <a:lstStyle/>
          <a:p>
            <a:pPr algn="just"/>
            <a:r>
              <a:rPr lang="ko-KR" altLang="en-US" sz="4800" dirty="0" err="1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48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48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sz="48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차량 관리 시스템</a:t>
            </a:r>
            <a:endParaRPr lang="en-US" altLang="ko-KR" sz="4800" dirty="0" smtClean="0">
              <a:solidFill>
                <a:srgbClr val="496F74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3600" b="1" dirty="0">
                <a:solidFill>
                  <a:srgbClr val="496F74"/>
                </a:solidFill>
              </a:rPr>
              <a:t>IOT vehicle management system using Big Data</a:t>
            </a:r>
            <a:endParaRPr lang="en-US" altLang="ko-KR" sz="3600" dirty="0">
              <a:solidFill>
                <a:srgbClr val="496F74"/>
              </a:solidFill>
            </a:endParaRPr>
          </a:p>
          <a:p>
            <a:pPr algn="just"/>
            <a:endParaRPr lang="ko-KR" altLang="en-US" sz="4800" dirty="0">
              <a:solidFill>
                <a:srgbClr val="496F7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064000" y="4840942"/>
          <a:ext cx="8128000" cy="201705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61035"/>
                <a:gridCol w="1990165"/>
                <a:gridCol w="1625600"/>
                <a:gridCol w="1625600"/>
                <a:gridCol w="1625600"/>
              </a:tblGrid>
              <a:tr h="4232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1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컴퓨터공학부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2012154004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김 광호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1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컴퓨터공학부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2012150048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홍 사명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HP(Help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People)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컴퓨터공학부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2013152004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권 정민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지도교수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박 정민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컴퓨터공학부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2015152051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 종학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730760" y="2127491"/>
            <a:ext cx="1629467" cy="435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 cap="rnd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1519" y="2452284"/>
            <a:ext cx="1886673" cy="3851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 cap="rnd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시스템 시나리오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구성도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6919148" y="548640"/>
              <a:ext cx="411879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02080" y="1447799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○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6" y="4084871"/>
            <a:ext cx="1688361" cy="844181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956355" y="2724259"/>
            <a:ext cx="1354237" cy="798653"/>
          </a:xfrm>
          <a:prstGeom prst="wedgeRoundRectCallout">
            <a:avLst>
              <a:gd name="adj1" fmla="val -26444"/>
              <a:gd name="adj2" fmla="val 121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9" t="33989" b="33005"/>
          <a:stretch/>
        </p:blipFill>
        <p:spPr>
          <a:xfrm>
            <a:off x="1221367" y="2837544"/>
            <a:ext cx="916810" cy="589440"/>
          </a:xfrm>
          <a:prstGeom prst="rect">
            <a:avLst/>
          </a:prstGeom>
        </p:spPr>
      </p:pic>
      <p:pic>
        <p:nvPicPr>
          <p:cNvPr id="1026" name="Picture 2" descr="C:\Users\홍사명\Desktop\종설ppt이미지파일\라즈베리파이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59" y="2895293"/>
            <a:ext cx="1406545" cy="118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구부러진 연결선 23"/>
          <p:cNvCxnSpPr>
            <a:stCxn id="41" idx="2"/>
            <a:endCxn id="48" idx="0"/>
          </p:cNvCxnSpPr>
          <p:nvPr/>
        </p:nvCxnSpPr>
        <p:spPr>
          <a:xfrm rot="5400000">
            <a:off x="8005105" y="4387791"/>
            <a:ext cx="1050243" cy="1"/>
          </a:xfrm>
          <a:prstGeom prst="curvedConnector3">
            <a:avLst>
              <a:gd name="adj1" fmla="val 50000"/>
            </a:avLst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http://www.kinews.net/news/photo/201703/105253_153509_3710.jpg"/>
          <p:cNvPicPr>
            <a:picLocks noChangeAspect="1" noChangeArrowheads="1"/>
          </p:cNvPicPr>
          <p:nvPr/>
        </p:nvPicPr>
        <p:blipFill rotWithShape="1">
          <a:blip r:embed="rId6" cstate="print"/>
          <a:srcRect l="12200" t="4922" r="43901" b="5872"/>
          <a:stretch/>
        </p:blipFill>
        <p:spPr bwMode="auto">
          <a:xfrm>
            <a:off x="8179953" y="2452284"/>
            <a:ext cx="700546" cy="141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모서리가 둥근 사각형 설명선 42"/>
          <p:cNvSpPr/>
          <p:nvPr/>
        </p:nvSpPr>
        <p:spPr>
          <a:xfrm>
            <a:off x="10063774" y="2256822"/>
            <a:ext cx="1145894" cy="1146037"/>
          </a:xfrm>
          <a:prstGeom prst="wedgeRoundRectCallout">
            <a:avLst>
              <a:gd name="adj1" fmla="val -143226"/>
              <a:gd name="adj2" fmla="val 2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 descr="C:\Users\홍사명\Desktop\종설ppt이미지파일\안드로이드캐릭터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53" y="2372401"/>
            <a:ext cx="900000" cy="8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사각형 설명선 27"/>
          <p:cNvSpPr/>
          <p:nvPr/>
        </p:nvSpPr>
        <p:spPr>
          <a:xfrm>
            <a:off x="9927290" y="4987455"/>
            <a:ext cx="1479148" cy="1494368"/>
          </a:xfrm>
          <a:prstGeom prst="wedgeRoundRectCallout">
            <a:avLst>
              <a:gd name="adj1" fmla="val -114980"/>
              <a:gd name="adj2" fmla="val -71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675" y="5135835"/>
            <a:ext cx="1282378" cy="445845"/>
          </a:xfrm>
          <a:prstGeom prst="rect">
            <a:avLst/>
          </a:prstGeom>
        </p:spPr>
      </p:pic>
      <p:pic>
        <p:nvPicPr>
          <p:cNvPr id="3074" name="Picture 2" descr="특화된 기능으로 승부, ‘취향저격’ 블루투스 헤드셋 열전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68" y="4093393"/>
            <a:ext cx="495894" cy="7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특화된 기능으로 승부, ‘취향저격’ 블루투스 헤드셋 열전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90" y="4094296"/>
            <a:ext cx="495894" cy="7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홍사명\Desktop\종설ppt이미지파일\서버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080" y="4912913"/>
            <a:ext cx="878289" cy="13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화살표 연결선 37"/>
          <p:cNvCxnSpPr>
            <a:stCxn id="3" idx="3"/>
          </p:cNvCxnSpPr>
          <p:nvPr/>
        </p:nvCxnSpPr>
        <p:spPr>
          <a:xfrm flipV="1">
            <a:off x="2046547" y="4437372"/>
            <a:ext cx="1204972" cy="695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59" y="4892109"/>
            <a:ext cx="1406545" cy="100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홍사명\Desktop\종설기\종설ppt이미지파일\R프로그래밍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66" y="5719963"/>
            <a:ext cx="1273587" cy="5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시스템 시나리오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구성도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6919148" y="548640"/>
              <a:ext cx="411879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447800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시스템구성도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7646" y="4626694"/>
            <a:ext cx="1666755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차량진단모듈</a:t>
            </a:r>
            <a:endParaRPr lang="en-US" altLang="ko-KR" b="1" dirty="0" smtClean="0"/>
          </a:p>
          <a:p>
            <a:r>
              <a:rPr lang="ko-KR" altLang="en-US" b="1" dirty="0" smtClean="0"/>
              <a:t>엔진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부품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타이어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3808" y="2834732"/>
            <a:ext cx="215676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실시</a:t>
            </a:r>
            <a:r>
              <a:rPr lang="ko-KR" altLang="en-US" b="1" dirty="0"/>
              <a:t>간</a:t>
            </a:r>
            <a:r>
              <a:rPr lang="ko-KR" altLang="en-US" b="1" dirty="0" smtClean="0"/>
              <a:t> 상태 모듈</a:t>
            </a:r>
            <a:endParaRPr lang="en-US" altLang="ko-KR" b="1" dirty="0" smtClean="0"/>
          </a:p>
          <a:p>
            <a:r>
              <a:rPr lang="ko-KR" altLang="en-US" b="1" dirty="0" smtClean="0"/>
              <a:t>속도</a:t>
            </a:r>
            <a:endParaRPr lang="en-US" altLang="ko-KR" b="1" dirty="0" smtClean="0"/>
          </a:p>
          <a:p>
            <a:r>
              <a:rPr lang="ko-KR" altLang="en-US" b="1" dirty="0" smtClean="0"/>
              <a:t>연료량</a:t>
            </a:r>
            <a:endParaRPr lang="en-US" altLang="ko-KR" b="1" dirty="0" smtClean="0"/>
          </a:p>
          <a:p>
            <a:r>
              <a:rPr lang="ko-KR" altLang="en-US" b="1" dirty="0" err="1" smtClean="0"/>
              <a:t>유류</a:t>
            </a:r>
            <a:r>
              <a:rPr lang="ko-KR" altLang="en-US" b="1" dirty="0" err="1"/>
              <a:t>비</a:t>
            </a:r>
            <a:endParaRPr lang="en-US" altLang="ko-KR" b="1" dirty="0" smtClean="0"/>
          </a:p>
          <a:p>
            <a:r>
              <a:rPr lang="en-US" altLang="ko-KR" b="1" dirty="0" smtClean="0"/>
              <a:t>Rpm</a:t>
            </a:r>
          </a:p>
          <a:p>
            <a:r>
              <a:rPr lang="ko-KR" altLang="en-US" b="1" dirty="0" smtClean="0"/>
              <a:t>배터리잔</a:t>
            </a:r>
            <a:r>
              <a:rPr lang="ko-KR" altLang="en-US" b="1" dirty="0"/>
              <a:t>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6573" y="21864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라즈베리파이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56110" y="2221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8091" y="22480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자동차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7517" y="21864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1332" y="2186464"/>
            <a:ext cx="2430683" cy="37513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92100" y="2186464"/>
            <a:ext cx="2792520" cy="37513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05914" y="2171598"/>
            <a:ext cx="2592729" cy="37513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19503" y="2171598"/>
            <a:ext cx="1863041" cy="37513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01843" y="2848128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차량진단모</a:t>
            </a:r>
            <a:r>
              <a:rPr lang="ko-KR" altLang="en-US" b="1" dirty="0"/>
              <a:t>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66194" y="3069727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데이터베이</a:t>
            </a:r>
            <a:r>
              <a:rPr lang="ko-KR" altLang="en-US" b="1" dirty="0"/>
              <a:t>스</a:t>
            </a:r>
          </a:p>
        </p:txBody>
      </p:sp>
      <p:cxnSp>
        <p:nvCxnSpPr>
          <p:cNvPr id="15" name="꺾인 연결선 14"/>
          <p:cNvCxnSpPr>
            <a:stCxn id="19" idx="3"/>
            <a:endCxn id="10" idx="1"/>
          </p:cNvCxnSpPr>
          <p:nvPr/>
        </p:nvCxnSpPr>
        <p:spPr>
          <a:xfrm>
            <a:off x="2671503" y="3032794"/>
            <a:ext cx="1322305" cy="6791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37749" y="386260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44810" y="4291297"/>
            <a:ext cx="2265169" cy="14431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실시간상태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차량진단</a:t>
            </a:r>
            <a:r>
              <a:rPr lang="en-US" altLang="ko-KR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소모품교체시기추천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타이어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배터리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 로그인</a:t>
            </a:r>
            <a:r>
              <a:rPr lang="en-US" altLang="ko-KR" b="1" dirty="0" smtClean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42579" y="2987561"/>
            <a:ext cx="19225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서버  연동 모듈</a:t>
            </a:r>
            <a:endParaRPr lang="ko-KR" altLang="en-US" b="1" dirty="0"/>
          </a:p>
        </p:txBody>
      </p:sp>
      <p:cxnSp>
        <p:nvCxnSpPr>
          <p:cNvPr id="27" name="꺾인 연결선 26"/>
          <p:cNvCxnSpPr>
            <a:stCxn id="10" idx="3"/>
            <a:endCxn id="28" idx="1"/>
          </p:cNvCxnSpPr>
          <p:nvPr/>
        </p:nvCxnSpPr>
        <p:spPr>
          <a:xfrm flipV="1">
            <a:off x="6150571" y="3172227"/>
            <a:ext cx="992008" cy="539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8" idx="3"/>
            <a:endCxn id="20" idx="1"/>
          </p:cNvCxnSpPr>
          <p:nvPr/>
        </p:nvCxnSpPr>
        <p:spPr>
          <a:xfrm>
            <a:off x="9065123" y="3172227"/>
            <a:ext cx="1001071" cy="821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7" idx="0"/>
          </p:cNvCxnSpPr>
          <p:nvPr/>
        </p:nvCxnSpPr>
        <p:spPr>
          <a:xfrm>
            <a:off x="10851024" y="3439059"/>
            <a:ext cx="0" cy="118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7" idx="1"/>
            <a:endCxn id="23" idx="3"/>
          </p:cNvCxnSpPr>
          <p:nvPr/>
        </p:nvCxnSpPr>
        <p:spPr>
          <a:xfrm rot="10800000">
            <a:off x="9209980" y="5012879"/>
            <a:ext cx="807667" cy="754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업무분담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221278" y="563880"/>
              <a:ext cx="481666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144780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○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개발환경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9" name="Picture 2" descr="http://www.kinews.net/news/photo/201703/105253_153492_5251.png"/>
          <p:cNvPicPr>
            <a:picLocks noChangeAspect="1" noChangeArrowheads="1"/>
          </p:cNvPicPr>
          <p:nvPr/>
        </p:nvPicPr>
        <p:blipFill>
          <a:blip r:embed="rId2" cstate="print"/>
          <a:srcRect r="38187"/>
          <a:stretch>
            <a:fillRect/>
          </a:stretch>
        </p:blipFill>
        <p:spPr bwMode="auto">
          <a:xfrm>
            <a:off x="5839644" y="2169562"/>
            <a:ext cx="4391476" cy="357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http://www.kinews.net/news/photo/201703/105253_153509_3710.jpg"/>
          <p:cNvPicPr>
            <a:picLocks noChangeAspect="1" noChangeArrowheads="1"/>
          </p:cNvPicPr>
          <p:nvPr/>
        </p:nvPicPr>
        <p:blipFill>
          <a:blip r:embed="rId3" cstate="print"/>
          <a:srcRect l="10976" t="4922" r="10608" b="5872"/>
          <a:stretch>
            <a:fillRect/>
          </a:stretch>
        </p:blipFill>
        <p:spPr bwMode="auto">
          <a:xfrm>
            <a:off x="1901691" y="2083520"/>
            <a:ext cx="316865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업무분담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221278" y="563880"/>
              <a:ext cx="481666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144780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 descr="C:\Users\홍사명\Desktop\종설ppt이미지파일\라즈베리파이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86" y="1966545"/>
            <a:ext cx="2249347" cy="190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632156" y="3999666"/>
            <a:ext cx="3831521" cy="2070491"/>
            <a:chOff x="3760688" y="1798428"/>
            <a:chExt cx="3831521" cy="2070491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68"/>
            <a:stretch/>
          </p:blipFill>
          <p:spPr bwMode="auto">
            <a:xfrm>
              <a:off x="3760688" y="2048718"/>
              <a:ext cx="3831521" cy="182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891100" y="179842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라즈베리파이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17" y="2280784"/>
            <a:ext cx="1246045" cy="86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498168" y="3951540"/>
            <a:ext cx="3988820" cy="2730246"/>
            <a:chOff x="7709755" y="3937742"/>
            <a:chExt cx="3988820" cy="2730246"/>
          </a:xfrm>
        </p:grpSpPr>
        <p:sp>
          <p:nvSpPr>
            <p:cNvPr id="21" name="TextBox 20"/>
            <p:cNvSpPr txBox="1"/>
            <p:nvPr/>
          </p:nvSpPr>
          <p:spPr>
            <a:xfrm>
              <a:off x="8070676" y="3937742"/>
              <a:ext cx="1765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통신 모듈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998535" y="4307074"/>
              <a:ext cx="37000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1MB / S</a:t>
              </a:r>
              <a:r>
                <a:rPr lang="ko-KR" altLang="en-US" sz="1400" dirty="0"/>
                <a:t>의 실행 속도 지원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 smtClean="0"/>
                <a:t>12V </a:t>
              </a:r>
              <a:r>
                <a:rPr lang="ko-KR" altLang="en-US" sz="1400" dirty="0"/>
                <a:t>및 </a:t>
              </a:r>
              <a:r>
                <a:rPr lang="en-US" altLang="ko-KR" sz="1400" dirty="0"/>
                <a:t>24V </a:t>
              </a:r>
              <a:r>
                <a:rPr lang="ko-KR" altLang="en-US" sz="1400" dirty="0"/>
                <a:t>시스템에 적합합니다</a:t>
              </a:r>
              <a:r>
                <a:rPr lang="en-US" altLang="ko-KR" sz="1400" dirty="0"/>
                <a:t>. 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TXD </a:t>
              </a:r>
              <a:r>
                <a:rPr lang="ko-KR" altLang="en-US" sz="1400" dirty="0"/>
                <a:t>입력 접지 오류를 자동으로 감지합니다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파워 </a:t>
              </a:r>
              <a:r>
                <a:rPr lang="ko-KR" altLang="en-US" sz="1400" dirty="0"/>
                <a:t>온 </a:t>
              </a:r>
              <a:r>
                <a:rPr lang="ko-KR" altLang="en-US" sz="1400" dirty="0" err="1"/>
                <a:t>리셋</a:t>
              </a:r>
              <a:r>
                <a:rPr lang="ko-KR" altLang="en-US" sz="1400" dirty="0"/>
                <a:t> 및 전압 브라운 아웃 보호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저 </a:t>
              </a:r>
              <a:r>
                <a:rPr lang="ko-KR" altLang="en-US" sz="1400" dirty="0"/>
                <a:t>전류 대기 동작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최대 </a:t>
              </a:r>
              <a:r>
                <a:rPr lang="en-US" altLang="ko-KR" sz="1400" dirty="0"/>
                <a:t>112 </a:t>
              </a:r>
              <a:r>
                <a:rPr lang="ko-KR" altLang="en-US" sz="1400" dirty="0"/>
                <a:t>개의 </a:t>
              </a:r>
              <a:r>
                <a:rPr lang="ko-KR" altLang="en-US" sz="1400" dirty="0" err="1"/>
                <a:t>노드를</a:t>
              </a:r>
              <a:r>
                <a:rPr lang="ko-KR" altLang="en-US" sz="1400" dirty="0"/>
                <a:t> 연결할 수 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pic>
          <p:nvPicPr>
            <p:cNvPr id="23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4381"/>
            <a:stretch/>
          </p:blipFill>
          <p:spPr bwMode="auto">
            <a:xfrm>
              <a:off x="7709755" y="4122408"/>
              <a:ext cx="309969" cy="254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408253" y="4373932"/>
            <a:ext cx="9715018" cy="182692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8253" y="2244190"/>
            <a:ext cx="9715018" cy="182692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업무분담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221278" y="563880"/>
              <a:ext cx="481666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144780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홍사명\Desktop\종설ppt이미지파일\안드로이드 스튜디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22" y="4599878"/>
            <a:ext cx="188290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홍사명\Desktop\종설ppt이미지파일\라즈비안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12" y="4567392"/>
            <a:ext cx="19517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03" y="2515790"/>
            <a:ext cx="1800000" cy="1283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 descr="[기획/오픈 이노베이션②] 빅데이터를 이끄는 오픈테크 ‘하둡’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2480507"/>
            <a:ext cx="1800000" cy="1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72" y="3646025"/>
            <a:ext cx="1800000" cy="14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업무분담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221278" y="563880"/>
              <a:ext cx="481666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44780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○업무분담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241957"/>
              </p:ext>
            </p:extLst>
          </p:nvPr>
        </p:nvGraphicFramePr>
        <p:xfrm>
          <a:off x="2158544" y="2081168"/>
          <a:ext cx="8265616" cy="4503103"/>
        </p:xfrm>
        <a:graphic>
          <a:graphicData uri="http://schemas.openxmlformats.org/drawingml/2006/table">
            <a:tbl>
              <a:tblPr/>
              <a:tblGrid>
                <a:gridCol w="1170128"/>
                <a:gridCol w="1773872"/>
                <a:gridCol w="1773872"/>
                <a:gridCol w="1773872"/>
                <a:gridCol w="1773872"/>
              </a:tblGrid>
              <a:tr h="5917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팀장 김광호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_2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홍사명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_3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이종학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_4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권정민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35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필요한 툴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 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수집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26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흐름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외부 인터페이스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/UX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10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프로토타입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응용 프로그램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 및 데이터 베이스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작동 여부 및 작동 유무 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통합테스트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./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5.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졸업연구 수행일정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5742348" y="533400"/>
              <a:ext cx="5295599" cy="3048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440" y="1959928"/>
            <a:ext cx="8133080" cy="391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625600" y="133604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○수행일정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6.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필요기술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참고문헌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111809" y="563880"/>
              <a:ext cx="4926138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78707"/>
              </p:ext>
            </p:extLst>
          </p:nvPr>
        </p:nvGraphicFramePr>
        <p:xfrm>
          <a:off x="2247408" y="1410696"/>
          <a:ext cx="7563565" cy="2970366"/>
        </p:xfrm>
        <a:graphic>
          <a:graphicData uri="http://schemas.openxmlformats.org/drawingml/2006/table">
            <a:tbl>
              <a:tblPr/>
              <a:tblGrid>
                <a:gridCol w="706671"/>
                <a:gridCol w="6856894"/>
              </a:tblGrid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국회 도서관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OBD2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미들웨어를 활용한 자동차 고장 예측 및 데이터 시각화 시스템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사물인터넷을 위한 </a:t>
                      </a:r>
                      <a:r>
                        <a:rPr lang="ko-KR" alt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차내 정보 통신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사냥 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초보자도 쉽게 배우는 자바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ko-KR" alt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시작하세요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3243" y="866887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○참고문헌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6.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필요기술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참고문헌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111809" y="563880"/>
              <a:ext cx="4926138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4429" y="1030045"/>
            <a:ext cx="9921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○이미지 출처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/>
              <a:t>http://shopping.phinf.naver.net/main_1238199/12381997955.1.20171210104701.jpg</a:t>
            </a:r>
          </a:p>
          <a:p>
            <a:r>
              <a:rPr lang="en-US" altLang="ko-KR" dirty="0" smtClean="0"/>
              <a:t>http://blogfiles9.naver.net/20160303_69/newspacekor_1456933331615JXV9K_JPEG/3141592653.jpg</a:t>
            </a:r>
          </a:p>
          <a:p>
            <a:r>
              <a:rPr lang="en-US" altLang="ko-KR" dirty="0" smtClean="0"/>
              <a:t>http://www.icbanq.com/data/ICBShop/product/[207]11.jpg</a:t>
            </a:r>
          </a:p>
          <a:p>
            <a:r>
              <a:rPr lang="en-US" altLang="ko-KR" dirty="0" smtClean="0"/>
              <a:t>http://post.naver.com/viewer/postView.nhn?volumeNo=9232182&amp;memberNo=11778559</a:t>
            </a:r>
          </a:p>
          <a:p>
            <a:r>
              <a:rPr lang="en-US" altLang="ko-KR" dirty="0" smtClean="0"/>
              <a:t>http://news.naver.com/main/read.nhn?mode=LSD&amp;mid=sec&amp;sid1=105&amp;oid=277&amp;aid=0002876287</a:t>
            </a:r>
          </a:p>
          <a:p>
            <a:r>
              <a:rPr lang="en-US" altLang="ko-KR" dirty="0" smtClean="0"/>
              <a:t>http://cafe.naver.com/joonggonara/368946759</a:t>
            </a:r>
          </a:p>
          <a:p>
            <a:r>
              <a:rPr lang="en-US" altLang="ko-KR" dirty="0" smtClean="0"/>
              <a:t>http://terms.naver.com/entry.nhn?docId=3386305</a:t>
            </a:r>
          </a:p>
          <a:p>
            <a:r>
              <a:rPr lang="en-US" altLang="ko-KR" dirty="0" smtClean="0"/>
              <a:t>http://news.naver.com/main/read.nhn?mode=LSD&amp;mid=sec&amp;sid1=110&amp;oid=032&amp;aid=0002486936</a:t>
            </a:r>
          </a:p>
          <a:p>
            <a:r>
              <a:rPr lang="en-US" altLang="ko-KR" dirty="0" smtClean="0"/>
              <a:t>http://blog.naver.com/mysecondlog/221156743650</a:t>
            </a:r>
          </a:p>
          <a:p>
            <a:r>
              <a:rPr lang="en-US" altLang="ko-KR" dirty="0" smtClean="0"/>
              <a:t>http://post.naver.com/viewer/postView.nhn?volumeNo=11949331&amp;memberNo=25253268</a:t>
            </a:r>
          </a:p>
          <a:p>
            <a:r>
              <a:rPr lang="en-US" altLang="ko-KR" dirty="0" smtClean="0"/>
              <a:t>I http://www.ggilbo.com/news/articleView.html?idxno=345996</a:t>
            </a:r>
          </a:p>
          <a:p>
            <a:r>
              <a:rPr lang="en-US" altLang="ko-KR" dirty="0" smtClean="0"/>
              <a:t>http://post.naver.com/viewer/postView.nhn?volumeNo=5374518&amp;memberNo=2493780</a:t>
            </a:r>
          </a:p>
          <a:p>
            <a:r>
              <a:rPr lang="en-US" altLang="ko-KR" dirty="0" smtClean="0"/>
              <a:t>http://blog.naver.com/supermicro_nextwise/220516180992</a:t>
            </a:r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718132" y="3023168"/>
            <a:ext cx="5539306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084390" y="4093895"/>
            <a:ext cx="3759667" cy="503076"/>
          </a:xfrm>
        </p:spPr>
        <p:txBody>
          <a:bodyPr/>
          <a:lstStyle/>
          <a:p>
            <a:pPr algn="ctr"/>
            <a:r>
              <a:rPr lang="en-US" altLang="ko-KR" sz="3200" dirty="0" smtClean="0">
                <a:solidFill>
                  <a:srgbClr val="EC745B"/>
                </a:solidFill>
              </a:rPr>
              <a:t>Q &amp; A</a:t>
            </a:r>
            <a:endParaRPr lang="ko-KR" altLang="en-US" sz="3200" dirty="0">
              <a:solidFill>
                <a:srgbClr val="EC7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218772" y="302971"/>
            <a:ext cx="172838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3200" dirty="0">
              <a:solidFill>
                <a:srgbClr val="496F7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72140" y="1077647"/>
            <a:ext cx="3600001" cy="900000"/>
            <a:chOff x="2440974" y="734095"/>
            <a:chExt cx="3395946" cy="1460469"/>
          </a:xfrm>
        </p:grpSpPr>
        <p:grpSp>
          <p:nvGrpSpPr>
            <p:cNvPr id="31" name="그룹 30"/>
            <p:cNvGrpSpPr/>
            <p:nvPr/>
          </p:nvGrpSpPr>
          <p:grpSpPr>
            <a:xfrm rot="5400000">
              <a:off x="1808512" y="1366557"/>
              <a:ext cx="1460469" cy="195546"/>
              <a:chOff x="5674427" y="5379720"/>
              <a:chExt cx="2143693" cy="19812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773680" y="838200"/>
              <a:ext cx="3063240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234066" y="1977647"/>
            <a:ext cx="5438106" cy="900000"/>
            <a:chOff x="2776254" y="1648496"/>
            <a:chExt cx="5083822" cy="1460469"/>
          </a:xfrm>
        </p:grpSpPr>
        <p:grpSp>
          <p:nvGrpSpPr>
            <p:cNvPr id="48" name="그룹 47"/>
            <p:cNvGrpSpPr/>
            <p:nvPr/>
          </p:nvGrpSpPr>
          <p:grpSpPr>
            <a:xfrm rot="5400000">
              <a:off x="2143792" y="2280958"/>
              <a:ext cx="1460469" cy="195546"/>
              <a:chOff x="5674427" y="5379720"/>
              <a:chExt cx="2143693" cy="198120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078480" y="1691640"/>
              <a:ext cx="4781596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관련 연구 사례 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050692" y="2877648"/>
            <a:ext cx="5712426" cy="900000"/>
            <a:chOff x="3157254" y="2501936"/>
            <a:chExt cx="5364454" cy="1460469"/>
          </a:xfrm>
        </p:grpSpPr>
        <p:grpSp>
          <p:nvGrpSpPr>
            <p:cNvPr id="51" name="그룹 50"/>
            <p:cNvGrpSpPr/>
            <p:nvPr/>
          </p:nvGrpSpPr>
          <p:grpSpPr>
            <a:xfrm rot="5400000">
              <a:off x="2524792" y="3134398"/>
              <a:ext cx="1460469" cy="195546"/>
              <a:chOff x="5674427" y="5379720"/>
              <a:chExt cx="2143693" cy="198120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474720" y="2590801"/>
              <a:ext cx="5046988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시스템 시나리오 </a:t>
              </a:r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구성도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327833" y="3777648"/>
            <a:ext cx="3822666" cy="900000"/>
            <a:chOff x="3523014" y="3401096"/>
            <a:chExt cx="3605991" cy="1460469"/>
          </a:xfrm>
        </p:grpSpPr>
        <p:grpSp>
          <p:nvGrpSpPr>
            <p:cNvPr id="54" name="그룹 53"/>
            <p:cNvGrpSpPr/>
            <p:nvPr/>
          </p:nvGrpSpPr>
          <p:grpSpPr>
            <a:xfrm rot="5400000">
              <a:off x="2890552" y="4033558"/>
              <a:ext cx="1460469" cy="195546"/>
              <a:chOff x="5674427" y="5379720"/>
              <a:chExt cx="2143693" cy="198120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55720" y="3535680"/>
              <a:ext cx="3273285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업무분담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516518" y="4677648"/>
            <a:ext cx="4645626" cy="900000"/>
            <a:chOff x="3873534" y="4330738"/>
            <a:chExt cx="4251115" cy="1460469"/>
          </a:xfrm>
        </p:grpSpPr>
        <p:sp>
          <p:nvSpPr>
            <p:cNvPr id="63" name="TextBox 62"/>
            <p:cNvSpPr txBox="1"/>
            <p:nvPr/>
          </p:nvSpPr>
          <p:spPr>
            <a:xfrm>
              <a:off x="4206240" y="4465320"/>
              <a:ext cx="3918409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5.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졸업연구 수행일정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 rot="5400000">
              <a:off x="3241072" y="4963200"/>
              <a:ext cx="1460469" cy="195546"/>
              <a:chOff x="5674427" y="5379720"/>
              <a:chExt cx="2143693" cy="198120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6633505" y="5577649"/>
            <a:ext cx="4051267" cy="900000"/>
            <a:chOff x="3873534" y="4330738"/>
            <a:chExt cx="3821634" cy="1460469"/>
          </a:xfrm>
        </p:grpSpPr>
        <p:sp>
          <p:nvSpPr>
            <p:cNvPr id="73" name="TextBox 72"/>
            <p:cNvSpPr txBox="1"/>
            <p:nvPr/>
          </p:nvSpPr>
          <p:spPr>
            <a:xfrm>
              <a:off x="4206240" y="4465320"/>
              <a:ext cx="3488928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6.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필요기술 </a:t>
              </a:r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선행연구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4" name="그룹 63"/>
            <p:cNvGrpSpPr/>
            <p:nvPr/>
          </p:nvGrpSpPr>
          <p:grpSpPr>
            <a:xfrm rot="5400000">
              <a:off x="3241072" y="4963200"/>
              <a:ext cx="1460469" cy="195546"/>
              <a:chOff x="5674427" y="5379720"/>
              <a:chExt cx="2143693" cy="198120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10" y="1490362"/>
            <a:ext cx="54038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1234" y="112103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통신 고장 코드 예시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7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참고자</a:t>
              </a:r>
              <a:r>
                <a:rPr lang="ko-KR" altLang="en-US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료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5742348" y="533400"/>
              <a:ext cx="5295599" cy="3048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551790" y="991497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5"/>
          <a:stretch/>
        </p:blipFill>
        <p:spPr bwMode="auto">
          <a:xfrm>
            <a:off x="876055" y="2092413"/>
            <a:ext cx="4134318" cy="20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031064" y="3304533"/>
            <a:ext cx="972151" cy="92402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67313" y="1215603"/>
            <a:ext cx="5692541" cy="487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차량의 여러 부품 중 하나의 부품이라도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고장이 발생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하게 되면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금전적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시간적 비용이 크게 발생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그로 인해 차량을 최적의 상태로 오래 유지하기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위해 차량 관리에 많은 관심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가짐</a:t>
            </a:r>
            <a:endParaRPr lang="ko-KR" altLang="en-US" sz="1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7277" y="4084326"/>
            <a:ext cx="2738535" cy="17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551790" y="991497"/>
            <a:ext cx="9921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b="1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지난 발표에서의 지적 사항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5958" y="1736204"/>
            <a:ext cx="10081525" cy="126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주제변경과제 진행에 대한 시나리오 내용을 구체적으로 구성하고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빅데이터</a:t>
            </a:r>
            <a:r>
              <a:rPr lang="ko-KR" altLang="en-US" sz="2000" dirty="0">
                <a:solidFill>
                  <a:schemeClr val="tx1"/>
                </a:solidFill>
              </a:rPr>
              <a:t> 분석처리에 대한 내용 보완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1790" y="3098090"/>
            <a:ext cx="9921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지적 사항에 대한 답변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43605" y="3622876"/>
            <a:ext cx="10213117" cy="3113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0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위치기반서비스기능을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제거</a:t>
            </a:r>
            <a:r>
              <a:rPr lang="ko-KR" altLang="en-US" sz="2000" kern="0" dirty="0">
                <a:solidFill>
                  <a:srgbClr val="000000"/>
                </a:solidFill>
                <a:latin typeface="굴림"/>
                <a:ea typeface="굴림"/>
              </a:rPr>
              <a:t>하여 시스템을 간소화</a:t>
            </a:r>
            <a:endParaRPr lang="ko-KR" altLang="en-US" sz="2000" kern="0" dirty="0">
              <a:solidFill>
                <a:srgbClr val="000000"/>
              </a:solidFill>
              <a:latin typeface="한양신명조"/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000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000" kern="0" spc="-150" dirty="0" err="1" smtClean="0">
                <a:solidFill>
                  <a:srgbClr val="000000"/>
                </a:solidFill>
                <a:latin typeface="굴림"/>
                <a:ea typeface="굴림"/>
              </a:rPr>
              <a:t>빅데이터를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이용하여 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실시간 고장예측 및 소모품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타이어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,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배터리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교체시기 추천기능 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추가</a:t>
            </a:r>
            <a:endParaRPr lang="ko-KR" altLang="en-US" sz="2000" kern="0" spc="-150" dirty="0" smtClean="0">
              <a:solidFill>
                <a:srgbClr val="000000"/>
              </a:solidFill>
              <a:latin typeface="한양신명조"/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en-US" altLang="ko-KR" sz="2000" kern="0" dirty="0" smtClean="0">
                <a:solidFill>
                  <a:srgbClr val="000000"/>
                </a:solidFill>
                <a:latin typeface="굴림"/>
                <a:ea typeface="굴림"/>
              </a:rPr>
              <a:t> R</a:t>
            </a:r>
            <a:r>
              <a:rPr lang="ko-KR" altLang="en-US" sz="2000" kern="0" dirty="0" smtClean="0">
                <a:solidFill>
                  <a:srgbClr val="000000"/>
                </a:solidFill>
                <a:latin typeface="굴림"/>
                <a:ea typeface="굴림"/>
              </a:rPr>
              <a:t>프로그래밍을 통하여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차량의 상태를 분석하여 통계를 내서 사용자에게 시각화로 상태를 표현</a:t>
            </a:r>
            <a:r>
              <a:rPr lang="ko-KR" altLang="en-US" sz="2000" kern="0" dirty="0" smtClean="0">
                <a:solidFill>
                  <a:srgbClr val="000000"/>
                </a:solidFill>
                <a:latin typeface="굴림"/>
                <a:ea typeface="굴림"/>
              </a:rPr>
              <a:t>해준다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굴림"/>
                <a:ea typeface="굴림"/>
              </a:rPr>
              <a:t>.</a:t>
            </a:r>
            <a:endParaRPr lang="ko-KR" altLang="en-US" sz="2000" kern="0" dirty="0" smtClean="0">
              <a:solidFill>
                <a:srgbClr val="000000"/>
              </a:solidFill>
              <a:latin typeface="한양신명조"/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000" kern="0" dirty="0" smtClean="0">
                <a:solidFill>
                  <a:srgbClr val="000000"/>
                </a:solidFill>
                <a:latin typeface="굴림"/>
                <a:ea typeface="굴림"/>
              </a:rPr>
              <a:t> 차량과 </a:t>
            </a:r>
            <a:r>
              <a:rPr lang="ko-KR" altLang="en-US" sz="2000" kern="0" dirty="0">
                <a:solidFill>
                  <a:srgbClr val="000000"/>
                </a:solidFill>
                <a:latin typeface="굴림"/>
                <a:ea typeface="굴림"/>
              </a:rPr>
              <a:t>응용 프로그램이 </a:t>
            </a:r>
            <a:r>
              <a:rPr lang="ko-KR" altLang="en-US" sz="2000" kern="0" dirty="0" err="1">
                <a:solidFill>
                  <a:srgbClr val="000000"/>
                </a:solidFill>
                <a:latin typeface="굴림"/>
                <a:ea typeface="굴림"/>
              </a:rPr>
              <a:t>블루투스</a:t>
            </a:r>
            <a:r>
              <a:rPr lang="ko-KR" altLang="en-US" sz="2000" kern="0" dirty="0">
                <a:solidFill>
                  <a:srgbClr val="000000"/>
                </a:solidFill>
                <a:latin typeface="굴림"/>
                <a:ea typeface="굴림"/>
              </a:rPr>
              <a:t> 통신을 시작하면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실시간으로 서버에 데이터를 보내서 </a:t>
            </a:r>
            <a:r>
              <a:rPr lang="ko-KR" altLang="en-US" sz="2000" b="1" kern="0" dirty="0" err="1">
                <a:solidFill>
                  <a:srgbClr val="000000"/>
                </a:solidFill>
                <a:latin typeface="굴림"/>
                <a:ea typeface="굴림"/>
              </a:rPr>
              <a:t>분석처리</a:t>
            </a:r>
            <a:r>
              <a:rPr lang="ko-KR" altLang="en-US" sz="2000" kern="0" dirty="0" err="1">
                <a:solidFill>
                  <a:srgbClr val="000000"/>
                </a:solidFill>
                <a:latin typeface="굴림"/>
                <a:ea typeface="굴림"/>
              </a:rPr>
              <a:t>하여</a:t>
            </a:r>
            <a:r>
              <a:rPr lang="ko-KR" altLang="en-US" sz="20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사용자에게 제공한다</a:t>
            </a:r>
            <a:r>
              <a:rPr lang="en-US" altLang="ko-KR" sz="2000" kern="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9078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551790" y="991497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686820" y="3304533"/>
            <a:ext cx="972151" cy="92402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72333" y="2528048"/>
            <a:ext cx="5692541" cy="185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기존 차량 관리 시스템은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 차량상태정보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 주어지고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상태정보에 대한 분석시스템이 없어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효율적으로 차량관리가 어려움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000" dirty="0" smtClean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620" y="1726603"/>
            <a:ext cx="3139047" cy="179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4431" y="3736322"/>
            <a:ext cx="2929385" cy="241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551790" y="991497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OBD-2</a:t>
            </a: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OBD 연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4" y="1661809"/>
            <a:ext cx="2684235" cy="210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61995" y="162392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차량 </a:t>
            </a:r>
            <a:r>
              <a:rPr lang="ko-KR" altLang="en-US" dirty="0"/>
              <a:t>상태는 물론</a:t>
            </a:r>
            <a:r>
              <a:rPr lang="en-US" altLang="ko-KR" dirty="0"/>
              <a:t>, </a:t>
            </a:r>
            <a:r>
              <a:rPr lang="ko-KR" altLang="en-US" dirty="0"/>
              <a:t>연비와 가속도 정보를 파악할 수 있어서 </a:t>
            </a:r>
            <a:r>
              <a:rPr lang="ko-KR" altLang="en-US" b="1" dirty="0"/>
              <a:t>차량 관리에 도움</a:t>
            </a:r>
            <a:r>
              <a:rPr lang="ko-KR" altLang="en-US" dirty="0"/>
              <a:t>을 줍니다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OBD</a:t>
            </a:r>
            <a:r>
              <a:rPr lang="ko-KR" altLang="en-US" dirty="0"/>
              <a:t>는 전 운전영역에 걸쳐 배기가스 및 증발가스와 관련된 </a:t>
            </a:r>
            <a:r>
              <a:rPr lang="ko-KR" altLang="en-US" b="1" dirty="0"/>
              <a:t>모든 시스템을 감시한다</a:t>
            </a:r>
            <a:r>
              <a:rPr lang="en-US" altLang="ko-KR" dirty="0"/>
              <a:t>. </a:t>
            </a:r>
            <a:r>
              <a:rPr lang="ko-KR" altLang="en-US" dirty="0"/>
              <a:t>감시하고 있는 시스템들에 고장이 발생할 경우</a:t>
            </a:r>
            <a:r>
              <a:rPr lang="en-US" altLang="ko-KR" dirty="0"/>
              <a:t>, </a:t>
            </a:r>
            <a:r>
              <a:rPr lang="ko-KR" altLang="en-US" b="1" dirty="0"/>
              <a:t>고장내역은 </a:t>
            </a:r>
            <a:r>
              <a:rPr lang="en-US" altLang="ko-KR" b="1" dirty="0"/>
              <a:t>ECU</a:t>
            </a:r>
            <a:r>
              <a:rPr lang="ko-KR" altLang="en-US" b="1" dirty="0"/>
              <a:t>에 저장되며</a:t>
            </a:r>
            <a:r>
              <a:rPr lang="en-US" altLang="ko-KR" dirty="0"/>
              <a:t>, </a:t>
            </a:r>
            <a:r>
              <a:rPr lang="ko-KR" altLang="en-US" dirty="0"/>
              <a:t>표준화된 인터페이스</a:t>
            </a:r>
            <a:r>
              <a:rPr lang="en-US" altLang="ko-KR" dirty="0"/>
              <a:t>(interface)</a:t>
            </a:r>
            <a:r>
              <a:rPr lang="ko-KR" altLang="en-US" dirty="0"/>
              <a:t>－</a:t>
            </a:r>
            <a:r>
              <a:rPr lang="en-US" altLang="ko-KR" dirty="0"/>
              <a:t>16</a:t>
            </a:r>
            <a:r>
              <a:rPr lang="ko-KR" altLang="en-US" dirty="0"/>
              <a:t>핀 진단 </a:t>
            </a:r>
            <a:r>
              <a:rPr lang="ko-KR" altLang="en-US" dirty="0" err="1"/>
              <a:t>컨넥터</a:t>
            </a:r>
            <a:r>
              <a:rPr lang="ko-KR" altLang="en-US" dirty="0"/>
              <a:t>－를 통해 이를 조회할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052" name="Picture 4" descr="E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53" y="3521260"/>
            <a:ext cx="4054442" cy="303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61995" y="4209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자동차의 엔진</a:t>
            </a:r>
            <a:r>
              <a:rPr lang="en-US" altLang="ko-KR" dirty="0"/>
              <a:t>, </a:t>
            </a:r>
            <a:r>
              <a:rPr lang="ko-KR" altLang="en-US" dirty="0"/>
              <a:t>자동변속기</a:t>
            </a:r>
            <a:r>
              <a:rPr lang="en-US" altLang="ko-KR" dirty="0"/>
              <a:t>, ABS </a:t>
            </a:r>
            <a:r>
              <a:rPr lang="ko-KR" altLang="en-US" dirty="0"/>
              <a:t>따위의 상태를 컴퓨터로 제어하는 </a:t>
            </a:r>
            <a:r>
              <a:rPr lang="ko-KR" altLang="en-US" b="1" dirty="0"/>
              <a:t>전자제어 장치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43446" y="3429000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ECU</a:t>
            </a: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569720" y="1302731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○ 연구 개발 목표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5566" y="1953452"/>
            <a:ext cx="9362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라즈베리파이를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OBD(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차량진단모듈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스캐너를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통해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차량 상태데이터를 수집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수집된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통한 분석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통해 사용자에게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기반 차량관리 시스템을 제공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2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14305149"/>
              </p:ext>
            </p:extLst>
          </p:nvPr>
        </p:nvGraphicFramePr>
        <p:xfrm>
          <a:off x="2118061" y="1494219"/>
          <a:ext cx="8128000" cy="502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37851" y="959225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기대효과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2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관련 연구 사례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5151534" y="540572"/>
              <a:ext cx="5886413" cy="23308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0" y="1122552"/>
            <a:ext cx="9921240" cy="218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OBD2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활용한 자동차 고장 예측 및 데이터 시각화 시스템 설계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OBD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여러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미들웨어들을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활용하여 자동차의 고장을 예측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하고 자동차의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내부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데이터들을 수집하여 시각화한 결과를 응용프로그램을 통해 제공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원하는 자동차의 </a:t>
            </a:r>
            <a:r>
              <a:rPr lang="ko-KR" altLang="en-US" sz="1750" b="1" dirty="0" smtClean="0">
                <a:latin typeface="맑은 고딕" pitchFamily="50" charset="-127"/>
                <a:ea typeface="맑은 고딕" pitchFamily="50" charset="-127"/>
              </a:rPr>
              <a:t>내부 데이터를 그래프로 시각화하여 고장 예측 분석 결과를 확인</a:t>
            </a: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7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1989" y="3726213"/>
            <a:ext cx="5335794" cy="29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2013</TotalTime>
  <Words>1009</Words>
  <Application>Microsoft Office PowerPoint</Application>
  <PresentationFormat>사용자 지정</PresentationFormat>
  <Paragraphs>187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Arial</vt:lpstr>
      <vt:lpstr>KoPub돋움체 Medium</vt:lpstr>
      <vt:lpstr>맑은 고딕</vt:lpstr>
      <vt:lpstr>HY울릉도B</vt:lpstr>
      <vt:lpstr>Wingdings</vt:lpstr>
      <vt:lpstr>맑은 고딕 Semilight</vt:lpstr>
      <vt:lpstr>한양신명조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LEMONPC</cp:lastModifiedBy>
  <cp:revision>73</cp:revision>
  <dcterms:created xsi:type="dcterms:W3CDTF">2015-04-03T04:33:23Z</dcterms:created>
  <dcterms:modified xsi:type="dcterms:W3CDTF">2018-02-02T00:16:10Z</dcterms:modified>
</cp:coreProperties>
</file>