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88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89" r:id="rId20"/>
    <p:sldId id="281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0BA"/>
    <a:srgbClr val="E05B2E"/>
    <a:srgbClr val="240202"/>
    <a:srgbClr val="F7F4E3"/>
    <a:srgbClr val="462300"/>
    <a:srgbClr val="4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-5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C9E4-1A9E-4E99-960E-A3490839009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0959F3-B39C-496E-A24B-55F981FD2473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328C6A23-8B7B-4148-B86E-5520283A7E78}" type="par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379D685D-C887-45EF-86FC-C876E2E14A95}" type="sib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BD0B261C-59B7-4E89-924A-AFA1B1CF5FAA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2D999A0C-AAD1-406F-B2E7-54D92C819802}" type="par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9CBDD0C7-7C44-4E50-B068-2406F115F880}" type="sib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38D79457-6566-413A-B986-9329A690B43D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E3A8EE7-61AE-4299-8AEA-561591568477}" type="par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7ED639B7-A3A0-4074-83F6-C3599DEB0F66}" type="sib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DCCEC20A-5835-47E9-8A1A-194A812930B8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1103FB68-2D1D-4FE1-BA93-6DD62EFAACB3}" type="parTrans" cxnId="{DA1169EB-E21A-47EF-91BD-36E17A82992E}">
      <dgm:prSet/>
      <dgm:spPr/>
      <dgm:t>
        <a:bodyPr/>
        <a:lstStyle/>
        <a:p>
          <a:pPr latinLnBrk="1"/>
          <a:endParaRPr lang="ko-KR" altLang="en-US"/>
        </a:p>
      </dgm:t>
    </dgm:pt>
    <dgm:pt modelId="{5EE48B3C-487E-4109-92A6-6E52040F383C}" type="sibTrans" cxnId="{DA1169EB-E21A-47EF-91BD-36E17A82992E}">
      <dgm:prSet/>
      <dgm:spPr/>
      <dgm:t>
        <a:bodyPr/>
        <a:lstStyle/>
        <a:p>
          <a:pPr latinLnBrk="1"/>
          <a:endParaRPr lang="ko-KR" altLang="en-US"/>
        </a:p>
      </dgm:t>
    </dgm:pt>
    <dgm:pt modelId="{D4986403-593E-4E7B-A721-960A58C49A83}" type="pres">
      <dgm:prSet presAssocID="{8433C9E4-1A9E-4E99-960E-A349083900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480AAE-8E03-4FB3-9E4F-B0AB56EF3F43}" type="pres">
      <dgm:prSet presAssocID="{E80959F3-B39C-496E-A24B-55F981FD2473}" presName="centerShape" presStyleLbl="node0" presStyleIdx="0" presStyleCnt="1" custScaleX="63932" custScaleY="63932"/>
      <dgm:spPr/>
      <dgm:t>
        <a:bodyPr/>
        <a:lstStyle/>
        <a:p>
          <a:pPr latinLnBrk="1"/>
          <a:endParaRPr lang="ko-KR" altLang="en-US"/>
        </a:p>
      </dgm:t>
    </dgm:pt>
    <dgm:pt modelId="{841CC012-A6B0-4531-8EA7-0848F0F1EC85}" type="pres">
      <dgm:prSet presAssocID="{2D999A0C-AAD1-406F-B2E7-54D92C819802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3BEFCC0-0145-4C01-84FA-78CAD5EA76DD}" type="pres">
      <dgm:prSet presAssocID="{2D999A0C-AAD1-406F-B2E7-54D92C819802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AE2A5B-0F51-42FC-9D0A-DC25BEAC1C16}" type="pres">
      <dgm:prSet presAssocID="{BD0B261C-59B7-4E89-924A-AFA1B1CF5FAA}" presName="node" presStyleLbl="node1" presStyleIdx="0" presStyleCnt="3" custScaleX="106553" custScaleY="106553" custRadScaleRad="100889" custRadScaleInc="-1886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27E-2958-428E-9DF7-4F05D5FF2461}" type="pres">
      <dgm:prSet presAssocID="{3E3A8EE7-61AE-4299-8AEA-561591568477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FD26DA8-D02B-41F3-B556-4620E0527AC1}" type="pres">
      <dgm:prSet presAssocID="{3E3A8EE7-61AE-4299-8AEA-561591568477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F1A5289-8352-44CA-A904-CABC1028E78E}" type="pres">
      <dgm:prSet presAssocID="{38D79457-6566-413A-B986-9329A690B43D}" presName="node" presStyleLbl="node1" presStyleIdx="1" presStyleCnt="3" custScaleX="106553" custScaleY="106553" custRadScaleRad="99745" custRadScaleInc="-173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D3849-E32D-43C2-A59C-5E4F956ED31B}" type="pres">
      <dgm:prSet presAssocID="{1103FB68-2D1D-4FE1-BA93-6DD62EFAACB3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CB11B7-12F3-453E-8500-953A5E0A8994}" type="pres">
      <dgm:prSet presAssocID="{1103FB68-2D1D-4FE1-BA93-6DD62EFAACB3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760F932-6B32-4EE1-8650-AFC0E8774D94}" type="pres">
      <dgm:prSet presAssocID="{DCCEC20A-5835-47E9-8A1A-194A812930B8}" presName="node" presStyleLbl="node1" presStyleIdx="2" presStyleCnt="3" custScaleX="106553" custScaleY="106553" custRadScaleRad="89793" custRadScaleInc="1986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5717644-2353-4DC5-B7DA-4C18D896F950}" type="presOf" srcId="{3E3A8EE7-61AE-4299-8AEA-561591568477}" destId="{1826927E-2958-428E-9DF7-4F05D5FF2461}" srcOrd="0" destOrd="0" presId="urn:microsoft.com/office/officeart/2005/8/layout/radial1"/>
    <dgm:cxn modelId="{26DA315A-66D2-4694-978F-D2B55358FCC2}" srcId="{E80959F3-B39C-496E-A24B-55F981FD2473}" destId="{38D79457-6566-413A-B986-9329A690B43D}" srcOrd="1" destOrd="0" parTransId="{3E3A8EE7-61AE-4299-8AEA-561591568477}" sibTransId="{7ED639B7-A3A0-4074-83F6-C3599DEB0F66}"/>
    <dgm:cxn modelId="{FCEE656E-1A42-41BA-BA50-0BEA86BE301C}" type="presOf" srcId="{38D79457-6566-413A-B986-9329A690B43D}" destId="{0F1A5289-8352-44CA-A904-CABC1028E78E}" srcOrd="0" destOrd="0" presId="urn:microsoft.com/office/officeart/2005/8/layout/radial1"/>
    <dgm:cxn modelId="{425B4BEA-A033-4138-A7D3-E863ACC19BCF}" type="presOf" srcId="{BD0B261C-59B7-4E89-924A-AFA1B1CF5FAA}" destId="{EBAE2A5B-0F51-42FC-9D0A-DC25BEAC1C16}" srcOrd="0" destOrd="0" presId="urn:microsoft.com/office/officeart/2005/8/layout/radial1"/>
    <dgm:cxn modelId="{D70BEFE2-1D76-411D-B12E-6ACCF7B6B1EA}" type="presOf" srcId="{1103FB68-2D1D-4FE1-BA93-6DD62EFAACB3}" destId="{42FD3849-E32D-43C2-A59C-5E4F956ED31B}" srcOrd="0" destOrd="0" presId="urn:microsoft.com/office/officeart/2005/8/layout/radial1"/>
    <dgm:cxn modelId="{28763E9C-02B9-4BC4-8A0E-1C41EB9C71FB}" type="presOf" srcId="{DCCEC20A-5835-47E9-8A1A-194A812930B8}" destId="{C760F932-6B32-4EE1-8650-AFC0E8774D94}" srcOrd="0" destOrd="0" presId="urn:microsoft.com/office/officeart/2005/8/layout/radial1"/>
    <dgm:cxn modelId="{2AFF5DCD-E50F-474F-9751-FC0BB5DC5597}" srcId="{8433C9E4-1A9E-4E99-960E-A34908390095}" destId="{E80959F3-B39C-496E-A24B-55F981FD2473}" srcOrd="0" destOrd="0" parTransId="{328C6A23-8B7B-4148-B86E-5520283A7E78}" sibTransId="{379D685D-C887-45EF-86FC-C876E2E14A95}"/>
    <dgm:cxn modelId="{8C90BB51-2D43-4B9B-918E-933EBC5EEC9A}" type="presOf" srcId="{1103FB68-2D1D-4FE1-BA93-6DD62EFAACB3}" destId="{4ACB11B7-12F3-453E-8500-953A5E0A8994}" srcOrd="1" destOrd="0" presId="urn:microsoft.com/office/officeart/2005/8/layout/radial1"/>
    <dgm:cxn modelId="{FA889D74-D71A-44BB-B485-3F019D71811D}" type="presOf" srcId="{E80959F3-B39C-496E-A24B-55F981FD2473}" destId="{93480AAE-8E03-4FB3-9E4F-B0AB56EF3F43}" srcOrd="0" destOrd="0" presId="urn:microsoft.com/office/officeart/2005/8/layout/radial1"/>
    <dgm:cxn modelId="{CAD20148-51E5-41B9-836D-896A2D6C312A}" type="presOf" srcId="{8433C9E4-1A9E-4E99-960E-A34908390095}" destId="{D4986403-593E-4E7B-A721-960A58C49A83}" srcOrd="0" destOrd="0" presId="urn:microsoft.com/office/officeart/2005/8/layout/radial1"/>
    <dgm:cxn modelId="{DA1169EB-E21A-47EF-91BD-36E17A82992E}" srcId="{E80959F3-B39C-496E-A24B-55F981FD2473}" destId="{DCCEC20A-5835-47E9-8A1A-194A812930B8}" srcOrd="2" destOrd="0" parTransId="{1103FB68-2D1D-4FE1-BA93-6DD62EFAACB3}" sibTransId="{5EE48B3C-487E-4109-92A6-6E52040F383C}"/>
    <dgm:cxn modelId="{1454854C-EE27-4B80-8400-70E519092EB8}" type="presOf" srcId="{2D999A0C-AAD1-406F-B2E7-54D92C819802}" destId="{93BEFCC0-0145-4C01-84FA-78CAD5EA76DD}" srcOrd="1" destOrd="0" presId="urn:microsoft.com/office/officeart/2005/8/layout/radial1"/>
    <dgm:cxn modelId="{E46BB095-1569-4995-96C8-C07D87D4323C}" type="presOf" srcId="{3E3A8EE7-61AE-4299-8AEA-561591568477}" destId="{BFD26DA8-D02B-41F3-B556-4620E0527AC1}" srcOrd="1" destOrd="0" presId="urn:microsoft.com/office/officeart/2005/8/layout/radial1"/>
    <dgm:cxn modelId="{5B8A5BB7-C8E9-4596-9B6C-DE9CC1043D0C}" srcId="{E80959F3-B39C-496E-A24B-55F981FD2473}" destId="{BD0B261C-59B7-4E89-924A-AFA1B1CF5FAA}" srcOrd="0" destOrd="0" parTransId="{2D999A0C-AAD1-406F-B2E7-54D92C819802}" sibTransId="{9CBDD0C7-7C44-4E50-B068-2406F115F880}"/>
    <dgm:cxn modelId="{90ED27ED-A277-4501-9B5C-97AA7DB04508}" type="presOf" srcId="{2D999A0C-AAD1-406F-B2E7-54D92C819802}" destId="{841CC012-A6B0-4531-8EA7-0848F0F1EC85}" srcOrd="0" destOrd="0" presId="urn:microsoft.com/office/officeart/2005/8/layout/radial1"/>
    <dgm:cxn modelId="{F231950E-D428-4DBA-927F-56412D99C0C5}" type="presParOf" srcId="{D4986403-593E-4E7B-A721-960A58C49A83}" destId="{93480AAE-8E03-4FB3-9E4F-B0AB56EF3F43}" srcOrd="0" destOrd="0" presId="urn:microsoft.com/office/officeart/2005/8/layout/radial1"/>
    <dgm:cxn modelId="{1CBF138D-0E48-4A02-8CB8-E829C188E476}" type="presParOf" srcId="{D4986403-593E-4E7B-A721-960A58C49A83}" destId="{841CC012-A6B0-4531-8EA7-0848F0F1EC85}" srcOrd="1" destOrd="0" presId="urn:microsoft.com/office/officeart/2005/8/layout/radial1"/>
    <dgm:cxn modelId="{75F8087D-A137-44DA-876C-A4FF952F705C}" type="presParOf" srcId="{841CC012-A6B0-4531-8EA7-0848F0F1EC85}" destId="{93BEFCC0-0145-4C01-84FA-78CAD5EA76DD}" srcOrd="0" destOrd="0" presId="urn:microsoft.com/office/officeart/2005/8/layout/radial1"/>
    <dgm:cxn modelId="{9402203C-DFAA-478A-8FC8-7B3ED153A6B0}" type="presParOf" srcId="{D4986403-593E-4E7B-A721-960A58C49A83}" destId="{EBAE2A5B-0F51-42FC-9D0A-DC25BEAC1C16}" srcOrd="2" destOrd="0" presId="urn:microsoft.com/office/officeart/2005/8/layout/radial1"/>
    <dgm:cxn modelId="{4BDF70DB-102D-4B6B-9039-DA18E8BE6E61}" type="presParOf" srcId="{D4986403-593E-4E7B-A721-960A58C49A83}" destId="{1826927E-2958-428E-9DF7-4F05D5FF2461}" srcOrd="3" destOrd="0" presId="urn:microsoft.com/office/officeart/2005/8/layout/radial1"/>
    <dgm:cxn modelId="{0DB98EB3-5F34-4314-809D-56A02F24BEF0}" type="presParOf" srcId="{1826927E-2958-428E-9DF7-4F05D5FF2461}" destId="{BFD26DA8-D02B-41F3-B556-4620E0527AC1}" srcOrd="0" destOrd="0" presId="urn:microsoft.com/office/officeart/2005/8/layout/radial1"/>
    <dgm:cxn modelId="{81533D40-56F8-4EE9-8FB9-D4BFDDE03626}" type="presParOf" srcId="{D4986403-593E-4E7B-A721-960A58C49A83}" destId="{0F1A5289-8352-44CA-A904-CABC1028E78E}" srcOrd="4" destOrd="0" presId="urn:microsoft.com/office/officeart/2005/8/layout/radial1"/>
    <dgm:cxn modelId="{BABE3C0F-03F2-4D6E-B22C-DCDC7557AE86}" type="presParOf" srcId="{D4986403-593E-4E7B-A721-960A58C49A83}" destId="{42FD3849-E32D-43C2-A59C-5E4F956ED31B}" srcOrd="5" destOrd="0" presId="urn:microsoft.com/office/officeart/2005/8/layout/radial1"/>
    <dgm:cxn modelId="{9DAD35A5-B6F5-4CA8-A0DC-89D0BF62E266}" type="presParOf" srcId="{42FD3849-E32D-43C2-A59C-5E4F956ED31B}" destId="{4ACB11B7-12F3-453E-8500-953A5E0A8994}" srcOrd="0" destOrd="0" presId="urn:microsoft.com/office/officeart/2005/8/layout/radial1"/>
    <dgm:cxn modelId="{7C99A256-28D3-423E-8FCE-DE8C51F423A9}" type="presParOf" srcId="{D4986403-593E-4E7B-A721-960A58C49A83}" destId="{C760F932-6B32-4EE1-8650-AFC0E8774D9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0AAE-8E03-4FB3-9E4F-B0AB56EF3F43}">
      <dsp:nvSpPr>
        <dsp:cNvPr id="0" name=""/>
        <dsp:cNvSpPr/>
      </dsp:nvSpPr>
      <dsp:spPr>
        <a:xfrm>
          <a:off x="3524000" y="2522236"/>
          <a:ext cx="1079998" cy="107999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3682162" y="2680398"/>
        <a:ext cx="763674" cy="763674"/>
      </dsp:txXfrm>
    </dsp:sp>
    <dsp:sp modelId="{841CC012-A6B0-4531-8EA7-0848F0F1EC85}">
      <dsp:nvSpPr>
        <dsp:cNvPr id="0" name=""/>
        <dsp:cNvSpPr/>
      </dsp:nvSpPr>
      <dsp:spPr>
        <a:xfrm rot="9407412">
          <a:off x="2820550" y="3409779"/>
          <a:ext cx="778662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778662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190415" y="3409017"/>
        <a:ext cx="38933" cy="38933"/>
      </dsp:txXfrm>
    </dsp:sp>
    <dsp:sp modelId="{EBAE2A5B-0F51-42FC-9D0A-DC25BEAC1C16}">
      <dsp:nvSpPr>
        <dsp:cNvPr id="0" name=""/>
        <dsp:cNvSpPr/>
      </dsp:nvSpPr>
      <dsp:spPr>
        <a:xfrm>
          <a:off x="1124907" y="3036611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800" kern="1200" dirty="0"/>
        </a:p>
      </dsp:txBody>
      <dsp:txXfrm>
        <a:off x="1388510" y="3300214"/>
        <a:ext cx="1272785" cy="1272785"/>
      </dsp:txXfrm>
    </dsp:sp>
    <dsp:sp modelId="{1826927E-2958-428E-9DF7-4F05D5FF2461}">
      <dsp:nvSpPr>
        <dsp:cNvPr id="0" name=""/>
        <dsp:cNvSpPr/>
      </dsp:nvSpPr>
      <dsp:spPr>
        <a:xfrm rot="1175004">
          <a:off x="4550969" y="3350806"/>
          <a:ext cx="753504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753504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08884" y="3350673"/>
        <a:ext cx="37675" cy="37675"/>
      </dsp:txXfrm>
    </dsp:sp>
    <dsp:sp modelId="{0F1A5289-8352-44CA-A904-CABC1028E78E}">
      <dsp:nvSpPr>
        <dsp:cNvPr id="0" name=""/>
        <dsp:cNvSpPr/>
      </dsp:nvSpPr>
      <dsp:spPr>
        <a:xfrm>
          <a:off x="5230620" y="2897454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800" kern="1200" dirty="0" smtClean="0"/>
            <a:t> </a:t>
          </a:r>
          <a:endParaRPr lang="ko-KR" altLang="en-US" sz="5800" kern="1200" dirty="0"/>
        </a:p>
      </dsp:txBody>
      <dsp:txXfrm>
        <a:off x="5494223" y="3161057"/>
        <a:ext cx="1272785" cy="1272785"/>
      </dsp:txXfrm>
    </dsp:sp>
    <dsp:sp modelId="{42FD3849-E32D-43C2-A59C-5E4F956ED31B}">
      <dsp:nvSpPr>
        <dsp:cNvPr id="0" name=""/>
        <dsp:cNvSpPr/>
      </dsp:nvSpPr>
      <dsp:spPr>
        <a:xfrm rot="16150572">
          <a:off x="3785067" y="2236290"/>
          <a:ext cx="534649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534649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4039026" y="2241629"/>
        <a:ext cx="26732" cy="26732"/>
      </dsp:txXfrm>
    </dsp:sp>
    <dsp:sp modelId="{C760F932-6B32-4EE1-8650-AFC0E8774D94}">
      <dsp:nvSpPr>
        <dsp:cNvPr id="0" name=""/>
        <dsp:cNvSpPr/>
      </dsp:nvSpPr>
      <dsp:spPr>
        <a:xfrm>
          <a:off x="3135613" y="187799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700" kern="1200" dirty="0"/>
        </a:p>
      </dsp:txBody>
      <dsp:txXfrm>
        <a:off x="3399216" y="451402"/>
        <a:ext cx="1272785" cy="127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3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gwangho/2018---comprehensive-desig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80047" y="1843063"/>
            <a:ext cx="3256862" cy="3119834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466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09" y="462137"/>
            <a:ext cx="1066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차량 관리 시스템</a:t>
            </a:r>
            <a:endParaRPr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3951" y="1347220"/>
            <a:ext cx="724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vehicle management system using Big Data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31872" y="324433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졸업작품 설계서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88805" y="5672003"/>
            <a:ext cx="4403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2012154004 </a:t>
            </a:r>
            <a:r>
              <a:rPr lang="ko-KR" altLang="en-US" b="1" dirty="0"/>
              <a:t>팀장 김광호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2012150048 </a:t>
            </a:r>
            <a:r>
              <a:rPr lang="ko-KR" altLang="en-US" b="1" dirty="0"/>
              <a:t>팀원 홍사명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2013152004 </a:t>
            </a:r>
            <a:r>
              <a:rPr lang="ko-KR" altLang="en-US" b="1" dirty="0"/>
              <a:t>팀원 권정민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2015152051 </a:t>
            </a:r>
            <a:r>
              <a:rPr lang="ko-KR" altLang="en-US" b="1" dirty="0"/>
              <a:t>팀원 이종학</a:t>
            </a:r>
          </a:p>
        </p:txBody>
      </p:sp>
    </p:spTree>
    <p:extLst>
      <p:ext uri="{BB962C8B-B14F-4D97-AF65-F5344CB8AC3E}">
        <p14:creationId xmlns:p14="http://schemas.microsoft.com/office/powerpoint/2010/main" val="908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2615380"/>
            <a:ext cx="1392144" cy="14201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0"/>
          <a:stretch/>
        </p:blipFill>
        <p:spPr>
          <a:xfrm>
            <a:off x="10281203" y="2505348"/>
            <a:ext cx="978359" cy="13970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08" y="2457159"/>
            <a:ext cx="1499755" cy="15274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6616"/>
          <a:stretch/>
        </p:blipFill>
        <p:spPr>
          <a:xfrm>
            <a:off x="7498080" y="2360461"/>
            <a:ext cx="841663" cy="1720863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74" y="4779815"/>
            <a:ext cx="1951246" cy="18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4618553"/>
            <a:ext cx="1522373" cy="63038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V="1">
            <a:off x="6342356" y="3107145"/>
            <a:ext cx="1076753" cy="2322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578729" y="3103911"/>
            <a:ext cx="1212971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549034" y="4186385"/>
            <a:ext cx="10392" cy="83242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460173" y="3227077"/>
            <a:ext cx="1063361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572337" y="3657600"/>
            <a:ext cx="1248671" cy="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161309" y="4067847"/>
            <a:ext cx="10391" cy="48259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48095" y="4216784"/>
            <a:ext cx="20231" cy="728897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83" y="5126092"/>
            <a:ext cx="840272" cy="945283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>
            <a:off x="8291022" y="4163271"/>
            <a:ext cx="10392" cy="61654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7645223" y="4123933"/>
            <a:ext cx="10392" cy="61192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288" y="404706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상태정보수집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7573" y="26153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상태정보송신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2492" y="267693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 </a:t>
            </a:r>
            <a:r>
              <a:rPr lang="ko-KR" altLang="en-US" sz="1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블루투스통신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2208" y="254065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⑧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및 알림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2337" y="428687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누적데이터송신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3233" y="404910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상태정보저장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32902" y="448353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31767" y="569294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분석 및 도식화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0161" y="451277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⑦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분석정보송신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10560" y="379393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사용자접속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1534703"/>
            <a:ext cx="67691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9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95665" y="2473434"/>
            <a:ext cx="1787141" cy="2650338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68679" y="2473433"/>
            <a:ext cx="1651958" cy="2650339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3" y="2786818"/>
            <a:ext cx="1178033" cy="1420137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2220637" y="3496886"/>
            <a:ext cx="10750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50" y="1956756"/>
            <a:ext cx="720000" cy="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50" y="3516024"/>
            <a:ext cx="720000" cy="8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3" y="5024741"/>
            <a:ext cx="720000" cy="8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702449" y="1766022"/>
            <a:ext cx="4698909" cy="120032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수집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차량관리 </a:t>
            </a:r>
            <a:r>
              <a:rPr lang="ko-KR" altLang="en-US" b="1" dirty="0"/>
              <a:t>시스템은 </a:t>
            </a:r>
            <a:r>
              <a:rPr lang="en-US" altLang="ko-KR" b="1" dirty="0"/>
              <a:t>CAN</a:t>
            </a:r>
            <a:r>
              <a:rPr lang="ko-KR" altLang="en-US" b="1" dirty="0"/>
              <a:t>통신모듈을 통해 </a:t>
            </a:r>
            <a:r>
              <a:rPr lang="en-US" altLang="ko-KR" b="1" dirty="0"/>
              <a:t>OBD2</a:t>
            </a:r>
            <a:r>
              <a:rPr lang="ko-KR" altLang="en-US" b="1" dirty="0"/>
              <a:t>포트로부터 </a:t>
            </a:r>
            <a:r>
              <a:rPr lang="ko-KR" altLang="en-US" b="1" dirty="0" smtClean="0"/>
              <a:t>차량상태 데이터를 수집</a:t>
            </a:r>
            <a:endParaRPr lang="en-US" altLang="ko-KR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02449" y="3520379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 데이터를 </a:t>
            </a:r>
            <a:r>
              <a:rPr lang="ko-KR" altLang="en-US" b="1" dirty="0" err="1" smtClean="0"/>
              <a:t>라즈베리파이에</a:t>
            </a:r>
            <a:r>
              <a:rPr lang="ko-KR" altLang="en-US" b="1" dirty="0" smtClean="0"/>
              <a:t> </a:t>
            </a:r>
            <a:r>
              <a:rPr lang="ko-KR" altLang="en-US" b="1" dirty="0"/>
              <a:t>저장</a:t>
            </a:r>
            <a:endParaRPr lang="en-US" altLang="ko-KR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02449" y="4932787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저장된 데이터를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통신을 통해 어플리케이션으로 전송</a:t>
            </a:r>
            <a:endParaRPr lang="ko-KR" altLang="en-US" b="1" dirty="0"/>
          </a:p>
        </p:txBody>
      </p:sp>
      <p:pic>
        <p:nvPicPr>
          <p:cNvPr id="55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37" y="2888464"/>
            <a:ext cx="360000" cy="4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8" y="3938723"/>
            <a:ext cx="360000" cy="4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23" y="2630366"/>
            <a:ext cx="390379" cy="4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86" y="4287985"/>
            <a:ext cx="900905" cy="63038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02" y="2786819"/>
            <a:ext cx="1058670" cy="114546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4079458"/>
            <a:ext cx="726783" cy="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813" y="2197152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08331" y="2197152"/>
            <a:ext cx="6541477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차량관리 어플리케이션은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통신을 통해 </a:t>
            </a:r>
            <a:r>
              <a:rPr lang="ko-KR" altLang="en-US" b="1" dirty="0" err="1" smtClean="0"/>
              <a:t>라즈베리파이로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저장된 차량상태데이터를 받음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차량상태데이터의 </a:t>
            </a:r>
            <a:r>
              <a:rPr lang="en-US" altLang="ko-KR" b="1" dirty="0" smtClean="0"/>
              <a:t>Mode</a:t>
            </a:r>
            <a:r>
              <a:rPr lang="en-US" altLang="ko-KR" b="1" dirty="0"/>
              <a:t>, PID, </a:t>
            </a:r>
            <a:r>
              <a:rPr lang="en-US" altLang="ko-KR" b="1" dirty="0" err="1" smtClean="0"/>
              <a:t>Databytes</a:t>
            </a:r>
            <a:r>
              <a:rPr lang="ko-KR" altLang="en-US" b="1" dirty="0" smtClean="0"/>
              <a:t>를 각각의 </a:t>
            </a:r>
            <a:r>
              <a:rPr lang="en-US" altLang="ko-KR" b="1" dirty="0" smtClean="0"/>
              <a:t>Formula</a:t>
            </a:r>
            <a:r>
              <a:rPr lang="ko-KR" altLang="en-US" b="1" dirty="0" smtClean="0"/>
              <a:t>를 이용하여 수치로 변형 후 실시간으로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 표현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백그라운드에서는 </a:t>
            </a:r>
            <a:r>
              <a:rPr lang="ko-KR" altLang="en-US" b="1" dirty="0"/>
              <a:t>서버로 </a:t>
            </a:r>
            <a:r>
              <a:rPr lang="ko-KR" altLang="en-US" b="1" dirty="0" smtClean="0"/>
              <a:t>차량상태데이터를 전송</a:t>
            </a:r>
            <a:endParaRPr lang="en-US" altLang="ko-KR" b="1" dirty="0"/>
          </a:p>
        </p:txBody>
      </p:sp>
      <p:pic>
        <p:nvPicPr>
          <p:cNvPr id="28" name="Picture 5" descr="C:\Users\홍사명\Desktop\종설기\종설ppt이미지파일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3" y="2197152"/>
            <a:ext cx="758674" cy="9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6616"/>
          <a:stretch/>
        </p:blipFill>
        <p:spPr>
          <a:xfrm>
            <a:off x="2119785" y="2969836"/>
            <a:ext cx="1215814" cy="2485852"/>
          </a:xfrm>
          <a:prstGeom prst="rect">
            <a:avLst/>
          </a:prstGeom>
        </p:spPr>
      </p:pic>
      <p:sp>
        <p:nvSpPr>
          <p:cNvPr id="30" name="이등변 삼각형 29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65813" y="2178491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6" descr="C:\Users\홍사명\Desktop\종설기\종설ppt이미지파일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1" y="2178491"/>
            <a:ext cx="829186" cy="10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63250" y="2178491"/>
            <a:ext cx="6076709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 및 표현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앱에서</a:t>
            </a:r>
            <a:r>
              <a:rPr lang="ko-KR" altLang="en-US" b="1" dirty="0" smtClean="0"/>
              <a:t> 전달받은 데이터를 </a:t>
            </a:r>
            <a:r>
              <a:rPr lang="en-US" altLang="ko-KR" b="1" dirty="0" smtClean="0"/>
              <a:t> DB</a:t>
            </a:r>
            <a:r>
              <a:rPr lang="ko-KR" altLang="en-US" b="1" dirty="0"/>
              <a:t>에 저장된 </a:t>
            </a:r>
            <a:r>
              <a:rPr lang="ko-KR" altLang="en-US" b="1" dirty="0" smtClean="0"/>
              <a:t>표</a:t>
            </a:r>
            <a:r>
              <a:rPr lang="ko-KR" altLang="en-US" b="1" dirty="0"/>
              <a:t>준</a:t>
            </a:r>
            <a:r>
              <a:rPr lang="ko-KR" altLang="en-US" b="1" dirty="0" smtClean="0"/>
              <a:t>상태와 </a:t>
            </a:r>
            <a:r>
              <a:rPr lang="ko-KR" altLang="en-US" b="1" dirty="0"/>
              <a:t>고장코드를 비교하여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소모품사용량의 데이터를 비슷한 특성으로 묶어 사용자에게 유용한 정보를 추천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</a:t>
            </a:r>
            <a:r>
              <a:rPr lang="ko-KR" altLang="en-US" b="1" dirty="0"/>
              <a:t>된</a:t>
            </a:r>
            <a:r>
              <a:rPr lang="ko-KR" altLang="en-US" b="1" dirty="0" smtClean="0"/>
              <a:t> 정보를 사용자에게 실시간으로 전송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08" y="3026654"/>
            <a:ext cx="2092567" cy="233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이등변 삼각형 18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66908" y="4386271"/>
            <a:ext cx="2658727" cy="1246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Process</a:t>
            </a:r>
          </a:p>
          <a:p>
            <a:r>
              <a:rPr lang="ko-KR" altLang="en-US" sz="1500" b="1" dirty="0" smtClean="0"/>
              <a:t>차량고장진단모듈</a:t>
            </a:r>
            <a:endParaRPr lang="en-US" altLang="ko-KR" sz="1500" b="1" dirty="0" smtClean="0"/>
          </a:p>
          <a:p>
            <a:r>
              <a:rPr lang="ko-KR" altLang="en-US" sz="1500" b="1" dirty="0" err="1" smtClean="0"/>
              <a:t>정보도식화모듈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</a:t>
            </a:r>
            <a:r>
              <a:rPr lang="ko-KR" altLang="en-US" sz="1500" b="1" dirty="0" err="1" smtClean="0"/>
              <a:t>알림모듈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추천모듈</a:t>
            </a:r>
            <a:endParaRPr lang="en-US" altLang="ko-KR" sz="15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12731" y="4331596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CAN</a:t>
            </a:r>
            <a:r>
              <a:rPr lang="ko-KR" altLang="en-US" sz="1500" b="1" dirty="0" smtClean="0"/>
              <a:t>통신모듈</a:t>
            </a:r>
            <a:endParaRPr lang="en-US" altLang="ko-KR" sz="15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182445" y="3832250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라즈베리파이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07317" y="171541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r>
              <a:rPr lang="ko-KR" altLang="en-US" sz="15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98849" y="176649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자동차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77599" y="1707997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912" y="2110342"/>
            <a:ext cx="2805546" cy="73254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8" name="직사각형 67"/>
          <p:cNvSpPr/>
          <p:nvPr/>
        </p:nvSpPr>
        <p:spPr>
          <a:xfrm>
            <a:off x="504913" y="3629958"/>
            <a:ext cx="2805545" cy="311691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9" name="직사각형 68"/>
          <p:cNvSpPr/>
          <p:nvPr/>
        </p:nvSpPr>
        <p:spPr>
          <a:xfrm>
            <a:off x="3836436" y="2089660"/>
            <a:ext cx="3918857" cy="4657215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0" name="직사각형 69"/>
          <p:cNvSpPr/>
          <p:nvPr/>
        </p:nvSpPr>
        <p:spPr>
          <a:xfrm>
            <a:off x="8298939" y="2089661"/>
            <a:ext cx="3299012" cy="4657214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1" name="TextBox 70"/>
          <p:cNvSpPr txBox="1"/>
          <p:nvPr/>
        </p:nvSpPr>
        <p:spPr>
          <a:xfrm>
            <a:off x="1050180" y="2308454"/>
            <a:ext cx="1531188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322596" y="3215067"/>
            <a:ext cx="1338828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데이터베이스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MySQL</a:t>
            </a:r>
            <a:endParaRPr lang="ko-KR" altLang="en-US" sz="1500" b="1" dirty="0"/>
          </a:p>
        </p:txBody>
      </p:sp>
      <p:cxnSp>
        <p:nvCxnSpPr>
          <p:cNvPr id="73" name="꺾인 연결선 72"/>
          <p:cNvCxnSpPr>
            <a:stCxn id="71" idx="3"/>
            <a:endCxn id="62" idx="1"/>
          </p:cNvCxnSpPr>
          <p:nvPr/>
        </p:nvCxnSpPr>
        <p:spPr>
          <a:xfrm flipH="1">
            <a:off x="712731" y="2470037"/>
            <a:ext cx="1868637" cy="2023142"/>
          </a:xfrm>
          <a:prstGeom prst="bentConnector5">
            <a:avLst>
              <a:gd name="adj1" fmla="val -12234"/>
              <a:gd name="adj2" fmla="val 50000"/>
              <a:gd name="adj3" fmla="val 12956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65130" y="4157930"/>
            <a:ext cx="1588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70123" y="4575370"/>
            <a:ext cx="2409949" cy="1430615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실시간상태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차량진단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소모품교체시기추천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타이어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배터리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차계부</a:t>
            </a:r>
            <a:r>
              <a:rPr lang="en-US" altLang="ko-KR" sz="1500" b="1" dirty="0">
                <a:solidFill>
                  <a:schemeClr val="tx1"/>
                </a:solidFill>
              </a:rPr>
              <a:t>UI(</a:t>
            </a:r>
            <a:r>
              <a:rPr lang="ko-KR" altLang="en-US" sz="1500" b="1" dirty="0">
                <a:solidFill>
                  <a:schemeClr val="tx1"/>
                </a:solidFill>
              </a:rPr>
              <a:t>소모품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사용량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11870" y="2272334"/>
            <a:ext cx="182880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Background</a:t>
            </a:r>
          </a:p>
          <a:p>
            <a:pPr algn="ctr"/>
            <a:r>
              <a:rPr lang="ko-KR" altLang="en-US" sz="1500" b="1" dirty="0" smtClean="0"/>
              <a:t>서버  통</a:t>
            </a:r>
            <a:r>
              <a:rPr lang="ko-KR" altLang="en-US" sz="1500" b="1" dirty="0"/>
              <a:t>신</a:t>
            </a:r>
            <a:r>
              <a:rPr lang="ko-KR" altLang="en-US" sz="1500" b="1" dirty="0" smtClean="0"/>
              <a:t> 모듈</a:t>
            </a:r>
            <a:endParaRPr lang="ko-KR" altLang="en-US" sz="1500" b="1" dirty="0"/>
          </a:p>
        </p:txBody>
      </p:sp>
      <p:cxnSp>
        <p:nvCxnSpPr>
          <p:cNvPr id="77" name="꺾인 연결선 76"/>
          <p:cNvCxnSpPr>
            <a:stCxn id="79" idx="3"/>
            <a:endCxn id="90" idx="1"/>
          </p:cNvCxnSpPr>
          <p:nvPr/>
        </p:nvCxnSpPr>
        <p:spPr>
          <a:xfrm flipV="1">
            <a:off x="3113031" y="2550843"/>
            <a:ext cx="894107" cy="366893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81" idx="1"/>
            <a:endCxn id="75" idx="2"/>
          </p:cNvCxnSpPr>
          <p:nvPr/>
        </p:nvCxnSpPr>
        <p:spPr>
          <a:xfrm rot="10800000">
            <a:off x="5675098" y="6005985"/>
            <a:ext cx="3647128" cy="37537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2731" y="6058190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/>
              <a:t>블루투스통신모듈</a:t>
            </a:r>
            <a:endParaRPr lang="en-US" altLang="ko-KR" sz="15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9226416" y="2264233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322226" y="6104356"/>
            <a:ext cx="133882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</a:t>
            </a:r>
            <a:r>
              <a:rPr lang="ko-KR" altLang="en-US" sz="1500" b="1" dirty="0"/>
              <a:t>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534178" y="4288999"/>
            <a:ext cx="2915664" cy="14410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84" name="직선 화살표 연결선 83"/>
          <p:cNvCxnSpPr>
            <a:stCxn id="61" idx="2"/>
            <a:endCxn id="81" idx="0"/>
          </p:cNvCxnSpPr>
          <p:nvPr/>
        </p:nvCxnSpPr>
        <p:spPr>
          <a:xfrm flipH="1">
            <a:off x="9991640" y="5632766"/>
            <a:ext cx="4632" cy="4715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  <a:endCxn id="72" idx="0"/>
          </p:cNvCxnSpPr>
          <p:nvPr/>
        </p:nvCxnSpPr>
        <p:spPr>
          <a:xfrm flipH="1">
            <a:off x="9992010" y="2541232"/>
            <a:ext cx="765594" cy="673835"/>
          </a:xfrm>
          <a:prstGeom prst="bentConnector4">
            <a:avLst>
              <a:gd name="adj1" fmla="val -29859"/>
              <a:gd name="adj2" fmla="val 705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2" idx="2"/>
            <a:endCxn id="61" idx="0"/>
          </p:cNvCxnSpPr>
          <p:nvPr/>
        </p:nvCxnSpPr>
        <p:spPr>
          <a:xfrm rot="16200000" flipH="1">
            <a:off x="9685538" y="4075537"/>
            <a:ext cx="617206" cy="426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2731" y="4997655"/>
            <a:ext cx="2400300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데이터저장모듈</a:t>
            </a:r>
            <a:endParaRPr lang="en-US" altLang="ko-KR" sz="1500" b="1" dirty="0" smtClean="0"/>
          </a:p>
          <a:p>
            <a:pPr algn="ctr"/>
            <a:r>
              <a:rPr lang="ko-KR" altLang="en-US" sz="1500" b="1" spc="-150" dirty="0" smtClean="0"/>
              <a:t>데이터베이스관리모듈</a:t>
            </a:r>
            <a:endParaRPr lang="en-US" altLang="ko-KR" sz="1500" b="1" spc="-150" dirty="0" smtClean="0"/>
          </a:p>
        </p:txBody>
      </p:sp>
      <p:cxnSp>
        <p:nvCxnSpPr>
          <p:cNvPr id="88" name="직선 화살표 연결선 87"/>
          <p:cNvCxnSpPr>
            <a:stCxn id="62" idx="2"/>
            <a:endCxn id="87" idx="0"/>
          </p:cNvCxnSpPr>
          <p:nvPr/>
        </p:nvCxnSpPr>
        <p:spPr>
          <a:xfrm>
            <a:off x="1912881" y="4654761"/>
            <a:ext cx="0" cy="342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7" idx="2"/>
            <a:endCxn id="79" idx="0"/>
          </p:cNvCxnSpPr>
          <p:nvPr/>
        </p:nvCxnSpPr>
        <p:spPr>
          <a:xfrm>
            <a:off x="1912881" y="5551653"/>
            <a:ext cx="0" cy="5065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07138" y="2273844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010800" y="3018178"/>
            <a:ext cx="1338828" cy="7848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실시간 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차량진단정보</a:t>
            </a:r>
            <a:endParaRPr lang="ko-KR" altLang="en-US" sz="15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048037" y="3125922"/>
            <a:ext cx="1521376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Process</a:t>
            </a:r>
          </a:p>
          <a:p>
            <a:r>
              <a:rPr lang="ko-KR" altLang="en-US" sz="1500" b="1" dirty="0" smtClean="0"/>
              <a:t>고장코드비교</a:t>
            </a:r>
            <a:endParaRPr lang="en-US" altLang="ko-KR" sz="1500" b="1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949917" y="3016363"/>
            <a:ext cx="1725181" cy="7866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96" name="꺾인 연결선 95"/>
          <p:cNvCxnSpPr>
            <a:stCxn id="91" idx="3"/>
            <a:endCxn id="75" idx="3"/>
          </p:cNvCxnSpPr>
          <p:nvPr/>
        </p:nvCxnSpPr>
        <p:spPr>
          <a:xfrm flipH="1">
            <a:off x="6880072" y="3410593"/>
            <a:ext cx="469556" cy="1880085"/>
          </a:xfrm>
          <a:prstGeom prst="bentConnector3">
            <a:avLst>
              <a:gd name="adj1" fmla="val -4868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0" idx="2"/>
            <a:endCxn id="92" idx="0"/>
          </p:cNvCxnSpPr>
          <p:nvPr/>
        </p:nvCxnSpPr>
        <p:spPr>
          <a:xfrm>
            <a:off x="4772732" y="2827842"/>
            <a:ext cx="35993" cy="298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6" idx="3"/>
            <a:endCxn id="80" idx="1"/>
          </p:cNvCxnSpPr>
          <p:nvPr/>
        </p:nvCxnSpPr>
        <p:spPr>
          <a:xfrm flipV="1">
            <a:off x="7640671" y="2541232"/>
            <a:ext cx="1585745" cy="81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2" idx="3"/>
            <a:endCxn id="91" idx="1"/>
          </p:cNvCxnSpPr>
          <p:nvPr/>
        </p:nvCxnSpPr>
        <p:spPr>
          <a:xfrm>
            <a:off x="5569413" y="3402921"/>
            <a:ext cx="441387" cy="76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0" idx="3"/>
            <a:endCxn id="76" idx="1"/>
          </p:cNvCxnSpPr>
          <p:nvPr/>
        </p:nvCxnSpPr>
        <p:spPr>
          <a:xfrm flipV="1">
            <a:off x="5538326" y="2549333"/>
            <a:ext cx="273544" cy="15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4" descr="http://www.kinews.net/news/photo/201703/105253_153509_3710.jpg"/>
          <p:cNvPicPr>
            <a:picLocks noChangeAspect="1" noChangeArrowheads="1"/>
          </p:cNvPicPr>
          <p:nvPr/>
        </p:nvPicPr>
        <p:blipFill rotWithShape="1">
          <a:blip r:embed="rId2" cstate="print"/>
          <a:srcRect l="10976" t="4922" r="44472" b="5872"/>
          <a:stretch/>
        </p:blipFill>
        <p:spPr bwMode="auto">
          <a:xfrm>
            <a:off x="1641107" y="2083521"/>
            <a:ext cx="918510" cy="149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http://www.kinews.net/news/photo/201703/105253_153492_5251.png"/>
          <p:cNvPicPr>
            <a:picLocks noChangeAspect="1" noChangeArrowheads="1"/>
          </p:cNvPicPr>
          <p:nvPr/>
        </p:nvPicPr>
        <p:blipFill>
          <a:blip r:embed="rId3" cstate="print"/>
          <a:srcRect r="38187"/>
          <a:stretch>
            <a:fillRect/>
          </a:stretch>
        </p:blipFill>
        <p:spPr bwMode="auto">
          <a:xfrm>
            <a:off x="440958" y="3905249"/>
            <a:ext cx="3318808" cy="25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33" y="1885856"/>
            <a:ext cx="1936054" cy="16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06" y="1885855"/>
            <a:ext cx="1825923" cy="169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4224874" y="4205723"/>
            <a:ext cx="3701109" cy="1719373"/>
            <a:chOff x="3891100" y="1798428"/>
            <a:chExt cx="3701109" cy="1719373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9" t="18768" b="15670"/>
            <a:stretch/>
          </p:blipFill>
          <p:spPr bwMode="auto">
            <a:xfrm>
              <a:off x="3961424" y="2048719"/>
              <a:ext cx="3630785" cy="146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891100" y="179842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라즈베리파이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491960" y="4170769"/>
            <a:ext cx="3700040" cy="1754327"/>
            <a:chOff x="7998535" y="3937742"/>
            <a:chExt cx="3700040" cy="1754327"/>
          </a:xfrm>
        </p:grpSpPr>
        <p:sp>
          <p:nvSpPr>
            <p:cNvPr id="32" name="TextBox 31"/>
            <p:cNvSpPr txBox="1"/>
            <p:nvPr/>
          </p:nvSpPr>
          <p:spPr>
            <a:xfrm>
              <a:off x="8070676" y="3937742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통신 모듈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998535" y="4307074"/>
              <a:ext cx="3700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1MB / S</a:t>
              </a:r>
              <a:r>
                <a:rPr lang="ko-KR" altLang="en-US" sz="1400" dirty="0"/>
                <a:t>의 실행 속도 지원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12V </a:t>
              </a:r>
              <a:r>
                <a:rPr lang="ko-KR" altLang="en-US" sz="1400" dirty="0"/>
                <a:t>및 </a:t>
              </a:r>
              <a:r>
                <a:rPr lang="en-US" altLang="ko-KR" sz="1400" dirty="0"/>
                <a:t>24V </a:t>
              </a:r>
              <a:r>
                <a:rPr lang="ko-KR" altLang="en-US" sz="1400" dirty="0"/>
                <a:t>시스템에 적합합니다</a:t>
              </a:r>
              <a:r>
                <a:rPr lang="en-US" altLang="ko-KR" sz="1400" dirty="0"/>
                <a:t>.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TXD </a:t>
              </a:r>
              <a:r>
                <a:rPr lang="ko-KR" altLang="en-US" sz="1400" dirty="0"/>
                <a:t>입력 접지 오류를 자동으로 감지합니다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파워 </a:t>
              </a:r>
              <a:r>
                <a:rPr lang="ko-KR" altLang="en-US" sz="1400" dirty="0"/>
                <a:t>온 </a:t>
              </a:r>
              <a:r>
                <a:rPr lang="ko-KR" altLang="en-US" sz="1400" dirty="0" err="1"/>
                <a:t>리셋</a:t>
              </a:r>
              <a:r>
                <a:rPr lang="ko-KR" altLang="en-US" sz="1400" dirty="0"/>
                <a:t> 및 전압 브라운 아웃 보호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저 </a:t>
              </a:r>
              <a:r>
                <a:rPr lang="ko-KR" altLang="en-US" sz="1400" dirty="0"/>
                <a:t>전류 대기 동작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최대 </a:t>
              </a:r>
              <a:r>
                <a:rPr lang="en-US" altLang="ko-KR" sz="1400" dirty="0"/>
                <a:t>112 </a:t>
              </a:r>
              <a:r>
                <a:rPr lang="ko-KR" altLang="en-US" sz="1400" dirty="0"/>
                <a:t>개의 </a:t>
              </a:r>
              <a:r>
                <a:rPr lang="ko-KR" altLang="en-US" sz="1400" dirty="0" err="1"/>
                <a:t>노드를</a:t>
              </a:r>
              <a:r>
                <a:rPr lang="ko-KR" altLang="en-US" sz="1400" dirty="0"/>
                <a:t> 연결할 수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sp>
        <p:nvSpPr>
          <p:cNvPr id="35" name="이등변 삼각형 34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2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8253" y="4373932"/>
            <a:ext cx="9715018" cy="1826921"/>
          </a:xfrm>
          <a:prstGeom prst="roundRect">
            <a:avLst/>
          </a:prstGeom>
          <a:solidFill>
            <a:srgbClr val="73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8253" y="2244190"/>
            <a:ext cx="9715018" cy="1826921"/>
          </a:xfrm>
          <a:prstGeom prst="roundRect">
            <a:avLst/>
          </a:prstGeom>
          <a:solidFill>
            <a:srgbClr val="73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 descr="C:\Users\홍사명\Desktop\종설ppt이미지파일\안드로이드 스튜디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22" y="4599878"/>
            <a:ext cx="18829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홍사명\Desktop\종설ppt이미지파일\라즈비안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2" y="4567392"/>
            <a:ext cx="19517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03" y="2515790"/>
            <a:ext cx="1800000" cy="1283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Picture 2" descr="[기획/오픈 이노베이션②] 빅데이터를 이끄는 오픈테크 ‘하둡’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52" y="2480507"/>
            <a:ext cx="1800000" cy="1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72" y="3646025"/>
            <a:ext cx="1800000" cy="1481560"/>
          </a:xfrm>
          <a:prstGeom prst="rect">
            <a:avLst/>
          </a:prstGeom>
        </p:spPr>
      </p:pic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128875"/>
              </p:ext>
            </p:extLst>
          </p:nvPr>
        </p:nvGraphicFramePr>
        <p:xfrm>
          <a:off x="2100362" y="1969201"/>
          <a:ext cx="8265616" cy="4819997"/>
        </p:xfrm>
        <a:graphic>
          <a:graphicData uri="http://schemas.openxmlformats.org/drawingml/2006/table">
            <a:tbl>
              <a:tblPr/>
              <a:tblGrid>
                <a:gridCol w="1170128"/>
                <a:gridCol w="1773872"/>
                <a:gridCol w="1773872"/>
                <a:gridCol w="1773872"/>
                <a:gridCol w="1773872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/UX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작동 유무 테스트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0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개발현황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 bwMode="gray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개발 완료한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통신을 이용하여 데이터 송수신기능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개발할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웹서버구축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프로그래밍을 이용한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및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처리 분석기능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차계부기능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개발에서 제외할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논의중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7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322112" y="157497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31783" y="157497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41454" y="157497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351125" y="157497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211582" y="147449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231300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230922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250639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22112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7257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1598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61173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5714" y="2620001"/>
            <a:ext cx="180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8227" y="2620001"/>
            <a:ext cx="185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관련연구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사례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34270" y="2620001"/>
            <a:ext cx="1586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시스템 시나리오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78737" y="4054401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188408" y="4054401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98079" y="4054401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/>
          <p:cNvSpPr/>
          <p:nvPr/>
        </p:nvSpPr>
        <p:spPr>
          <a:xfrm rot="16200000">
            <a:off x="3068207" y="395391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원호 31"/>
          <p:cNvSpPr/>
          <p:nvPr/>
        </p:nvSpPr>
        <p:spPr>
          <a:xfrm rot="16200000">
            <a:off x="5087925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원호 32"/>
          <p:cNvSpPr/>
          <p:nvPr/>
        </p:nvSpPr>
        <p:spPr>
          <a:xfrm rot="16200000">
            <a:off x="7087547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78737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3882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28223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86730" y="2620001"/>
            <a:ext cx="210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개발환경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69174" y="5068595"/>
            <a:ext cx="185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개발현황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93861" y="5114762"/>
            <a:ext cx="175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52272" y="5114762"/>
            <a:ext cx="209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91209" y="1165225"/>
            <a:ext cx="8229600" cy="501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 smtClean="0"/>
              <a:t>주소</a:t>
            </a:r>
            <a:endParaRPr lang="en-US" altLang="ko-KR" dirty="0" smtClean="0">
              <a:solidFill>
                <a:srgbClr val="0000FF"/>
              </a:solidFill>
              <a:hlinkClick r:id="rId2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linkClick r:id="rId2"/>
              </a:rPr>
              <a:t>https://github.com/kimgwangho/2018---comprehensive-design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i="1" dirty="0" smtClean="0"/>
              <a:t>김광</a:t>
            </a:r>
            <a:r>
              <a:rPr lang="ko-KR" altLang="en-US" i="1" dirty="0"/>
              <a:t>호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pti1409@naver.com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i="1" dirty="0" smtClean="0"/>
              <a:t>홍사명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ghdtkaud@naver.com</a:t>
            </a:r>
            <a:endParaRPr lang="en-US" altLang="ko-KR" i="1" dirty="0"/>
          </a:p>
          <a:p>
            <a:pPr lvl="1">
              <a:defRPr/>
            </a:pPr>
            <a:r>
              <a:rPr lang="ko-KR" altLang="en-US" i="1" dirty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권정</a:t>
            </a:r>
            <a:r>
              <a:rPr lang="ko-KR" altLang="en-US" i="1" dirty="0"/>
              <a:t>민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jm191404@naver.com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i="1" dirty="0" smtClean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이종학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jonghak10@naver.com</a:t>
            </a:r>
            <a:endParaRPr lang="ko-KR" altLang="en-US" i="1" dirty="0"/>
          </a:p>
        </p:txBody>
      </p:sp>
      <p:sp>
        <p:nvSpPr>
          <p:cNvPr id="11" name="이등변 삼각형 10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9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78510"/>
              </p:ext>
            </p:extLst>
          </p:nvPr>
        </p:nvGraphicFramePr>
        <p:xfrm>
          <a:off x="2247408" y="2194458"/>
          <a:ext cx="7563565" cy="3322578"/>
        </p:xfrm>
        <a:graphic>
          <a:graphicData uri="http://schemas.openxmlformats.org/drawingml/2006/table">
            <a:tbl>
              <a:tblPr/>
              <a:tblGrid>
                <a:gridCol w="706671"/>
                <a:gridCol w="6856894"/>
              </a:tblGrid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국회 도서관 </a:t>
                      </a: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OBD2</a:t>
                      </a: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미들웨어를 활용한 자동차 고장 예측 및 데이터 시각화 시스템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사물인터넷을 위한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차내 정보 통신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사냥 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초보자도 쉽게 배우는 자바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시작하세요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이미지 출처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16580" y="2296934"/>
            <a:ext cx="105079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http://shopping.phinf.naver.net/main_1238199/12381997955.1.20171210104701.jpg</a:t>
            </a:r>
          </a:p>
          <a:p>
            <a:r>
              <a:rPr lang="en-US" altLang="ko-KR" dirty="0"/>
              <a:t>http://blogfiles9.naver.net/20160303_69/newspacekor_1456933331615JXV9K_JPEG/3141592653.jpg</a:t>
            </a:r>
          </a:p>
          <a:p>
            <a:r>
              <a:rPr lang="en-US" altLang="ko-KR" dirty="0"/>
              <a:t>http://www.icbanq.com/data/ICBShop/product/[207]11.jpg</a:t>
            </a:r>
          </a:p>
          <a:p>
            <a:r>
              <a:rPr lang="en-US" altLang="ko-KR" dirty="0"/>
              <a:t>http://post.naver.com/viewer/postView.nhn?volumeNo=9232182&amp;memberNo=11778559</a:t>
            </a:r>
          </a:p>
          <a:p>
            <a:r>
              <a:rPr lang="en-US" altLang="ko-KR" dirty="0"/>
              <a:t>http://news.naver.com/main/read.nhn?mode=LSD&amp;mid=sec&amp;sid1=105&amp;oid=277&amp;aid=0002876287</a:t>
            </a:r>
          </a:p>
          <a:p>
            <a:r>
              <a:rPr lang="en-US" altLang="ko-KR" dirty="0"/>
              <a:t>http://cafe.naver.com/joonggonara/368946759</a:t>
            </a:r>
          </a:p>
          <a:p>
            <a:r>
              <a:rPr lang="en-US" altLang="ko-KR" dirty="0"/>
              <a:t>http://terms.naver.com/entry.nhn?docId=3386305</a:t>
            </a:r>
          </a:p>
          <a:p>
            <a:r>
              <a:rPr lang="en-US" altLang="ko-KR" dirty="0"/>
              <a:t>http://news.naver.com/main/read.nhn?mode=LSD&amp;mid=sec&amp;sid1=110&amp;oid=032&amp;aid=0002486936</a:t>
            </a:r>
          </a:p>
          <a:p>
            <a:r>
              <a:rPr lang="en-US" altLang="ko-KR" dirty="0"/>
              <a:t>http://blog.naver.com/mysecondlog/221156743650</a:t>
            </a:r>
          </a:p>
          <a:p>
            <a:r>
              <a:rPr lang="en-US" altLang="ko-KR" dirty="0"/>
              <a:t>http://post.naver.com/viewer/postView.nhn?volumeNo=11949331&amp;memberNo=25253268</a:t>
            </a:r>
          </a:p>
          <a:p>
            <a:r>
              <a:rPr lang="en-US" altLang="ko-KR" dirty="0"/>
              <a:t>I http://www.ggilbo.com/news/articleView.html?idxno=345996</a:t>
            </a:r>
          </a:p>
          <a:p>
            <a:r>
              <a:rPr lang="en-US" altLang="ko-KR" dirty="0"/>
              <a:t>http://post.naver.com/viewer/postView.nhn?volumeNo=5374518&amp;memberNo=2493780</a:t>
            </a:r>
          </a:p>
          <a:p>
            <a:r>
              <a:rPr lang="en-US" altLang="ko-KR" dirty="0"/>
              <a:t>http://blog.naver.com/supermicro_nextwise/220516180992</a:t>
            </a:r>
          </a:p>
        </p:txBody>
      </p:sp>
    </p:spTree>
    <p:extLst>
      <p:ext uri="{BB962C8B-B14F-4D97-AF65-F5344CB8AC3E}">
        <p14:creationId xmlns:p14="http://schemas.microsoft.com/office/powerpoint/2010/main" val="38795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80047" y="1843063"/>
            <a:ext cx="3256862" cy="3119834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998584" y="2984764"/>
            <a:ext cx="2194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489" y="1527374"/>
            <a:ext cx="4985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종합설계 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582" y="1404496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b="1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지난 발표에서의 지적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사항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9092" y="1962855"/>
            <a:ext cx="10213117" cy="1261640"/>
          </a:xfrm>
          <a:prstGeom prst="rect">
            <a:avLst/>
          </a:prstGeom>
          <a:noFill/>
          <a:ln>
            <a:solidFill>
              <a:srgbClr val="2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ko-KR" altLang="en-US" sz="2000" b="1" dirty="0">
                <a:solidFill>
                  <a:schemeClr val="tx1"/>
                </a:solidFill>
              </a:rPr>
              <a:t>차량상태 정보에 대한 분류와 필요한 정보의 정의 방법에 대해 설명 필요</a:t>
            </a:r>
          </a:p>
          <a:p>
            <a:pPr lvl="0" fontAlgn="base"/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프로토콜 </a:t>
            </a:r>
            <a:r>
              <a:rPr lang="ko-KR" altLang="en-US" sz="2000" b="1" dirty="0" err="1">
                <a:solidFill>
                  <a:schemeClr val="tx1"/>
                </a:solidFill>
              </a:rPr>
              <a:t>이해정도를</a:t>
            </a:r>
            <a:r>
              <a:rPr lang="ko-KR" altLang="en-US" sz="2000" b="1" dirty="0">
                <a:solidFill>
                  <a:schemeClr val="tx1"/>
                </a:solidFill>
              </a:rPr>
              <a:t> 설명 필요</a:t>
            </a:r>
            <a:r>
              <a:rPr lang="en-US" altLang="ko-KR" sz="2000" b="1" dirty="0">
                <a:solidFill>
                  <a:schemeClr val="tx1"/>
                </a:solidFill>
              </a:rPr>
              <a:t>/ECU</a:t>
            </a:r>
            <a:r>
              <a:rPr lang="ko-KR" altLang="en-US" sz="2000" b="1" dirty="0">
                <a:solidFill>
                  <a:schemeClr val="tx1"/>
                </a:solidFill>
              </a:rPr>
              <a:t>에서 </a:t>
            </a:r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이해 요망</a:t>
            </a:r>
          </a:p>
          <a:p>
            <a:pPr lvl="0" fontAlgn="base"/>
            <a:r>
              <a:rPr lang="ko-KR" altLang="en-US" sz="2000" b="1" dirty="0">
                <a:solidFill>
                  <a:schemeClr val="tx1"/>
                </a:solidFill>
              </a:rPr>
              <a:t>시연 시나리오 요구됨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위험성 방지용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180" y="3363150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지적 사항에 대한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답변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9092" y="3929267"/>
            <a:ext cx="10213117" cy="2611275"/>
          </a:xfrm>
          <a:prstGeom prst="rect">
            <a:avLst/>
          </a:prstGeom>
          <a:noFill/>
          <a:ln>
            <a:solidFill>
              <a:srgbClr val="2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fontAlgn="base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차량점검 시 보편적으로 점검하는 항목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</a:rPr>
              <a:t>유류량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타이어공기압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냉각수 온도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배터리양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엔진오일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정의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통신과 </a:t>
            </a:r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프로토콜에 대한 자료조사와 시험데이터를 이용한 </a:t>
            </a:r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r>
              <a:rPr lang="ko-KR" altLang="en-US" sz="2000" b="1" dirty="0">
                <a:solidFill>
                  <a:schemeClr val="tx1"/>
                </a:solidFill>
              </a:rPr>
              <a:t>를 통해 </a:t>
            </a:r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이해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가상데이터를 제작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테스트를 </a:t>
            </a:r>
            <a:r>
              <a:rPr lang="ko-KR" altLang="en-US" sz="2000" b="1" dirty="0">
                <a:solidFill>
                  <a:schemeClr val="tx1"/>
                </a:solidFill>
              </a:rPr>
              <a:t>통하여 안정성을 확보한 후 차 실제 차량에 차량관리시스템을 적용</a:t>
            </a: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159" y="1982923"/>
            <a:ext cx="8761357" cy="4534507"/>
          </a:xfrm>
          <a:prstGeom prst="rect">
            <a:avLst/>
          </a:prstGeom>
          <a:noFill/>
          <a:ln w="38100">
            <a:solidFill>
              <a:srgbClr val="2402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5"/>
          <a:stretch/>
        </p:blipFill>
        <p:spPr bwMode="auto">
          <a:xfrm>
            <a:off x="2252519" y="2279023"/>
            <a:ext cx="4134318" cy="20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869" y="2279023"/>
            <a:ext cx="4123525" cy="20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2820201" y="4648218"/>
            <a:ext cx="7499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차량의 여러 부품 중 하나의 부품이라도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고장이 발생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하게 되면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금전적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시간적 비용이 크게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상태로 오래 유지하기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위해 차량 관리에 많은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관심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159" y="1982923"/>
            <a:ext cx="8761357" cy="4534507"/>
          </a:xfrm>
          <a:prstGeom prst="rect">
            <a:avLst/>
          </a:prstGeom>
          <a:noFill/>
          <a:ln w="38100">
            <a:solidFill>
              <a:srgbClr val="2402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0201" y="4648218"/>
            <a:ext cx="7499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기존 차량 관리 시스템은 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차량상태정보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 주어지고 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상태정보에 대한 분석시스템이 없어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효율적으로 차량관리가 어려움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436" y="2417068"/>
            <a:ext cx="3139047" cy="20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929" y="2398030"/>
            <a:ext cx="3189890" cy="20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타원 24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4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6986" y="255491"/>
            <a:ext cx="402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sp>
        <p:nvSpPr>
          <p:cNvPr id="11" name="자유형 10"/>
          <p:cNvSpPr/>
          <p:nvPr/>
        </p:nvSpPr>
        <p:spPr>
          <a:xfrm>
            <a:off x="-1" y="1260404"/>
            <a:ext cx="12191998" cy="5420314"/>
          </a:xfrm>
          <a:custGeom>
            <a:avLst/>
            <a:gdLst>
              <a:gd name="connsiteX0" fmla="*/ 0 w 11247527"/>
              <a:gd name="connsiteY0" fmla="*/ 0 h 5160493"/>
              <a:gd name="connsiteX1" fmla="*/ 11247527 w 11247527"/>
              <a:gd name="connsiteY1" fmla="*/ 0 h 5160493"/>
              <a:gd name="connsiteX2" fmla="*/ 11247527 w 11247527"/>
              <a:gd name="connsiteY2" fmla="*/ 3697443 h 5160493"/>
              <a:gd name="connsiteX3" fmla="*/ 8441886 w 11247527"/>
              <a:gd name="connsiteY3" fmla="*/ 5160493 h 5160493"/>
              <a:gd name="connsiteX4" fmla="*/ 0 w 11247527"/>
              <a:gd name="connsiteY4" fmla="*/ 5160493 h 51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527" h="5160493">
                <a:moveTo>
                  <a:pt x="0" y="0"/>
                </a:moveTo>
                <a:lnTo>
                  <a:pt x="11247527" y="0"/>
                </a:lnTo>
                <a:lnTo>
                  <a:pt x="11247527" y="3697443"/>
                </a:lnTo>
                <a:lnTo>
                  <a:pt x="8441886" y="5160493"/>
                </a:lnTo>
                <a:lnTo>
                  <a:pt x="0" y="5160493"/>
                </a:lnTo>
                <a:close/>
              </a:path>
            </a:pathLst>
          </a:custGeom>
          <a:solidFill>
            <a:srgbClr val="73C0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9057" y="1231894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OBD-2</a:t>
            </a:r>
          </a:p>
        </p:txBody>
      </p:sp>
      <p:pic>
        <p:nvPicPr>
          <p:cNvPr id="12" name="Picture 2" descr="OBD 연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05" y="1755114"/>
            <a:ext cx="2684235" cy="21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447325" y="1717232"/>
            <a:ext cx="6762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차량 </a:t>
            </a:r>
            <a:r>
              <a:rPr lang="ko-KR" altLang="en-US" sz="2000" dirty="0"/>
              <a:t>상태는 물론</a:t>
            </a:r>
            <a:r>
              <a:rPr lang="en-US" altLang="ko-KR" sz="2000" dirty="0"/>
              <a:t>, </a:t>
            </a:r>
            <a:r>
              <a:rPr lang="ko-KR" altLang="en-US" sz="2000" dirty="0"/>
              <a:t>연비와 가속도 정보를 파악할 수 있어서 </a:t>
            </a:r>
            <a:r>
              <a:rPr lang="ko-KR" altLang="en-US" sz="2000" b="1" dirty="0"/>
              <a:t>차량 관리에 도움</a:t>
            </a:r>
            <a:r>
              <a:rPr lang="ko-KR" altLang="en-US" sz="2000" dirty="0"/>
              <a:t>을 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OBD</a:t>
            </a:r>
            <a:r>
              <a:rPr lang="ko-KR" altLang="en-US" sz="2000" dirty="0"/>
              <a:t>는 전 운전영역에 걸쳐 배기가스 및 증발가스와 관련된 </a:t>
            </a:r>
            <a:r>
              <a:rPr lang="ko-KR" altLang="en-US" sz="2000" b="1" dirty="0"/>
              <a:t>모든 시스템을 감시한다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감시하고 있는 시스템들에 고장이 발생할 경우</a:t>
            </a:r>
            <a:r>
              <a:rPr lang="en-US" altLang="ko-KR" sz="2000" dirty="0"/>
              <a:t>, </a:t>
            </a:r>
            <a:r>
              <a:rPr lang="ko-KR" altLang="en-US" sz="2000" b="1" dirty="0"/>
              <a:t>고장내역은 </a:t>
            </a:r>
            <a:r>
              <a:rPr lang="en-US" altLang="ko-KR" sz="2000" b="1" dirty="0"/>
              <a:t>ECU</a:t>
            </a:r>
            <a:r>
              <a:rPr lang="ko-KR" altLang="en-US" sz="2000" b="1" dirty="0"/>
              <a:t>에 저장되며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표준화된 인터페이스</a:t>
            </a:r>
            <a:r>
              <a:rPr lang="en-US" altLang="ko-KR" sz="2000" dirty="0"/>
              <a:t>(interface)</a:t>
            </a:r>
            <a:r>
              <a:rPr lang="ko-KR" altLang="en-US" sz="2000" dirty="0"/>
              <a:t>－</a:t>
            </a:r>
            <a:r>
              <a:rPr lang="en-US" altLang="ko-KR" sz="2000" dirty="0"/>
              <a:t>16</a:t>
            </a:r>
            <a:r>
              <a:rPr lang="ko-KR" altLang="en-US" sz="2000" dirty="0"/>
              <a:t>핀 진단 </a:t>
            </a:r>
            <a:r>
              <a:rPr lang="ko-KR" altLang="en-US" sz="2000" dirty="0" err="1"/>
              <a:t>컨넥터</a:t>
            </a:r>
            <a:r>
              <a:rPr lang="ko-KR" altLang="en-US" sz="2000" dirty="0"/>
              <a:t>－를 통해 이를 조회할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9" name="Picture 4" descr="E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34" y="4493074"/>
            <a:ext cx="2750305" cy="21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47326" y="5001828"/>
            <a:ext cx="6762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자동차의 엔진</a:t>
            </a:r>
            <a:r>
              <a:rPr lang="en-US" altLang="ko-KR" sz="2000" dirty="0"/>
              <a:t>, </a:t>
            </a:r>
            <a:r>
              <a:rPr lang="ko-KR" altLang="en-US" sz="2000" dirty="0"/>
              <a:t>자동변속기</a:t>
            </a:r>
            <a:r>
              <a:rPr lang="en-US" altLang="ko-KR" sz="2000" dirty="0"/>
              <a:t>, ABS </a:t>
            </a:r>
            <a:r>
              <a:rPr lang="ko-KR" altLang="en-US" sz="2000" dirty="0"/>
              <a:t>따위의 상태를 컴퓨터로 제어하는 </a:t>
            </a:r>
            <a:r>
              <a:rPr lang="ko-KR" altLang="en-US" sz="2000" b="1" dirty="0"/>
              <a:t>전자제어 장치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89057" y="3912477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ECU</a:t>
            </a:r>
          </a:p>
        </p:txBody>
      </p: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flipH="1">
            <a:off x="9311950" y="5547241"/>
            <a:ext cx="2880047" cy="13107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목표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6484" y="2769834"/>
            <a:ext cx="103414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라즈베리파이를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OBD(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차량진단모듈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스캐너를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차량상태 데이터수집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200" b="1" dirty="0" err="1"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통한 분석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을 통해 사용자에게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기반 차량관리 시스템을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793890570"/>
              </p:ext>
            </p:extLst>
          </p:nvPr>
        </p:nvGraphicFramePr>
        <p:xfrm>
          <a:off x="2118061" y="1494219"/>
          <a:ext cx="8128000" cy="502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타원 18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관련 연구 사례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5224" y="2286296"/>
            <a:ext cx="6815611" cy="278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OBD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여러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미들웨어들을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활용하여 자동차의 고장을 예측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하고 자동차의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내부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데이터들을 수집하여 시각화한 결과를 응용프로그램을 통해 제공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원하는 자동차의 </a:t>
            </a:r>
            <a:r>
              <a:rPr lang="ko-KR" altLang="en-US" sz="1750" b="1" dirty="0" smtClean="0">
                <a:latin typeface="맑은 고딕" pitchFamily="50" charset="-127"/>
                <a:ea typeface="맑은 고딕" pitchFamily="50" charset="-127"/>
              </a:rPr>
              <a:t>내부 데이터를 그래프로 시각화하여 고장 예측 분석 결과를 확인</a:t>
            </a: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7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82" y="2286296"/>
            <a:ext cx="4402852" cy="29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658330" y="1378414"/>
            <a:ext cx="1112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OBD2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활용한 자동차 고장 예측 및 데이터 시각화 시스템 설계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888</Words>
  <Application>Microsoft Office PowerPoint</Application>
  <PresentationFormat>사용자 지정</PresentationFormat>
  <Paragraphs>275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홍사명</cp:lastModifiedBy>
  <cp:revision>48</cp:revision>
  <dcterms:created xsi:type="dcterms:W3CDTF">2017-02-25T07:24:27Z</dcterms:created>
  <dcterms:modified xsi:type="dcterms:W3CDTF">2018-05-01T13:59:48Z</dcterms:modified>
</cp:coreProperties>
</file>