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2" r:id="rId5"/>
    <p:sldId id="263" r:id="rId6"/>
    <p:sldId id="260" r:id="rId7"/>
    <p:sldId id="264" r:id="rId8"/>
    <p:sldId id="265" r:id="rId9"/>
    <p:sldId id="266" r:id="rId10"/>
    <p:sldId id="267" r:id="rId11"/>
    <p:sldId id="288" r:id="rId12"/>
    <p:sldId id="268" r:id="rId13"/>
    <p:sldId id="269" r:id="rId14"/>
    <p:sldId id="270" r:id="rId15"/>
    <p:sldId id="271" r:id="rId16"/>
    <p:sldId id="276" r:id="rId17"/>
    <p:sldId id="277" r:id="rId18"/>
    <p:sldId id="278" r:id="rId19"/>
    <p:sldId id="289" r:id="rId20"/>
    <p:sldId id="290" r:id="rId21"/>
    <p:sldId id="281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C0BA"/>
    <a:srgbClr val="E05B2E"/>
    <a:srgbClr val="240202"/>
    <a:srgbClr val="F7F4E3"/>
    <a:srgbClr val="462300"/>
    <a:srgbClr val="42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6" autoAdjust="0"/>
    <p:restoredTop sz="94598" autoAdjust="0"/>
  </p:normalViewPr>
  <p:slideViewPr>
    <p:cSldViewPr snapToGrid="0">
      <p:cViewPr>
        <p:scale>
          <a:sx n="66" d="100"/>
          <a:sy n="66" d="100"/>
        </p:scale>
        <p:origin x="-54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33C9E4-1A9E-4E99-960E-A34908390095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E80959F3-B39C-496E-A24B-55F981FD2473}">
      <dgm:prSet phldrT="[텍스트]"/>
      <dgm:spPr>
        <a:solidFill>
          <a:schemeClr val="accent1">
            <a:lumMod val="75000"/>
          </a:schemeClr>
        </a:solidFill>
      </dgm:spPr>
      <dgm:t>
        <a:bodyPr/>
        <a:lstStyle/>
        <a:p>
          <a:pPr latinLnBrk="1"/>
          <a:endParaRPr lang="ko-KR" altLang="en-US" dirty="0"/>
        </a:p>
      </dgm:t>
    </dgm:pt>
    <dgm:pt modelId="{328C6A23-8B7B-4148-B86E-5520283A7E78}" type="parTrans" cxnId="{2AFF5DCD-E50F-474F-9751-FC0BB5DC5597}">
      <dgm:prSet/>
      <dgm:spPr/>
      <dgm:t>
        <a:bodyPr/>
        <a:lstStyle/>
        <a:p>
          <a:pPr latinLnBrk="1"/>
          <a:endParaRPr lang="ko-KR" altLang="en-US"/>
        </a:p>
      </dgm:t>
    </dgm:pt>
    <dgm:pt modelId="{379D685D-C887-45EF-86FC-C876E2E14A95}" type="sibTrans" cxnId="{2AFF5DCD-E50F-474F-9751-FC0BB5DC5597}">
      <dgm:prSet/>
      <dgm:spPr/>
      <dgm:t>
        <a:bodyPr/>
        <a:lstStyle/>
        <a:p>
          <a:pPr latinLnBrk="1"/>
          <a:endParaRPr lang="ko-KR" altLang="en-US"/>
        </a:p>
      </dgm:t>
    </dgm:pt>
    <dgm:pt modelId="{BD0B261C-59B7-4E89-924A-AFA1B1CF5FAA}">
      <dgm:prSet phldrT="[텍스트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endParaRPr lang="ko-KR" altLang="en-US" dirty="0"/>
        </a:p>
      </dgm:t>
    </dgm:pt>
    <dgm:pt modelId="{2D999A0C-AAD1-406F-B2E7-54D92C819802}" type="parTrans" cxnId="{5B8A5BB7-C8E9-4596-9B6C-DE9CC1043D0C}">
      <dgm:prSet/>
      <dgm:spPr/>
      <dgm:t>
        <a:bodyPr/>
        <a:lstStyle/>
        <a:p>
          <a:pPr latinLnBrk="1"/>
          <a:endParaRPr lang="ko-KR" altLang="en-US"/>
        </a:p>
      </dgm:t>
    </dgm:pt>
    <dgm:pt modelId="{9CBDD0C7-7C44-4E50-B068-2406F115F880}" type="sibTrans" cxnId="{5B8A5BB7-C8E9-4596-9B6C-DE9CC1043D0C}">
      <dgm:prSet/>
      <dgm:spPr/>
      <dgm:t>
        <a:bodyPr/>
        <a:lstStyle/>
        <a:p>
          <a:pPr latinLnBrk="1"/>
          <a:endParaRPr lang="ko-KR" altLang="en-US"/>
        </a:p>
      </dgm:t>
    </dgm:pt>
    <dgm:pt modelId="{38D79457-6566-413A-B986-9329A690B43D}">
      <dgm:prSet phldrT="[텍스트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3E3A8EE7-61AE-4299-8AEA-561591568477}" type="parTrans" cxnId="{26DA315A-66D2-4694-978F-D2B55358FCC2}">
      <dgm:prSet/>
      <dgm:spPr/>
      <dgm:t>
        <a:bodyPr/>
        <a:lstStyle/>
        <a:p>
          <a:pPr latinLnBrk="1"/>
          <a:endParaRPr lang="ko-KR" altLang="en-US"/>
        </a:p>
      </dgm:t>
    </dgm:pt>
    <dgm:pt modelId="{7ED639B7-A3A0-4074-83F6-C3599DEB0F66}" type="sibTrans" cxnId="{26DA315A-66D2-4694-978F-D2B55358FCC2}">
      <dgm:prSet/>
      <dgm:spPr/>
      <dgm:t>
        <a:bodyPr/>
        <a:lstStyle/>
        <a:p>
          <a:pPr latinLnBrk="1"/>
          <a:endParaRPr lang="ko-KR" altLang="en-US"/>
        </a:p>
      </dgm:t>
    </dgm:pt>
    <dgm:pt modelId="{DCCEC20A-5835-47E9-8A1A-194A812930B8}">
      <dgm:prSet phldrT="[텍스트]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latinLnBrk="1"/>
          <a:endParaRPr lang="ko-KR" altLang="en-US" dirty="0"/>
        </a:p>
      </dgm:t>
    </dgm:pt>
    <dgm:pt modelId="{1103FB68-2D1D-4FE1-BA93-6DD62EFAACB3}" type="parTrans" cxnId="{DA1169EB-E21A-47EF-91BD-36E17A82992E}">
      <dgm:prSet/>
      <dgm:spPr/>
      <dgm:t>
        <a:bodyPr/>
        <a:lstStyle/>
        <a:p>
          <a:pPr latinLnBrk="1"/>
          <a:endParaRPr lang="ko-KR" altLang="en-US"/>
        </a:p>
      </dgm:t>
    </dgm:pt>
    <dgm:pt modelId="{5EE48B3C-487E-4109-92A6-6E52040F383C}" type="sibTrans" cxnId="{DA1169EB-E21A-47EF-91BD-36E17A82992E}">
      <dgm:prSet/>
      <dgm:spPr/>
      <dgm:t>
        <a:bodyPr/>
        <a:lstStyle/>
        <a:p>
          <a:pPr latinLnBrk="1"/>
          <a:endParaRPr lang="ko-KR" altLang="en-US"/>
        </a:p>
      </dgm:t>
    </dgm:pt>
    <dgm:pt modelId="{D4986403-593E-4E7B-A721-960A58C49A83}" type="pres">
      <dgm:prSet presAssocID="{8433C9E4-1A9E-4E99-960E-A34908390095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3480AAE-8E03-4FB3-9E4F-B0AB56EF3F43}" type="pres">
      <dgm:prSet presAssocID="{E80959F3-B39C-496E-A24B-55F981FD2473}" presName="centerShape" presStyleLbl="node0" presStyleIdx="0" presStyleCnt="1" custScaleX="63932" custScaleY="63932"/>
      <dgm:spPr/>
      <dgm:t>
        <a:bodyPr/>
        <a:lstStyle/>
        <a:p>
          <a:pPr latinLnBrk="1"/>
          <a:endParaRPr lang="ko-KR" altLang="en-US"/>
        </a:p>
      </dgm:t>
    </dgm:pt>
    <dgm:pt modelId="{841CC012-A6B0-4531-8EA7-0848F0F1EC85}" type="pres">
      <dgm:prSet presAssocID="{2D999A0C-AAD1-406F-B2E7-54D92C819802}" presName="Name9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93BEFCC0-0145-4C01-84FA-78CAD5EA76DD}" type="pres">
      <dgm:prSet presAssocID="{2D999A0C-AAD1-406F-B2E7-54D92C819802}" presName="connTx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BAE2A5B-0F51-42FC-9D0A-DC25BEAC1C16}" type="pres">
      <dgm:prSet presAssocID="{BD0B261C-59B7-4E89-924A-AFA1B1CF5FAA}" presName="node" presStyleLbl="node1" presStyleIdx="0" presStyleCnt="3" custScaleX="106553" custScaleY="106553" custRadScaleRad="100889" custRadScaleInc="-18868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26927E-2958-428E-9DF7-4F05D5FF2461}" type="pres">
      <dgm:prSet presAssocID="{3E3A8EE7-61AE-4299-8AEA-561591568477}" presName="Name9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FD26DA8-D02B-41F3-B556-4620E0527AC1}" type="pres">
      <dgm:prSet presAssocID="{3E3A8EE7-61AE-4299-8AEA-561591568477}" presName="connTx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0F1A5289-8352-44CA-A904-CABC1028E78E}" type="pres">
      <dgm:prSet presAssocID="{38D79457-6566-413A-B986-9329A690B43D}" presName="node" presStyleLbl="node1" presStyleIdx="1" presStyleCnt="3" custScaleX="106553" custScaleY="106553" custRadScaleRad="99745" custRadScaleInc="-1736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FD3849-E32D-43C2-A59C-5E4F956ED31B}" type="pres">
      <dgm:prSet presAssocID="{1103FB68-2D1D-4FE1-BA93-6DD62EFAACB3}" presName="Name9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4ACB11B7-12F3-453E-8500-953A5E0A8994}" type="pres">
      <dgm:prSet presAssocID="{1103FB68-2D1D-4FE1-BA93-6DD62EFAACB3}" presName="connTx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C760F932-6B32-4EE1-8650-AFC0E8774D94}" type="pres">
      <dgm:prSet presAssocID="{DCCEC20A-5835-47E9-8A1A-194A812930B8}" presName="node" presStyleLbl="node1" presStyleIdx="2" presStyleCnt="3" custScaleX="106553" custScaleY="106553" custRadScaleRad="89793" custRadScaleInc="19862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8763E9C-02B9-4BC4-8A0E-1C41EB9C71FB}" type="presOf" srcId="{DCCEC20A-5835-47E9-8A1A-194A812930B8}" destId="{C760F932-6B32-4EE1-8650-AFC0E8774D94}" srcOrd="0" destOrd="0" presId="urn:microsoft.com/office/officeart/2005/8/layout/radial1"/>
    <dgm:cxn modelId="{DA1169EB-E21A-47EF-91BD-36E17A82992E}" srcId="{E80959F3-B39C-496E-A24B-55F981FD2473}" destId="{DCCEC20A-5835-47E9-8A1A-194A812930B8}" srcOrd="2" destOrd="0" parTransId="{1103FB68-2D1D-4FE1-BA93-6DD62EFAACB3}" sibTransId="{5EE48B3C-487E-4109-92A6-6E52040F383C}"/>
    <dgm:cxn modelId="{90ED27ED-A277-4501-9B5C-97AA7DB04508}" type="presOf" srcId="{2D999A0C-AAD1-406F-B2E7-54D92C819802}" destId="{841CC012-A6B0-4531-8EA7-0848F0F1EC85}" srcOrd="0" destOrd="0" presId="urn:microsoft.com/office/officeart/2005/8/layout/radial1"/>
    <dgm:cxn modelId="{425B4BEA-A033-4138-A7D3-E863ACC19BCF}" type="presOf" srcId="{BD0B261C-59B7-4E89-924A-AFA1B1CF5FAA}" destId="{EBAE2A5B-0F51-42FC-9D0A-DC25BEAC1C16}" srcOrd="0" destOrd="0" presId="urn:microsoft.com/office/officeart/2005/8/layout/radial1"/>
    <dgm:cxn modelId="{8C90BB51-2D43-4B9B-918E-933EBC5EEC9A}" type="presOf" srcId="{1103FB68-2D1D-4FE1-BA93-6DD62EFAACB3}" destId="{4ACB11B7-12F3-453E-8500-953A5E0A8994}" srcOrd="1" destOrd="0" presId="urn:microsoft.com/office/officeart/2005/8/layout/radial1"/>
    <dgm:cxn modelId="{E46BB095-1569-4995-96C8-C07D87D4323C}" type="presOf" srcId="{3E3A8EE7-61AE-4299-8AEA-561591568477}" destId="{BFD26DA8-D02B-41F3-B556-4620E0527AC1}" srcOrd="1" destOrd="0" presId="urn:microsoft.com/office/officeart/2005/8/layout/radial1"/>
    <dgm:cxn modelId="{E5717644-2353-4DC5-B7DA-4C18D896F950}" type="presOf" srcId="{3E3A8EE7-61AE-4299-8AEA-561591568477}" destId="{1826927E-2958-428E-9DF7-4F05D5FF2461}" srcOrd="0" destOrd="0" presId="urn:microsoft.com/office/officeart/2005/8/layout/radial1"/>
    <dgm:cxn modelId="{5B8A5BB7-C8E9-4596-9B6C-DE9CC1043D0C}" srcId="{E80959F3-B39C-496E-A24B-55F981FD2473}" destId="{BD0B261C-59B7-4E89-924A-AFA1B1CF5FAA}" srcOrd="0" destOrd="0" parTransId="{2D999A0C-AAD1-406F-B2E7-54D92C819802}" sibTransId="{9CBDD0C7-7C44-4E50-B068-2406F115F880}"/>
    <dgm:cxn modelId="{D70BEFE2-1D76-411D-B12E-6ACCF7B6B1EA}" type="presOf" srcId="{1103FB68-2D1D-4FE1-BA93-6DD62EFAACB3}" destId="{42FD3849-E32D-43C2-A59C-5E4F956ED31B}" srcOrd="0" destOrd="0" presId="urn:microsoft.com/office/officeart/2005/8/layout/radial1"/>
    <dgm:cxn modelId="{FCEE656E-1A42-41BA-BA50-0BEA86BE301C}" type="presOf" srcId="{38D79457-6566-413A-B986-9329A690B43D}" destId="{0F1A5289-8352-44CA-A904-CABC1028E78E}" srcOrd="0" destOrd="0" presId="urn:microsoft.com/office/officeart/2005/8/layout/radial1"/>
    <dgm:cxn modelId="{FA889D74-D71A-44BB-B485-3F019D71811D}" type="presOf" srcId="{E80959F3-B39C-496E-A24B-55F981FD2473}" destId="{93480AAE-8E03-4FB3-9E4F-B0AB56EF3F43}" srcOrd="0" destOrd="0" presId="urn:microsoft.com/office/officeart/2005/8/layout/radial1"/>
    <dgm:cxn modelId="{CAD20148-51E5-41B9-836D-896A2D6C312A}" type="presOf" srcId="{8433C9E4-1A9E-4E99-960E-A34908390095}" destId="{D4986403-593E-4E7B-A721-960A58C49A83}" srcOrd="0" destOrd="0" presId="urn:microsoft.com/office/officeart/2005/8/layout/radial1"/>
    <dgm:cxn modelId="{26DA315A-66D2-4694-978F-D2B55358FCC2}" srcId="{E80959F3-B39C-496E-A24B-55F981FD2473}" destId="{38D79457-6566-413A-B986-9329A690B43D}" srcOrd="1" destOrd="0" parTransId="{3E3A8EE7-61AE-4299-8AEA-561591568477}" sibTransId="{7ED639B7-A3A0-4074-83F6-C3599DEB0F66}"/>
    <dgm:cxn modelId="{2AFF5DCD-E50F-474F-9751-FC0BB5DC5597}" srcId="{8433C9E4-1A9E-4E99-960E-A34908390095}" destId="{E80959F3-B39C-496E-A24B-55F981FD2473}" srcOrd="0" destOrd="0" parTransId="{328C6A23-8B7B-4148-B86E-5520283A7E78}" sibTransId="{379D685D-C887-45EF-86FC-C876E2E14A95}"/>
    <dgm:cxn modelId="{1454854C-EE27-4B80-8400-70E519092EB8}" type="presOf" srcId="{2D999A0C-AAD1-406F-B2E7-54D92C819802}" destId="{93BEFCC0-0145-4C01-84FA-78CAD5EA76DD}" srcOrd="1" destOrd="0" presId="urn:microsoft.com/office/officeart/2005/8/layout/radial1"/>
    <dgm:cxn modelId="{F231950E-D428-4DBA-927F-56412D99C0C5}" type="presParOf" srcId="{D4986403-593E-4E7B-A721-960A58C49A83}" destId="{93480AAE-8E03-4FB3-9E4F-B0AB56EF3F43}" srcOrd="0" destOrd="0" presId="urn:microsoft.com/office/officeart/2005/8/layout/radial1"/>
    <dgm:cxn modelId="{1CBF138D-0E48-4A02-8CB8-E829C188E476}" type="presParOf" srcId="{D4986403-593E-4E7B-A721-960A58C49A83}" destId="{841CC012-A6B0-4531-8EA7-0848F0F1EC85}" srcOrd="1" destOrd="0" presId="urn:microsoft.com/office/officeart/2005/8/layout/radial1"/>
    <dgm:cxn modelId="{75F8087D-A137-44DA-876C-A4FF952F705C}" type="presParOf" srcId="{841CC012-A6B0-4531-8EA7-0848F0F1EC85}" destId="{93BEFCC0-0145-4C01-84FA-78CAD5EA76DD}" srcOrd="0" destOrd="0" presId="urn:microsoft.com/office/officeart/2005/8/layout/radial1"/>
    <dgm:cxn modelId="{9402203C-DFAA-478A-8FC8-7B3ED153A6B0}" type="presParOf" srcId="{D4986403-593E-4E7B-A721-960A58C49A83}" destId="{EBAE2A5B-0F51-42FC-9D0A-DC25BEAC1C16}" srcOrd="2" destOrd="0" presId="urn:microsoft.com/office/officeart/2005/8/layout/radial1"/>
    <dgm:cxn modelId="{4BDF70DB-102D-4B6B-9039-DA18E8BE6E61}" type="presParOf" srcId="{D4986403-593E-4E7B-A721-960A58C49A83}" destId="{1826927E-2958-428E-9DF7-4F05D5FF2461}" srcOrd="3" destOrd="0" presId="urn:microsoft.com/office/officeart/2005/8/layout/radial1"/>
    <dgm:cxn modelId="{0DB98EB3-5F34-4314-809D-56A02F24BEF0}" type="presParOf" srcId="{1826927E-2958-428E-9DF7-4F05D5FF2461}" destId="{BFD26DA8-D02B-41F3-B556-4620E0527AC1}" srcOrd="0" destOrd="0" presId="urn:microsoft.com/office/officeart/2005/8/layout/radial1"/>
    <dgm:cxn modelId="{81533D40-56F8-4EE9-8FB9-D4BFDDE03626}" type="presParOf" srcId="{D4986403-593E-4E7B-A721-960A58C49A83}" destId="{0F1A5289-8352-44CA-A904-CABC1028E78E}" srcOrd="4" destOrd="0" presId="urn:microsoft.com/office/officeart/2005/8/layout/radial1"/>
    <dgm:cxn modelId="{BABE3C0F-03F2-4D6E-B22C-DCDC7557AE86}" type="presParOf" srcId="{D4986403-593E-4E7B-A721-960A58C49A83}" destId="{42FD3849-E32D-43C2-A59C-5E4F956ED31B}" srcOrd="5" destOrd="0" presId="urn:microsoft.com/office/officeart/2005/8/layout/radial1"/>
    <dgm:cxn modelId="{9DAD35A5-B6F5-4CA8-A0DC-89D0BF62E266}" type="presParOf" srcId="{42FD3849-E32D-43C2-A59C-5E4F956ED31B}" destId="{4ACB11B7-12F3-453E-8500-953A5E0A8994}" srcOrd="0" destOrd="0" presId="urn:microsoft.com/office/officeart/2005/8/layout/radial1"/>
    <dgm:cxn modelId="{7C99A256-28D3-423E-8FCE-DE8C51F423A9}" type="presParOf" srcId="{D4986403-593E-4E7B-A721-960A58C49A83}" destId="{C760F932-6B32-4EE1-8650-AFC0E8774D94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80AAE-8E03-4FB3-9E4F-B0AB56EF3F43}">
      <dsp:nvSpPr>
        <dsp:cNvPr id="0" name=""/>
        <dsp:cNvSpPr/>
      </dsp:nvSpPr>
      <dsp:spPr>
        <a:xfrm>
          <a:off x="3524000" y="2522236"/>
          <a:ext cx="1079998" cy="1079998"/>
        </a:xfrm>
        <a:prstGeom prst="ellips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500" kern="1200" dirty="0"/>
        </a:p>
      </dsp:txBody>
      <dsp:txXfrm>
        <a:off x="3682162" y="2680398"/>
        <a:ext cx="763674" cy="763674"/>
      </dsp:txXfrm>
    </dsp:sp>
    <dsp:sp modelId="{841CC012-A6B0-4531-8EA7-0848F0F1EC85}">
      <dsp:nvSpPr>
        <dsp:cNvPr id="0" name=""/>
        <dsp:cNvSpPr/>
      </dsp:nvSpPr>
      <dsp:spPr>
        <a:xfrm rot="9407412">
          <a:off x="2820550" y="3409779"/>
          <a:ext cx="778662" cy="37410"/>
        </a:xfrm>
        <a:custGeom>
          <a:avLst/>
          <a:gdLst/>
          <a:ahLst/>
          <a:cxnLst/>
          <a:rect l="0" t="0" r="0" b="0"/>
          <a:pathLst>
            <a:path>
              <a:moveTo>
                <a:pt x="0" y="18705"/>
              </a:moveTo>
              <a:lnTo>
                <a:pt x="778662" y="187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3190415" y="3409017"/>
        <a:ext cx="38933" cy="38933"/>
      </dsp:txXfrm>
    </dsp:sp>
    <dsp:sp modelId="{EBAE2A5B-0F51-42FC-9D0A-DC25BEAC1C16}">
      <dsp:nvSpPr>
        <dsp:cNvPr id="0" name=""/>
        <dsp:cNvSpPr/>
      </dsp:nvSpPr>
      <dsp:spPr>
        <a:xfrm>
          <a:off x="1124907" y="3036611"/>
          <a:ext cx="1799991" cy="179999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800" kern="1200" dirty="0"/>
        </a:p>
      </dsp:txBody>
      <dsp:txXfrm>
        <a:off x="1388510" y="3300214"/>
        <a:ext cx="1272785" cy="1272785"/>
      </dsp:txXfrm>
    </dsp:sp>
    <dsp:sp modelId="{1826927E-2958-428E-9DF7-4F05D5FF2461}">
      <dsp:nvSpPr>
        <dsp:cNvPr id="0" name=""/>
        <dsp:cNvSpPr/>
      </dsp:nvSpPr>
      <dsp:spPr>
        <a:xfrm rot="1175004">
          <a:off x="4550969" y="3350806"/>
          <a:ext cx="753504" cy="37410"/>
        </a:xfrm>
        <a:custGeom>
          <a:avLst/>
          <a:gdLst/>
          <a:ahLst/>
          <a:cxnLst/>
          <a:rect l="0" t="0" r="0" b="0"/>
          <a:pathLst>
            <a:path>
              <a:moveTo>
                <a:pt x="0" y="18705"/>
              </a:moveTo>
              <a:lnTo>
                <a:pt x="753504" y="187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4908884" y="3350673"/>
        <a:ext cx="37675" cy="37675"/>
      </dsp:txXfrm>
    </dsp:sp>
    <dsp:sp modelId="{0F1A5289-8352-44CA-A904-CABC1028E78E}">
      <dsp:nvSpPr>
        <dsp:cNvPr id="0" name=""/>
        <dsp:cNvSpPr/>
      </dsp:nvSpPr>
      <dsp:spPr>
        <a:xfrm>
          <a:off x="5230620" y="2897454"/>
          <a:ext cx="1799991" cy="1799991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2578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800" kern="1200" dirty="0" smtClean="0"/>
            <a:t> </a:t>
          </a:r>
          <a:endParaRPr lang="ko-KR" altLang="en-US" sz="5800" kern="1200" dirty="0"/>
        </a:p>
      </dsp:txBody>
      <dsp:txXfrm>
        <a:off x="5494223" y="3161057"/>
        <a:ext cx="1272785" cy="1272785"/>
      </dsp:txXfrm>
    </dsp:sp>
    <dsp:sp modelId="{42FD3849-E32D-43C2-A59C-5E4F956ED31B}">
      <dsp:nvSpPr>
        <dsp:cNvPr id="0" name=""/>
        <dsp:cNvSpPr/>
      </dsp:nvSpPr>
      <dsp:spPr>
        <a:xfrm rot="16150572">
          <a:off x="3785067" y="2236290"/>
          <a:ext cx="534649" cy="37410"/>
        </a:xfrm>
        <a:custGeom>
          <a:avLst/>
          <a:gdLst/>
          <a:ahLst/>
          <a:cxnLst/>
          <a:rect l="0" t="0" r="0" b="0"/>
          <a:pathLst>
            <a:path>
              <a:moveTo>
                <a:pt x="0" y="18705"/>
              </a:moveTo>
              <a:lnTo>
                <a:pt x="534649" y="187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 rot="10800000">
        <a:off x="4039026" y="2241629"/>
        <a:ext cx="26732" cy="26732"/>
      </dsp:txXfrm>
    </dsp:sp>
    <dsp:sp modelId="{C760F932-6B32-4EE1-8650-AFC0E8774D94}">
      <dsp:nvSpPr>
        <dsp:cNvPr id="0" name=""/>
        <dsp:cNvSpPr/>
      </dsp:nvSpPr>
      <dsp:spPr>
        <a:xfrm>
          <a:off x="3135613" y="187799"/>
          <a:ext cx="1799991" cy="1799991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700" kern="1200" dirty="0"/>
        </a:p>
      </dsp:txBody>
      <dsp:txXfrm>
        <a:off x="3399216" y="451402"/>
        <a:ext cx="1272785" cy="1272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0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81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4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29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0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7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1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59CE-1434-4ED3-BDFC-63708F70EA2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2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59CE-1434-4ED3-BDFC-63708F70EA2A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6DF53-25EE-4AE7-A3A5-138DCC1C630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8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0" Type="http://schemas.openxmlformats.org/officeDocument/2006/relationships/image" Target="../media/image13.jpe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mgwangho/2018---comprehensive-desig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이등변 삼각형 27"/>
          <p:cNvSpPr/>
          <p:nvPr/>
        </p:nvSpPr>
        <p:spPr>
          <a:xfrm>
            <a:off x="0" y="0"/>
            <a:ext cx="12192000" cy="6872332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580047" y="1843063"/>
            <a:ext cx="3256862" cy="3119834"/>
            <a:chOff x="3852144" y="959330"/>
            <a:chExt cx="4584138" cy="4471068"/>
          </a:xfrm>
        </p:grpSpPr>
        <p:sp>
          <p:nvSpPr>
            <p:cNvPr id="31" name="타원 30"/>
            <p:cNvSpPr/>
            <p:nvPr/>
          </p:nvSpPr>
          <p:spPr>
            <a:xfrm>
              <a:off x="4040156" y="1102369"/>
              <a:ext cx="3972497" cy="3972497"/>
            </a:xfrm>
            <a:prstGeom prst="ellipse">
              <a:avLst/>
            </a:prstGeom>
            <a:solidFill>
              <a:srgbClr val="F7F4E3"/>
            </a:solidFill>
            <a:ln w="111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264261" y="1373126"/>
              <a:ext cx="3498810" cy="3498810"/>
            </a:xfrm>
            <a:prstGeom prst="ellipse">
              <a:avLst/>
            </a:prstGeom>
            <a:solidFill>
              <a:srgbClr val="F7F4E3"/>
            </a:solidFill>
            <a:ln w="127000">
              <a:solidFill>
                <a:srgbClr val="E05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원호 32"/>
            <p:cNvSpPr/>
            <p:nvPr/>
          </p:nvSpPr>
          <p:spPr>
            <a:xfrm rot="7512704">
              <a:off x="3852144" y="959330"/>
              <a:ext cx="4337115" cy="4337115"/>
            </a:xfrm>
            <a:prstGeom prst="arc">
              <a:avLst>
                <a:gd name="adj1" fmla="val 16200000"/>
                <a:gd name="adj2" fmla="val 2197969"/>
              </a:avLst>
            </a:prstGeom>
            <a:ln w="82550">
              <a:solidFill>
                <a:srgbClr val="F7F4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원호 33"/>
            <p:cNvSpPr/>
            <p:nvPr/>
          </p:nvSpPr>
          <p:spPr>
            <a:xfrm rot="21253438">
              <a:off x="3877654" y="1000196"/>
              <a:ext cx="4289797" cy="4289797"/>
            </a:xfrm>
            <a:prstGeom prst="arc">
              <a:avLst>
                <a:gd name="adj1" fmla="val 12693145"/>
                <a:gd name="adj2" fmla="val 2318383"/>
              </a:avLst>
            </a:prstGeom>
            <a:ln w="190500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호 34"/>
            <p:cNvSpPr/>
            <p:nvPr/>
          </p:nvSpPr>
          <p:spPr>
            <a:xfrm rot="21326379">
              <a:off x="3979526" y="1083866"/>
              <a:ext cx="4456756" cy="4346532"/>
            </a:xfrm>
            <a:prstGeom prst="arc">
              <a:avLst>
                <a:gd name="adj1" fmla="val 21422527"/>
                <a:gd name="adj2" fmla="val 2197969"/>
              </a:avLst>
            </a:prstGeom>
            <a:ln w="63500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21299" y="6163128"/>
            <a:ext cx="4665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지도교수 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박정민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0809" y="462137"/>
            <a:ext cx="10669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빅데이터를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차량 관리 시스템</a:t>
            </a:r>
            <a:endParaRPr lang="en-US" altLang="ko-K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53951" y="1347220"/>
            <a:ext cx="7247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 vehicle management system using Big Data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31872" y="3244334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2018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졸업작품 설계서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88805" y="5672003"/>
            <a:ext cx="44031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b="1" dirty="0"/>
              <a:t>컴퓨터공학부 </a:t>
            </a:r>
            <a:r>
              <a:rPr lang="en-US" altLang="ko-KR" b="1" dirty="0"/>
              <a:t>2012154004 </a:t>
            </a:r>
            <a:r>
              <a:rPr lang="ko-KR" altLang="en-US" b="1" dirty="0"/>
              <a:t>팀장 김광호</a:t>
            </a:r>
            <a:endParaRPr lang="en-US" altLang="ko-KR" b="1" dirty="0"/>
          </a:p>
          <a:p>
            <a:pPr algn="just"/>
            <a:r>
              <a:rPr lang="ko-KR" altLang="en-US" b="1" dirty="0"/>
              <a:t>컴퓨터공학부 </a:t>
            </a:r>
            <a:r>
              <a:rPr lang="en-US" altLang="ko-KR" b="1" dirty="0"/>
              <a:t>2012150048 </a:t>
            </a:r>
            <a:r>
              <a:rPr lang="ko-KR" altLang="en-US" b="1" dirty="0"/>
              <a:t>팀원 홍사명</a:t>
            </a:r>
            <a:endParaRPr lang="en-US" altLang="ko-KR" b="1" dirty="0"/>
          </a:p>
          <a:p>
            <a:pPr algn="just"/>
            <a:r>
              <a:rPr lang="ko-KR" altLang="en-US" b="1" dirty="0"/>
              <a:t>컴퓨터공학부 </a:t>
            </a:r>
            <a:r>
              <a:rPr lang="en-US" altLang="ko-KR" b="1" dirty="0"/>
              <a:t>2013152004 </a:t>
            </a:r>
            <a:r>
              <a:rPr lang="ko-KR" altLang="en-US" b="1" dirty="0"/>
              <a:t>팀원 권정민</a:t>
            </a:r>
            <a:endParaRPr lang="en-US" altLang="ko-KR" b="1" dirty="0"/>
          </a:p>
          <a:p>
            <a:pPr algn="just"/>
            <a:r>
              <a:rPr lang="ko-KR" altLang="en-US" b="1" dirty="0"/>
              <a:t>컴퓨터공학부 </a:t>
            </a:r>
            <a:r>
              <a:rPr lang="en-US" altLang="ko-KR" b="1" dirty="0"/>
              <a:t>2015152051 </a:t>
            </a:r>
            <a:r>
              <a:rPr lang="ko-KR" altLang="en-US" b="1" dirty="0"/>
              <a:t>팀원 이종학</a:t>
            </a:r>
          </a:p>
        </p:txBody>
      </p:sp>
    </p:spTree>
    <p:extLst>
      <p:ext uri="{BB962C8B-B14F-4D97-AF65-F5344CB8AC3E}">
        <p14:creationId xmlns:p14="http://schemas.microsoft.com/office/powerpoint/2010/main" val="9085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4400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60" y="2615380"/>
            <a:ext cx="1392144" cy="142013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80"/>
          <a:stretch/>
        </p:blipFill>
        <p:spPr>
          <a:xfrm>
            <a:off x="10281203" y="2505348"/>
            <a:ext cx="978359" cy="139702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08" y="2457159"/>
            <a:ext cx="1499755" cy="152746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r="26616"/>
          <a:stretch/>
        </p:blipFill>
        <p:spPr>
          <a:xfrm>
            <a:off x="7498080" y="2360461"/>
            <a:ext cx="841663" cy="1720863"/>
          </a:xfrm>
          <a:prstGeom prst="rect">
            <a:avLst/>
          </a:prstGeom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274" y="4779815"/>
            <a:ext cx="1951246" cy="182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60" y="4618553"/>
            <a:ext cx="1522373" cy="630382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 flipV="1">
            <a:off x="6342356" y="3107145"/>
            <a:ext cx="1076753" cy="23220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8578729" y="3103911"/>
            <a:ext cx="1212971" cy="0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5549034" y="4186385"/>
            <a:ext cx="10392" cy="832424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3460173" y="3227077"/>
            <a:ext cx="1063361" cy="1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8572337" y="3657600"/>
            <a:ext cx="1248671" cy="1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2161309" y="4067847"/>
            <a:ext cx="10391" cy="482597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5048095" y="4216784"/>
            <a:ext cx="20231" cy="728897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683" y="5126092"/>
            <a:ext cx="840272" cy="945283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 flipH="1">
            <a:off x="8291022" y="4163271"/>
            <a:ext cx="10392" cy="616544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7645223" y="4123933"/>
            <a:ext cx="10392" cy="611920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1288" y="4047065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 </a:t>
            </a:r>
            <a:r>
              <a:rPr lang="ko-KR" altLang="en-US" sz="1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상태정보수집</a:t>
            </a:r>
            <a:endParaRPr lang="ko-KR" alt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97573" y="261538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</a:t>
            </a:r>
            <a:r>
              <a:rPr lang="ko-KR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상태정보송신</a:t>
            </a:r>
            <a:endParaRPr lang="ko-KR" alt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32492" y="2676935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⑤ </a:t>
            </a:r>
            <a:r>
              <a:rPr lang="ko-KR" altLang="en-US" sz="1400" b="1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블루투스통신</a:t>
            </a:r>
            <a:endParaRPr lang="ko-KR" altLang="en-US" sz="1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92208" y="2540654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⑧</a:t>
            </a:r>
            <a:r>
              <a:rPr lang="ko-KR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추천 및 알림</a:t>
            </a:r>
            <a:endParaRPr lang="ko-KR" altLang="en-US" sz="1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572337" y="4286877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⑥ </a:t>
            </a:r>
            <a:r>
              <a:rPr lang="ko-KR" altLang="en-US" sz="1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누적데이터송신</a:t>
            </a:r>
            <a:endParaRPr lang="ko-KR" altLang="en-US" sz="1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33233" y="404910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</a:t>
            </a:r>
            <a:r>
              <a:rPr lang="ko-KR" altLang="en-US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상태정보저장</a:t>
            </a:r>
            <a:endParaRPr lang="ko-KR" alt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32902" y="4483530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상태정보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831767" y="5692949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⑥ 분석 및 도식화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50161" y="451277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⑦ </a:t>
            </a:r>
            <a:r>
              <a:rPr lang="ko-KR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분석정보송신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10560" y="3793939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④</a:t>
            </a:r>
            <a:r>
              <a:rPr lang="ko-KR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사용자접속</a:t>
            </a:r>
            <a:endParaRPr lang="ko-KR" alt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944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4400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1534703"/>
            <a:ext cx="676910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95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4400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95665" y="2473434"/>
            <a:ext cx="1787141" cy="2650338"/>
          </a:xfrm>
          <a:prstGeom prst="rect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68679" y="2473433"/>
            <a:ext cx="1651958" cy="2650339"/>
          </a:xfrm>
          <a:prstGeom prst="rect">
            <a:avLst/>
          </a:prstGeom>
          <a:solidFill>
            <a:schemeClr val="bg1"/>
          </a:solidFill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3" y="2786818"/>
            <a:ext cx="1178033" cy="1420137"/>
          </a:xfrm>
          <a:prstGeom prst="rect">
            <a:avLst/>
          </a:prstGeom>
        </p:spPr>
      </p:pic>
      <p:cxnSp>
        <p:nvCxnSpPr>
          <p:cNvPr id="48" name="직선 화살표 연결선 47"/>
          <p:cNvCxnSpPr/>
          <p:nvPr/>
        </p:nvCxnSpPr>
        <p:spPr>
          <a:xfrm>
            <a:off x="2220637" y="3496886"/>
            <a:ext cx="107502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C:\Users\홍사명\Desktop\종설기\종설ppt이미지파일\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450" y="1956756"/>
            <a:ext cx="720000" cy="8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" descr="C:\Users\홍사명\Desktop\종설기\종설ppt이미지파일\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450" y="3516024"/>
            <a:ext cx="720000" cy="83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C:\Users\홍사명\Desktop\종설기\종설ppt이미지파일\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253" y="5024741"/>
            <a:ext cx="720000" cy="80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6702449" y="1766022"/>
            <a:ext cx="4698909" cy="1200329"/>
          </a:xfrm>
          <a:prstGeom prst="rect">
            <a:avLst/>
          </a:prstGeom>
          <a:noFill/>
          <a:ln w="38100">
            <a:solidFill>
              <a:srgbClr val="496F74"/>
            </a:solidFill>
          </a:ln>
        </p:spPr>
        <p:txBody>
          <a:bodyPr wrap="square" rtlCol="0" anchor="ctr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수집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차량관리 </a:t>
            </a:r>
            <a:r>
              <a:rPr lang="ko-KR" altLang="en-US" b="1" dirty="0"/>
              <a:t>시스템은 </a:t>
            </a:r>
            <a:r>
              <a:rPr lang="en-US" altLang="ko-KR" b="1" dirty="0"/>
              <a:t>CAN</a:t>
            </a:r>
            <a:r>
              <a:rPr lang="ko-KR" altLang="en-US" b="1" dirty="0"/>
              <a:t>통신모듈을 통해 </a:t>
            </a:r>
            <a:r>
              <a:rPr lang="en-US" altLang="ko-KR" b="1" dirty="0"/>
              <a:t>OBD2</a:t>
            </a:r>
            <a:r>
              <a:rPr lang="ko-KR" altLang="en-US" b="1" dirty="0"/>
              <a:t>포트로부터 </a:t>
            </a:r>
            <a:r>
              <a:rPr lang="ko-KR" altLang="en-US" b="1" dirty="0" smtClean="0"/>
              <a:t>차량상태 데이터를 수집</a:t>
            </a:r>
            <a:endParaRPr lang="en-US" altLang="ko-KR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702449" y="3520379"/>
            <a:ext cx="4698909" cy="923330"/>
          </a:xfrm>
          <a:prstGeom prst="rect">
            <a:avLst/>
          </a:prstGeom>
          <a:noFill/>
          <a:ln w="38100">
            <a:solidFill>
              <a:srgbClr val="496F74"/>
            </a:solidFill>
          </a:ln>
        </p:spPr>
        <p:txBody>
          <a:bodyPr wrap="square" rtlCol="0" anchor="ctr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저장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차량상태 데이터를 </a:t>
            </a:r>
            <a:r>
              <a:rPr lang="ko-KR" altLang="en-US" b="1" dirty="0" err="1" smtClean="0"/>
              <a:t>라즈베리파이에</a:t>
            </a:r>
            <a:r>
              <a:rPr lang="ko-KR" altLang="en-US" b="1" dirty="0" smtClean="0"/>
              <a:t> </a:t>
            </a:r>
            <a:r>
              <a:rPr lang="ko-KR" altLang="en-US" b="1" dirty="0"/>
              <a:t>저장</a:t>
            </a:r>
            <a:endParaRPr lang="en-US" altLang="ko-KR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702449" y="4932787"/>
            <a:ext cx="4698909" cy="923330"/>
          </a:xfrm>
          <a:prstGeom prst="rect">
            <a:avLst/>
          </a:prstGeom>
          <a:noFill/>
          <a:ln w="38100">
            <a:solidFill>
              <a:srgbClr val="496F74"/>
            </a:solidFill>
          </a:ln>
        </p:spPr>
        <p:txBody>
          <a:bodyPr wrap="square" rtlCol="0" anchor="ctr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통신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저장된 데이터를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통신을 통해 어플리케이션으로 전송</a:t>
            </a:r>
            <a:endParaRPr lang="ko-KR" altLang="en-US" b="1" dirty="0"/>
          </a:p>
        </p:txBody>
      </p:sp>
      <p:pic>
        <p:nvPicPr>
          <p:cNvPr id="55" name="Picture 2" descr="C:\Users\홍사명\Desktop\종설기\종설ppt이미지파일\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37" y="2888464"/>
            <a:ext cx="360000" cy="4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C:\Users\홍사명\Desktop\종설기\종설ppt이미지파일\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08" y="3938723"/>
            <a:ext cx="360000" cy="41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C:\Users\홍사명\Desktop\종설기\종설ppt이미지파일\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523" y="2630366"/>
            <a:ext cx="390379" cy="43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86" y="4287985"/>
            <a:ext cx="900905" cy="630382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02" y="2786819"/>
            <a:ext cx="1058670" cy="114546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4079458"/>
            <a:ext cx="726783" cy="94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4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4400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65813" y="2197152"/>
            <a:ext cx="2723758" cy="3702619"/>
          </a:xfrm>
          <a:prstGeom prst="rect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108331" y="2197152"/>
            <a:ext cx="6541477" cy="3702619"/>
          </a:xfrm>
          <a:prstGeom prst="rect">
            <a:avLst/>
          </a:prstGeom>
          <a:noFill/>
          <a:ln w="38100">
            <a:solidFill>
              <a:srgbClr val="496F74"/>
            </a:solidFill>
          </a:ln>
        </p:spPr>
        <p:txBody>
          <a:bodyPr wrap="square" rtlCol="0" anchor="ctr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처리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차량관리 어플리케이션은 </a:t>
            </a:r>
            <a:r>
              <a:rPr lang="ko-KR" altLang="en-US" b="1" dirty="0" err="1" smtClean="0"/>
              <a:t>블루투스</a:t>
            </a:r>
            <a:r>
              <a:rPr lang="ko-KR" altLang="en-US" b="1" dirty="0" smtClean="0"/>
              <a:t> 통신을 통해 </a:t>
            </a:r>
            <a:r>
              <a:rPr lang="ko-KR" altLang="en-US" b="1" dirty="0" err="1" smtClean="0"/>
              <a:t>라즈베리파이로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부터</a:t>
            </a:r>
            <a:r>
              <a:rPr lang="ko-KR" altLang="en-US" b="1" dirty="0" smtClean="0"/>
              <a:t> 저장된 차량상태데이터를 받음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차량상태데이터의 </a:t>
            </a:r>
            <a:r>
              <a:rPr lang="en-US" altLang="ko-KR" b="1" dirty="0" smtClean="0"/>
              <a:t>Mode</a:t>
            </a:r>
            <a:r>
              <a:rPr lang="en-US" altLang="ko-KR" b="1" dirty="0"/>
              <a:t>, PID, </a:t>
            </a:r>
            <a:r>
              <a:rPr lang="en-US" altLang="ko-KR" b="1" dirty="0" err="1" smtClean="0"/>
              <a:t>Databytes</a:t>
            </a:r>
            <a:r>
              <a:rPr lang="ko-KR" altLang="en-US" b="1" dirty="0" smtClean="0"/>
              <a:t>를 각각의 </a:t>
            </a:r>
            <a:r>
              <a:rPr lang="en-US" altLang="ko-KR" b="1" dirty="0" smtClean="0"/>
              <a:t>Formula</a:t>
            </a:r>
            <a:r>
              <a:rPr lang="ko-KR" altLang="en-US" b="1" dirty="0" smtClean="0"/>
              <a:t>를 이용하여 수치로 변형 후 실시간으로 </a:t>
            </a:r>
            <a:r>
              <a:rPr lang="en-US" altLang="ko-KR" b="1" dirty="0" smtClean="0"/>
              <a:t>UI</a:t>
            </a:r>
            <a:r>
              <a:rPr lang="ko-KR" altLang="en-US" b="1" dirty="0" smtClean="0"/>
              <a:t> 표현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백그라운드에서는 </a:t>
            </a:r>
            <a:r>
              <a:rPr lang="ko-KR" altLang="en-US" b="1" dirty="0"/>
              <a:t>서버로 </a:t>
            </a:r>
            <a:r>
              <a:rPr lang="ko-KR" altLang="en-US" b="1" dirty="0" smtClean="0"/>
              <a:t>차량상태데이터를 전송</a:t>
            </a:r>
            <a:endParaRPr lang="en-US" altLang="ko-KR" b="1" dirty="0"/>
          </a:p>
        </p:txBody>
      </p:sp>
      <p:pic>
        <p:nvPicPr>
          <p:cNvPr id="28" name="Picture 5" descr="C:\Users\홍사명\Desktop\종설기\종설ppt이미지파일\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3" y="2197152"/>
            <a:ext cx="758674" cy="91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5" r="26616"/>
          <a:stretch/>
        </p:blipFill>
        <p:spPr>
          <a:xfrm>
            <a:off x="2119785" y="2969836"/>
            <a:ext cx="1215814" cy="2485852"/>
          </a:xfrm>
          <a:prstGeom prst="rect">
            <a:avLst/>
          </a:prstGeom>
        </p:spPr>
      </p:pic>
      <p:sp>
        <p:nvSpPr>
          <p:cNvPr id="30" name="이등변 삼각형 29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907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4400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시나리오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65813" y="2178491"/>
            <a:ext cx="2723758" cy="3702619"/>
          </a:xfrm>
          <a:prstGeom prst="rect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6" descr="C:\Users\홍사명\Desktop\종설기\종설ppt이미지파일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01" y="2178491"/>
            <a:ext cx="829186" cy="100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463250" y="2178491"/>
            <a:ext cx="6076709" cy="3702619"/>
          </a:xfrm>
          <a:prstGeom prst="rect">
            <a:avLst/>
          </a:prstGeom>
          <a:noFill/>
          <a:ln w="38100">
            <a:solidFill>
              <a:srgbClr val="496F74"/>
            </a:solidFill>
          </a:ln>
        </p:spPr>
        <p:txBody>
          <a:bodyPr wrap="square" rtlCol="0" anchor="ctr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분석 및 표현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/>
              <a:t>앱에서</a:t>
            </a:r>
            <a:r>
              <a:rPr lang="ko-KR" altLang="en-US" b="1" dirty="0" smtClean="0"/>
              <a:t> 전달받은 데이터를 </a:t>
            </a:r>
            <a:r>
              <a:rPr lang="en-US" altLang="ko-KR" b="1" dirty="0" smtClean="0"/>
              <a:t> DB</a:t>
            </a:r>
            <a:r>
              <a:rPr lang="ko-KR" altLang="en-US" b="1" dirty="0"/>
              <a:t>에 저장된 </a:t>
            </a:r>
            <a:r>
              <a:rPr lang="ko-KR" altLang="en-US" b="1" dirty="0" smtClean="0"/>
              <a:t>표</a:t>
            </a:r>
            <a:r>
              <a:rPr lang="ko-KR" altLang="en-US" b="1" dirty="0"/>
              <a:t>준</a:t>
            </a:r>
            <a:r>
              <a:rPr lang="ko-KR" altLang="en-US" b="1" dirty="0" smtClean="0"/>
              <a:t>상태와 </a:t>
            </a:r>
            <a:r>
              <a:rPr lang="ko-KR" altLang="en-US" b="1" dirty="0"/>
              <a:t>고장코드를 비교하여 </a:t>
            </a:r>
            <a:r>
              <a:rPr lang="ko-KR" altLang="en-US" b="1" dirty="0" smtClean="0"/>
              <a:t>분석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소모품사용량의 데이터를 비슷한 특성으로 묶어 사용자에게 유용한 정보를 추천</a:t>
            </a:r>
            <a:endParaRPr lang="en-US" altLang="ko-KR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분석</a:t>
            </a:r>
            <a:r>
              <a:rPr lang="ko-KR" altLang="en-US" b="1" dirty="0"/>
              <a:t>된</a:t>
            </a:r>
            <a:r>
              <a:rPr lang="ko-KR" altLang="en-US" b="1" dirty="0" smtClean="0"/>
              <a:t> 정보를 사용자에게 실시간으로 전송</a:t>
            </a:r>
            <a:r>
              <a:rPr lang="en-US" altLang="ko-KR" b="1" dirty="0" smtClean="0"/>
              <a:t>.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08" y="3026654"/>
            <a:ext cx="2092567" cy="233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이등변 삼각형 18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1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시스템 </a:t>
            </a:r>
            <a:r>
              <a:rPr lang="ko-KR" altLang="en-US" sz="4400" smtClean="0">
                <a:latin typeface="맑은 고딕" pitchFamily="50" charset="-127"/>
                <a:ea typeface="맑은 고딕" pitchFamily="50" charset="-127"/>
              </a:rPr>
              <a:t>시나리오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시스템 구성도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666908" y="4386271"/>
            <a:ext cx="2658727" cy="12464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Process</a:t>
            </a:r>
          </a:p>
          <a:p>
            <a:r>
              <a:rPr lang="ko-KR" altLang="en-US" sz="1500" b="1" dirty="0" smtClean="0"/>
              <a:t>차량고장진단모듈</a:t>
            </a:r>
            <a:endParaRPr lang="en-US" altLang="ko-KR" sz="1500" b="1" dirty="0" smtClean="0"/>
          </a:p>
          <a:p>
            <a:r>
              <a:rPr lang="ko-KR" altLang="en-US" sz="1500" b="1" dirty="0" err="1" smtClean="0"/>
              <a:t>정보도식화모듈</a:t>
            </a:r>
            <a:endParaRPr lang="en-US" altLang="ko-KR" sz="1500" b="1" dirty="0" smtClean="0"/>
          </a:p>
          <a:p>
            <a:r>
              <a:rPr lang="ko-KR" altLang="en-US" sz="1500" b="1" dirty="0" smtClean="0"/>
              <a:t>소모품 교체시기 </a:t>
            </a:r>
            <a:r>
              <a:rPr lang="ko-KR" altLang="en-US" sz="1500" b="1" dirty="0" err="1" smtClean="0"/>
              <a:t>알림모듈</a:t>
            </a:r>
            <a:endParaRPr lang="en-US" altLang="ko-KR" sz="1500" b="1" dirty="0" smtClean="0"/>
          </a:p>
          <a:p>
            <a:r>
              <a:rPr lang="ko-KR" altLang="en-US" sz="1500" b="1" dirty="0" smtClean="0"/>
              <a:t>소모품 교체시기 추천모듈</a:t>
            </a:r>
            <a:endParaRPr lang="en-US" altLang="ko-KR" sz="15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712731" y="4331596"/>
            <a:ext cx="2400300" cy="3231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/>
              <a:t>CAN</a:t>
            </a:r>
            <a:r>
              <a:rPr lang="ko-KR" altLang="en-US" sz="1500" b="1" dirty="0" smtClean="0"/>
              <a:t>통신모듈</a:t>
            </a:r>
            <a:endParaRPr lang="en-US" altLang="ko-KR" sz="150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1182445" y="3832250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err="1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라즈베리파이</a:t>
            </a:r>
            <a:endParaRPr lang="ko-KR" altLang="en-US" sz="15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07317" y="1715419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</a:t>
            </a:r>
            <a:r>
              <a:rPr lang="ko-KR" altLang="en-US" sz="15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버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98849" y="1766495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자동차</a:t>
            </a:r>
            <a:endParaRPr lang="ko-KR" altLang="en-US" sz="15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77599" y="1707997"/>
            <a:ext cx="5597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endParaRPr lang="ko-KR" altLang="en-US" sz="15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04912" y="2110342"/>
            <a:ext cx="2805546" cy="732547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68" name="직사각형 67"/>
          <p:cNvSpPr/>
          <p:nvPr/>
        </p:nvSpPr>
        <p:spPr>
          <a:xfrm>
            <a:off x="504913" y="3629958"/>
            <a:ext cx="2805545" cy="3116917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69" name="직사각형 68"/>
          <p:cNvSpPr/>
          <p:nvPr/>
        </p:nvSpPr>
        <p:spPr>
          <a:xfrm>
            <a:off x="3836436" y="2089660"/>
            <a:ext cx="3918857" cy="4657215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70" name="직사각형 69"/>
          <p:cNvSpPr/>
          <p:nvPr/>
        </p:nvSpPr>
        <p:spPr>
          <a:xfrm>
            <a:off x="8298939" y="2089661"/>
            <a:ext cx="3299012" cy="4657214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71" name="TextBox 70"/>
          <p:cNvSpPr txBox="1"/>
          <p:nvPr/>
        </p:nvSpPr>
        <p:spPr>
          <a:xfrm>
            <a:off x="1050180" y="2308454"/>
            <a:ext cx="1531188" cy="3231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 smtClean="0"/>
              <a:t>차량상태데이터</a:t>
            </a:r>
            <a:endParaRPr lang="ko-KR" altLang="en-US" sz="15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9322596" y="3215067"/>
            <a:ext cx="1338828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 smtClean="0"/>
              <a:t>데이터베이스</a:t>
            </a:r>
            <a:endParaRPr lang="en-US" altLang="ko-KR" sz="1500" b="1" dirty="0" smtClean="0"/>
          </a:p>
          <a:p>
            <a:pPr algn="ctr"/>
            <a:r>
              <a:rPr lang="en-US" altLang="ko-KR" sz="1500" b="1" dirty="0" smtClean="0"/>
              <a:t>MySQL</a:t>
            </a:r>
            <a:endParaRPr lang="ko-KR" altLang="en-US" sz="1500" b="1" dirty="0"/>
          </a:p>
        </p:txBody>
      </p:sp>
      <p:cxnSp>
        <p:nvCxnSpPr>
          <p:cNvPr id="73" name="꺾인 연결선 72"/>
          <p:cNvCxnSpPr>
            <a:stCxn id="71" idx="3"/>
            <a:endCxn id="62" idx="1"/>
          </p:cNvCxnSpPr>
          <p:nvPr/>
        </p:nvCxnSpPr>
        <p:spPr>
          <a:xfrm flipH="1">
            <a:off x="712731" y="2470037"/>
            <a:ext cx="1868637" cy="2023142"/>
          </a:xfrm>
          <a:prstGeom prst="bentConnector5">
            <a:avLst>
              <a:gd name="adj1" fmla="val -12234"/>
              <a:gd name="adj2" fmla="val 50000"/>
              <a:gd name="adj3" fmla="val 129565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65130" y="4157930"/>
            <a:ext cx="15888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 </a:t>
            </a:r>
            <a:r>
              <a:rPr lang="ko-KR" altLang="en-US" sz="15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인터페이스</a:t>
            </a:r>
            <a:endParaRPr lang="ko-KR" altLang="en-US" sz="15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470123" y="4575370"/>
            <a:ext cx="2409949" cy="1430615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 smtClean="0">
                <a:solidFill>
                  <a:schemeClr val="tx1"/>
                </a:solidFill>
              </a:rPr>
              <a:t>실시간상태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차량진단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소모품교체시기추천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타이어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배터리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500" b="1" dirty="0" err="1">
                <a:solidFill>
                  <a:schemeClr val="tx1"/>
                </a:solidFill>
              </a:rPr>
              <a:t>차계부</a:t>
            </a:r>
            <a:r>
              <a:rPr lang="en-US" altLang="ko-KR" sz="1500" b="1" dirty="0">
                <a:solidFill>
                  <a:schemeClr val="tx1"/>
                </a:solidFill>
              </a:rPr>
              <a:t>UI(</a:t>
            </a:r>
            <a:r>
              <a:rPr lang="ko-KR" altLang="en-US" sz="1500" b="1" dirty="0">
                <a:solidFill>
                  <a:schemeClr val="tx1"/>
                </a:solidFill>
              </a:rPr>
              <a:t>소모품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사용량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11870" y="2272334"/>
            <a:ext cx="1828801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/>
              <a:t>Background</a:t>
            </a:r>
          </a:p>
          <a:p>
            <a:pPr algn="ctr"/>
            <a:r>
              <a:rPr lang="ko-KR" altLang="en-US" sz="1500" b="1" dirty="0" smtClean="0"/>
              <a:t>서버  통</a:t>
            </a:r>
            <a:r>
              <a:rPr lang="ko-KR" altLang="en-US" sz="1500" b="1" dirty="0"/>
              <a:t>신</a:t>
            </a:r>
            <a:r>
              <a:rPr lang="ko-KR" altLang="en-US" sz="1500" b="1" dirty="0" smtClean="0"/>
              <a:t> 모듈</a:t>
            </a:r>
            <a:endParaRPr lang="ko-KR" altLang="en-US" sz="1500" b="1" dirty="0"/>
          </a:p>
        </p:txBody>
      </p:sp>
      <p:cxnSp>
        <p:nvCxnSpPr>
          <p:cNvPr id="77" name="꺾인 연결선 76"/>
          <p:cNvCxnSpPr>
            <a:stCxn id="79" idx="3"/>
            <a:endCxn id="90" idx="1"/>
          </p:cNvCxnSpPr>
          <p:nvPr/>
        </p:nvCxnSpPr>
        <p:spPr>
          <a:xfrm flipV="1">
            <a:off x="3113031" y="2550843"/>
            <a:ext cx="894107" cy="366893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>
            <a:stCxn id="81" idx="1"/>
            <a:endCxn id="75" idx="2"/>
          </p:cNvCxnSpPr>
          <p:nvPr/>
        </p:nvCxnSpPr>
        <p:spPr>
          <a:xfrm rot="10800000">
            <a:off x="5675098" y="6005985"/>
            <a:ext cx="3647128" cy="37537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12731" y="6058190"/>
            <a:ext cx="2400300" cy="3231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err="1" smtClean="0"/>
              <a:t>블루투스통신모듈</a:t>
            </a:r>
            <a:endParaRPr lang="en-US" altLang="ko-KR" sz="1500" b="1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9226416" y="2264233"/>
            <a:ext cx="1531188" cy="55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err="1" smtClean="0"/>
              <a:t>DataInput</a:t>
            </a:r>
            <a:endParaRPr lang="en-US" altLang="ko-KR" sz="1500" b="1" dirty="0"/>
          </a:p>
          <a:p>
            <a:pPr algn="ctr"/>
            <a:r>
              <a:rPr lang="ko-KR" altLang="en-US" sz="1500" b="1" dirty="0" smtClean="0"/>
              <a:t>차량상태데이터</a:t>
            </a:r>
            <a:endParaRPr lang="ko-KR" altLang="en-US" sz="15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9322226" y="6104356"/>
            <a:ext cx="1338828" cy="55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err="1" smtClean="0"/>
              <a:t>DataOutput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차량진단정</a:t>
            </a:r>
            <a:r>
              <a:rPr lang="ko-KR" altLang="en-US" sz="1500" b="1" dirty="0"/>
              <a:t>보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534178" y="4288999"/>
            <a:ext cx="2915664" cy="14410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cxnSp>
        <p:nvCxnSpPr>
          <p:cNvPr id="84" name="직선 화살표 연결선 83"/>
          <p:cNvCxnSpPr>
            <a:stCxn id="61" idx="2"/>
            <a:endCxn id="81" idx="0"/>
          </p:cNvCxnSpPr>
          <p:nvPr/>
        </p:nvCxnSpPr>
        <p:spPr>
          <a:xfrm flipH="1">
            <a:off x="9991640" y="5632766"/>
            <a:ext cx="4632" cy="4715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80" idx="3"/>
            <a:endCxn id="72" idx="0"/>
          </p:cNvCxnSpPr>
          <p:nvPr/>
        </p:nvCxnSpPr>
        <p:spPr>
          <a:xfrm flipH="1">
            <a:off x="9992010" y="2541232"/>
            <a:ext cx="765594" cy="673835"/>
          </a:xfrm>
          <a:prstGeom prst="bentConnector4">
            <a:avLst>
              <a:gd name="adj1" fmla="val -29859"/>
              <a:gd name="adj2" fmla="val 7055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72" idx="2"/>
            <a:endCxn id="61" idx="0"/>
          </p:cNvCxnSpPr>
          <p:nvPr/>
        </p:nvCxnSpPr>
        <p:spPr>
          <a:xfrm rot="16200000" flipH="1">
            <a:off x="9685538" y="4075537"/>
            <a:ext cx="617206" cy="4262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12731" y="4997655"/>
            <a:ext cx="2400300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데이터저장모듈</a:t>
            </a:r>
            <a:endParaRPr lang="en-US" altLang="ko-KR" sz="1500" b="1" dirty="0" smtClean="0"/>
          </a:p>
          <a:p>
            <a:pPr algn="ctr"/>
            <a:r>
              <a:rPr lang="ko-KR" altLang="en-US" sz="1500" b="1" spc="-150" dirty="0" smtClean="0"/>
              <a:t>데이터베이스관리모듈</a:t>
            </a:r>
            <a:endParaRPr lang="en-US" altLang="ko-KR" sz="1500" b="1" spc="-150" dirty="0" smtClean="0"/>
          </a:p>
        </p:txBody>
      </p:sp>
      <p:cxnSp>
        <p:nvCxnSpPr>
          <p:cNvPr id="88" name="직선 화살표 연결선 87"/>
          <p:cNvCxnSpPr>
            <a:stCxn id="62" idx="2"/>
            <a:endCxn id="87" idx="0"/>
          </p:cNvCxnSpPr>
          <p:nvPr/>
        </p:nvCxnSpPr>
        <p:spPr>
          <a:xfrm>
            <a:off x="1912881" y="4654761"/>
            <a:ext cx="0" cy="34289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87" idx="2"/>
            <a:endCxn id="79" idx="0"/>
          </p:cNvCxnSpPr>
          <p:nvPr/>
        </p:nvCxnSpPr>
        <p:spPr>
          <a:xfrm>
            <a:off x="1912881" y="5551653"/>
            <a:ext cx="0" cy="5065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007138" y="2273844"/>
            <a:ext cx="1531188" cy="5539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err="1" smtClean="0"/>
              <a:t>DataInput</a:t>
            </a:r>
            <a:endParaRPr lang="en-US" altLang="ko-KR" sz="1500" b="1" dirty="0"/>
          </a:p>
          <a:p>
            <a:pPr algn="ctr"/>
            <a:r>
              <a:rPr lang="ko-KR" altLang="en-US" sz="1500" b="1" dirty="0" smtClean="0"/>
              <a:t>차량상태데이터</a:t>
            </a:r>
            <a:endParaRPr lang="ko-KR" altLang="en-US" sz="15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010800" y="3018178"/>
            <a:ext cx="1338828" cy="78483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b="1" dirty="0" err="1" smtClean="0"/>
              <a:t>DataOutput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실시간 </a:t>
            </a:r>
            <a:endParaRPr lang="en-US" altLang="ko-KR" sz="1500" b="1" dirty="0" smtClean="0"/>
          </a:p>
          <a:p>
            <a:pPr algn="ctr"/>
            <a:r>
              <a:rPr lang="ko-KR" altLang="en-US" sz="1500" b="1" dirty="0" smtClean="0"/>
              <a:t>차량진단정보</a:t>
            </a:r>
            <a:endParaRPr lang="ko-KR" altLang="en-US" sz="15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4048037" y="3125922"/>
            <a:ext cx="1521376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/>
              <a:t>Process</a:t>
            </a:r>
          </a:p>
          <a:p>
            <a:r>
              <a:rPr lang="ko-KR" altLang="en-US" sz="1500" b="1" dirty="0" smtClean="0"/>
              <a:t>고장코드비교</a:t>
            </a:r>
            <a:endParaRPr lang="en-US" altLang="ko-KR" sz="1500" b="1" dirty="0" smtClean="0"/>
          </a:p>
        </p:txBody>
      </p:sp>
      <p:sp>
        <p:nvSpPr>
          <p:cNvPr id="93" name="직사각형 92"/>
          <p:cNvSpPr/>
          <p:nvPr/>
        </p:nvSpPr>
        <p:spPr>
          <a:xfrm>
            <a:off x="3949917" y="3016363"/>
            <a:ext cx="1725181" cy="7866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cxnSp>
        <p:nvCxnSpPr>
          <p:cNvPr id="96" name="꺾인 연결선 95"/>
          <p:cNvCxnSpPr>
            <a:stCxn id="91" idx="3"/>
            <a:endCxn id="75" idx="3"/>
          </p:cNvCxnSpPr>
          <p:nvPr/>
        </p:nvCxnSpPr>
        <p:spPr>
          <a:xfrm flipH="1">
            <a:off x="6880072" y="3410593"/>
            <a:ext cx="469556" cy="1880085"/>
          </a:xfrm>
          <a:prstGeom prst="bentConnector3">
            <a:avLst>
              <a:gd name="adj1" fmla="val -48684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90" idx="2"/>
            <a:endCxn id="92" idx="0"/>
          </p:cNvCxnSpPr>
          <p:nvPr/>
        </p:nvCxnSpPr>
        <p:spPr>
          <a:xfrm>
            <a:off x="4772732" y="2827842"/>
            <a:ext cx="35993" cy="2980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76" idx="3"/>
            <a:endCxn id="80" idx="1"/>
          </p:cNvCxnSpPr>
          <p:nvPr/>
        </p:nvCxnSpPr>
        <p:spPr>
          <a:xfrm flipV="1">
            <a:off x="7640671" y="2541232"/>
            <a:ext cx="1585745" cy="81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92" idx="3"/>
            <a:endCxn id="91" idx="1"/>
          </p:cNvCxnSpPr>
          <p:nvPr/>
        </p:nvCxnSpPr>
        <p:spPr>
          <a:xfrm>
            <a:off x="5569413" y="3402921"/>
            <a:ext cx="441387" cy="767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90" idx="3"/>
            <a:endCxn id="76" idx="1"/>
          </p:cNvCxnSpPr>
          <p:nvPr/>
        </p:nvCxnSpPr>
        <p:spPr>
          <a:xfrm flipV="1">
            <a:off x="5538326" y="2549333"/>
            <a:ext cx="273544" cy="15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4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개발환경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업무분담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개발환경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" name="Picture 4" descr="http://www.kinews.net/news/photo/201703/105253_153509_3710.jpg"/>
          <p:cNvPicPr>
            <a:picLocks noChangeAspect="1" noChangeArrowheads="1"/>
          </p:cNvPicPr>
          <p:nvPr/>
        </p:nvPicPr>
        <p:blipFill rotWithShape="1">
          <a:blip r:embed="rId2" cstate="print"/>
          <a:srcRect l="10976" t="4922" r="44472" b="5872"/>
          <a:stretch/>
        </p:blipFill>
        <p:spPr bwMode="auto">
          <a:xfrm>
            <a:off x="1641107" y="2083521"/>
            <a:ext cx="918510" cy="149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http://www.kinews.net/news/photo/201703/105253_153492_5251.png"/>
          <p:cNvPicPr>
            <a:picLocks noChangeAspect="1" noChangeArrowheads="1"/>
          </p:cNvPicPr>
          <p:nvPr/>
        </p:nvPicPr>
        <p:blipFill>
          <a:blip r:embed="rId3" cstate="print"/>
          <a:srcRect r="38187"/>
          <a:stretch>
            <a:fillRect/>
          </a:stretch>
        </p:blipFill>
        <p:spPr bwMode="auto">
          <a:xfrm>
            <a:off x="440958" y="3905249"/>
            <a:ext cx="3318808" cy="258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C:\Users\홍사명\Desktop\종설ppt이미지파일\라즈베리파이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133" y="1885856"/>
            <a:ext cx="1936054" cy="169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306" y="1885855"/>
            <a:ext cx="1825923" cy="169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그룹 27"/>
          <p:cNvGrpSpPr/>
          <p:nvPr/>
        </p:nvGrpSpPr>
        <p:grpSpPr>
          <a:xfrm>
            <a:off x="4224874" y="4205723"/>
            <a:ext cx="3701109" cy="1719373"/>
            <a:chOff x="3891100" y="1798428"/>
            <a:chExt cx="3701109" cy="1719373"/>
          </a:xfrm>
        </p:grpSpPr>
        <p:pic>
          <p:nvPicPr>
            <p:cNvPr id="29" name="Picture 3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9" t="18768" b="15670"/>
            <a:stretch/>
          </p:blipFill>
          <p:spPr bwMode="auto">
            <a:xfrm>
              <a:off x="3961424" y="2048719"/>
              <a:ext cx="3630785" cy="1469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3891100" y="1798428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라즈베리파이</a:t>
              </a:r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491960" y="4170769"/>
            <a:ext cx="3700040" cy="1754327"/>
            <a:chOff x="7998535" y="3937742"/>
            <a:chExt cx="3700040" cy="1754327"/>
          </a:xfrm>
        </p:grpSpPr>
        <p:sp>
          <p:nvSpPr>
            <p:cNvPr id="32" name="TextBox 31"/>
            <p:cNvSpPr txBox="1"/>
            <p:nvPr/>
          </p:nvSpPr>
          <p:spPr>
            <a:xfrm>
              <a:off x="8070676" y="3937742"/>
              <a:ext cx="1765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CAN </a:t>
              </a:r>
              <a:r>
                <a:rPr lang="ko-KR" alt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통신 모듈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998535" y="4307074"/>
              <a:ext cx="37000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1MB / S</a:t>
              </a:r>
              <a:r>
                <a:rPr lang="ko-KR" altLang="en-US" sz="1400" dirty="0"/>
                <a:t>의 실행 속도 지원</a:t>
              </a:r>
              <a:r>
                <a:rPr lang="en-US" altLang="ko-KR" sz="1400" dirty="0" smtClean="0"/>
                <a:t>.</a:t>
              </a:r>
            </a:p>
            <a:p>
              <a:r>
                <a:rPr lang="en-US" altLang="ko-KR" sz="1400" dirty="0" smtClean="0"/>
                <a:t>12V </a:t>
              </a:r>
              <a:r>
                <a:rPr lang="ko-KR" altLang="en-US" sz="1400" dirty="0"/>
                <a:t>및 </a:t>
              </a:r>
              <a:r>
                <a:rPr lang="en-US" altLang="ko-KR" sz="1400" dirty="0"/>
                <a:t>24V </a:t>
              </a:r>
              <a:r>
                <a:rPr lang="ko-KR" altLang="en-US" sz="1400" dirty="0"/>
                <a:t>시스템에 적합합니다</a:t>
              </a:r>
              <a:r>
                <a:rPr lang="en-US" altLang="ko-KR" sz="1400" dirty="0"/>
                <a:t>. 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TXD </a:t>
              </a:r>
              <a:r>
                <a:rPr lang="ko-KR" altLang="en-US" sz="1400" dirty="0"/>
                <a:t>입력 접지 오류를 자동으로 감지합니다</a:t>
              </a:r>
              <a:r>
                <a:rPr lang="en-US" altLang="ko-KR" sz="1400" dirty="0"/>
                <a:t>.</a:t>
              </a:r>
            </a:p>
            <a:p>
              <a:r>
                <a:rPr lang="ko-KR" altLang="en-US" sz="1400" dirty="0" smtClean="0"/>
                <a:t>파워 </a:t>
              </a:r>
              <a:r>
                <a:rPr lang="ko-KR" altLang="en-US" sz="1400" dirty="0"/>
                <a:t>온 </a:t>
              </a:r>
              <a:r>
                <a:rPr lang="ko-KR" altLang="en-US" sz="1400" dirty="0" err="1"/>
                <a:t>리셋</a:t>
              </a:r>
              <a:r>
                <a:rPr lang="ko-KR" altLang="en-US" sz="1400" dirty="0"/>
                <a:t> 및 전압 브라운 아웃 보호</a:t>
              </a:r>
              <a:r>
                <a:rPr lang="en-US" altLang="ko-KR" sz="1400" dirty="0"/>
                <a:t>.</a:t>
              </a:r>
            </a:p>
            <a:p>
              <a:r>
                <a:rPr lang="ko-KR" altLang="en-US" sz="1400" dirty="0" smtClean="0"/>
                <a:t>저 </a:t>
              </a:r>
              <a:r>
                <a:rPr lang="ko-KR" altLang="en-US" sz="1400" dirty="0"/>
                <a:t>전류 대기 동작</a:t>
              </a:r>
              <a:r>
                <a:rPr lang="en-US" altLang="ko-KR" sz="1400" dirty="0"/>
                <a:t>.</a:t>
              </a:r>
            </a:p>
            <a:p>
              <a:r>
                <a:rPr lang="ko-KR" altLang="en-US" sz="1400" dirty="0" smtClean="0"/>
                <a:t>최대 </a:t>
              </a:r>
              <a:r>
                <a:rPr lang="en-US" altLang="ko-KR" sz="1400" dirty="0"/>
                <a:t>112 </a:t>
              </a:r>
              <a:r>
                <a:rPr lang="ko-KR" altLang="en-US" sz="1400" dirty="0"/>
                <a:t>개의 </a:t>
              </a:r>
              <a:r>
                <a:rPr lang="ko-KR" altLang="en-US" sz="1400" dirty="0" err="1"/>
                <a:t>노드를</a:t>
              </a:r>
              <a:r>
                <a:rPr lang="ko-KR" altLang="en-US" sz="1400" dirty="0"/>
                <a:t> 연결할 수 있습니다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sp>
        <p:nvSpPr>
          <p:cNvPr id="35" name="이등변 삼각형 34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29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개발환경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업무분담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개발환경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408253" y="4373932"/>
            <a:ext cx="9715018" cy="1826921"/>
          </a:xfrm>
          <a:prstGeom prst="roundRect">
            <a:avLst/>
          </a:prstGeom>
          <a:solidFill>
            <a:srgbClr val="73C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08253" y="2244190"/>
            <a:ext cx="9715018" cy="1826921"/>
          </a:xfrm>
          <a:prstGeom prst="roundRect">
            <a:avLst/>
          </a:prstGeom>
          <a:solidFill>
            <a:srgbClr val="73C0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Picture 2" descr="C:\Users\홍사명\Desktop\종설ppt이미지파일\안드로이드 스튜디오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022" y="4599878"/>
            <a:ext cx="188290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홍사명\Desktop\종설ppt이미지파일\라즈비안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12" y="4567392"/>
            <a:ext cx="1951782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03" y="2515790"/>
            <a:ext cx="1800000" cy="1283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5" name="Picture 2" descr="[기획/오픈 이노베이션②] 빅데이터를 이끄는 오픈테크 ‘하둡’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52" y="2480507"/>
            <a:ext cx="1800000" cy="13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472" y="3646025"/>
            <a:ext cx="1800000" cy="1481560"/>
          </a:xfrm>
          <a:prstGeom prst="rect">
            <a:avLst/>
          </a:prstGeom>
        </p:spPr>
      </p:pic>
      <p:sp>
        <p:nvSpPr>
          <p:cNvPr id="37" name="이등변 삼각형 36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8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개발환경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업무분담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업무분담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이등변 삼각형 36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aphicFrame>
        <p:nvGraphicFramePr>
          <p:cNvPr id="17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128875"/>
              </p:ext>
            </p:extLst>
          </p:nvPr>
        </p:nvGraphicFramePr>
        <p:xfrm>
          <a:off x="2100362" y="1969201"/>
          <a:ext cx="8265616" cy="4819997"/>
        </p:xfrm>
        <a:graphic>
          <a:graphicData uri="http://schemas.openxmlformats.org/drawingml/2006/table">
            <a:tbl>
              <a:tblPr/>
              <a:tblGrid>
                <a:gridCol w="1170128"/>
                <a:gridCol w="1773872"/>
                <a:gridCol w="1773872"/>
                <a:gridCol w="1773872"/>
                <a:gridCol w="1773872"/>
              </a:tblGrid>
              <a:tr h="59176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팀장 김광호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팀원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_2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홍사명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팀원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_3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이종학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팀원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_4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권정민</a:t>
                      </a:r>
                    </a:p>
                  </a:txBody>
                  <a:tcPr marL="94281" marR="94281" marT="49028" marB="4902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1352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자료수집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필요한 툴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라즈베리파이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사용법 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블루투스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통신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안드로이드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사용법</a:t>
                      </a: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요구사항 수집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266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      계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흐름 설계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구조 설계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외부 인터페이스 설계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UI /UX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설계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8107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      현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프로토타입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응용 프로그램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인터페이스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서버 및 데이터 베이스 구현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2063"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테스트</a:t>
                      </a:r>
                    </a:p>
                  </a:txBody>
                  <a:tcPr marL="94281" marR="94281" marT="49028" marB="4902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APP 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작동 여부 및 작동 유무 테스트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5885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통합테스트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./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유지보수</a:t>
                      </a:r>
                    </a:p>
                  </a:txBody>
                  <a:tcPr marL="94281" marR="94281" marT="49028" marB="490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0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개발현황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 bwMode="gray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v"/>
              <a:defRPr sz="24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Ø"/>
              <a:defRPr sz="2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6600"/>
              </a:buClr>
              <a:buFont typeface="Wingdings" pitchFamily="2" charset="2"/>
              <a:buChar char="ü"/>
              <a:defRPr sz="18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ko-KR" altLang="en-US" dirty="0" smtClean="0"/>
              <a:t>개발 완료한 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라즈베리파이와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앱간의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블루투스</a:t>
            </a:r>
            <a:r>
              <a:rPr lang="ko-KR" altLang="en-US" dirty="0" smtClean="0"/>
              <a:t> 통신을 이용하여 데이터 </a:t>
            </a:r>
            <a:r>
              <a:rPr lang="ko-KR" altLang="en-US" dirty="0" smtClean="0"/>
              <a:t>송수신기능</a:t>
            </a:r>
            <a:endParaRPr lang="en-US" altLang="ko-KR" dirty="0" smtClean="0"/>
          </a:p>
          <a:p>
            <a:pPr lvl="1"/>
            <a:r>
              <a:rPr lang="ko-KR" altLang="en-US" dirty="0" err="1"/>
              <a:t>웹서버구축</a:t>
            </a:r>
            <a:r>
              <a:rPr lang="en-US" altLang="ko-KR" dirty="0"/>
              <a:t>, </a:t>
            </a:r>
            <a:r>
              <a:rPr lang="ko-KR" altLang="en-US" dirty="0"/>
              <a:t>데이터베이스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개발할 기능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</a:t>
            </a:r>
            <a:r>
              <a:rPr lang="ko-KR" altLang="en-US" dirty="0" smtClean="0"/>
              <a:t>프로그래밍을 이용한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분석 및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실시간 처리 분석기능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소모량 파악 기능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개발에서 제외할 기능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논의중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97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-1" y="0"/>
            <a:ext cx="15741322" cy="6906586"/>
            <a:chOff x="-1" y="0"/>
            <a:chExt cx="15741322" cy="6906586"/>
          </a:xfrm>
        </p:grpSpPr>
        <p:sp>
          <p:nvSpPr>
            <p:cNvPr id="50" name="이등변 삼각형 49"/>
            <p:cNvSpPr/>
            <p:nvPr/>
          </p:nvSpPr>
          <p:spPr>
            <a:xfrm flipH="1">
              <a:off x="-1" y="4927801"/>
              <a:ext cx="4762919" cy="1978785"/>
            </a:xfrm>
            <a:prstGeom prst="triangle">
              <a:avLst>
                <a:gd name="adj" fmla="val 100000"/>
              </a:avLst>
            </a:prstGeom>
            <a:solidFill>
              <a:srgbClr val="E05B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1" name="이등변 삼각형 50"/>
            <p:cNvSpPr/>
            <p:nvPr/>
          </p:nvSpPr>
          <p:spPr>
            <a:xfrm rot="16200000" flipH="1">
              <a:off x="9929448" y="460551"/>
              <a:ext cx="2723103" cy="1802001"/>
            </a:xfrm>
            <a:prstGeom prst="triangle">
              <a:avLst>
                <a:gd name="adj" fmla="val 0"/>
              </a:avLst>
            </a:prstGeom>
            <a:solidFill>
              <a:srgbClr val="73C0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2" name="원호 51"/>
            <p:cNvSpPr/>
            <p:nvPr/>
          </p:nvSpPr>
          <p:spPr>
            <a:xfrm rot="15986501">
              <a:off x="10700040" y="1392597"/>
              <a:ext cx="5042734" cy="5039828"/>
            </a:xfrm>
            <a:prstGeom prst="arc">
              <a:avLst>
                <a:gd name="adj1" fmla="val 12278318"/>
                <a:gd name="adj2" fmla="val 20519069"/>
              </a:avLst>
            </a:prstGeom>
            <a:ln w="136525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원호 52"/>
            <p:cNvSpPr/>
            <p:nvPr/>
          </p:nvSpPr>
          <p:spPr>
            <a:xfrm rot="15465642">
              <a:off x="10581468" y="1618663"/>
              <a:ext cx="5042734" cy="5039828"/>
            </a:xfrm>
            <a:prstGeom prst="arc">
              <a:avLst>
                <a:gd name="adj1" fmla="val 12745856"/>
                <a:gd name="adj2" fmla="val 14688863"/>
              </a:avLst>
            </a:prstGeom>
            <a:ln w="111125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56409" y="119524"/>
            <a:ext cx="2258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4400" b="1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18127" y="284657"/>
            <a:ext cx="439176" cy="439176"/>
            <a:chOff x="830593" y="490962"/>
            <a:chExt cx="439176" cy="439176"/>
          </a:xfrm>
        </p:grpSpPr>
        <p:sp>
          <p:nvSpPr>
            <p:cNvPr id="15" name="타원 14"/>
            <p:cNvSpPr/>
            <p:nvPr/>
          </p:nvSpPr>
          <p:spPr>
            <a:xfrm>
              <a:off x="830593" y="490962"/>
              <a:ext cx="439176" cy="439176"/>
            </a:xfrm>
            <a:prstGeom prst="ellipse">
              <a:avLst/>
            </a:prstGeom>
            <a:solidFill>
              <a:srgbClr val="E05B2E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99103" y="559472"/>
              <a:ext cx="302156" cy="302156"/>
            </a:xfrm>
            <a:prstGeom prst="ellipse">
              <a:avLst/>
            </a:prstGeom>
            <a:solidFill>
              <a:srgbClr val="F7F4E3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/>
          <p:cNvSpPr/>
          <p:nvPr/>
        </p:nvSpPr>
        <p:spPr>
          <a:xfrm>
            <a:off x="2322112" y="1574972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331783" y="1574972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341454" y="1574972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351125" y="1574972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/>
          <p:cNvSpPr/>
          <p:nvPr/>
        </p:nvSpPr>
        <p:spPr>
          <a:xfrm rot="16200000">
            <a:off x="2211582" y="147449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4" name="원호 33"/>
          <p:cNvSpPr/>
          <p:nvPr/>
        </p:nvSpPr>
        <p:spPr>
          <a:xfrm rot="16200000">
            <a:off x="4231300" y="1484538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5" name="원호 34"/>
          <p:cNvSpPr/>
          <p:nvPr/>
        </p:nvSpPr>
        <p:spPr>
          <a:xfrm rot="16200000">
            <a:off x="6230922" y="1484538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6" name="원호 35"/>
          <p:cNvSpPr/>
          <p:nvPr/>
        </p:nvSpPr>
        <p:spPr>
          <a:xfrm rot="16200000">
            <a:off x="8250639" y="1484538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22112" y="1574972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47257" y="1574972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71598" y="1574972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61173" y="1574972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85714" y="2620001"/>
            <a:ext cx="180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종합설계 개요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88227" y="2620001"/>
            <a:ext cx="1852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관련연구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사례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934270" y="2620001"/>
            <a:ext cx="15862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시스템 시나리오 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178737" y="4054401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5188408" y="4054401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198079" y="4054401"/>
            <a:ext cx="773724" cy="773724"/>
          </a:xfrm>
          <a:prstGeom prst="ellipse">
            <a:avLst/>
          </a:prstGeom>
          <a:noFill/>
          <a:ln w="101600">
            <a:solidFill>
              <a:srgbClr val="73C0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원호 30"/>
          <p:cNvSpPr/>
          <p:nvPr/>
        </p:nvSpPr>
        <p:spPr>
          <a:xfrm rot="16200000">
            <a:off x="3068207" y="3953919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2" name="원호 31"/>
          <p:cNvSpPr/>
          <p:nvPr/>
        </p:nvSpPr>
        <p:spPr>
          <a:xfrm rot="16200000">
            <a:off x="5087925" y="3963967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3" name="원호 32"/>
          <p:cNvSpPr/>
          <p:nvPr/>
        </p:nvSpPr>
        <p:spPr>
          <a:xfrm rot="16200000">
            <a:off x="7087547" y="3963967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178737" y="4054401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03882" y="4054401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28223" y="4054401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86730" y="2620001"/>
            <a:ext cx="2102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개발환경 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업무분담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69174" y="5068595"/>
            <a:ext cx="1852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개발현황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93861" y="5114762"/>
            <a:ext cx="1754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졸업연구 수행일정</a:t>
            </a:r>
            <a:endParaRPr lang="ko-KR" altLang="en-US" sz="20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52272" y="5114762"/>
            <a:ext cx="2090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필요기술 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참고문헌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4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호 6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개발현황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707" y="1915427"/>
            <a:ext cx="3263503" cy="4351338"/>
          </a:xfr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80" y="1915427"/>
            <a:ext cx="3089712" cy="42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2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졸업연구 수행일정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391209" y="1165225"/>
            <a:ext cx="8229600" cy="5019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졸업작품 </a:t>
            </a:r>
            <a:r>
              <a:rPr lang="en-US" altLang="ko-KR" dirty="0"/>
              <a:t>GitHub </a:t>
            </a:r>
            <a:r>
              <a:rPr lang="ko-KR" altLang="en-US" dirty="0" smtClean="0"/>
              <a:t>주소</a:t>
            </a:r>
            <a:endParaRPr lang="en-US" altLang="ko-KR" dirty="0" smtClean="0">
              <a:solidFill>
                <a:srgbClr val="0000FF"/>
              </a:solidFill>
              <a:hlinkClick r:id="rId2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hlinkClick r:id="rId2"/>
              </a:rPr>
              <a:t>https://github.com/kimgwangho/2018---comprehensive-design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err="1"/>
              <a:t>팀원별</a:t>
            </a:r>
            <a:r>
              <a:rPr lang="ko-KR" altLang="en-US" dirty="0"/>
              <a:t> </a:t>
            </a:r>
            <a:r>
              <a:rPr lang="en-US" altLang="ko-KR" dirty="0"/>
              <a:t>GitHub ID</a:t>
            </a:r>
          </a:p>
          <a:p>
            <a:pPr lvl="1">
              <a:defRPr/>
            </a:pPr>
            <a:r>
              <a:rPr lang="ko-KR" altLang="en-US" dirty="0"/>
              <a:t>팀장</a:t>
            </a:r>
            <a:r>
              <a:rPr lang="en-US" altLang="ko-KR" dirty="0"/>
              <a:t>: </a:t>
            </a:r>
            <a:r>
              <a:rPr lang="ko-KR" altLang="en-US" i="1" dirty="0" smtClean="0"/>
              <a:t>김광</a:t>
            </a:r>
            <a:r>
              <a:rPr lang="ko-KR" altLang="en-US" i="1" dirty="0"/>
              <a:t>호</a:t>
            </a:r>
            <a:endParaRPr lang="en-US" altLang="ko-KR" i="1" dirty="0"/>
          </a:p>
          <a:p>
            <a:pPr lvl="2">
              <a:defRPr/>
            </a:pPr>
            <a:r>
              <a:rPr lang="en-US" altLang="ko-KR" dirty="0"/>
              <a:t>ID: </a:t>
            </a:r>
            <a:r>
              <a:rPr lang="en-US" altLang="ko-KR" dirty="0" smtClean="0"/>
              <a:t>pti1409@naver.com</a:t>
            </a:r>
            <a:endParaRPr lang="en-US" altLang="ko-KR" i="1" dirty="0" smtClean="0"/>
          </a:p>
          <a:p>
            <a:pPr lvl="1">
              <a:defRPr/>
            </a:pPr>
            <a:r>
              <a:rPr lang="ko-KR" altLang="en-US" dirty="0" smtClean="0"/>
              <a:t>팀원</a:t>
            </a:r>
            <a:r>
              <a:rPr lang="en-US" altLang="ko-KR" dirty="0" smtClean="0"/>
              <a:t>: </a:t>
            </a:r>
            <a:r>
              <a:rPr lang="ko-KR" altLang="en-US" i="1" dirty="0" smtClean="0"/>
              <a:t>홍사명</a:t>
            </a:r>
            <a:endParaRPr lang="en-US" altLang="ko-KR" i="1" dirty="0" smtClean="0"/>
          </a:p>
          <a:p>
            <a:pPr lvl="2">
              <a:defRPr/>
            </a:pPr>
            <a:r>
              <a:rPr lang="en-US" altLang="ko-KR" dirty="0" smtClean="0"/>
              <a:t>ID</a:t>
            </a:r>
            <a:r>
              <a:rPr lang="en-US" altLang="ko-KR" dirty="0"/>
              <a:t>: </a:t>
            </a:r>
            <a:r>
              <a:rPr lang="en-US" altLang="ko-KR" dirty="0" smtClean="0"/>
              <a:t>ghdtkaud@naver.com</a:t>
            </a:r>
            <a:endParaRPr lang="en-US" altLang="ko-KR" i="1" dirty="0"/>
          </a:p>
          <a:p>
            <a:pPr lvl="1">
              <a:defRPr/>
            </a:pPr>
            <a:r>
              <a:rPr lang="ko-KR" altLang="en-US" i="1" dirty="0"/>
              <a:t>팀원</a:t>
            </a:r>
            <a:r>
              <a:rPr lang="en-US" altLang="ko-KR" i="1" dirty="0"/>
              <a:t>: </a:t>
            </a:r>
            <a:r>
              <a:rPr lang="ko-KR" altLang="en-US" i="1" dirty="0" smtClean="0"/>
              <a:t>권정</a:t>
            </a:r>
            <a:r>
              <a:rPr lang="ko-KR" altLang="en-US" i="1" dirty="0"/>
              <a:t>민</a:t>
            </a:r>
            <a:endParaRPr lang="en-US" altLang="ko-KR" i="1" dirty="0"/>
          </a:p>
          <a:p>
            <a:pPr lvl="2">
              <a:defRPr/>
            </a:pPr>
            <a:r>
              <a:rPr lang="en-US" altLang="ko-KR" dirty="0"/>
              <a:t>ID: </a:t>
            </a:r>
            <a:r>
              <a:rPr lang="en-US" altLang="ko-KR" dirty="0" smtClean="0"/>
              <a:t>jm191404@naver.com</a:t>
            </a:r>
            <a:endParaRPr lang="en-US" altLang="ko-KR" i="1" dirty="0" smtClean="0"/>
          </a:p>
          <a:p>
            <a:pPr lvl="1">
              <a:defRPr/>
            </a:pPr>
            <a:r>
              <a:rPr lang="ko-KR" altLang="en-US" i="1" dirty="0" smtClean="0"/>
              <a:t>팀원</a:t>
            </a:r>
            <a:r>
              <a:rPr lang="en-US" altLang="ko-KR" i="1" dirty="0"/>
              <a:t>: </a:t>
            </a:r>
            <a:r>
              <a:rPr lang="ko-KR" altLang="en-US" i="1" dirty="0" smtClean="0"/>
              <a:t>이종학</a:t>
            </a:r>
            <a:endParaRPr lang="en-US" altLang="ko-KR" i="1" dirty="0" smtClean="0"/>
          </a:p>
          <a:p>
            <a:pPr lvl="2">
              <a:defRPr/>
            </a:pPr>
            <a:r>
              <a:rPr lang="en-US" altLang="ko-KR" dirty="0" smtClean="0"/>
              <a:t>ID</a:t>
            </a:r>
            <a:r>
              <a:rPr lang="en-US" altLang="ko-KR" dirty="0"/>
              <a:t>: </a:t>
            </a:r>
            <a:r>
              <a:rPr lang="en-US" altLang="ko-KR" dirty="0" smtClean="0"/>
              <a:t>jonghak10@naver.com</a:t>
            </a:r>
            <a:endParaRPr lang="ko-KR" altLang="en-US" i="1" dirty="0"/>
          </a:p>
        </p:txBody>
      </p:sp>
      <p:sp>
        <p:nvSpPr>
          <p:cNvPr id="11" name="이등변 삼각형 10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9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필요기술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참고문헌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참고문헌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이등변 삼각형 36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78510"/>
              </p:ext>
            </p:extLst>
          </p:nvPr>
        </p:nvGraphicFramePr>
        <p:xfrm>
          <a:off x="2247408" y="2194458"/>
          <a:ext cx="7563565" cy="3322578"/>
        </p:xfrm>
        <a:graphic>
          <a:graphicData uri="http://schemas.openxmlformats.org/drawingml/2006/table">
            <a:tbl>
              <a:tblPr/>
              <a:tblGrid>
                <a:gridCol w="706671"/>
                <a:gridCol w="6856894"/>
              </a:tblGrid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fontAlgn="ctr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국회 도서관 </a:t>
                      </a:r>
                      <a:r>
                        <a:rPr lang="en-US" altLang="ko-KR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OBD2</a:t>
                      </a:r>
                      <a:r>
                        <a:rPr lang="ko-KR" altLang="en-US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미들웨어를 활용한 자동차 고장 예측 및 데이터 시각화 시스템 설계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서적 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사물인터넷을 위한 </a:t>
                      </a:r>
                      <a:r>
                        <a:rPr lang="ko-KR" altLang="en-US" sz="20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활용</a:t>
                      </a:r>
                      <a:endParaRPr lang="en-US" altLang="ko-KR" sz="20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서적 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차내 정보 통신 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사냥 </a:t>
                      </a:r>
                      <a:endParaRPr lang="en-US" altLang="ko-KR" sz="20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서적 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초보자도 쉽게 배우는 자바 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ko-KR" altLang="en-US" sz="20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안드로이드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프로그래밍</a:t>
                      </a:r>
                      <a:endParaRPr lang="en-US" altLang="ko-KR" sz="20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3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"/>
                      </a:pP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서적 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시작하세요</a:t>
                      </a:r>
                      <a:r>
                        <a:rPr lang="en-US" altLang="ko-KR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</a:t>
                      </a:r>
                      <a:r>
                        <a:rPr lang="ko-KR" altLang="en-US" sz="20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하둡</a:t>
                      </a:r>
                      <a:r>
                        <a:rPr lang="ko-KR" altLang="en-US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프로그래밍</a:t>
                      </a:r>
                      <a:endParaRPr lang="en-US" altLang="ko-KR" sz="2000" b="1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2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3" y="255491"/>
            <a:ext cx="9109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필요기술 </a:t>
            </a:r>
            <a:r>
              <a:rPr lang="en-US" altLang="ko-KR" sz="4400" dirty="0" smtClean="0"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참고문헌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이미지 출처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7" name="이등변 삼각형 36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416580" y="2296934"/>
            <a:ext cx="105079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http://shopping.phinf.naver.net/main_1238199/12381997955.1.20171210104701.jpg</a:t>
            </a:r>
          </a:p>
          <a:p>
            <a:r>
              <a:rPr lang="en-US" altLang="ko-KR" dirty="0"/>
              <a:t>http://blogfiles9.naver.net/20160303_69/newspacekor_1456933331615JXV9K_JPEG/3141592653.jpg</a:t>
            </a:r>
          </a:p>
          <a:p>
            <a:r>
              <a:rPr lang="en-US" altLang="ko-KR" dirty="0"/>
              <a:t>http://www.icbanq.com/data/ICBShop/product/[207]11.jpg</a:t>
            </a:r>
          </a:p>
          <a:p>
            <a:r>
              <a:rPr lang="en-US" altLang="ko-KR" dirty="0"/>
              <a:t>http://post.naver.com/viewer/postView.nhn?volumeNo=9232182&amp;memberNo=11778559</a:t>
            </a:r>
          </a:p>
          <a:p>
            <a:r>
              <a:rPr lang="en-US" altLang="ko-KR" dirty="0"/>
              <a:t>http://news.naver.com/main/read.nhn?mode=LSD&amp;mid=sec&amp;sid1=105&amp;oid=277&amp;aid=0002876287</a:t>
            </a:r>
          </a:p>
          <a:p>
            <a:r>
              <a:rPr lang="en-US" altLang="ko-KR" dirty="0"/>
              <a:t>http://cafe.naver.com/joonggonara/368946759</a:t>
            </a:r>
          </a:p>
          <a:p>
            <a:r>
              <a:rPr lang="en-US" altLang="ko-KR" dirty="0"/>
              <a:t>http://terms.naver.com/entry.nhn?docId=3386305</a:t>
            </a:r>
          </a:p>
          <a:p>
            <a:r>
              <a:rPr lang="en-US" altLang="ko-KR" dirty="0"/>
              <a:t>http://news.naver.com/main/read.nhn?mode=LSD&amp;mid=sec&amp;sid1=110&amp;oid=032&amp;aid=0002486936</a:t>
            </a:r>
          </a:p>
          <a:p>
            <a:r>
              <a:rPr lang="en-US" altLang="ko-KR" dirty="0"/>
              <a:t>http://blog.naver.com/mysecondlog/221156743650</a:t>
            </a:r>
          </a:p>
          <a:p>
            <a:r>
              <a:rPr lang="en-US" altLang="ko-KR" dirty="0"/>
              <a:t>http://post.naver.com/viewer/postView.nhn?volumeNo=11949331&amp;memberNo=25253268</a:t>
            </a:r>
          </a:p>
          <a:p>
            <a:r>
              <a:rPr lang="en-US" altLang="ko-KR" dirty="0"/>
              <a:t>I http://www.ggilbo.com/news/articleView.html?idxno=345996</a:t>
            </a:r>
          </a:p>
          <a:p>
            <a:r>
              <a:rPr lang="en-US" altLang="ko-KR" dirty="0"/>
              <a:t>http://post.naver.com/viewer/postView.nhn?volumeNo=5374518&amp;memberNo=2493780</a:t>
            </a:r>
          </a:p>
          <a:p>
            <a:r>
              <a:rPr lang="en-US" altLang="ko-KR" dirty="0"/>
              <a:t>http://blog.naver.com/supermicro_nextwise/220516180992</a:t>
            </a:r>
          </a:p>
        </p:txBody>
      </p:sp>
    </p:spTree>
    <p:extLst>
      <p:ext uri="{BB962C8B-B14F-4D97-AF65-F5344CB8AC3E}">
        <p14:creationId xmlns:p14="http://schemas.microsoft.com/office/powerpoint/2010/main" val="387956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이등변 삼각형 27"/>
          <p:cNvSpPr/>
          <p:nvPr/>
        </p:nvSpPr>
        <p:spPr>
          <a:xfrm>
            <a:off x="0" y="0"/>
            <a:ext cx="12192000" cy="6872332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4580047" y="1843063"/>
            <a:ext cx="3256862" cy="3119834"/>
            <a:chOff x="3852144" y="959330"/>
            <a:chExt cx="4584138" cy="4471068"/>
          </a:xfrm>
        </p:grpSpPr>
        <p:sp>
          <p:nvSpPr>
            <p:cNvPr id="31" name="타원 30"/>
            <p:cNvSpPr/>
            <p:nvPr/>
          </p:nvSpPr>
          <p:spPr>
            <a:xfrm>
              <a:off x="4040156" y="1102369"/>
              <a:ext cx="3972497" cy="3972497"/>
            </a:xfrm>
            <a:prstGeom prst="ellipse">
              <a:avLst/>
            </a:prstGeom>
            <a:solidFill>
              <a:srgbClr val="F7F4E3"/>
            </a:solidFill>
            <a:ln w="1111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4264261" y="1373126"/>
              <a:ext cx="3498810" cy="3498810"/>
            </a:xfrm>
            <a:prstGeom prst="ellipse">
              <a:avLst/>
            </a:prstGeom>
            <a:solidFill>
              <a:srgbClr val="F7F4E3"/>
            </a:solidFill>
            <a:ln w="127000">
              <a:solidFill>
                <a:srgbClr val="E05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원호 32"/>
            <p:cNvSpPr/>
            <p:nvPr/>
          </p:nvSpPr>
          <p:spPr>
            <a:xfrm rot="7512704">
              <a:off x="3852144" y="959330"/>
              <a:ext cx="4337115" cy="4337115"/>
            </a:xfrm>
            <a:prstGeom prst="arc">
              <a:avLst>
                <a:gd name="adj1" fmla="val 16200000"/>
                <a:gd name="adj2" fmla="val 2197969"/>
              </a:avLst>
            </a:prstGeom>
            <a:ln w="82550">
              <a:solidFill>
                <a:srgbClr val="F7F4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원호 33"/>
            <p:cNvSpPr/>
            <p:nvPr/>
          </p:nvSpPr>
          <p:spPr>
            <a:xfrm rot="21253438">
              <a:off x="3877654" y="1000196"/>
              <a:ext cx="4289797" cy="4289797"/>
            </a:xfrm>
            <a:prstGeom prst="arc">
              <a:avLst>
                <a:gd name="adj1" fmla="val 12693145"/>
                <a:gd name="adj2" fmla="val 2318383"/>
              </a:avLst>
            </a:prstGeom>
            <a:ln w="190500">
              <a:solidFill>
                <a:srgbClr val="2402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원호 34"/>
            <p:cNvSpPr/>
            <p:nvPr/>
          </p:nvSpPr>
          <p:spPr>
            <a:xfrm rot="21326379">
              <a:off x="3979526" y="1083866"/>
              <a:ext cx="4456756" cy="4346532"/>
            </a:xfrm>
            <a:prstGeom prst="arc">
              <a:avLst>
                <a:gd name="adj1" fmla="val 21422527"/>
                <a:gd name="adj2" fmla="val 2197969"/>
              </a:avLst>
            </a:prstGeom>
            <a:ln w="63500">
              <a:solidFill>
                <a:srgbClr val="E05B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998584" y="2984764"/>
            <a:ext cx="21948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  <a:endParaRPr lang="ko-KR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0489" y="1527374"/>
            <a:ext cx="49851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ko-KR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87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4" y="255491"/>
            <a:ext cx="4526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종합설계 </a:t>
            </a:r>
            <a:r>
              <a:rPr lang="ko-KR" altLang="en-US" sz="4400" dirty="0">
                <a:latin typeface="맑은 고딕" pitchFamily="50" charset="-127"/>
                <a:ea typeface="맑은 고딕" pitchFamily="50" charset="-127"/>
              </a:rPr>
              <a:t>개요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60582" y="1404496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b="1" dirty="0" smtClean="0"/>
              <a:t>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지난 발표에서의 지적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사항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29092" y="1962855"/>
            <a:ext cx="10213117" cy="1261640"/>
          </a:xfrm>
          <a:prstGeom prst="rect">
            <a:avLst/>
          </a:prstGeom>
          <a:noFill/>
          <a:ln>
            <a:solidFill>
              <a:srgbClr val="2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/>
            <a:r>
              <a:rPr lang="ko-KR" altLang="en-US" sz="2000" b="1" dirty="0">
                <a:solidFill>
                  <a:schemeClr val="tx1"/>
                </a:solidFill>
              </a:rPr>
              <a:t>차량상태 정보에 대한 분류와 필요한 정보의 정의 방법에 대해 설명 필요</a:t>
            </a:r>
          </a:p>
          <a:p>
            <a:pPr lvl="0" fontAlgn="base"/>
            <a:r>
              <a:rPr lang="en-US" altLang="ko-KR" sz="2000" b="1" dirty="0">
                <a:solidFill>
                  <a:schemeClr val="tx1"/>
                </a:solidFill>
              </a:rPr>
              <a:t>CAN</a:t>
            </a:r>
            <a:r>
              <a:rPr lang="ko-KR" altLang="en-US" sz="2000" b="1" dirty="0">
                <a:solidFill>
                  <a:schemeClr val="tx1"/>
                </a:solidFill>
              </a:rPr>
              <a:t>통신 프로토콜 </a:t>
            </a:r>
            <a:r>
              <a:rPr lang="ko-KR" altLang="en-US" sz="2000" b="1" dirty="0" err="1">
                <a:solidFill>
                  <a:schemeClr val="tx1"/>
                </a:solidFill>
              </a:rPr>
              <a:t>이해정도를</a:t>
            </a:r>
            <a:r>
              <a:rPr lang="ko-KR" altLang="en-US" sz="2000" b="1" dirty="0">
                <a:solidFill>
                  <a:schemeClr val="tx1"/>
                </a:solidFill>
              </a:rPr>
              <a:t> 설명 필요</a:t>
            </a:r>
            <a:r>
              <a:rPr lang="en-US" altLang="ko-KR" sz="2000" b="1" dirty="0">
                <a:solidFill>
                  <a:schemeClr val="tx1"/>
                </a:solidFill>
              </a:rPr>
              <a:t>/ECU</a:t>
            </a:r>
            <a:r>
              <a:rPr lang="ko-KR" altLang="en-US" sz="2000" b="1" dirty="0">
                <a:solidFill>
                  <a:schemeClr val="tx1"/>
                </a:solidFill>
              </a:rPr>
              <a:t>에서 </a:t>
            </a:r>
            <a:r>
              <a:rPr lang="en-US" altLang="ko-KR" sz="2000" b="1" dirty="0">
                <a:solidFill>
                  <a:schemeClr val="tx1"/>
                </a:solidFill>
              </a:rPr>
              <a:t>CAN</a:t>
            </a:r>
            <a:r>
              <a:rPr lang="ko-KR" altLang="en-US" sz="2000" b="1" dirty="0">
                <a:solidFill>
                  <a:schemeClr val="tx1"/>
                </a:solidFill>
              </a:rPr>
              <a:t>통신 이해 요망</a:t>
            </a:r>
          </a:p>
          <a:p>
            <a:pPr lvl="0" fontAlgn="base"/>
            <a:r>
              <a:rPr lang="ko-KR" altLang="en-US" sz="2000" b="1" dirty="0">
                <a:solidFill>
                  <a:schemeClr val="tx1"/>
                </a:solidFill>
              </a:rPr>
              <a:t>시연 시나리오 요구됨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위험성 방지용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0180" y="3363150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지적 사항에 대한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답변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29092" y="3929267"/>
            <a:ext cx="10213117" cy="2611275"/>
          </a:xfrm>
          <a:prstGeom prst="rect">
            <a:avLst/>
          </a:prstGeom>
          <a:noFill/>
          <a:ln>
            <a:solidFill>
              <a:srgbClr val="24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 fontAlgn="base">
              <a:buFont typeface="+mj-lt"/>
              <a:buAutoNum type="arabicPeriod"/>
            </a:pPr>
            <a:r>
              <a:rPr lang="ko-KR" altLang="en-US" sz="2000" b="1" dirty="0">
                <a:solidFill>
                  <a:schemeClr val="tx1"/>
                </a:solidFill>
              </a:rPr>
              <a:t>차량점검 시 보편적으로 점검하는 항목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 err="1">
                <a:solidFill>
                  <a:schemeClr val="tx1"/>
                </a:solidFill>
              </a:rPr>
              <a:t>유류량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타이어공기압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냉각수 온도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 err="1">
                <a:solidFill>
                  <a:schemeClr val="tx1"/>
                </a:solidFill>
              </a:rPr>
              <a:t>배터리양</a:t>
            </a:r>
            <a:r>
              <a:rPr lang="en-US" altLang="ko-KR" sz="2000" b="1" dirty="0">
                <a:solidFill>
                  <a:schemeClr val="tx1"/>
                </a:solidFill>
              </a:rPr>
              <a:t>, </a:t>
            </a:r>
            <a:r>
              <a:rPr lang="ko-KR" altLang="en-US" sz="2000" b="1" dirty="0">
                <a:solidFill>
                  <a:schemeClr val="tx1"/>
                </a:solidFill>
              </a:rPr>
              <a:t>엔진오일</a:t>
            </a:r>
            <a:r>
              <a:rPr lang="en-US" altLang="ko-KR" sz="2000" b="1" dirty="0">
                <a:solidFill>
                  <a:schemeClr val="tx1"/>
                </a:solidFill>
              </a:rPr>
              <a:t>)</a:t>
            </a:r>
            <a:r>
              <a:rPr lang="ko-KR" altLang="en-US" sz="2000" b="1" dirty="0">
                <a:solidFill>
                  <a:schemeClr val="tx1"/>
                </a:solidFill>
              </a:rPr>
              <a:t>정의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altLang="ko-KR" sz="2000" b="1" dirty="0" smtClean="0">
                <a:solidFill>
                  <a:schemeClr val="tx1"/>
                </a:solidFill>
              </a:rPr>
              <a:t>CAN</a:t>
            </a:r>
            <a:r>
              <a:rPr lang="ko-KR" altLang="en-US" sz="2000" b="1" dirty="0">
                <a:solidFill>
                  <a:schemeClr val="tx1"/>
                </a:solidFill>
              </a:rPr>
              <a:t>통신과 </a:t>
            </a:r>
            <a:r>
              <a:rPr lang="en-US" altLang="ko-KR" sz="2000" b="1" dirty="0">
                <a:solidFill>
                  <a:schemeClr val="tx1"/>
                </a:solidFill>
              </a:rPr>
              <a:t>CAN</a:t>
            </a:r>
            <a:r>
              <a:rPr lang="ko-KR" altLang="en-US" sz="2000" b="1" dirty="0">
                <a:solidFill>
                  <a:schemeClr val="tx1"/>
                </a:solidFill>
              </a:rPr>
              <a:t>통신 프로토콜에 대한 자료조사와 시험데이터를 이용한 </a:t>
            </a:r>
            <a:r>
              <a:rPr lang="en-US" altLang="ko-KR" sz="2000" b="1" dirty="0">
                <a:solidFill>
                  <a:schemeClr val="tx1"/>
                </a:solidFill>
              </a:rPr>
              <a:t>test</a:t>
            </a:r>
            <a:r>
              <a:rPr lang="ko-KR" altLang="en-US" sz="2000" b="1" dirty="0">
                <a:solidFill>
                  <a:schemeClr val="tx1"/>
                </a:solidFill>
              </a:rPr>
              <a:t>를 통해 </a:t>
            </a:r>
            <a:r>
              <a:rPr lang="en-US" altLang="ko-KR" sz="2000" b="1" dirty="0">
                <a:solidFill>
                  <a:schemeClr val="tx1"/>
                </a:solidFill>
              </a:rPr>
              <a:t>CAN</a:t>
            </a:r>
            <a:r>
              <a:rPr lang="ko-KR" altLang="en-US" sz="2000" b="1" dirty="0">
                <a:solidFill>
                  <a:schemeClr val="tx1"/>
                </a:solidFill>
              </a:rPr>
              <a:t>통신 이해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tx1"/>
                </a:solidFill>
              </a:rPr>
              <a:t>가상데이터를 제작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테스트를 </a:t>
            </a:r>
            <a:r>
              <a:rPr lang="ko-KR" altLang="en-US" sz="2000" b="1" dirty="0">
                <a:solidFill>
                  <a:schemeClr val="tx1"/>
                </a:solidFill>
              </a:rPr>
              <a:t>통하여 안정성을 확보한 후 차 실제 차량에 차량관리시스템을 적용</a:t>
            </a: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8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06159" y="1982923"/>
            <a:ext cx="8761357" cy="4534507"/>
          </a:xfrm>
          <a:prstGeom prst="rect">
            <a:avLst/>
          </a:prstGeom>
          <a:noFill/>
          <a:ln w="38100">
            <a:solidFill>
              <a:srgbClr val="24020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4" y="255491"/>
            <a:ext cx="4526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itchFamily="50" charset="-127"/>
                <a:ea typeface="맑은 고딕" pitchFamily="50" charset="-127"/>
              </a:rPr>
              <a:t>종합설계 개요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연구 개발 배경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635"/>
          <a:stretch/>
        </p:blipFill>
        <p:spPr bwMode="auto">
          <a:xfrm>
            <a:off x="2252519" y="2279023"/>
            <a:ext cx="4134318" cy="208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7869" y="2279023"/>
            <a:ext cx="4123525" cy="208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/>
        </p:nvSpPr>
        <p:spPr>
          <a:xfrm>
            <a:off x="2820201" y="4648218"/>
            <a:ext cx="7499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차량의 여러 부품 중 하나의 부품이라도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고장이 발생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하게 되면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금전적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시간적 비용이 크게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발생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최적의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상태로 오래 유지하기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위해 차량 관리에 많은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관심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3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06159" y="1982923"/>
            <a:ext cx="8761357" cy="4534507"/>
          </a:xfrm>
          <a:prstGeom prst="rect">
            <a:avLst/>
          </a:prstGeom>
          <a:noFill/>
          <a:ln w="38100">
            <a:solidFill>
              <a:srgbClr val="24020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4" y="255491"/>
            <a:ext cx="4526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itchFamily="50" charset="-127"/>
                <a:ea typeface="맑은 고딕" pitchFamily="50" charset="-127"/>
              </a:rPr>
              <a:t>종합설계 개요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연구 개발 배경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20201" y="4648218"/>
            <a:ext cx="74994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기존 차량 관리 시스템은 </a:t>
            </a:r>
            <a:r>
              <a:rPr lang="ko-KR" altLang="en-US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실시간 차량상태정보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만 주어지고 </a:t>
            </a:r>
            <a:r>
              <a:rPr lang="ko-KR" altLang="en-US" sz="20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상태정보에 대한 분석시스템이 없어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효율적으로 차량관리가 어려움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7436" y="2417068"/>
            <a:ext cx="3139047" cy="207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9929" y="2398030"/>
            <a:ext cx="3189890" cy="209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타원 24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41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76986" y="255491"/>
            <a:ext cx="4022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itchFamily="50" charset="-127"/>
                <a:ea typeface="맑은 고딕" pitchFamily="50" charset="-127"/>
              </a:rPr>
              <a:t>종합설계 개요</a:t>
            </a:r>
          </a:p>
        </p:txBody>
      </p:sp>
      <p:sp>
        <p:nvSpPr>
          <p:cNvPr id="11" name="자유형 10"/>
          <p:cNvSpPr/>
          <p:nvPr/>
        </p:nvSpPr>
        <p:spPr>
          <a:xfrm>
            <a:off x="-1" y="1260404"/>
            <a:ext cx="12191998" cy="5420314"/>
          </a:xfrm>
          <a:custGeom>
            <a:avLst/>
            <a:gdLst>
              <a:gd name="connsiteX0" fmla="*/ 0 w 11247527"/>
              <a:gd name="connsiteY0" fmla="*/ 0 h 5160493"/>
              <a:gd name="connsiteX1" fmla="*/ 11247527 w 11247527"/>
              <a:gd name="connsiteY1" fmla="*/ 0 h 5160493"/>
              <a:gd name="connsiteX2" fmla="*/ 11247527 w 11247527"/>
              <a:gd name="connsiteY2" fmla="*/ 3697443 h 5160493"/>
              <a:gd name="connsiteX3" fmla="*/ 8441886 w 11247527"/>
              <a:gd name="connsiteY3" fmla="*/ 5160493 h 5160493"/>
              <a:gd name="connsiteX4" fmla="*/ 0 w 11247527"/>
              <a:gd name="connsiteY4" fmla="*/ 5160493 h 516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7527" h="5160493">
                <a:moveTo>
                  <a:pt x="0" y="0"/>
                </a:moveTo>
                <a:lnTo>
                  <a:pt x="11247527" y="0"/>
                </a:lnTo>
                <a:lnTo>
                  <a:pt x="11247527" y="3697443"/>
                </a:lnTo>
                <a:lnTo>
                  <a:pt x="8441886" y="5160493"/>
                </a:lnTo>
                <a:lnTo>
                  <a:pt x="0" y="5160493"/>
                </a:lnTo>
                <a:close/>
              </a:path>
            </a:pathLst>
          </a:custGeom>
          <a:solidFill>
            <a:srgbClr val="73C0B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216000" rIns="216000" bIns="216000" rtlCol="0" anchor="t" anchorCtr="0"/>
          <a:lstStyle/>
          <a:p>
            <a:pPr algn="just">
              <a:lnSpc>
                <a:spcPct val="150000"/>
              </a:lnSpc>
            </a:pPr>
            <a:endParaRPr lang="ko-KR" altLang="en-US" sz="2000" dirty="0">
              <a:solidFill>
                <a:srgbClr val="240202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9057" y="1231894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OBD-2</a:t>
            </a:r>
          </a:p>
        </p:txBody>
      </p:sp>
      <p:pic>
        <p:nvPicPr>
          <p:cNvPr id="12" name="Picture 2" descr="OBD 연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05" y="1755114"/>
            <a:ext cx="2684235" cy="210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4447325" y="1717232"/>
            <a:ext cx="67629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차량 </a:t>
            </a:r>
            <a:r>
              <a:rPr lang="ko-KR" altLang="en-US" sz="2000" dirty="0"/>
              <a:t>상태는 물론</a:t>
            </a:r>
            <a:r>
              <a:rPr lang="en-US" altLang="ko-KR" sz="2000" dirty="0"/>
              <a:t>, </a:t>
            </a:r>
            <a:r>
              <a:rPr lang="ko-KR" altLang="en-US" sz="2000" dirty="0"/>
              <a:t>연비와 가속도 정보를 파악할 수 있어서 </a:t>
            </a:r>
            <a:r>
              <a:rPr lang="ko-KR" altLang="en-US" sz="2000" b="1" dirty="0"/>
              <a:t>차량 관리에 도움</a:t>
            </a:r>
            <a:r>
              <a:rPr lang="ko-KR" altLang="en-US" sz="2000" dirty="0"/>
              <a:t>을 줍니다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OBD</a:t>
            </a:r>
            <a:r>
              <a:rPr lang="ko-KR" altLang="en-US" sz="2000" dirty="0"/>
              <a:t>는 전 운전영역에 걸쳐 배기가스 및 증발가스와 관련된 </a:t>
            </a:r>
            <a:r>
              <a:rPr lang="ko-KR" altLang="en-US" sz="2000" b="1" dirty="0"/>
              <a:t>모든 시스템을 감시한다</a:t>
            </a:r>
            <a:r>
              <a:rPr lang="en-US" altLang="ko-KR" sz="2000" dirty="0"/>
              <a:t>. </a:t>
            </a:r>
            <a:r>
              <a:rPr lang="ko-KR" altLang="en-US" sz="2000" dirty="0"/>
              <a:t>감시하고 있는 시스템들에 고장이 발생할 경우</a:t>
            </a:r>
            <a:r>
              <a:rPr lang="en-US" altLang="ko-KR" sz="2000" dirty="0"/>
              <a:t>, </a:t>
            </a:r>
            <a:r>
              <a:rPr lang="ko-KR" altLang="en-US" sz="2000" b="1" dirty="0"/>
              <a:t>고장내역은 </a:t>
            </a:r>
            <a:r>
              <a:rPr lang="en-US" altLang="ko-KR" sz="2000" b="1" dirty="0"/>
              <a:t>ECU</a:t>
            </a:r>
            <a:r>
              <a:rPr lang="ko-KR" altLang="en-US" sz="2000" b="1" dirty="0"/>
              <a:t>에 저장되며</a:t>
            </a:r>
            <a:r>
              <a:rPr lang="en-US" altLang="ko-KR" sz="2000" dirty="0"/>
              <a:t>, </a:t>
            </a:r>
            <a:r>
              <a:rPr lang="ko-KR" altLang="en-US" sz="2000" dirty="0"/>
              <a:t>표준화된 인터페이스</a:t>
            </a:r>
            <a:r>
              <a:rPr lang="en-US" altLang="ko-KR" sz="2000" dirty="0"/>
              <a:t>(interface)</a:t>
            </a:r>
            <a:r>
              <a:rPr lang="ko-KR" altLang="en-US" sz="2000" dirty="0"/>
              <a:t>－</a:t>
            </a:r>
            <a:r>
              <a:rPr lang="en-US" altLang="ko-KR" sz="2000" dirty="0"/>
              <a:t>16</a:t>
            </a:r>
            <a:r>
              <a:rPr lang="ko-KR" altLang="en-US" sz="2000" dirty="0"/>
              <a:t>핀 진단 </a:t>
            </a:r>
            <a:r>
              <a:rPr lang="ko-KR" altLang="en-US" sz="2000" dirty="0" err="1"/>
              <a:t>컨넥터</a:t>
            </a:r>
            <a:r>
              <a:rPr lang="ko-KR" altLang="en-US" sz="2000" dirty="0"/>
              <a:t>－를 통해 이를 조회할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19" name="Picture 4" descr="EC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34" y="4493074"/>
            <a:ext cx="2750305" cy="210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4447326" y="5001828"/>
            <a:ext cx="67629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자동차의 엔진</a:t>
            </a:r>
            <a:r>
              <a:rPr lang="en-US" altLang="ko-KR" sz="2000" dirty="0"/>
              <a:t>, </a:t>
            </a:r>
            <a:r>
              <a:rPr lang="ko-KR" altLang="en-US" sz="2000" dirty="0"/>
              <a:t>자동변속기</a:t>
            </a:r>
            <a:r>
              <a:rPr lang="en-US" altLang="ko-KR" sz="2000" dirty="0"/>
              <a:t>, ABS </a:t>
            </a:r>
            <a:r>
              <a:rPr lang="ko-KR" altLang="en-US" sz="2000" dirty="0"/>
              <a:t>따위의 상태를 컴퓨터로 제어하는 </a:t>
            </a:r>
            <a:r>
              <a:rPr lang="ko-KR" altLang="en-US" sz="2000" b="1" dirty="0"/>
              <a:t>전자제어 장치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289057" y="3912477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ECU</a:t>
            </a:r>
          </a:p>
        </p:txBody>
      </p:sp>
      <p:sp>
        <p:nvSpPr>
          <p:cNvPr id="22" name="타원 21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이등변 삼각형 24"/>
          <p:cNvSpPr/>
          <p:nvPr/>
        </p:nvSpPr>
        <p:spPr>
          <a:xfrm flipH="1">
            <a:off x="9311950" y="5547241"/>
            <a:ext cx="2880047" cy="13107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3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4" y="255491"/>
            <a:ext cx="4526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itchFamily="50" charset="-127"/>
                <a:ea typeface="맑은 고딕" pitchFamily="50" charset="-127"/>
              </a:rPr>
              <a:t>종합설계 개요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연구 개발 목표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96484" y="2769834"/>
            <a:ext cx="1034142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dirty="0" err="1" smtClean="0">
                <a:latin typeface="맑은 고딕" pitchFamily="50" charset="-127"/>
                <a:ea typeface="맑은 고딕" pitchFamily="50" charset="-127"/>
              </a:rPr>
              <a:t>라즈베리파이를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이용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en-US" altLang="ko-KR" sz="2200" dirty="0">
                <a:latin typeface="맑은 고딕" pitchFamily="50" charset="-127"/>
                <a:ea typeface="맑은 고딕" pitchFamily="50" charset="-127"/>
              </a:rPr>
              <a:t>OBD(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차량진단모듈</a:t>
            </a:r>
            <a:r>
              <a:rPr lang="en-US" altLang="ko-KR" sz="22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스캐너를 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통해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차량상태 데이터수집</a:t>
            </a:r>
            <a:endParaRPr lang="en-US" altLang="ko-KR" sz="22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200" dirty="0"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200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2200" b="1" dirty="0" err="1">
                <a:latin typeface="맑은 고딕" pitchFamily="50" charset="-127"/>
                <a:ea typeface="맑은 고딕" pitchFamily="50" charset="-127"/>
              </a:rPr>
              <a:t>빅데이터를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 통한 분석</a:t>
            </a:r>
            <a:r>
              <a:rPr lang="ko-KR" altLang="en-US" sz="2200" dirty="0">
                <a:latin typeface="맑은 고딕" pitchFamily="50" charset="-127"/>
                <a:ea typeface="맑은 고딕" pitchFamily="50" charset="-127"/>
              </a:rPr>
              <a:t>을 통해 사용자에게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200" b="1" dirty="0">
                <a:latin typeface="맑은 고딕" pitchFamily="50" charset="-127"/>
                <a:ea typeface="맑은 고딕" pitchFamily="50" charset="-127"/>
              </a:rPr>
              <a:t>IOT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기반 차량관리 시스템을 </a:t>
            </a:r>
            <a:r>
              <a:rPr lang="ko-KR" altLang="en-US" sz="2200" b="1" dirty="0" smtClean="0">
                <a:latin typeface="맑은 고딕" pitchFamily="50" charset="-127"/>
                <a:ea typeface="맑은 고딕" pitchFamily="50" charset="-127"/>
              </a:rPr>
              <a:t>제공</a:t>
            </a:r>
            <a:endParaRPr lang="ko-KR" altLang="en-US" sz="22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9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4" y="255491"/>
            <a:ext cx="4526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맑은 고딕" pitchFamily="50" charset="-127"/>
                <a:ea typeface="맑은 고딕" pitchFamily="50" charset="-127"/>
              </a:rPr>
              <a:t>종합설계 개요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0180" y="1273093"/>
            <a:ext cx="9921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○</a:t>
            </a:r>
            <a:r>
              <a:rPr lang="ko-KR" altLang="en-US" dirty="0" smtClean="0"/>
              <a:t>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기대효과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다이어그램 10"/>
          <p:cNvGraphicFramePr/>
          <p:nvPr>
            <p:extLst>
              <p:ext uri="{D42A27DB-BD31-4B8C-83A1-F6EECF244321}">
                <p14:modId xmlns:p14="http://schemas.microsoft.com/office/powerpoint/2010/main" val="2793890570"/>
              </p:ext>
            </p:extLst>
          </p:nvPr>
        </p:nvGraphicFramePr>
        <p:xfrm>
          <a:off x="2118061" y="1494219"/>
          <a:ext cx="8128000" cy="5024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타원 18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41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flipH="1">
            <a:off x="9759819" y="5803641"/>
            <a:ext cx="2432179" cy="1054359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rot="10800000" flipH="1">
            <a:off x="0" y="0"/>
            <a:ext cx="2100362" cy="1095270"/>
          </a:xfrm>
          <a:prstGeom prst="triangle">
            <a:avLst>
              <a:gd name="adj" fmla="val 0"/>
            </a:avLst>
          </a:prstGeom>
          <a:solidFill>
            <a:srgbClr val="73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96484" y="255491"/>
            <a:ext cx="45266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>
                <a:latin typeface="맑은 고딕" pitchFamily="50" charset="-127"/>
                <a:ea typeface="맑은 고딕" pitchFamily="50" charset="-127"/>
              </a:rPr>
              <a:t>관련 연구 사례</a:t>
            </a:r>
            <a:endParaRPr lang="ko-KR" altLang="en-US" sz="4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-1" y="1029904"/>
            <a:ext cx="5640405" cy="0"/>
          </a:xfrm>
          <a:prstGeom prst="line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642856" y="162914"/>
            <a:ext cx="773724" cy="773724"/>
          </a:xfrm>
          <a:prstGeom prst="ellipse">
            <a:avLst/>
          </a:prstGeom>
          <a:noFill/>
          <a:ln w="101600">
            <a:solidFill>
              <a:srgbClr val="E05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/>
          <p:cNvSpPr/>
          <p:nvPr/>
        </p:nvSpPr>
        <p:spPr>
          <a:xfrm rot="16200000">
            <a:off x="542373" y="72480"/>
            <a:ext cx="854110" cy="854110"/>
          </a:xfrm>
          <a:prstGeom prst="arc">
            <a:avLst/>
          </a:prstGeom>
          <a:ln w="38100">
            <a:solidFill>
              <a:srgbClr val="24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330" y="162914"/>
            <a:ext cx="7381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24020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4400" dirty="0">
              <a:solidFill>
                <a:srgbClr val="24020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5224" y="2286296"/>
            <a:ext cx="6815611" cy="2787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소개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OBD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와 여러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오픈소스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미들웨어들을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활용하여 자동차의 고장을 예측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하고 자동차의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내부 </a:t>
            </a:r>
            <a:endParaRPr lang="en-US" altLang="ko-KR" b="1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상태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데이터들을 수집하여 시각화한 결과를 응용프로그램을 통해 제공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하는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시스템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특징</a:t>
            </a:r>
            <a:endParaRPr lang="en-US" altLang="ko-KR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750" dirty="0" smtClean="0">
                <a:latin typeface="맑은 고딕" pitchFamily="50" charset="-127"/>
                <a:ea typeface="맑은 고딕" pitchFamily="50" charset="-127"/>
              </a:rPr>
              <a:t>원하는 자동차의 </a:t>
            </a:r>
            <a:r>
              <a:rPr lang="ko-KR" altLang="en-US" sz="1750" b="1" dirty="0" smtClean="0">
                <a:latin typeface="맑은 고딕" pitchFamily="50" charset="-127"/>
                <a:ea typeface="맑은 고딕" pitchFamily="50" charset="-127"/>
              </a:rPr>
              <a:t>내부 데이터를 그래프로 시각화하여 고장 예측 분석 결과를 확인</a:t>
            </a:r>
            <a:r>
              <a:rPr lang="ko-KR" altLang="en-US" sz="1750" dirty="0" smtClean="0"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175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082" y="2286296"/>
            <a:ext cx="4402852" cy="299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>
          <a:xfrm>
            <a:off x="658330" y="1378414"/>
            <a:ext cx="11120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OBD2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ko-KR" altLang="en-US" sz="2400" b="1" dirty="0" err="1">
                <a:latin typeface="맑은 고딕" pitchFamily="50" charset="-127"/>
                <a:ea typeface="맑은 고딕" pitchFamily="50" charset="-127"/>
              </a:rPr>
              <a:t>미들웨어를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 활용한 자동차 고장 예측 및 데이터 시각화 시스템 설계 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0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893</Words>
  <Application>Microsoft Office PowerPoint</Application>
  <PresentationFormat>사용자 지정</PresentationFormat>
  <Paragraphs>277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HongSaMyung</cp:lastModifiedBy>
  <cp:revision>50</cp:revision>
  <dcterms:created xsi:type="dcterms:W3CDTF">2017-02-25T07:24:27Z</dcterms:created>
  <dcterms:modified xsi:type="dcterms:W3CDTF">2018-05-17T04:11:26Z</dcterms:modified>
</cp:coreProperties>
</file>