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82" r:id="rId4"/>
    <p:sldId id="258" r:id="rId5"/>
    <p:sldId id="276" r:id="rId6"/>
    <p:sldId id="280" r:id="rId7"/>
    <p:sldId id="274" r:id="rId8"/>
    <p:sldId id="275" r:id="rId9"/>
    <p:sldId id="277" r:id="rId10"/>
    <p:sldId id="283" r:id="rId11"/>
    <p:sldId id="284" r:id="rId12"/>
    <p:sldId id="285" r:id="rId13"/>
    <p:sldId id="286" r:id="rId14"/>
    <p:sldId id="269" r:id="rId15"/>
    <p:sldId id="287" r:id="rId16"/>
    <p:sldId id="290" r:id="rId17"/>
    <p:sldId id="291" r:id="rId18"/>
    <p:sldId id="271" r:id="rId19"/>
    <p:sldId id="272" r:id="rId20"/>
    <p:sldId id="273" r:id="rId21"/>
    <p:sldId id="270" r:id="rId22"/>
    <p:sldId id="292" r:id="rId23"/>
    <p:sldId id="265" r:id="rId24"/>
    <p:sldId id="293" r:id="rId25"/>
    <p:sldId id="266" r:id="rId26"/>
    <p:sldId id="278" r:id="rId27"/>
    <p:sldId id="256" r:id="rId28"/>
    <p:sldId id="281" r:id="rId29"/>
    <p:sldId id="294" r:id="rId30"/>
  </p:sldIdLst>
  <p:sldSz cx="12192000" cy="6858000"/>
  <p:notesSz cx="6858000" cy="9144000"/>
  <p:embeddedFontLst>
    <p:embeddedFont>
      <p:font typeface="함초롬바탕" panose="02030604000101010101" pitchFamily="18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HY울릉도B" panose="020B0600000101010101" charset="-127"/>
      <p:regular r:id="rId36"/>
    </p:embeddedFont>
    <p:embeddedFont>
      <p:font typeface="맑은 고딕 Semilight" panose="020B0502040204020203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사명" initials="홍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74"/>
    <a:srgbClr val="EC745B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39" autoAdjust="0"/>
    <p:restoredTop sz="91299" autoAdjust="0"/>
  </p:normalViewPr>
  <p:slideViewPr>
    <p:cSldViewPr snapToGrid="0">
      <p:cViewPr varScale="1">
        <p:scale>
          <a:sx n="61" d="100"/>
          <a:sy n="61" d="100"/>
        </p:scale>
        <p:origin x="-560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68" y="3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84"/>
    </p:cViewPr>
  </p:sorterViewPr>
  <p:notesViewPr>
    <p:cSldViewPr snapToGrid="0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C9E4-1A9E-4E99-960E-A3490839009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0959F3-B39C-496E-A24B-55F981FD2473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328C6A23-8B7B-4148-B86E-5520283A7E78}" type="par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379D685D-C887-45EF-86FC-C876E2E14A95}" type="sib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D241A7B2-F687-4CBA-AA69-809B0A5985C3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07C4AE43-6DD2-4B78-9BC1-F0C75F3085B0}" type="parTrans" cxnId="{CD3B3EB2-D89F-44E3-9A1A-5E0F9823E9D5}">
      <dgm:prSet/>
      <dgm:spPr/>
      <dgm:t>
        <a:bodyPr/>
        <a:lstStyle/>
        <a:p>
          <a:pPr latinLnBrk="1"/>
          <a:endParaRPr lang="ko-KR" altLang="en-US"/>
        </a:p>
      </dgm:t>
    </dgm:pt>
    <dgm:pt modelId="{4AFDC8F0-92A6-48A2-A6F4-DAF7EE7EC809}" type="sibTrans" cxnId="{CD3B3EB2-D89F-44E3-9A1A-5E0F9823E9D5}">
      <dgm:prSet/>
      <dgm:spPr/>
      <dgm:t>
        <a:bodyPr/>
        <a:lstStyle/>
        <a:p>
          <a:pPr latinLnBrk="1"/>
          <a:endParaRPr lang="ko-KR" altLang="en-US"/>
        </a:p>
      </dgm:t>
    </dgm:pt>
    <dgm:pt modelId="{BD0B261C-59B7-4E89-924A-AFA1B1CF5FAA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2D999A0C-AAD1-406F-B2E7-54D92C819802}" type="par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9CBDD0C7-7C44-4E50-B068-2406F115F880}" type="sib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38D79457-6566-413A-B986-9329A690B43D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E3A8EE7-61AE-4299-8AEA-561591568477}" type="par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7ED639B7-A3A0-4074-83F6-C3599DEB0F66}" type="sib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D4986403-593E-4E7B-A721-960A58C49A83}" type="pres">
      <dgm:prSet presAssocID="{8433C9E4-1A9E-4E99-960E-A349083900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480AAE-8E03-4FB3-9E4F-B0AB56EF3F43}" type="pres">
      <dgm:prSet presAssocID="{E80959F3-B39C-496E-A24B-55F981FD2473}" presName="centerShape" presStyleLbl="node0" presStyleIdx="0" presStyleCnt="1" custScaleX="110046" custScaleY="67087"/>
      <dgm:spPr/>
      <dgm:t>
        <a:bodyPr/>
        <a:lstStyle/>
        <a:p>
          <a:pPr latinLnBrk="1"/>
          <a:endParaRPr lang="ko-KR" altLang="en-US"/>
        </a:p>
      </dgm:t>
    </dgm:pt>
    <dgm:pt modelId="{C1539942-84F6-4769-99BE-FB1B8711B2EA}" type="pres">
      <dgm:prSet presAssocID="{07C4AE43-6DD2-4B78-9BC1-F0C75F3085B0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62C6C5B-6864-458B-A984-A807EBEC36BB}" type="pres">
      <dgm:prSet presAssocID="{07C4AE43-6DD2-4B78-9BC1-F0C75F3085B0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F81316-5E94-4DDA-8E86-522F851558EC}" type="pres">
      <dgm:prSet presAssocID="{D241A7B2-F687-4CBA-AA69-809B0A5985C3}" presName="node" presStyleLbl="node1" presStyleIdx="0" presStyleCnt="3" custScaleX="161836" custScaleY="170356" custRadScaleRad="121652" custRadScaleInc="1561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1CC012-A6B0-4531-8EA7-0848F0F1EC85}" type="pres">
      <dgm:prSet presAssocID="{2D999A0C-AAD1-406F-B2E7-54D92C819802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3BEFCC0-0145-4C01-84FA-78CAD5EA76DD}" type="pres">
      <dgm:prSet presAssocID="{2D999A0C-AAD1-406F-B2E7-54D92C81980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BAE2A5B-0F51-42FC-9D0A-DC25BEAC1C16}" type="pres">
      <dgm:prSet presAssocID="{BD0B261C-59B7-4E89-924A-AFA1B1CF5FAA}" presName="node" presStyleLbl="node1" presStyleIdx="1" presStyleCnt="3" custScaleX="161836" custScaleY="170356" custRadScaleRad="122770" custRadScaleInc="2467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27E-2958-428E-9DF7-4F05D5FF2461}" type="pres">
      <dgm:prSet presAssocID="{3E3A8EE7-61AE-4299-8AEA-561591568477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FD26DA8-D02B-41F3-B556-4620E0527AC1}" type="pres">
      <dgm:prSet presAssocID="{3E3A8EE7-61AE-4299-8AEA-561591568477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F1A5289-8352-44CA-A904-CABC1028E78E}" type="pres">
      <dgm:prSet presAssocID="{38D79457-6566-413A-B986-9329A690B43D}" presName="node" presStyleLbl="node1" presStyleIdx="2" presStyleCnt="3" custScaleX="165577" custScaleY="129375" custRadScaleRad="90143" custRadScaleInc="19684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B66F16-451A-4B04-83A4-F7D8A8950A9E}" type="presOf" srcId="{38D79457-6566-413A-B986-9329A690B43D}" destId="{0F1A5289-8352-44CA-A904-CABC1028E78E}" srcOrd="0" destOrd="0" presId="urn:microsoft.com/office/officeart/2005/8/layout/radial1"/>
    <dgm:cxn modelId="{2AFF5DCD-E50F-474F-9751-FC0BB5DC5597}" srcId="{8433C9E4-1A9E-4E99-960E-A34908390095}" destId="{E80959F3-B39C-496E-A24B-55F981FD2473}" srcOrd="0" destOrd="0" parTransId="{328C6A23-8B7B-4148-B86E-5520283A7E78}" sibTransId="{379D685D-C887-45EF-86FC-C876E2E14A95}"/>
    <dgm:cxn modelId="{15EEBD4B-B333-4B64-AA11-A76917FCB3B5}" type="presOf" srcId="{07C4AE43-6DD2-4B78-9BC1-F0C75F3085B0}" destId="{062C6C5B-6864-458B-A984-A807EBEC36BB}" srcOrd="1" destOrd="0" presId="urn:microsoft.com/office/officeart/2005/8/layout/radial1"/>
    <dgm:cxn modelId="{5B8A5BB7-C8E9-4596-9B6C-DE9CC1043D0C}" srcId="{E80959F3-B39C-496E-A24B-55F981FD2473}" destId="{BD0B261C-59B7-4E89-924A-AFA1B1CF5FAA}" srcOrd="1" destOrd="0" parTransId="{2D999A0C-AAD1-406F-B2E7-54D92C819802}" sibTransId="{9CBDD0C7-7C44-4E50-B068-2406F115F880}"/>
    <dgm:cxn modelId="{CD3B3EB2-D89F-44E3-9A1A-5E0F9823E9D5}" srcId="{E80959F3-B39C-496E-A24B-55F981FD2473}" destId="{D241A7B2-F687-4CBA-AA69-809B0A5985C3}" srcOrd="0" destOrd="0" parTransId="{07C4AE43-6DD2-4B78-9BC1-F0C75F3085B0}" sibTransId="{4AFDC8F0-92A6-48A2-A6F4-DAF7EE7EC809}"/>
    <dgm:cxn modelId="{43C19F30-412E-4931-AC5B-B182A04C432E}" type="presOf" srcId="{3E3A8EE7-61AE-4299-8AEA-561591568477}" destId="{BFD26DA8-D02B-41F3-B556-4620E0527AC1}" srcOrd="1" destOrd="0" presId="urn:microsoft.com/office/officeart/2005/8/layout/radial1"/>
    <dgm:cxn modelId="{68DF2D58-2FC4-4EF5-94DE-6B5A5104FB18}" type="presOf" srcId="{3E3A8EE7-61AE-4299-8AEA-561591568477}" destId="{1826927E-2958-428E-9DF7-4F05D5FF2461}" srcOrd="0" destOrd="0" presId="urn:microsoft.com/office/officeart/2005/8/layout/radial1"/>
    <dgm:cxn modelId="{D5D3B0BF-4F90-4473-AE87-C5ABC5CC3D78}" type="presOf" srcId="{07C4AE43-6DD2-4B78-9BC1-F0C75F3085B0}" destId="{C1539942-84F6-4769-99BE-FB1B8711B2EA}" srcOrd="0" destOrd="0" presId="urn:microsoft.com/office/officeart/2005/8/layout/radial1"/>
    <dgm:cxn modelId="{470BEB70-BEF0-4926-8385-6D7B6E08764E}" type="presOf" srcId="{2D999A0C-AAD1-406F-B2E7-54D92C819802}" destId="{841CC012-A6B0-4531-8EA7-0848F0F1EC85}" srcOrd="0" destOrd="0" presId="urn:microsoft.com/office/officeart/2005/8/layout/radial1"/>
    <dgm:cxn modelId="{C21FCAFD-43EB-4F1E-9C61-B33D1B7F9F92}" type="presOf" srcId="{8433C9E4-1A9E-4E99-960E-A34908390095}" destId="{D4986403-593E-4E7B-A721-960A58C49A83}" srcOrd="0" destOrd="0" presId="urn:microsoft.com/office/officeart/2005/8/layout/radial1"/>
    <dgm:cxn modelId="{1E25F612-450C-484F-BC7D-21E36577C2AA}" type="presOf" srcId="{2D999A0C-AAD1-406F-B2E7-54D92C819802}" destId="{93BEFCC0-0145-4C01-84FA-78CAD5EA76DD}" srcOrd="1" destOrd="0" presId="urn:microsoft.com/office/officeart/2005/8/layout/radial1"/>
    <dgm:cxn modelId="{DE23931F-5293-4523-A0AB-0D294F55A2F0}" type="presOf" srcId="{BD0B261C-59B7-4E89-924A-AFA1B1CF5FAA}" destId="{EBAE2A5B-0F51-42FC-9D0A-DC25BEAC1C16}" srcOrd="0" destOrd="0" presId="urn:microsoft.com/office/officeart/2005/8/layout/radial1"/>
    <dgm:cxn modelId="{EB5E0080-8A99-420C-B647-C7FD4CABB5AE}" type="presOf" srcId="{D241A7B2-F687-4CBA-AA69-809B0A5985C3}" destId="{07F81316-5E94-4DDA-8E86-522F851558EC}" srcOrd="0" destOrd="0" presId="urn:microsoft.com/office/officeart/2005/8/layout/radial1"/>
    <dgm:cxn modelId="{686F2C73-9258-4A59-98A0-44D5825F2DF3}" type="presOf" srcId="{E80959F3-B39C-496E-A24B-55F981FD2473}" destId="{93480AAE-8E03-4FB3-9E4F-B0AB56EF3F43}" srcOrd="0" destOrd="0" presId="urn:microsoft.com/office/officeart/2005/8/layout/radial1"/>
    <dgm:cxn modelId="{26DA315A-66D2-4694-978F-D2B55358FCC2}" srcId="{E80959F3-B39C-496E-A24B-55F981FD2473}" destId="{38D79457-6566-413A-B986-9329A690B43D}" srcOrd="2" destOrd="0" parTransId="{3E3A8EE7-61AE-4299-8AEA-561591568477}" sibTransId="{7ED639B7-A3A0-4074-83F6-C3599DEB0F66}"/>
    <dgm:cxn modelId="{7E6B6C9F-528F-4250-92F1-C376A2E46DB6}" type="presParOf" srcId="{D4986403-593E-4E7B-A721-960A58C49A83}" destId="{93480AAE-8E03-4FB3-9E4F-B0AB56EF3F43}" srcOrd="0" destOrd="0" presId="urn:microsoft.com/office/officeart/2005/8/layout/radial1"/>
    <dgm:cxn modelId="{49334D11-1EB1-42F3-8E8B-E42FB3B75227}" type="presParOf" srcId="{D4986403-593E-4E7B-A721-960A58C49A83}" destId="{C1539942-84F6-4769-99BE-FB1B8711B2EA}" srcOrd="1" destOrd="0" presId="urn:microsoft.com/office/officeart/2005/8/layout/radial1"/>
    <dgm:cxn modelId="{A88E041B-A42D-408B-8D05-0B7634FEB9C6}" type="presParOf" srcId="{C1539942-84F6-4769-99BE-FB1B8711B2EA}" destId="{062C6C5B-6864-458B-A984-A807EBEC36BB}" srcOrd="0" destOrd="0" presId="urn:microsoft.com/office/officeart/2005/8/layout/radial1"/>
    <dgm:cxn modelId="{F1A82755-140F-4985-8E26-3261495B2E18}" type="presParOf" srcId="{D4986403-593E-4E7B-A721-960A58C49A83}" destId="{07F81316-5E94-4DDA-8E86-522F851558EC}" srcOrd="2" destOrd="0" presId="urn:microsoft.com/office/officeart/2005/8/layout/radial1"/>
    <dgm:cxn modelId="{1C8CC340-C86C-4C15-9711-2F8B0DE32692}" type="presParOf" srcId="{D4986403-593E-4E7B-A721-960A58C49A83}" destId="{841CC012-A6B0-4531-8EA7-0848F0F1EC85}" srcOrd="3" destOrd="0" presId="urn:microsoft.com/office/officeart/2005/8/layout/radial1"/>
    <dgm:cxn modelId="{695BD9F3-8553-496B-B5D0-839C261E5343}" type="presParOf" srcId="{841CC012-A6B0-4531-8EA7-0848F0F1EC85}" destId="{93BEFCC0-0145-4C01-84FA-78CAD5EA76DD}" srcOrd="0" destOrd="0" presId="urn:microsoft.com/office/officeart/2005/8/layout/radial1"/>
    <dgm:cxn modelId="{08FD86FC-2205-4C4E-8E6D-E74FDC665170}" type="presParOf" srcId="{D4986403-593E-4E7B-A721-960A58C49A83}" destId="{EBAE2A5B-0F51-42FC-9D0A-DC25BEAC1C16}" srcOrd="4" destOrd="0" presId="urn:microsoft.com/office/officeart/2005/8/layout/radial1"/>
    <dgm:cxn modelId="{DD0286C2-54BF-4218-B1FB-02D9B50CF5EB}" type="presParOf" srcId="{D4986403-593E-4E7B-A721-960A58C49A83}" destId="{1826927E-2958-428E-9DF7-4F05D5FF2461}" srcOrd="5" destOrd="0" presId="urn:microsoft.com/office/officeart/2005/8/layout/radial1"/>
    <dgm:cxn modelId="{00709220-5F27-4733-A5E6-2C1BC092721A}" type="presParOf" srcId="{1826927E-2958-428E-9DF7-4F05D5FF2461}" destId="{BFD26DA8-D02B-41F3-B556-4620E0527AC1}" srcOrd="0" destOrd="0" presId="urn:microsoft.com/office/officeart/2005/8/layout/radial1"/>
    <dgm:cxn modelId="{28893D88-5603-4BA6-82C4-B93669DF3B99}" type="presParOf" srcId="{D4986403-593E-4E7B-A721-960A58C49A83}" destId="{0F1A5289-8352-44CA-A904-CABC1028E78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0AAE-8E03-4FB3-9E4F-B0AB56EF3F43}">
      <dsp:nvSpPr>
        <dsp:cNvPr id="0" name=""/>
        <dsp:cNvSpPr/>
      </dsp:nvSpPr>
      <dsp:spPr>
        <a:xfrm>
          <a:off x="3150299" y="2495588"/>
          <a:ext cx="1858998" cy="1133295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800" kern="1200" dirty="0"/>
        </a:p>
      </dsp:txBody>
      <dsp:txXfrm>
        <a:off x="3422543" y="2661555"/>
        <a:ext cx="1314510" cy="801361"/>
      </dsp:txXfrm>
    </dsp:sp>
    <dsp:sp modelId="{C1539942-84F6-4769-99BE-FB1B8711B2EA}">
      <dsp:nvSpPr>
        <dsp:cNvPr id="0" name=""/>
        <dsp:cNvSpPr/>
      </dsp:nvSpPr>
      <dsp:spPr>
        <a:xfrm rot="221868">
          <a:off x="5003721" y="3115579"/>
          <a:ext cx="381791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81791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85072" y="3124740"/>
        <a:ext cx="19089" cy="19089"/>
      </dsp:txXfrm>
    </dsp:sp>
    <dsp:sp modelId="{07F81316-5E94-4DDA-8E86-522F851558EC}">
      <dsp:nvSpPr>
        <dsp:cNvPr id="0" name=""/>
        <dsp:cNvSpPr/>
      </dsp:nvSpPr>
      <dsp:spPr>
        <a:xfrm>
          <a:off x="5382546" y="1795868"/>
          <a:ext cx="2733882" cy="287781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 </a:t>
          </a:r>
          <a:endParaRPr lang="ko-KR" altLang="en-US" sz="6500" kern="1200" dirty="0"/>
        </a:p>
      </dsp:txBody>
      <dsp:txXfrm>
        <a:off x="5782914" y="2217314"/>
        <a:ext cx="1933146" cy="2034918"/>
      </dsp:txXfrm>
    </dsp:sp>
    <dsp:sp modelId="{841CC012-A6B0-4531-8EA7-0848F0F1EC85}">
      <dsp:nvSpPr>
        <dsp:cNvPr id="0" name=""/>
        <dsp:cNvSpPr/>
      </dsp:nvSpPr>
      <dsp:spPr>
        <a:xfrm rot="10683432">
          <a:off x="2747622" y="3081863"/>
          <a:ext cx="404228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404228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939631" y="3090463"/>
        <a:ext cx="20211" cy="20211"/>
      </dsp:txXfrm>
    </dsp:sp>
    <dsp:sp modelId="{EBAE2A5B-0F51-42FC-9D0A-DC25BEAC1C16}">
      <dsp:nvSpPr>
        <dsp:cNvPr id="0" name=""/>
        <dsp:cNvSpPr/>
      </dsp:nvSpPr>
      <dsp:spPr>
        <a:xfrm>
          <a:off x="14565" y="1714860"/>
          <a:ext cx="2733882" cy="287781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414933" y="2136306"/>
        <a:ext cx="1933146" cy="2034918"/>
      </dsp:txXfrm>
    </dsp:sp>
    <dsp:sp modelId="{1826927E-2958-428E-9DF7-4F05D5FF2461}">
      <dsp:nvSpPr>
        <dsp:cNvPr id="0" name=""/>
        <dsp:cNvSpPr/>
      </dsp:nvSpPr>
      <dsp:spPr>
        <a:xfrm rot="16085705">
          <a:off x="3900430" y="2321723"/>
          <a:ext cx="310723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10723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4048024" y="2332660"/>
        <a:ext cx="15536" cy="15536"/>
      </dsp:txXfrm>
    </dsp:sp>
    <dsp:sp modelId="{0F1A5289-8352-44CA-A904-CABC1028E78E}">
      <dsp:nvSpPr>
        <dsp:cNvPr id="0" name=""/>
        <dsp:cNvSpPr/>
      </dsp:nvSpPr>
      <dsp:spPr>
        <a:xfrm>
          <a:off x="2615755" y="0"/>
          <a:ext cx="2797079" cy="218552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 </a:t>
          </a:r>
          <a:endParaRPr lang="ko-KR" altLang="en-US" sz="6500" kern="1200" dirty="0"/>
        </a:p>
      </dsp:txBody>
      <dsp:txXfrm>
        <a:off x="3025378" y="320062"/>
        <a:ext cx="1977833" cy="1545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5978E-C8EA-4812-BABD-5B59CD82095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D16F-ECDC-412C-88E4-344CD90399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6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차 등록대수가 지속적으로 증가하고 있고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이에 따라 차량 관리에 관심을 두고 있는 사람들이 증가하고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사람들은 자동차를 최적의 상태로 오래 유지하고 싶어 하며 이를 위해 차량 관리에 많은 관심을 가지고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차량관리에 대한 사용자 응용프로그램이 많이 등장하는 추세이지만 실시간으로 차량상태정보만 주어질 뿐 그에 따른 분석시스템이 없어 효율적으로 차량을 관리하기가 어렵다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2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주기적으로 자동차의 현 상태를 파악하고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자동차를 관리하는 데 있어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금전적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시간적 비용이 많이 발생하기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자동차 관리에 도움을 주는 시스템이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자동차의 내부 상태를 모니터링 하여도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상태에 대해 쉽게 이해하기 어렵기 때문에 내부 상태데이터를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 사용자가 효율적으로 차량을 관리할 수 있게 해줄 수 있는 시스템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주기적으로 자동차의 현 상태를 파악하고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자동차를 관리하는 데 있어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금전적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시간적 비용이 많이 발생하기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자동차 관리에 도움을 주는 시스템이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자동차의 내부 상태를 모니터링 하여도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상태에 대해 쉽게 이해하기 어렵기 때문에 내부 상태데이터를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 사용자가 효율적으로 차량을 관리할 수 있게 해줄 수 있는 시스템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초과했을경우</a:t>
            </a:r>
            <a:r>
              <a:rPr lang="ko-KR" altLang="en-US" dirty="0" smtClean="0"/>
              <a:t> 큐를 적용하는 알고리즘사용</a:t>
            </a:r>
            <a:endParaRPr lang="en-US" altLang="ko-KR" dirty="0" smtClean="0"/>
          </a:p>
          <a:p>
            <a:r>
              <a:rPr lang="ko-KR" altLang="en-US" dirty="0" err="1" smtClean="0"/>
              <a:t>저장할때</a:t>
            </a:r>
            <a:r>
              <a:rPr lang="ko-KR" altLang="en-US" dirty="0" smtClean="0"/>
              <a:t> 자료구조 </a:t>
            </a:r>
            <a:r>
              <a:rPr lang="en-US" altLang="ko-KR" dirty="0" smtClean="0"/>
              <a:t>..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분단위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초단위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배열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리스트</a:t>
            </a:r>
            <a:endParaRPr lang="en-US" altLang="ko-KR" baseline="0" dirty="0" smtClean="0"/>
          </a:p>
          <a:p>
            <a:r>
              <a:rPr lang="ko-KR" altLang="en-US" dirty="0" err="1" smtClean="0"/>
              <a:t>차계부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누적주행거리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평균연비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주유기록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주유량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주유금액</a:t>
            </a:r>
            <a:r>
              <a:rPr lang="en-US" altLang="ko-KR" baseline="0" dirty="0" smtClean="0"/>
              <a:t>)-&gt; </a:t>
            </a:r>
            <a:r>
              <a:rPr lang="ko-KR" altLang="en-US" baseline="0" dirty="0" smtClean="0"/>
              <a:t>정렬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탐색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데이터저장할때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데이터찾아올때</a:t>
            </a:r>
            <a:r>
              <a:rPr lang="ko-KR" altLang="en-US" baseline="0" dirty="0" smtClean="0"/>
              <a:t> 계산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1.CAN</a:t>
            </a:r>
            <a:r>
              <a:rPr lang="ko-KR" altLang="en-US" baseline="0" dirty="0" smtClean="0"/>
              <a:t>통신</a:t>
            </a:r>
            <a:r>
              <a:rPr lang="en-US" altLang="ko-KR" baseline="0" dirty="0" smtClean="0"/>
              <a:t>-&gt;API</a:t>
            </a:r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데이터저장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어떻게 저장할지 알고리즘</a:t>
            </a:r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블루투스통신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API</a:t>
            </a:r>
          </a:p>
          <a:p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서버통신 </a:t>
            </a:r>
            <a:r>
              <a:rPr lang="en-US" altLang="ko-KR" baseline="0" dirty="0" smtClean="0"/>
              <a:t>-&gt; API</a:t>
            </a:r>
          </a:p>
          <a:p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차량진단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고장코드랑 데이터베이스 비교하는 알고리즘</a:t>
            </a:r>
            <a:endParaRPr lang="en-US" altLang="ko-KR" baseline="0" dirty="0" smtClean="0"/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정보도식화 </a:t>
            </a:r>
            <a:r>
              <a:rPr lang="en-US" altLang="ko-KR" baseline="0" dirty="0" smtClean="0"/>
              <a:t>-&gt; R</a:t>
            </a:r>
            <a:r>
              <a:rPr lang="ko-KR" altLang="en-US" baseline="0" dirty="0" smtClean="0"/>
              <a:t>프로그래밍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D16F-ECDC-412C-88E4-344CD90399F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gwangho/2018---comprehensive-desig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agnostic_Trouble_Code" TargetMode="External"/><Relationship Id="rId2" Type="http://schemas.openxmlformats.org/officeDocument/2006/relationships/hyperlink" Target="#Bitwise_encoded_PIDs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44556" y="1533676"/>
            <a:ext cx="5539306" cy="503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EC745B"/>
                </a:solidFill>
                <a:latin typeface="맑은 고딕" pitchFamily="50" charset="-127"/>
                <a:ea typeface="맑은 고딕" pitchFamily="50" charset="-127"/>
              </a:rPr>
              <a:t>2018 </a:t>
            </a:r>
            <a:r>
              <a:rPr lang="ko-KR" altLang="en-US" dirty="0" smtClean="0">
                <a:solidFill>
                  <a:srgbClr val="EC745B"/>
                </a:solidFill>
                <a:latin typeface="맑은 고딕" pitchFamily="50" charset="-127"/>
                <a:ea typeface="맑은 고딕" pitchFamily="50" charset="-127"/>
              </a:rPr>
              <a:t>졸업작품 </a:t>
            </a:r>
            <a:r>
              <a:rPr lang="ko-KR" altLang="en-US" dirty="0" smtClean="0">
                <a:solidFill>
                  <a:srgbClr val="EC745B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ko-KR" altLang="en-US" dirty="0">
                <a:solidFill>
                  <a:srgbClr val="EC745B"/>
                </a:solidFill>
                <a:latin typeface="맑은 고딕" pitchFamily="50" charset="-127"/>
                <a:ea typeface="맑은 고딕" pitchFamily="50" charset="-127"/>
              </a:rPr>
              <a:t>서</a:t>
            </a:r>
            <a:endParaRPr lang="ko-KR" altLang="en-US" dirty="0">
              <a:solidFill>
                <a:srgbClr val="EC74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71995" y="2802196"/>
            <a:ext cx="11643360" cy="730399"/>
          </a:xfrm>
        </p:spPr>
        <p:txBody>
          <a:bodyPr/>
          <a:lstStyle/>
          <a:p>
            <a:pPr algn="just"/>
            <a:r>
              <a:rPr lang="ko-KR" altLang="en-US" sz="4800" dirty="0" err="1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48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48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48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차량 관리 시스템</a:t>
            </a:r>
            <a:endParaRPr lang="en-US" altLang="ko-KR" sz="4800" dirty="0" smtClean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3600" b="1" dirty="0">
                <a:solidFill>
                  <a:srgbClr val="496F74"/>
                </a:solidFill>
              </a:rPr>
              <a:t>IOT vehicle management system using Big Data</a:t>
            </a:r>
            <a:endParaRPr lang="en-US" altLang="ko-KR" sz="3600" dirty="0">
              <a:solidFill>
                <a:srgbClr val="496F74"/>
              </a:solidFill>
            </a:endParaRPr>
          </a:p>
          <a:p>
            <a:pPr algn="just"/>
            <a:endParaRPr lang="ko-KR" altLang="en-US" sz="48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863"/>
              </p:ext>
            </p:extLst>
          </p:nvPr>
        </p:nvGraphicFramePr>
        <p:xfrm>
          <a:off x="3655862" y="4383743"/>
          <a:ext cx="8128000" cy="20170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1035"/>
                <a:gridCol w="1990165"/>
                <a:gridCol w="1625600"/>
                <a:gridCol w="1625600"/>
                <a:gridCol w="1625600"/>
              </a:tblGrid>
              <a:tr h="4232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1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2012154004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 광호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1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2012150048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 사명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HP(Help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People)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2013152004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권 정민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 정민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컴퓨터공학부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2015152051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 종학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730760" y="2127491"/>
            <a:ext cx="1629467" cy="4264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 cap="rnd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1519" y="2452284"/>
            <a:ext cx="1886673" cy="37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 cap="rnd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시스템 시나리오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구성도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6813" y="782968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○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6" y="2848007"/>
            <a:ext cx="1688361" cy="826785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979173" y="1728164"/>
            <a:ext cx="1247656" cy="782195"/>
          </a:xfrm>
          <a:prstGeom prst="wedgeRoundRectCallout">
            <a:avLst>
              <a:gd name="adj1" fmla="val -43143"/>
              <a:gd name="adj2" fmla="val 91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9" t="33989" b="33005"/>
          <a:stretch/>
        </p:blipFill>
        <p:spPr>
          <a:xfrm>
            <a:off x="1144596" y="1832771"/>
            <a:ext cx="916810" cy="577294"/>
          </a:xfrm>
          <a:prstGeom prst="rect">
            <a:avLst/>
          </a:prstGeom>
        </p:spPr>
      </p:pic>
      <p:pic>
        <p:nvPicPr>
          <p:cNvPr id="1026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59" y="2895293"/>
            <a:ext cx="1406545" cy="116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구부러진 연결선 23"/>
          <p:cNvCxnSpPr>
            <a:stCxn id="41" idx="2"/>
            <a:endCxn id="48" idx="0"/>
          </p:cNvCxnSpPr>
          <p:nvPr/>
        </p:nvCxnSpPr>
        <p:spPr>
          <a:xfrm rot="5400000">
            <a:off x="7990573" y="4373260"/>
            <a:ext cx="1079306" cy="1"/>
          </a:xfrm>
          <a:prstGeom prst="curvedConnector3">
            <a:avLst>
              <a:gd name="adj1" fmla="val 50000"/>
            </a:avLst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http://www.kinews.net/news/photo/201703/105253_153509_3710.jpg"/>
          <p:cNvPicPr>
            <a:picLocks noChangeAspect="1" noChangeArrowheads="1"/>
          </p:cNvPicPr>
          <p:nvPr/>
        </p:nvPicPr>
        <p:blipFill rotWithShape="1">
          <a:blip r:embed="rId6" cstate="print"/>
          <a:srcRect l="12200" t="4922" r="43901" b="5872"/>
          <a:stretch/>
        </p:blipFill>
        <p:spPr bwMode="auto">
          <a:xfrm>
            <a:off x="8179953" y="2452284"/>
            <a:ext cx="700546" cy="138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모서리가 둥근 사각형 설명선 42"/>
          <p:cNvSpPr/>
          <p:nvPr/>
        </p:nvSpPr>
        <p:spPr>
          <a:xfrm>
            <a:off x="10063774" y="2256822"/>
            <a:ext cx="1145894" cy="1122421"/>
          </a:xfrm>
          <a:prstGeom prst="wedgeRoundRectCallout">
            <a:avLst>
              <a:gd name="adj1" fmla="val -143226"/>
              <a:gd name="adj2" fmla="val 2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C:\Users\홍사명\Desktop\종설ppt이미지파일\안드로이드캐릭터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53" y="2372402"/>
            <a:ext cx="900000" cy="8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9927290" y="4987455"/>
            <a:ext cx="1479148" cy="1463574"/>
          </a:xfrm>
          <a:prstGeom prst="wedgeRoundRectCallout">
            <a:avLst>
              <a:gd name="adj1" fmla="val -114980"/>
              <a:gd name="adj2" fmla="val -71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75" y="5135836"/>
            <a:ext cx="1282378" cy="436658"/>
          </a:xfrm>
          <a:prstGeom prst="rect">
            <a:avLst/>
          </a:prstGeom>
        </p:spPr>
      </p:pic>
      <p:pic>
        <p:nvPicPr>
          <p:cNvPr id="3074" name="Picture 2" descr="특화된 기능으로 승부, ‘취향저격’ 블루투스 헤드셋 열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47" y="3051129"/>
            <a:ext cx="495894" cy="7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특화된 기능으로 승부, ‘취향저격’ 블루투스 헤드셋 열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06" y="3051129"/>
            <a:ext cx="495894" cy="7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홍사명\Desktop\종설ppt이미지파일\서버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80" y="4912913"/>
            <a:ext cx="878289" cy="13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화살표 연결선 37"/>
          <p:cNvCxnSpPr>
            <a:stCxn id="3" idx="3"/>
            <a:endCxn id="1032" idx="2"/>
          </p:cNvCxnSpPr>
          <p:nvPr/>
        </p:nvCxnSpPr>
        <p:spPr>
          <a:xfrm>
            <a:off x="1954917" y="3261400"/>
            <a:ext cx="1620597" cy="224287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홍사명\Desktop\종설기\종설ppt이미지파일\R프로그래밍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66" y="5719964"/>
            <a:ext cx="1273587" cy="5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>
            <a:endCxn id="1026" idx="2"/>
          </p:cNvCxnSpPr>
          <p:nvPr/>
        </p:nvCxnSpPr>
        <p:spPr>
          <a:xfrm flipV="1">
            <a:off x="4219632" y="4060358"/>
            <a:ext cx="0" cy="92709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2" idx="3"/>
            <a:endCxn id="3074" idx="1"/>
          </p:cNvCxnSpPr>
          <p:nvPr/>
        </p:nvCxnSpPr>
        <p:spPr>
          <a:xfrm>
            <a:off x="5455800" y="3421214"/>
            <a:ext cx="204784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2" y="1728165"/>
            <a:ext cx="389981" cy="4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06" y="4256153"/>
            <a:ext cx="463550" cy="52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56" y="2767905"/>
            <a:ext cx="445894" cy="4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홍사명\Desktop\종설기\종설ppt이미지파일\4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70" y="3960878"/>
            <a:ext cx="469900" cy="5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홍사명\Desktop\종설기\종설ppt이미지파일\5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486" y="4392622"/>
            <a:ext cx="504755" cy="60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홍사명\Desktop\종설기\종설ppt이미지파일\아두이노 라즈베리파이 MCP2551 CAN Protocol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8038" y="4884932"/>
            <a:ext cx="1033633" cy="12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02360" y="2025570"/>
            <a:ext cx="1787141" cy="2129742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5374" y="2025570"/>
            <a:ext cx="1548750" cy="2129742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5" y="2338954"/>
            <a:ext cx="1072716" cy="14201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9" t="33989" b="33005"/>
          <a:stretch/>
        </p:blipFill>
        <p:spPr>
          <a:xfrm>
            <a:off x="1827145" y="2754302"/>
            <a:ext cx="916810" cy="589440"/>
          </a:xfrm>
          <a:prstGeom prst="rect">
            <a:avLst/>
          </a:prstGeom>
        </p:spPr>
      </p:pic>
      <p:pic>
        <p:nvPicPr>
          <p:cNvPr id="7" name="Picture 8" descr="C:\Users\홍사명\Desktop\종설기\종설ppt이미지파일\아두이노 라즈베리파이 MCP2551 CAN Protoc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2836" y="3282415"/>
            <a:ext cx="706187" cy="82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15" y="2131268"/>
            <a:ext cx="1406545" cy="11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>
            <a:stCxn id="6" idx="3"/>
          </p:cNvCxnSpPr>
          <p:nvPr/>
        </p:nvCxnSpPr>
        <p:spPr>
          <a:xfrm>
            <a:off x="2743955" y="3049022"/>
            <a:ext cx="4584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45" y="1508892"/>
            <a:ext cx="720000" cy="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45" y="3068160"/>
            <a:ext cx="720000" cy="8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948" y="4576877"/>
            <a:ext cx="720000" cy="8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86813" y="794938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○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7498080" y="502920"/>
            <a:ext cx="4587241" cy="15240"/>
          </a:xfrm>
          <a:prstGeom prst="line">
            <a:avLst/>
          </a:prstGeom>
          <a:ln w="31750"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"/>
          <p:cNvSpPr txBox="1">
            <a:spLocks/>
          </p:cNvSpPr>
          <p:nvPr/>
        </p:nvSpPr>
        <p:spPr>
          <a:xfrm>
            <a:off x="2127332" y="257251"/>
            <a:ext cx="686418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시스템 시나리오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32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9144" y="1318158"/>
            <a:ext cx="4698909" cy="120032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수집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차량관리 </a:t>
            </a:r>
            <a:r>
              <a:rPr lang="ko-KR" altLang="en-US" b="1" dirty="0"/>
              <a:t>시스템은 </a:t>
            </a:r>
            <a:r>
              <a:rPr lang="en-US" altLang="ko-KR" b="1" dirty="0"/>
              <a:t>CAN</a:t>
            </a:r>
            <a:r>
              <a:rPr lang="ko-KR" altLang="en-US" b="1" dirty="0"/>
              <a:t>통신모듈을 통해 </a:t>
            </a:r>
            <a:r>
              <a:rPr lang="en-US" altLang="ko-KR" b="1" dirty="0"/>
              <a:t>OBD2</a:t>
            </a:r>
            <a:r>
              <a:rPr lang="ko-KR" altLang="en-US" b="1" dirty="0"/>
              <a:t>포트로부터 </a:t>
            </a:r>
            <a:r>
              <a:rPr lang="ko-KR" altLang="en-US" b="1" dirty="0" smtClean="0"/>
              <a:t>차량상태 데이터를 </a:t>
            </a:r>
            <a:r>
              <a:rPr lang="ko-KR" altLang="en-US" b="1" dirty="0"/>
              <a:t>수집한다</a:t>
            </a:r>
            <a:r>
              <a:rPr lang="en-US" altLang="ko-KR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9144" y="3072515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 데이터를 </a:t>
            </a:r>
            <a:r>
              <a:rPr lang="ko-KR" altLang="en-US" b="1" dirty="0" err="1" smtClean="0"/>
              <a:t>라즈베리파이에</a:t>
            </a:r>
            <a:r>
              <a:rPr lang="ko-KR" altLang="en-US" b="1" dirty="0" smtClean="0"/>
              <a:t> </a:t>
            </a:r>
            <a:r>
              <a:rPr lang="ko-KR" altLang="en-US" b="1" dirty="0"/>
              <a:t>저장</a:t>
            </a:r>
            <a:endParaRPr lang="en-US" altLang="ko-K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09144" y="4484923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저장된 데이터를 </a:t>
            </a:r>
            <a:r>
              <a:rPr lang="ko-KR" altLang="en-US" b="1" dirty="0" err="1" smtClean="0"/>
              <a:t>블루투스통신을</a:t>
            </a:r>
            <a:r>
              <a:rPr lang="ko-KR" altLang="en-US" b="1" dirty="0" smtClean="0"/>
              <a:t> 통해 어플리케이션으로 전송한다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5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32" y="2440600"/>
            <a:ext cx="360000" cy="4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03" y="3490859"/>
            <a:ext cx="360000" cy="4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18" y="2182502"/>
            <a:ext cx="390379" cy="4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65813" y="1413390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http://www.kinews.net/news/photo/201703/105253_153509_3710.jpg"/>
          <p:cNvPicPr>
            <a:picLocks noChangeAspect="1" noChangeArrowheads="1"/>
          </p:cNvPicPr>
          <p:nvPr/>
        </p:nvPicPr>
        <p:blipFill rotWithShape="1">
          <a:blip r:embed="rId2" cstate="print"/>
          <a:srcRect l="12200" t="4922" r="43901" b="5872"/>
          <a:stretch/>
        </p:blipFill>
        <p:spPr bwMode="auto">
          <a:xfrm>
            <a:off x="2025750" y="1990844"/>
            <a:ext cx="1403884" cy="248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7498080" y="502920"/>
            <a:ext cx="4587241" cy="15240"/>
          </a:xfrm>
          <a:prstGeom prst="line">
            <a:avLst/>
          </a:prstGeom>
          <a:ln w="31750"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"/>
          <p:cNvSpPr txBox="1">
            <a:spLocks/>
          </p:cNvSpPr>
          <p:nvPr/>
        </p:nvSpPr>
        <p:spPr>
          <a:xfrm>
            <a:off x="2127332" y="257251"/>
            <a:ext cx="686418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시스템 시나리오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32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3250" y="1413390"/>
            <a:ext cx="6076709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차량관리 어플리케이션은 </a:t>
            </a:r>
            <a:r>
              <a:rPr lang="ko-KR" altLang="en-US" b="1" dirty="0" err="1" smtClean="0"/>
              <a:t>블루투스를</a:t>
            </a:r>
            <a:r>
              <a:rPr lang="ko-KR" altLang="en-US" b="1" dirty="0" smtClean="0"/>
              <a:t> 통해 데이터를 받음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 </a:t>
            </a:r>
            <a:r>
              <a:rPr lang="en-US" altLang="ko-KR" b="1" dirty="0"/>
              <a:t>Mode, PID, </a:t>
            </a:r>
            <a:r>
              <a:rPr lang="en-US" altLang="ko-KR" b="1" dirty="0" err="1" smtClean="0"/>
              <a:t>Databytes</a:t>
            </a:r>
            <a:r>
              <a:rPr lang="ko-KR" altLang="en-US" b="1" dirty="0" smtClean="0"/>
              <a:t>를 이용하여 각각의 </a:t>
            </a:r>
            <a:r>
              <a:rPr lang="en-US" altLang="ko-KR" b="1" dirty="0" smtClean="0"/>
              <a:t>Formula</a:t>
            </a:r>
            <a:r>
              <a:rPr lang="ko-KR" altLang="en-US" b="1" dirty="0" smtClean="0"/>
              <a:t>를 이용하여 실시간으로 </a:t>
            </a:r>
            <a:r>
              <a:rPr lang="ko-KR" altLang="en-US" b="1" dirty="0" err="1"/>
              <a:t>표현가능한</a:t>
            </a:r>
            <a:r>
              <a:rPr lang="ko-KR" altLang="en-US" b="1" dirty="0"/>
              <a:t> 데이터를 </a:t>
            </a:r>
            <a:r>
              <a:rPr lang="en-US" altLang="ko-KR" b="1" dirty="0" smtClean="0"/>
              <a:t>UI</a:t>
            </a:r>
            <a:r>
              <a:rPr lang="ko-KR" altLang="en-US" b="1" dirty="0"/>
              <a:t> </a:t>
            </a:r>
            <a:r>
              <a:rPr lang="ko-KR" altLang="en-US" b="1" dirty="0" smtClean="0"/>
              <a:t>표현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백그라운드에서 </a:t>
            </a:r>
            <a:r>
              <a:rPr lang="ko-KR" altLang="en-US" b="1" dirty="0"/>
              <a:t>서버로 데이터를 </a:t>
            </a:r>
            <a:r>
              <a:rPr lang="ko-KR" altLang="en-US" b="1" dirty="0" smtClean="0"/>
              <a:t>전송</a:t>
            </a:r>
            <a:endParaRPr lang="en-US" altLang="ko-KR" b="1" dirty="0"/>
          </a:p>
        </p:txBody>
      </p:sp>
      <p:pic>
        <p:nvPicPr>
          <p:cNvPr id="12" name="Picture 5" descr="C:\Users\홍사명\Desktop\종설기\종설ppt이미지파일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3" y="1413390"/>
            <a:ext cx="758674" cy="9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5813" y="1413390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홍사명\Desktop\종설ppt이미지파일\서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26" y="1863035"/>
            <a:ext cx="1770550" cy="280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7498080" y="502920"/>
            <a:ext cx="4587241" cy="15240"/>
          </a:xfrm>
          <a:prstGeom prst="line">
            <a:avLst/>
          </a:prstGeom>
          <a:ln w="31750"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"/>
          <p:cNvSpPr txBox="1">
            <a:spLocks/>
          </p:cNvSpPr>
          <p:nvPr/>
        </p:nvSpPr>
        <p:spPr>
          <a:xfrm>
            <a:off x="2127332" y="257251"/>
            <a:ext cx="686418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시스템 시나리오 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32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2" name="Picture 6" descr="C:\Users\홍사명\Desktop\종설기\종설ppt이미지파일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1" y="1413390"/>
            <a:ext cx="829186" cy="10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63250" y="1413390"/>
            <a:ext cx="6076709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 및 표현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앱에서</a:t>
            </a:r>
            <a:r>
              <a:rPr lang="ko-KR" altLang="en-US" b="1" dirty="0" smtClean="0"/>
              <a:t> 전달받은 데이터를 </a:t>
            </a:r>
            <a:r>
              <a:rPr lang="en-US" altLang="ko-KR" b="1" dirty="0" smtClean="0"/>
              <a:t> DB</a:t>
            </a:r>
            <a:r>
              <a:rPr lang="ko-KR" altLang="en-US" b="1" dirty="0"/>
              <a:t>에 저장된 정상상태와 고장코드를 비교하여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</a:t>
            </a:r>
            <a:r>
              <a:rPr lang="ko-KR" altLang="en-US" b="1" dirty="0"/>
              <a:t>된</a:t>
            </a:r>
            <a:r>
              <a:rPr lang="ko-KR" altLang="en-US" b="1" dirty="0" smtClean="0"/>
              <a:t> 정보를 사용자에게 실시간으로 전송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0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시스템 시나리오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구성도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1702" y="809162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시스템구성도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3256" y="4043815"/>
            <a:ext cx="265872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차량고장진단모듈</a:t>
            </a:r>
            <a:endParaRPr lang="en-US" altLang="ko-KR" sz="1500" b="1" dirty="0" smtClean="0"/>
          </a:p>
          <a:p>
            <a:r>
              <a:rPr lang="ko-KR" altLang="en-US" sz="1500" b="1" dirty="0" err="1" smtClean="0"/>
              <a:t>정보도식화모듈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</a:t>
            </a:r>
            <a:r>
              <a:rPr lang="ko-KR" altLang="en-US" sz="1500" b="1" dirty="0" err="1" smtClean="0"/>
              <a:t>알림모듈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추천모듈</a:t>
            </a:r>
            <a:endParaRPr lang="en-US" altLang="ko-KR" sz="1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5409" y="3902393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CAN</a:t>
            </a:r>
            <a:r>
              <a:rPr lang="ko-KR" altLang="en-US" sz="1500" b="1" dirty="0" smtClean="0"/>
              <a:t>통신모듈</a:t>
            </a:r>
            <a:endParaRPr lang="en-US" altLang="ko-KR" sz="15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45123" y="3403047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라즈베리파이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69995" y="128621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r>
              <a:rPr lang="ko-KR" altLang="en-US" sz="15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1527" y="133729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자동차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0277" y="1278794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90" y="1681138"/>
            <a:ext cx="2805546" cy="13405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직사각형 15"/>
          <p:cNvSpPr/>
          <p:nvPr/>
        </p:nvSpPr>
        <p:spPr>
          <a:xfrm>
            <a:off x="467591" y="3200755"/>
            <a:ext cx="2805545" cy="31169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7" name="직사각형 16"/>
          <p:cNvSpPr/>
          <p:nvPr/>
        </p:nvSpPr>
        <p:spPr>
          <a:xfrm>
            <a:off x="3799114" y="1660457"/>
            <a:ext cx="3918857" cy="46572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8" name="직사각형 17"/>
          <p:cNvSpPr/>
          <p:nvPr/>
        </p:nvSpPr>
        <p:spPr>
          <a:xfrm>
            <a:off x="8261617" y="1660458"/>
            <a:ext cx="3299012" cy="46572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9" name="TextBox 18"/>
          <p:cNvSpPr txBox="1"/>
          <p:nvPr/>
        </p:nvSpPr>
        <p:spPr>
          <a:xfrm>
            <a:off x="976807" y="2359253"/>
            <a:ext cx="1531188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66672" y="2748583"/>
            <a:ext cx="1338828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데이터베이스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MySQL</a:t>
            </a:r>
            <a:endParaRPr lang="ko-KR" altLang="en-US" sz="1500" b="1" dirty="0"/>
          </a:p>
        </p:txBody>
      </p:sp>
      <p:cxnSp>
        <p:nvCxnSpPr>
          <p:cNvPr id="15" name="꺾인 연결선 14"/>
          <p:cNvCxnSpPr>
            <a:stCxn id="19" idx="3"/>
            <a:endCxn id="10" idx="1"/>
          </p:cNvCxnSpPr>
          <p:nvPr/>
        </p:nvCxnSpPr>
        <p:spPr>
          <a:xfrm flipH="1">
            <a:off x="675409" y="2520836"/>
            <a:ext cx="1832586" cy="1543140"/>
          </a:xfrm>
          <a:prstGeom prst="bentConnector5">
            <a:avLst>
              <a:gd name="adj1" fmla="val -12474"/>
              <a:gd name="adj2" fmla="val 50000"/>
              <a:gd name="adj3" fmla="val 112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9451" y="3295464"/>
            <a:ext cx="1588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56952" y="3741601"/>
            <a:ext cx="2409949" cy="1973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실시간상태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차량진단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소모품교체시기추천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타이어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배터리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차계부</a:t>
            </a:r>
            <a:r>
              <a:rPr lang="en-US" altLang="ko-KR" sz="1500" b="1" dirty="0">
                <a:solidFill>
                  <a:schemeClr val="tx1"/>
                </a:solidFill>
              </a:rPr>
              <a:t>UI(</a:t>
            </a:r>
            <a:r>
              <a:rPr lang="ko-KR" altLang="en-US" sz="1500" b="1" dirty="0">
                <a:solidFill>
                  <a:schemeClr val="tx1"/>
                </a:solidFill>
              </a:rPr>
              <a:t>소모품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사용량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8542" y="2090521"/>
            <a:ext cx="1828801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서버  통</a:t>
            </a:r>
            <a:r>
              <a:rPr lang="ko-KR" altLang="en-US" sz="1500" b="1" dirty="0"/>
              <a:t>신</a:t>
            </a:r>
            <a:r>
              <a:rPr lang="ko-KR" altLang="en-US" sz="1500" b="1" dirty="0" smtClean="0"/>
              <a:t> 모듈</a:t>
            </a:r>
            <a:endParaRPr lang="ko-KR" altLang="en-US" sz="1500" b="1" dirty="0"/>
          </a:p>
        </p:txBody>
      </p:sp>
      <p:cxnSp>
        <p:nvCxnSpPr>
          <p:cNvPr id="27" name="꺾인 연결선 26"/>
          <p:cNvCxnSpPr>
            <a:stCxn id="50" idx="3"/>
            <a:endCxn id="160" idx="1"/>
          </p:cNvCxnSpPr>
          <p:nvPr/>
        </p:nvCxnSpPr>
        <p:spPr>
          <a:xfrm flipV="1">
            <a:off x="3075709" y="2892979"/>
            <a:ext cx="796401" cy="28975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83" idx="1"/>
            <a:endCxn id="23" idx="2"/>
          </p:cNvCxnSpPr>
          <p:nvPr/>
        </p:nvCxnSpPr>
        <p:spPr>
          <a:xfrm rot="10800000">
            <a:off x="5061927" y="5715490"/>
            <a:ext cx="4253964" cy="2366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5409" y="5628987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/>
              <a:t>블루투스통신모듈</a:t>
            </a:r>
            <a:endParaRPr lang="en-US" altLang="ko-KR" sz="15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452625" y="2040834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315891" y="5675153"/>
            <a:ext cx="133882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</a:t>
            </a:r>
            <a:r>
              <a:rPr lang="ko-KR" altLang="en-US" sz="1500" b="1" dirty="0"/>
              <a:t>보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529576" y="3934678"/>
            <a:ext cx="2915664" cy="13544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02" name="TextBox 101"/>
          <p:cNvSpPr txBox="1"/>
          <p:nvPr/>
        </p:nvSpPr>
        <p:spPr>
          <a:xfrm>
            <a:off x="8555823" y="3705261"/>
            <a:ext cx="871392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Process</a:t>
            </a:r>
            <a:endParaRPr lang="en-US" altLang="ko-KR" sz="1500" b="1" dirty="0"/>
          </a:p>
        </p:txBody>
      </p:sp>
      <p:cxnSp>
        <p:nvCxnSpPr>
          <p:cNvPr id="120" name="직선 화살표 연결선 119"/>
          <p:cNvCxnSpPr>
            <a:stCxn id="86" idx="2"/>
            <a:endCxn id="83" idx="0"/>
          </p:cNvCxnSpPr>
          <p:nvPr/>
        </p:nvCxnSpPr>
        <p:spPr>
          <a:xfrm flipH="1">
            <a:off x="9985305" y="5289123"/>
            <a:ext cx="2103" cy="38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80" idx="3"/>
            <a:endCxn id="20" idx="0"/>
          </p:cNvCxnSpPr>
          <p:nvPr/>
        </p:nvCxnSpPr>
        <p:spPr>
          <a:xfrm>
            <a:off x="9983813" y="2317833"/>
            <a:ext cx="752273" cy="430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20" idx="2"/>
            <a:endCxn id="86" idx="0"/>
          </p:cNvCxnSpPr>
          <p:nvPr/>
        </p:nvCxnSpPr>
        <p:spPr>
          <a:xfrm rot="5400000">
            <a:off x="10045699" y="3244290"/>
            <a:ext cx="632097" cy="748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75409" y="4568452"/>
            <a:ext cx="2400300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데이터저장모듈</a:t>
            </a:r>
            <a:endParaRPr lang="en-US" altLang="ko-KR" sz="1500" b="1" dirty="0" smtClean="0"/>
          </a:p>
          <a:p>
            <a:pPr algn="ctr"/>
            <a:r>
              <a:rPr lang="ko-KR" altLang="en-US" sz="1500" b="1" spc="-150" dirty="0" smtClean="0"/>
              <a:t>데이터베이스관리모듈</a:t>
            </a:r>
            <a:endParaRPr lang="en-US" altLang="ko-KR" sz="1500" b="1" spc="-150" dirty="0" smtClean="0"/>
          </a:p>
        </p:txBody>
      </p:sp>
      <p:cxnSp>
        <p:nvCxnSpPr>
          <p:cNvPr id="153" name="직선 화살표 연결선 152"/>
          <p:cNvCxnSpPr>
            <a:stCxn id="10" idx="2"/>
            <a:endCxn id="144" idx="0"/>
          </p:cNvCxnSpPr>
          <p:nvPr/>
        </p:nvCxnSpPr>
        <p:spPr>
          <a:xfrm>
            <a:off x="1875559" y="4225558"/>
            <a:ext cx="0" cy="342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2"/>
            <a:endCxn id="50" idx="0"/>
          </p:cNvCxnSpPr>
          <p:nvPr/>
        </p:nvCxnSpPr>
        <p:spPr>
          <a:xfrm>
            <a:off x="1875559" y="5122450"/>
            <a:ext cx="0" cy="506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872110" y="2615980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323368" y="4047681"/>
            <a:ext cx="1338828" cy="7848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실시간 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차량진단정보</a:t>
            </a:r>
            <a:endParaRPr lang="ko-KR" altLang="en-US" sz="15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5929237" y="3097074"/>
            <a:ext cx="1521376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고장코드비교</a:t>
            </a:r>
            <a:endParaRPr lang="en-US" altLang="ko-KR" sz="1500" b="1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815556" y="2847373"/>
            <a:ext cx="1771787" cy="7866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73" name="TextBox 172"/>
          <p:cNvSpPr txBox="1"/>
          <p:nvPr/>
        </p:nvSpPr>
        <p:spPr>
          <a:xfrm>
            <a:off x="5841803" y="2579306"/>
            <a:ext cx="871392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Process</a:t>
            </a:r>
            <a:endParaRPr lang="en-US" altLang="ko-KR" sz="15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5774548" y="1774406"/>
            <a:ext cx="1275542" cy="32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Background</a:t>
            </a:r>
            <a:endParaRPr lang="en-US" altLang="ko-KR" sz="1500" b="1" dirty="0"/>
          </a:p>
        </p:txBody>
      </p:sp>
      <p:cxnSp>
        <p:nvCxnSpPr>
          <p:cNvPr id="183" name="꺾인 연결선 182"/>
          <p:cNvCxnSpPr>
            <a:stCxn id="163" idx="2"/>
          </p:cNvCxnSpPr>
          <p:nvPr/>
        </p:nvCxnSpPr>
        <p:spPr>
          <a:xfrm rot="5400000">
            <a:off x="6364904" y="4752503"/>
            <a:ext cx="547870" cy="7078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0" idx="3"/>
          </p:cNvCxnSpPr>
          <p:nvPr/>
        </p:nvCxnSpPr>
        <p:spPr>
          <a:xfrm>
            <a:off x="5403298" y="2892979"/>
            <a:ext cx="451537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28" idx="3"/>
            <a:endCxn id="80" idx="1"/>
          </p:cNvCxnSpPr>
          <p:nvPr/>
        </p:nvCxnSpPr>
        <p:spPr>
          <a:xfrm>
            <a:off x="7587343" y="2252104"/>
            <a:ext cx="865282" cy="6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72" idx="2"/>
            <a:endCxn id="163" idx="0"/>
          </p:cNvCxnSpPr>
          <p:nvPr/>
        </p:nvCxnSpPr>
        <p:spPr>
          <a:xfrm>
            <a:off x="6701450" y="3634018"/>
            <a:ext cx="291332" cy="413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6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모듈 상세설계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31363"/>
              </p:ext>
            </p:extLst>
          </p:nvPr>
        </p:nvGraphicFramePr>
        <p:xfrm>
          <a:off x="1940201" y="1084063"/>
          <a:ext cx="8729599" cy="2227326"/>
        </p:xfrm>
        <a:graphic>
          <a:graphicData uri="http://schemas.openxmlformats.org/drawingml/2006/table">
            <a:tbl>
              <a:tblPr/>
              <a:tblGrid>
                <a:gridCol w="1194944"/>
                <a:gridCol w="7534655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데이터추출모듈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DataCollection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ECU_data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ECU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정보에서 필요한 정보만 추출하는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CAN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통신데이터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입력데이터를 고장코드에서 필요한 정보만 따로 추출하여 저장한다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필요한정보만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추출하여 출력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37537"/>
              </p:ext>
            </p:extLst>
          </p:nvPr>
        </p:nvGraphicFramePr>
        <p:xfrm>
          <a:off x="1940202" y="3543938"/>
          <a:ext cx="8711311" cy="2227326"/>
        </p:xfrm>
        <a:graphic>
          <a:graphicData uri="http://schemas.openxmlformats.org/drawingml/2006/table">
            <a:tbl>
              <a:tblPr/>
              <a:tblGrid>
                <a:gridCol w="1154557"/>
                <a:gridCol w="7556754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차량고장진단모듈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vehicle_fault_finding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data[])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있는 고장코드와 누적된 정보를 비교하여 차량의 고장을 진단하는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누적된 데이터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배열을 이용하여 데이터를 저장시키고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for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문을 이용하여 배열의 길이만큼 비교한다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고장이 있으면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1,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고장이없으면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6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모듈 상세설계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30312"/>
              </p:ext>
            </p:extLst>
          </p:nvPr>
        </p:nvGraphicFramePr>
        <p:xfrm>
          <a:off x="1843773" y="1246563"/>
          <a:ext cx="8912479" cy="2227326"/>
        </p:xfrm>
        <a:graphic>
          <a:graphicData uri="http://schemas.openxmlformats.org/drawingml/2006/table">
            <a:tbl>
              <a:tblPr/>
              <a:tblGrid>
                <a:gridCol w="1103504"/>
                <a:gridCol w="7808975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실시간차량상태진단모듈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real_time_vehicle_condition_diagnosis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data)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추출모듈의 출력정보를 이용하여 차량상태를 보여주는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추출된 정보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분단위로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이용하여 실시간 상태를 수치로 표현한다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차량상태의 수치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18030"/>
              </p:ext>
            </p:extLst>
          </p:nvPr>
        </p:nvGraphicFramePr>
        <p:xfrm>
          <a:off x="1836385" y="3581351"/>
          <a:ext cx="8918206" cy="2227326"/>
        </p:xfrm>
        <a:graphic>
          <a:graphicData uri="http://schemas.openxmlformats.org/drawingml/2006/table">
            <a:tbl>
              <a:tblPr/>
              <a:tblGrid>
                <a:gridCol w="1114633"/>
                <a:gridCol w="7803573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데이터베이스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필터링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DB_filtering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new_data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데이터베이스용량이 꽉 찼을 경우 가장 오래된 데이터를 지우고 새로운 내용을 삽입한다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new_data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queue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이용하여 가장 오래된 데이터를 </a:t>
                      </a: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dequeue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하고 새로운 데이터를 </a:t>
                      </a: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enqueue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6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모듈 상세설계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6919148" y="548640"/>
              <a:ext cx="411879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71943"/>
              </p:ext>
            </p:extLst>
          </p:nvPr>
        </p:nvGraphicFramePr>
        <p:xfrm>
          <a:off x="2127332" y="3429000"/>
          <a:ext cx="8970159" cy="3251454"/>
        </p:xfrm>
        <a:graphic>
          <a:graphicData uri="http://schemas.openxmlformats.org/drawingml/2006/table">
            <a:tbl>
              <a:tblPr/>
              <a:tblGrid>
                <a:gridCol w="1127932"/>
                <a:gridCol w="7842227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 교체시기 추천모듈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change_recommended_item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day, 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4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accumulate_data</a:t>
                      </a:r>
                      <a:r>
                        <a:rPr lang="en-US" sz="1400" b="1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소모품사용량을 요일단위로 분석하여 사용량이 가장 많은 요일에 알림을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미리주는기능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예를 들면 수요일에 유류사용량이 높은데 이럴 경우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앱을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켜면 알림을 “유류사용량이 높은 날입니다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주유량을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확인해주세요”알림을 준다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소모품사용량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데이터베이스에서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요일별로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사용량을 받아와 평균치를 내고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이용하여 현재날짜를 기준으로 높으면 반환 낮으면 반환하지 않음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9607"/>
              </p:ext>
            </p:extLst>
          </p:nvPr>
        </p:nvGraphicFramePr>
        <p:xfrm>
          <a:off x="2127332" y="1059402"/>
          <a:ext cx="8949055" cy="2227326"/>
        </p:xfrm>
        <a:graphic>
          <a:graphicData uri="http://schemas.openxmlformats.org/drawingml/2006/table">
            <a:tbl>
              <a:tblPr/>
              <a:tblGrid>
                <a:gridCol w="1154557"/>
                <a:gridCol w="7794498"/>
              </a:tblGrid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 교체시기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알림모듈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expendable_change_alarm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before_data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1" kern="0" spc="-3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present_data</a:t>
                      </a:r>
                      <a:r>
                        <a:rPr lang="en-US" sz="1400" b="1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소모품의 초기상태와 현재 상태를 비교하고 사용자가 지정한 수치 이하일 경우 알림을 주는 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현재 소모품의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상태량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알고리즘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이전상태와 현재데이터를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이용하여 비교한다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교체요망알림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○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9" name="Picture 2" descr="http://www.kinews.net/news/photo/201703/105253_153492_5251.png"/>
          <p:cNvPicPr>
            <a:picLocks noChangeAspect="1" noChangeArrowheads="1"/>
          </p:cNvPicPr>
          <p:nvPr/>
        </p:nvPicPr>
        <p:blipFill>
          <a:blip r:embed="rId2" cstate="print"/>
          <a:srcRect r="38187"/>
          <a:stretch>
            <a:fillRect/>
          </a:stretch>
        </p:blipFill>
        <p:spPr bwMode="auto">
          <a:xfrm>
            <a:off x="5839644" y="2169562"/>
            <a:ext cx="4391476" cy="357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http://www.kinews.net/news/photo/201703/105253_153509_3710.jpg"/>
          <p:cNvPicPr>
            <a:picLocks noChangeAspect="1" noChangeArrowheads="1"/>
          </p:cNvPicPr>
          <p:nvPr/>
        </p:nvPicPr>
        <p:blipFill>
          <a:blip r:embed="rId3" cstate="print"/>
          <a:srcRect l="10976" t="4922" r="10608" b="5872"/>
          <a:stretch>
            <a:fillRect/>
          </a:stretch>
        </p:blipFill>
        <p:spPr bwMode="auto">
          <a:xfrm>
            <a:off x="1901691" y="2083520"/>
            <a:ext cx="316865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86" y="1966545"/>
            <a:ext cx="2249347" cy="190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632156" y="3999666"/>
            <a:ext cx="3831521" cy="2070491"/>
            <a:chOff x="3760688" y="1798428"/>
            <a:chExt cx="3831521" cy="207049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68"/>
            <a:stretch/>
          </p:blipFill>
          <p:spPr bwMode="auto">
            <a:xfrm>
              <a:off x="3760688" y="2048718"/>
              <a:ext cx="3831521" cy="182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91100" y="179842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라즈베리파이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17" y="2280784"/>
            <a:ext cx="1246045" cy="86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498168" y="3951540"/>
            <a:ext cx="3988820" cy="2730246"/>
            <a:chOff x="7709755" y="3937742"/>
            <a:chExt cx="3988820" cy="2730246"/>
          </a:xfrm>
        </p:grpSpPr>
        <p:sp>
          <p:nvSpPr>
            <p:cNvPr id="21" name="TextBox 20"/>
            <p:cNvSpPr txBox="1"/>
            <p:nvPr/>
          </p:nvSpPr>
          <p:spPr>
            <a:xfrm>
              <a:off x="8070676" y="3937742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통신 모듈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998535" y="4307074"/>
              <a:ext cx="3700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1MB / S</a:t>
              </a:r>
              <a:r>
                <a:rPr lang="ko-KR" altLang="en-US" sz="1400" dirty="0"/>
                <a:t>의 실행 속도 지원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12V </a:t>
              </a:r>
              <a:r>
                <a:rPr lang="ko-KR" altLang="en-US" sz="1400" dirty="0"/>
                <a:t>및 </a:t>
              </a:r>
              <a:r>
                <a:rPr lang="en-US" altLang="ko-KR" sz="1400" dirty="0"/>
                <a:t>24V </a:t>
              </a:r>
              <a:r>
                <a:rPr lang="ko-KR" altLang="en-US" sz="1400" dirty="0"/>
                <a:t>시스템에 적합합니다</a:t>
              </a:r>
              <a:r>
                <a:rPr lang="en-US" altLang="ko-KR" sz="1400" dirty="0"/>
                <a:t>.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TXD </a:t>
              </a:r>
              <a:r>
                <a:rPr lang="ko-KR" altLang="en-US" sz="1400" dirty="0"/>
                <a:t>입력 접지 오류를 자동으로 감지합니다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파워 </a:t>
              </a:r>
              <a:r>
                <a:rPr lang="ko-KR" altLang="en-US" sz="1400" dirty="0"/>
                <a:t>온 </a:t>
              </a:r>
              <a:r>
                <a:rPr lang="ko-KR" altLang="en-US" sz="1400" dirty="0" err="1"/>
                <a:t>리셋</a:t>
              </a:r>
              <a:r>
                <a:rPr lang="ko-KR" altLang="en-US" sz="1400" dirty="0"/>
                <a:t> 및 전압 브라운 아웃 보호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저 </a:t>
              </a:r>
              <a:r>
                <a:rPr lang="ko-KR" altLang="en-US" sz="1400" dirty="0"/>
                <a:t>전류 대기 동작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최대 </a:t>
              </a:r>
              <a:r>
                <a:rPr lang="en-US" altLang="ko-KR" sz="1400" dirty="0"/>
                <a:t>112 </a:t>
              </a:r>
              <a:r>
                <a:rPr lang="ko-KR" altLang="en-US" sz="1400" dirty="0"/>
                <a:t>개의 </a:t>
              </a:r>
              <a:r>
                <a:rPr lang="ko-KR" altLang="en-US" sz="1400" dirty="0" err="1"/>
                <a:t>노드를</a:t>
              </a:r>
              <a:r>
                <a:rPr lang="ko-KR" altLang="en-US" sz="1400" dirty="0"/>
                <a:t> 연결할 수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4381"/>
            <a:stretch/>
          </p:blipFill>
          <p:spPr bwMode="auto">
            <a:xfrm>
              <a:off x="7709755" y="4122408"/>
              <a:ext cx="309969" cy="254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218772" y="302971"/>
            <a:ext cx="172838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3200" dirty="0">
              <a:solidFill>
                <a:srgbClr val="496F7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122366" y="911236"/>
            <a:ext cx="3600001" cy="900000"/>
            <a:chOff x="2440974" y="734095"/>
            <a:chExt cx="3395946" cy="1460469"/>
          </a:xfrm>
        </p:grpSpPr>
        <p:grpSp>
          <p:nvGrpSpPr>
            <p:cNvPr id="31" name="그룹 30"/>
            <p:cNvGrpSpPr/>
            <p:nvPr/>
          </p:nvGrpSpPr>
          <p:grpSpPr>
            <a:xfrm rot="5400000">
              <a:off x="1808512" y="1366557"/>
              <a:ext cx="1460469" cy="195546"/>
              <a:chOff x="5674427" y="5379720"/>
              <a:chExt cx="2143693" cy="19812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773680" y="838200"/>
              <a:ext cx="3063240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107527" y="2289667"/>
            <a:ext cx="5438106" cy="900000"/>
            <a:chOff x="2776254" y="1648496"/>
            <a:chExt cx="5083822" cy="1460469"/>
          </a:xfrm>
        </p:grpSpPr>
        <p:grpSp>
          <p:nvGrpSpPr>
            <p:cNvPr id="48" name="그룹 47"/>
            <p:cNvGrpSpPr/>
            <p:nvPr/>
          </p:nvGrpSpPr>
          <p:grpSpPr>
            <a:xfrm rot="5400000">
              <a:off x="2143792" y="2280958"/>
              <a:ext cx="1460469" cy="195546"/>
              <a:chOff x="5674427" y="5379720"/>
              <a:chExt cx="2143693" cy="198120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078480" y="1691640"/>
              <a:ext cx="4781596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관련 연구 사례 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7530" y="3692805"/>
            <a:ext cx="5712426" cy="900000"/>
            <a:chOff x="3157254" y="2501936"/>
            <a:chExt cx="5364454" cy="1460469"/>
          </a:xfrm>
        </p:grpSpPr>
        <p:grpSp>
          <p:nvGrpSpPr>
            <p:cNvPr id="51" name="그룹 50"/>
            <p:cNvGrpSpPr/>
            <p:nvPr/>
          </p:nvGrpSpPr>
          <p:grpSpPr>
            <a:xfrm rot="5400000">
              <a:off x="2524792" y="3134398"/>
              <a:ext cx="1460469" cy="195546"/>
              <a:chOff x="5674427" y="5379720"/>
              <a:chExt cx="2143693" cy="198120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474720" y="2590801"/>
              <a:ext cx="5046988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시스템 시나리오 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구성도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122367" y="5019221"/>
            <a:ext cx="3822666" cy="900000"/>
            <a:chOff x="3523014" y="3401096"/>
            <a:chExt cx="3605991" cy="1460469"/>
          </a:xfrm>
        </p:grpSpPr>
        <p:grpSp>
          <p:nvGrpSpPr>
            <p:cNvPr id="54" name="그룹 53"/>
            <p:cNvGrpSpPr/>
            <p:nvPr/>
          </p:nvGrpSpPr>
          <p:grpSpPr>
            <a:xfrm rot="5400000">
              <a:off x="2890552" y="4033558"/>
              <a:ext cx="1460469" cy="195546"/>
              <a:chOff x="5674427" y="5379720"/>
              <a:chExt cx="2143693" cy="19812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55720" y="3535680"/>
              <a:ext cx="3273285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모듈 상세설계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354287" y="928269"/>
            <a:ext cx="4645626" cy="900000"/>
            <a:chOff x="3873534" y="4330738"/>
            <a:chExt cx="4251115" cy="1460469"/>
          </a:xfrm>
        </p:grpSpPr>
        <p:sp>
          <p:nvSpPr>
            <p:cNvPr id="63" name="TextBox 62"/>
            <p:cNvSpPr txBox="1"/>
            <p:nvPr/>
          </p:nvSpPr>
          <p:spPr>
            <a:xfrm>
              <a:off x="4206240" y="4465320"/>
              <a:ext cx="3918409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업무분담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 rot="5400000">
              <a:off x="3241072" y="4963200"/>
              <a:ext cx="1460469" cy="195546"/>
              <a:chOff x="5674427" y="5379720"/>
              <a:chExt cx="2143693" cy="19812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6354287" y="2306701"/>
            <a:ext cx="4051267" cy="900000"/>
            <a:chOff x="3873534" y="4330738"/>
            <a:chExt cx="3821634" cy="1460469"/>
          </a:xfrm>
        </p:grpSpPr>
        <p:sp>
          <p:nvSpPr>
            <p:cNvPr id="73" name="TextBox 72"/>
            <p:cNvSpPr txBox="1"/>
            <p:nvPr/>
          </p:nvSpPr>
          <p:spPr>
            <a:xfrm>
              <a:off x="4206240" y="4465320"/>
              <a:ext cx="3488928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6.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데모 환경 설계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4" name="그룹 63"/>
            <p:cNvGrpSpPr/>
            <p:nvPr/>
          </p:nvGrpSpPr>
          <p:grpSpPr>
            <a:xfrm rot="5400000">
              <a:off x="3241072" y="4963200"/>
              <a:ext cx="1460469" cy="195546"/>
              <a:chOff x="5674427" y="5379720"/>
              <a:chExt cx="2143693" cy="198120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6354284" y="3747567"/>
            <a:ext cx="4051267" cy="900000"/>
            <a:chOff x="3873534" y="4330738"/>
            <a:chExt cx="3821634" cy="1460469"/>
          </a:xfrm>
        </p:grpSpPr>
        <p:sp>
          <p:nvSpPr>
            <p:cNvPr id="36" name="TextBox 35"/>
            <p:cNvSpPr txBox="1"/>
            <p:nvPr/>
          </p:nvSpPr>
          <p:spPr>
            <a:xfrm>
              <a:off x="4206240" y="4465320"/>
              <a:ext cx="3488928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7.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졸업연구 수행일정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7" name="그룹 63"/>
            <p:cNvGrpSpPr/>
            <p:nvPr/>
          </p:nvGrpSpPr>
          <p:grpSpPr>
            <a:xfrm rot="5400000">
              <a:off x="3241072" y="4963200"/>
              <a:ext cx="1460469" cy="195546"/>
              <a:chOff x="5674427" y="5379720"/>
              <a:chExt cx="2143693" cy="198120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6354287" y="5102157"/>
            <a:ext cx="4051267" cy="900000"/>
            <a:chOff x="3873534" y="4330738"/>
            <a:chExt cx="3821634" cy="1460469"/>
          </a:xfrm>
        </p:grpSpPr>
        <p:sp>
          <p:nvSpPr>
            <p:cNvPr id="41" name="TextBox 40"/>
            <p:cNvSpPr txBox="1"/>
            <p:nvPr/>
          </p:nvSpPr>
          <p:spPr>
            <a:xfrm>
              <a:off x="4206240" y="4465320"/>
              <a:ext cx="3488928" cy="74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필요기술 </a:t>
              </a:r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참고문헌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2" name="그룹 63"/>
            <p:cNvGrpSpPr/>
            <p:nvPr/>
          </p:nvGrpSpPr>
          <p:grpSpPr>
            <a:xfrm rot="5400000">
              <a:off x="3241072" y="4963200"/>
              <a:ext cx="1460469" cy="195546"/>
              <a:chOff x="5674427" y="5379720"/>
              <a:chExt cx="2143693" cy="19812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674427" y="5379720"/>
                <a:ext cx="2143693" cy="198120"/>
              </a:xfrm>
              <a:prstGeom prst="roundRect">
                <a:avLst>
                  <a:gd name="adj" fmla="val 50000"/>
                </a:avLst>
              </a:prstGeom>
              <a:solidFill>
                <a:srgbClr val="EEE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5715000" y="5394960"/>
                <a:ext cx="1432560" cy="182880"/>
              </a:xfrm>
              <a:prstGeom prst="roundRect">
                <a:avLst>
                  <a:gd name="adj" fmla="val 50000"/>
                </a:avLst>
              </a:prstGeom>
              <a:solidFill>
                <a:srgbClr val="496F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408253" y="4373932"/>
            <a:ext cx="9715018" cy="182692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8253" y="2244190"/>
            <a:ext cx="9715018" cy="182692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홍사명\Desktop\종설ppt이미지파일\안드로이드 스튜디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22" y="4599878"/>
            <a:ext cx="18829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홍사명\Desktop\종설ppt이미지파일\라즈비안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2" y="4567392"/>
            <a:ext cx="19517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03" y="2515790"/>
            <a:ext cx="1800000" cy="1283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[기획/오픈 이노베이션②] 빅데이터를 이끄는 오픈테크 ‘하둡’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2480507"/>
            <a:ext cx="1800000" cy="1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72" y="3646025"/>
            <a:ext cx="1800000" cy="14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개발환경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업무분담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44780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○업무분담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241957"/>
              </p:ext>
            </p:extLst>
          </p:nvPr>
        </p:nvGraphicFramePr>
        <p:xfrm>
          <a:off x="2158544" y="2081168"/>
          <a:ext cx="8265616" cy="4503103"/>
        </p:xfrm>
        <a:graphic>
          <a:graphicData uri="http://schemas.openxmlformats.org/drawingml/2006/table">
            <a:tbl>
              <a:tblPr/>
              <a:tblGrid>
                <a:gridCol w="1170128"/>
                <a:gridCol w="1773872"/>
                <a:gridCol w="1773872"/>
                <a:gridCol w="1773872"/>
                <a:gridCol w="1773872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/UX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작동 유무 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6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데모 환경 설계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 flipV="1">
              <a:off x="6221278" y="563880"/>
              <a:ext cx="4816669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72896" y="2596897"/>
            <a:ext cx="4102608" cy="3497960"/>
            <a:chOff x="1767840" y="1476375"/>
            <a:chExt cx="4953000" cy="39052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" y="1476375"/>
              <a:ext cx="495300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688336" y="1847088"/>
              <a:ext cx="3035808" cy="2926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41337" y="1335024"/>
            <a:ext cx="4102608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시연 동영상 제작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0537" y="1335024"/>
            <a:ext cx="4102608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 방법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0537" y="2596897"/>
            <a:ext cx="4102608" cy="3497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제작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차량상태 변화</a:t>
            </a:r>
            <a:endParaRPr lang="en-US" altLang="ko-KR" dirty="0" smtClean="0"/>
          </a:p>
          <a:p>
            <a:r>
              <a:rPr lang="en-US" altLang="ko-KR" dirty="0" smtClean="0"/>
              <a:t>Ex ) </a:t>
            </a:r>
            <a:r>
              <a:rPr lang="ko-KR" altLang="en-US" dirty="0" smtClean="0"/>
              <a:t>타이어 구멍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속도변화</a:t>
            </a:r>
            <a:r>
              <a:rPr lang="en-US" altLang="ko-KR" dirty="0" smtClean="0"/>
              <a:t>, Rpm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소모품 추천 및 알림</a:t>
            </a:r>
            <a:endParaRPr lang="en-US" altLang="ko-KR" dirty="0" smtClean="0"/>
          </a:p>
          <a:p>
            <a:r>
              <a:rPr lang="ko-KR" altLang="en-US" dirty="0" smtClean="0"/>
              <a:t>시</a:t>
            </a:r>
            <a:r>
              <a:rPr lang="ko-KR" altLang="en-US" dirty="0"/>
              <a:t>연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어플리케이션에 </a:t>
            </a:r>
            <a:r>
              <a:rPr lang="ko-KR" altLang="en-US" dirty="0"/>
              <a:t>나타나는 화면 및 </a:t>
            </a:r>
            <a:r>
              <a:rPr lang="ko-KR" altLang="en-US" dirty="0" smtClean="0"/>
              <a:t>차량구동을 영상으</a:t>
            </a:r>
            <a:r>
              <a:rPr lang="ko-KR" altLang="en-US" dirty="0"/>
              <a:t>로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졸업연구 수행일정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5742348" y="533400"/>
              <a:ext cx="5295599" cy="3048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440" y="1959928"/>
            <a:ext cx="8133080" cy="391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625600" y="1336040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○수행일정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2391209" y="1165225"/>
            <a:ext cx="8229600" cy="501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 smtClean="0"/>
              <a:t>주소</a:t>
            </a:r>
            <a:endParaRPr lang="en-US" altLang="ko-KR" dirty="0" smtClean="0">
              <a:solidFill>
                <a:srgbClr val="0000FF"/>
              </a:solidFill>
              <a:hlinkClick r:id="rId2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linkClick r:id="rId2"/>
              </a:rPr>
              <a:t>https://github.com/kimgwangho/2018---comprehensive-design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i="1" dirty="0" smtClean="0"/>
              <a:t>김광</a:t>
            </a:r>
            <a:r>
              <a:rPr lang="ko-KR" altLang="en-US" i="1" dirty="0"/>
              <a:t>호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pti1409@naver.com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i="1" dirty="0" smtClean="0"/>
              <a:t>홍사명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ghdtkaud@naver.com</a:t>
            </a:r>
            <a:endParaRPr lang="en-US" altLang="ko-KR" i="1" dirty="0"/>
          </a:p>
          <a:p>
            <a:pPr lvl="1">
              <a:defRPr/>
            </a:pPr>
            <a:r>
              <a:rPr lang="ko-KR" altLang="en-US" i="1" dirty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권정</a:t>
            </a:r>
            <a:r>
              <a:rPr lang="ko-KR" altLang="en-US" i="1" dirty="0"/>
              <a:t>민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jm191404@naver.com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i="1" dirty="0" smtClean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이종학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jonghak10@naver.com</a:t>
            </a:r>
            <a:endParaRPr lang="ko-KR" altLang="en-US" i="1" dirty="0"/>
          </a:p>
        </p:txBody>
      </p:sp>
      <p:grpSp>
        <p:nvGrpSpPr>
          <p:cNvPr id="7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8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졸업연구 수행일정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5742348" y="533400"/>
              <a:ext cx="5295599" cy="3048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필요기술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참고문헌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111809" y="563880"/>
              <a:ext cx="4926138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78707"/>
              </p:ext>
            </p:extLst>
          </p:nvPr>
        </p:nvGraphicFramePr>
        <p:xfrm>
          <a:off x="2247408" y="1410696"/>
          <a:ext cx="7563565" cy="2970366"/>
        </p:xfrm>
        <a:graphic>
          <a:graphicData uri="http://schemas.openxmlformats.org/drawingml/2006/table">
            <a:tbl>
              <a:tblPr/>
              <a:tblGrid>
                <a:gridCol w="706671"/>
                <a:gridCol w="6856894"/>
              </a:tblGrid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국회 도서관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OBD2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미들웨어를 활용한 자동차 고장 예측 및 데이터 시각화 시스템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사물인터넷을 위한 </a:t>
                      </a:r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차내 정보 통신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사냥 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초보자도 쉽게 배우는 자바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시작하세요</a:t>
                      </a:r>
                      <a:r>
                        <a:rPr lang="en-US" altLang="ko-KR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3243" y="866887"/>
            <a:ext cx="9921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○참고문헌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필요기술 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참고문헌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6111809" y="563880"/>
              <a:ext cx="4926138" cy="1524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4429" y="1030045"/>
            <a:ext cx="9921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○이미지 출처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/>
              <a:t>http://shopping.phinf.naver.net/main_1238199/12381997955.1.20171210104701.jpg</a:t>
            </a:r>
          </a:p>
          <a:p>
            <a:r>
              <a:rPr lang="en-US" altLang="ko-KR" dirty="0" smtClean="0"/>
              <a:t>http://blogfiles9.naver.net/20160303_69/newspacekor_1456933331615JXV9K_JPEG/3141592653.jpg</a:t>
            </a:r>
          </a:p>
          <a:p>
            <a:r>
              <a:rPr lang="en-US" altLang="ko-KR" dirty="0" smtClean="0"/>
              <a:t>http://www.icbanq.com/data/ICBShop/product/[207]11.jpg</a:t>
            </a:r>
          </a:p>
          <a:p>
            <a:r>
              <a:rPr lang="en-US" altLang="ko-KR" dirty="0" smtClean="0"/>
              <a:t>http://post.naver.com/viewer/postView.nhn?volumeNo=9232182&amp;memberNo=11778559</a:t>
            </a:r>
          </a:p>
          <a:p>
            <a:r>
              <a:rPr lang="en-US" altLang="ko-KR" dirty="0" smtClean="0"/>
              <a:t>http://news.naver.com/main/read.nhn?mode=LSD&amp;mid=sec&amp;sid1=105&amp;oid=277&amp;aid=0002876287</a:t>
            </a:r>
          </a:p>
          <a:p>
            <a:r>
              <a:rPr lang="en-US" altLang="ko-KR" dirty="0" smtClean="0"/>
              <a:t>http://cafe.naver.com/joonggonara/368946759</a:t>
            </a:r>
          </a:p>
          <a:p>
            <a:r>
              <a:rPr lang="en-US" altLang="ko-KR" dirty="0" smtClean="0"/>
              <a:t>http://terms.naver.com/entry.nhn?docId=3386305</a:t>
            </a:r>
          </a:p>
          <a:p>
            <a:r>
              <a:rPr lang="en-US" altLang="ko-KR" dirty="0" smtClean="0"/>
              <a:t>http://news.naver.com/main/read.nhn?mode=LSD&amp;mid=sec&amp;sid1=110&amp;oid=032&amp;aid=0002486936</a:t>
            </a:r>
          </a:p>
          <a:p>
            <a:r>
              <a:rPr lang="en-US" altLang="ko-KR" dirty="0" smtClean="0"/>
              <a:t>http://blog.naver.com/mysecondlog/221156743650</a:t>
            </a:r>
          </a:p>
          <a:p>
            <a:r>
              <a:rPr lang="en-US" altLang="ko-KR" dirty="0" smtClean="0"/>
              <a:t>http://post.naver.com/viewer/postView.nhn?volumeNo=11949331&amp;memberNo=25253268</a:t>
            </a:r>
          </a:p>
          <a:p>
            <a:r>
              <a:rPr lang="en-US" altLang="ko-KR" dirty="0" smtClean="0"/>
              <a:t>I http://www.ggilbo.com/news/articleView.html?idxno=345996</a:t>
            </a:r>
          </a:p>
          <a:p>
            <a:r>
              <a:rPr lang="en-US" altLang="ko-KR" dirty="0" smtClean="0"/>
              <a:t>http://post.naver.com/viewer/postView.nhn?volumeNo=5374518&amp;memberNo=2493780</a:t>
            </a:r>
          </a:p>
          <a:p>
            <a:r>
              <a:rPr lang="en-US" altLang="ko-KR" dirty="0" smtClean="0"/>
              <a:t>http://blog.naver.com/supermicro_nextwise/220516180992</a:t>
            </a:r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718132" y="3023168"/>
            <a:ext cx="5539306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084390" y="4093895"/>
            <a:ext cx="3759667" cy="503076"/>
          </a:xfrm>
        </p:spPr>
        <p:txBody>
          <a:bodyPr/>
          <a:lstStyle/>
          <a:p>
            <a:pPr algn="ctr"/>
            <a:r>
              <a:rPr lang="en-US" altLang="ko-KR" sz="3200" dirty="0" smtClean="0">
                <a:solidFill>
                  <a:srgbClr val="EC745B"/>
                </a:solidFill>
              </a:rPr>
              <a:t>Q &amp; A</a:t>
            </a:r>
            <a:endParaRPr lang="ko-KR" altLang="en-US" sz="3200" dirty="0">
              <a:solidFill>
                <a:srgbClr val="EC7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10" y="1490362"/>
            <a:ext cx="54038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1234" y="112103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 고장 코드 예시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7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참고자</a:t>
              </a:r>
              <a:r>
                <a:rPr lang="ko-KR" altLang="en-US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5742348" y="533400"/>
              <a:ext cx="5295599" cy="3048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28517"/>
              </p:ext>
            </p:extLst>
          </p:nvPr>
        </p:nvGraphicFramePr>
        <p:xfrm>
          <a:off x="841663" y="2098964"/>
          <a:ext cx="10536379" cy="285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044"/>
                <a:gridCol w="1342905"/>
                <a:gridCol w="1342905"/>
                <a:gridCol w="1342905"/>
                <a:gridCol w="1342905"/>
                <a:gridCol w="1342905"/>
                <a:gridCol w="1342905"/>
                <a:gridCol w="1342905"/>
              </a:tblGrid>
              <a:tr h="628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Mode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(hex)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PID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(hex)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Data bytes returned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Description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Min value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Max value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Units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Formula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00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PIDs supported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Bit encoded [A7..D0] == [PID 0x01..PID 0x20]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Monitor status since DTCs cleared. (Includes malfunction indicator lamp (MIL) status and number of DTCs.)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Bit encoded. </a:t>
                      </a:r>
                      <a:r>
                        <a:rPr lang="en-US" sz="1000" u="sng" kern="0">
                          <a:effectLst/>
                          <a:hlinkClick r:id="rId2" action="ppaction://hlinkfile"/>
                        </a:rPr>
                        <a:t>See below.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02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Freeze </a:t>
                      </a:r>
                      <a:r>
                        <a:rPr lang="en-US" sz="1000" u="sng" kern="0">
                          <a:effectLst/>
                          <a:hlinkClick r:id="rId3" tooltip="Diagnostic Trouble Code"/>
                        </a:rPr>
                        <a:t>DTC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03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Fuel system status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Bit encoded. </a:t>
                      </a:r>
                      <a:r>
                        <a:rPr lang="en-US" sz="1000" u="sng" kern="0">
                          <a:effectLst/>
                          <a:hlinkClick r:id="rId2" action="ppaction://hlinkfile"/>
                        </a:rPr>
                        <a:t>See below.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04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Calculated engine load value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%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A*100/255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pSp>
        <p:nvGrpSpPr>
          <p:cNvPr id="3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4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참고자</a:t>
              </a:r>
              <a:r>
                <a:rPr lang="ko-KR" altLang="en-US" sz="3200" dirty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" name="직선 연결선 4"/>
            <p:cNvCxnSpPr>
              <a:cxnSpLocks/>
            </p:cNvCxnSpPr>
            <p:nvPr/>
          </p:nvCxnSpPr>
          <p:spPr>
            <a:xfrm>
              <a:off x="5742348" y="533400"/>
              <a:ext cx="5295599" cy="30480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9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899064" y="991497"/>
            <a:ext cx="9921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b="1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지난 발표에서의 지적 사항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3232" y="1736204"/>
            <a:ext cx="10081525" cy="126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주제변경과제 진행에 대한 시나리오 내용을 구체적으로 구성하고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빅데이터</a:t>
            </a:r>
            <a:r>
              <a:rPr lang="ko-KR" altLang="en-US" sz="2000" dirty="0">
                <a:solidFill>
                  <a:schemeClr val="tx1"/>
                </a:solidFill>
              </a:rPr>
              <a:t> 분석처리에 대한 내용 보완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064" y="3098090"/>
            <a:ext cx="9921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지적 사항에 대한 답변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3232" y="3595253"/>
            <a:ext cx="10213117" cy="2611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kern="0" spc="-150" dirty="0" err="1" smtClean="0">
                <a:solidFill>
                  <a:srgbClr val="000000"/>
                </a:solidFill>
                <a:latin typeface="굴림"/>
                <a:ea typeface="굴림"/>
              </a:rPr>
              <a:t>빅데이터를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 이용하여 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실시간 차량상태 파악  및 소모품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타이어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배터리</a:t>
            </a:r>
            <a:r>
              <a:rPr lang="en-US" altLang="ko-KR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lang="ko-KR" altLang="en-US" sz="2000" b="1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교체시기 추천기능 </a:t>
            </a:r>
            <a:r>
              <a:rPr lang="ko-KR" altLang="en-US" sz="2000" kern="0" spc="-150" dirty="0" smtClean="0">
                <a:solidFill>
                  <a:srgbClr val="000000"/>
                </a:solidFill>
                <a:latin typeface="굴림"/>
                <a:ea typeface="굴림"/>
              </a:rPr>
              <a:t>추가</a:t>
            </a:r>
            <a:endParaRPr lang="ko-KR" altLang="en-US" sz="2000" kern="0" spc="-150" dirty="0" smtClean="0">
              <a:solidFill>
                <a:srgbClr val="000000"/>
              </a:solidFill>
              <a:latin typeface="한양신명조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차량의 상태를 분석하여 통계를 내서 사용자에게  상태를 표현</a:t>
            </a:r>
            <a:r>
              <a:rPr lang="ko-KR" altLang="en-US" sz="2000" kern="0" dirty="0" smtClean="0">
                <a:solidFill>
                  <a:srgbClr val="000000"/>
                </a:solidFill>
                <a:latin typeface="굴림"/>
                <a:ea typeface="굴림"/>
              </a:rPr>
              <a:t>해준다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endParaRPr lang="ko-KR" altLang="en-US" sz="2000" kern="0" dirty="0" smtClean="0">
              <a:solidFill>
                <a:srgbClr val="000000"/>
              </a:solidFill>
              <a:latin typeface="한양신명조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2000" kern="0" dirty="0" smtClean="0">
                <a:solidFill>
                  <a:srgbClr val="000000"/>
                </a:solidFill>
                <a:latin typeface="굴림"/>
                <a:ea typeface="굴림"/>
              </a:rPr>
              <a:t> 차량과 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응용 프로그램이 </a:t>
            </a:r>
            <a:r>
              <a:rPr lang="ko-KR" altLang="en-US" sz="2000" kern="0" dirty="0" err="1">
                <a:solidFill>
                  <a:srgbClr val="000000"/>
                </a:solidFill>
                <a:latin typeface="굴림"/>
                <a:ea typeface="굴림"/>
              </a:rPr>
              <a:t>블루투스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 통신을 시작하면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실시간으로 서버에 데이터를 보내서 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/>
                <a:ea typeface="굴림"/>
              </a:rPr>
              <a:t>분석처리</a:t>
            </a:r>
            <a:r>
              <a:rPr lang="ko-KR" altLang="en-US" sz="2000" kern="0" dirty="0" err="1">
                <a:solidFill>
                  <a:srgbClr val="000000"/>
                </a:solidFill>
                <a:latin typeface="굴림"/>
                <a:ea typeface="굴림"/>
              </a:rPr>
              <a:t>하여</a:t>
            </a:r>
            <a:r>
              <a:rPr lang="ko-KR" altLang="en-US" sz="2000" kern="0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사용자에게 제공한다</a:t>
            </a:r>
            <a:r>
              <a:rPr lang="en-US" altLang="ko-KR" sz="2000" kern="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9078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51790" y="991497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5"/>
          <a:stretch/>
        </p:blipFill>
        <p:spPr bwMode="auto">
          <a:xfrm>
            <a:off x="876055" y="2092413"/>
            <a:ext cx="4134318" cy="20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031064" y="3304533"/>
            <a:ext cx="972151" cy="92402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67314" y="1215603"/>
            <a:ext cx="5165260" cy="487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차량의 여러 부품 중 하나의 부품이라도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고장이 발생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하게 되면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금전적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시간적 비용이 크게 발생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그로 인해 차량을 최적의 상태로 오래 유지하기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위해 차량 관리에 많은 관심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가짐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7277" y="4084326"/>
            <a:ext cx="2738535" cy="17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51790" y="991497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686820" y="3304533"/>
            <a:ext cx="972151" cy="92402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72333" y="2528048"/>
            <a:ext cx="5229067" cy="185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font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기존 차량 관리 시스템은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차량상태정보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 주어지고 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상태정보에 대한 분석시스템이 없어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효율적으로 차량관리가 어려움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000" dirty="0" smtClean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620" y="1726603"/>
            <a:ext cx="3139047" cy="17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431" y="3736322"/>
            <a:ext cx="3069236" cy="241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198375" y="991497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OBD-2</a:t>
            </a: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OBD 연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59" y="1661809"/>
            <a:ext cx="2684235" cy="21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08580" y="16239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차량 </a:t>
            </a:r>
            <a:r>
              <a:rPr lang="ko-KR" altLang="en-US" dirty="0"/>
              <a:t>상태는 물론</a:t>
            </a:r>
            <a:r>
              <a:rPr lang="en-US" altLang="ko-KR" dirty="0"/>
              <a:t>, </a:t>
            </a:r>
            <a:r>
              <a:rPr lang="ko-KR" altLang="en-US" dirty="0"/>
              <a:t>연비와 가속도 정보를 파악할 수 있어서 </a:t>
            </a:r>
            <a:r>
              <a:rPr lang="ko-KR" altLang="en-US" b="1" dirty="0"/>
              <a:t>차량 관리에 도움</a:t>
            </a:r>
            <a:r>
              <a:rPr lang="ko-KR" altLang="en-US" dirty="0"/>
              <a:t>을 줍니다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OBD</a:t>
            </a:r>
            <a:r>
              <a:rPr lang="ko-KR" altLang="en-US" dirty="0"/>
              <a:t>는 전 운전영역에 걸쳐 배기가스 및 증발가스와 관련된 </a:t>
            </a:r>
            <a:r>
              <a:rPr lang="ko-KR" altLang="en-US" b="1" dirty="0"/>
              <a:t>모든 시스템을 감시한다</a:t>
            </a:r>
            <a:r>
              <a:rPr lang="en-US" altLang="ko-KR" dirty="0"/>
              <a:t>. </a:t>
            </a:r>
            <a:r>
              <a:rPr lang="ko-KR" altLang="en-US" dirty="0"/>
              <a:t>감시하고 있는 시스템들에 고장이 발생할 경우</a:t>
            </a:r>
            <a:r>
              <a:rPr lang="en-US" altLang="ko-KR" dirty="0"/>
              <a:t>, </a:t>
            </a:r>
            <a:r>
              <a:rPr lang="ko-KR" altLang="en-US" b="1" dirty="0"/>
              <a:t>고장내역은 </a:t>
            </a:r>
            <a:r>
              <a:rPr lang="en-US" altLang="ko-KR" b="1" dirty="0"/>
              <a:t>ECU</a:t>
            </a:r>
            <a:r>
              <a:rPr lang="ko-KR" altLang="en-US" b="1" dirty="0"/>
              <a:t>에 저장되며</a:t>
            </a:r>
            <a:r>
              <a:rPr lang="en-US" altLang="ko-KR" dirty="0"/>
              <a:t>, </a:t>
            </a:r>
            <a:r>
              <a:rPr lang="ko-KR" altLang="en-US" dirty="0"/>
              <a:t>표준화된 인터페이스</a:t>
            </a:r>
            <a:r>
              <a:rPr lang="en-US" altLang="ko-KR" dirty="0"/>
              <a:t>(interface)</a:t>
            </a:r>
            <a:r>
              <a:rPr lang="ko-KR" altLang="en-US" dirty="0"/>
              <a:t>－</a:t>
            </a:r>
            <a:r>
              <a:rPr lang="en-US" altLang="ko-KR" dirty="0"/>
              <a:t>16</a:t>
            </a:r>
            <a:r>
              <a:rPr lang="ko-KR" altLang="en-US" dirty="0"/>
              <a:t>핀 진단 </a:t>
            </a:r>
            <a:r>
              <a:rPr lang="ko-KR" altLang="en-US" dirty="0" err="1"/>
              <a:t>컨넥터</a:t>
            </a:r>
            <a:r>
              <a:rPr lang="ko-KR" altLang="en-US" dirty="0"/>
              <a:t>－를 통해 이를 조회할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52" name="Picture 4" descr="E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8" y="3521260"/>
            <a:ext cx="4054442" cy="303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08580" y="4209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자동차의 엔진</a:t>
            </a:r>
            <a:r>
              <a:rPr lang="en-US" altLang="ko-KR" dirty="0"/>
              <a:t>, </a:t>
            </a:r>
            <a:r>
              <a:rPr lang="ko-KR" altLang="en-US" dirty="0"/>
              <a:t>자동변속기</a:t>
            </a:r>
            <a:r>
              <a:rPr lang="en-US" altLang="ko-KR" dirty="0"/>
              <a:t>, ABS </a:t>
            </a:r>
            <a:r>
              <a:rPr lang="ko-KR" altLang="en-US" dirty="0"/>
              <a:t>따위의 상태를 컴퓨터로 제어하는 </a:t>
            </a:r>
            <a:r>
              <a:rPr lang="ko-KR" altLang="en-US" b="1" dirty="0"/>
              <a:t>전자제어 장치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90031" y="3429000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ECU</a:t>
            </a: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455420" y="1302731"/>
            <a:ext cx="992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○ 연구 개발 목표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567" y="2676528"/>
            <a:ext cx="9434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라즈베리파이를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OBD(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차량진단모듈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스캐너를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차량상태 데이터수집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통한 분석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통해 사용자에게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기반 차량관리 시스템을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2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96852" y="302971"/>
            <a:ext cx="9957988" cy="537687"/>
            <a:chOff x="2096852" y="302971"/>
            <a:chExt cx="9957988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5539306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</a:rPr>
                <a:t>1. </a:t>
              </a:r>
              <a:r>
                <a:rPr lang="ko-KR" altLang="en-US" sz="3200" dirty="0" smtClean="0">
                  <a:solidFill>
                    <a:srgbClr val="496F74"/>
                  </a:solidFill>
                </a:rPr>
                <a:t>종합설계 개요</a:t>
              </a:r>
              <a:endParaRPr lang="ko-KR" altLang="en-US" sz="3200" dirty="0">
                <a:solidFill>
                  <a:srgbClr val="496F74"/>
                </a:solidFill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 flipV="1">
              <a:off x="5367999" y="533400"/>
              <a:ext cx="6686841" cy="7387"/>
            </a:xfrm>
            <a:prstGeom prst="line">
              <a:avLst/>
            </a:prstGeom>
            <a:ln w="31750" cmpd="sng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14305149"/>
              </p:ext>
            </p:extLst>
          </p:nvPr>
        </p:nvGraphicFramePr>
        <p:xfrm>
          <a:off x="2118061" y="1494219"/>
          <a:ext cx="8128000" cy="502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37851" y="959225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2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127332" y="257251"/>
            <a:ext cx="9957989" cy="537687"/>
            <a:chOff x="2096852" y="302971"/>
            <a:chExt cx="8941095" cy="537687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096852" y="302971"/>
              <a:ext cx="6163228" cy="5376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관련 연구 사례</a:t>
              </a:r>
              <a:r>
                <a:rPr lang="en-US" altLang="ko-KR" sz="3200" dirty="0" smtClean="0">
                  <a:solidFill>
                    <a:srgbClr val="496F74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200" dirty="0">
                <a:solidFill>
                  <a:srgbClr val="496F7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5151534" y="540572"/>
              <a:ext cx="5886413" cy="23308"/>
            </a:xfrm>
            <a:prstGeom prst="line">
              <a:avLst/>
            </a:prstGeom>
            <a:ln w="31750">
              <a:solidFill>
                <a:srgbClr val="496F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 rot="16200000">
            <a:off x="8595361" y="3261361"/>
            <a:ext cx="6858000" cy="335278"/>
          </a:xfrm>
          <a:prstGeom prst="rect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845" y="1133276"/>
            <a:ext cx="9921240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OBD2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활용한 자동차 고장 예측 및 데이터 시각화 시스템 설계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OBD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여러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미들웨어들을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활용하여 자동차의 고장을 예측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하고 자동차의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내부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데이터들을 수집하여 시각화한 결과를 응용프로그램을 통해 제공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원하는 자동차의 </a:t>
            </a:r>
            <a:r>
              <a:rPr lang="ko-KR" altLang="en-US" sz="1750" b="1" dirty="0" smtClean="0">
                <a:latin typeface="맑은 고딕" pitchFamily="50" charset="-127"/>
                <a:ea typeface="맑은 고딕" pitchFamily="50" charset="-127"/>
              </a:rPr>
              <a:t>내부 데이터를 그래프로 시각화하여 고장 예측 분석 결과를 확인</a:t>
            </a: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7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1989" y="3429000"/>
            <a:ext cx="5335794" cy="29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4129</TotalTime>
  <Words>1599</Words>
  <Application>Microsoft Office PowerPoint</Application>
  <PresentationFormat>사용자 지정</PresentationFormat>
  <Paragraphs>371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굴림</vt:lpstr>
      <vt:lpstr>Arial</vt:lpstr>
      <vt:lpstr>함초롬바탕</vt:lpstr>
      <vt:lpstr>바탕</vt:lpstr>
      <vt:lpstr>맑은 고딕</vt:lpstr>
      <vt:lpstr>Times New Roman</vt:lpstr>
      <vt:lpstr>HY울릉도B</vt:lpstr>
      <vt:lpstr>Wingdings</vt:lpstr>
      <vt:lpstr>맑은 고딕 Semilight</vt:lpstr>
      <vt:lpstr>한양신명조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홍사명</cp:lastModifiedBy>
  <cp:revision>125</cp:revision>
  <dcterms:created xsi:type="dcterms:W3CDTF">2015-04-03T04:33:23Z</dcterms:created>
  <dcterms:modified xsi:type="dcterms:W3CDTF">2018-02-20T05:22:47Z</dcterms:modified>
</cp:coreProperties>
</file>