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12192000"/>
  <p:notesSz cx="6858000" cy="9144000"/>
  <p:embeddedFontLst>
    <p:embeddedFont>
      <p:font typeface="Quattrocento Sans"/>
      <p:regular r:id="rId52"/>
      <p:bold r:id="rId53"/>
      <p:italic r:id="rId54"/>
      <p:boldItalic r:id="rId55"/>
    </p:embeddedFont>
    <p:embeddedFont>
      <p:font typeface="Nanum Gothic"/>
      <p:regular r:id="rId56"/>
      <p:bold r:id="rId57"/>
    </p:embeddedFont>
    <p:embeddedFont>
      <p:font typeface="Cascadia Code"/>
      <p:regular r:id="rId58"/>
      <p:bold r:id="rId59"/>
      <p:italic r:id="rId60"/>
      <p:boldItalic r:id="rId61"/>
    </p:embeddedFont>
    <p:embeddedFont>
      <p:font typeface="Roboto Mon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0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576">
          <p15:clr>
            <a:srgbClr val="A4A3A4"/>
          </p15:clr>
        </p15:guide>
        <p15:guide id="4" orient="horz" pos="2232">
          <p15:clr>
            <a:srgbClr val="A4A3A4"/>
          </p15:clr>
        </p15:guide>
      </p15:sldGuideLst>
    </p:ext>
    <p:ext uri="GoogleSlidesCustomDataVersion2">
      <go:slidesCustomData xmlns:go="http://customooxmlschemas.google.com/" r:id="rId66" roundtripDataSignature="AMtx7mim1pUNxt1txqamPrpVmHGR/ZLJ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26F465-11E1-43EF-8CD5-62644DD87C01}">
  <a:tblStyle styleId="{D726F465-11E1-43EF-8CD5-62644DD87C0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08" orient="horz"/>
        <p:guide pos="3840"/>
        <p:guide pos="576" orient="horz"/>
        <p:guide pos="223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Mono-regular.fntdata"/><Relationship Id="rId61" Type="http://schemas.openxmlformats.org/officeDocument/2006/relationships/font" Target="fonts/CascadiaCode-boldItalic.fntdata"/><Relationship Id="rId20" Type="http://schemas.openxmlformats.org/officeDocument/2006/relationships/slide" Target="slides/slide14.xml"/><Relationship Id="rId64" Type="http://schemas.openxmlformats.org/officeDocument/2006/relationships/font" Target="fonts/RobotoMono-italic.fntdata"/><Relationship Id="rId63" Type="http://schemas.openxmlformats.org/officeDocument/2006/relationships/font" Target="fonts/RobotoMono-bold.fntdata"/><Relationship Id="rId22" Type="http://schemas.openxmlformats.org/officeDocument/2006/relationships/slide" Target="slides/slide16.xml"/><Relationship Id="rId66" Type="http://customschemas.google.com/relationships/presentationmetadata" Target="metadata"/><Relationship Id="rId21" Type="http://schemas.openxmlformats.org/officeDocument/2006/relationships/slide" Target="slides/slide15.xml"/><Relationship Id="rId65" Type="http://schemas.openxmlformats.org/officeDocument/2006/relationships/font" Target="fonts/RobotoMon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CascadiaCode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QuattrocentoSans-bold.fntdata"/><Relationship Id="rId52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55" Type="http://schemas.openxmlformats.org/officeDocument/2006/relationships/font" Target="fonts/QuattrocentoSans-boldItalic.fntdata"/><Relationship Id="rId10" Type="http://schemas.openxmlformats.org/officeDocument/2006/relationships/slide" Target="slides/slide4.xml"/><Relationship Id="rId54" Type="http://schemas.openxmlformats.org/officeDocument/2006/relationships/font" Target="fonts/QuattrocentoSans-italic.fntdata"/><Relationship Id="rId13" Type="http://schemas.openxmlformats.org/officeDocument/2006/relationships/slide" Target="slides/slide7.xml"/><Relationship Id="rId57" Type="http://schemas.openxmlformats.org/officeDocument/2006/relationships/font" Target="fonts/NanumGothic-bold.fntdata"/><Relationship Id="rId12" Type="http://schemas.openxmlformats.org/officeDocument/2006/relationships/slide" Target="slides/slide6.xml"/><Relationship Id="rId56" Type="http://schemas.openxmlformats.org/officeDocument/2006/relationships/font" Target="fonts/NanumGothic-regular.fntdata"/><Relationship Id="rId15" Type="http://schemas.openxmlformats.org/officeDocument/2006/relationships/slide" Target="slides/slide9.xml"/><Relationship Id="rId59" Type="http://schemas.openxmlformats.org/officeDocument/2006/relationships/font" Target="fonts/CascadiaCode-bold.fntdata"/><Relationship Id="rId14" Type="http://schemas.openxmlformats.org/officeDocument/2006/relationships/slide" Target="slides/slide8.xml"/><Relationship Id="rId58" Type="http://schemas.openxmlformats.org/officeDocument/2006/relationships/font" Target="fonts/CascadiaCod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7ef4691d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35e7ef4691d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14c87610c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3614c87610c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14c87610c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3614c87610c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14c87610c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3614c87610c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14c87610c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3614c87610c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14c87610c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3614c87610c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14c87610c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3614c87610c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150fe765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36150fe7650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14c87610c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3614c87610c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14c87610c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3614c87610c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14c87610c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3614c87610c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14c87610c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3614c87610c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14c87610c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3614c87610c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14c87610c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3614c87610c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14c87610c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3614c87610c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14c87610c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3614c87610c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614c87610c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3614c87610c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150fe7650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36150fe7650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150fe7650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36150fe7650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6150fe7650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36150fe7650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cf08672e9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35cf08672e9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6150fe7650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36150fe7650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150fe7650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36150fe7650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150fe7650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36150fe7650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6150fe7650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36150fe7650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6150fe7650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36150fe7650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150fe7650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36150fe7650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6150fe7650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36150fe7650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6150fe7650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36150fe7650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6150fe7650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36150fe7650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6150fe7650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36150fe7650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d41f6bd9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35fd41f6bd9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6150fe7650_0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g36150fe7650_0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6150fe7650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36150fe7650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6150fe7650_0_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36150fe7650_0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6150fe7650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36150fe7650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cf08672e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g35cf08672e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14c87610c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3614c87610c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14c87610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3614c87610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d41f6bd9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35fd41f6bd9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d41f6bd9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35fd41f6bd9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d41f6bd9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35fd41f6bd9_0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/>
          <p:nvPr/>
        </p:nvSpPr>
        <p:spPr>
          <a:xfrm flipH="1" rot="-5400000">
            <a:off x="5338916" y="-1"/>
            <a:ext cx="6853083" cy="685308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30"/>
          <p:cNvCxnSpPr/>
          <p:nvPr/>
        </p:nvCxnSpPr>
        <p:spPr>
          <a:xfrm>
            <a:off x="0" y="2844800"/>
            <a:ext cx="12191999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30"/>
          <p:cNvSpPr/>
          <p:nvPr/>
        </p:nvSpPr>
        <p:spPr>
          <a:xfrm flipH="1" rot="5400000">
            <a:off x="0" y="5372100"/>
            <a:ext cx="1485900" cy="1485900"/>
          </a:xfrm>
          <a:prstGeom prst="rtTriangle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0"/>
          <p:cNvSpPr/>
          <p:nvPr/>
        </p:nvSpPr>
        <p:spPr>
          <a:xfrm>
            <a:off x="10058400" y="257175"/>
            <a:ext cx="2133600" cy="62865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AI TRAINING SERIES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0"/>
          <p:cNvPicPr preferRelativeResize="0"/>
          <p:nvPr/>
        </p:nvPicPr>
        <p:blipFill rotWithShape="1">
          <a:blip r:embed="rId2">
            <a:alphaModFix/>
          </a:blip>
          <a:srcRect b="0" l="17459" r="1066" t="0"/>
          <a:stretch/>
        </p:blipFill>
        <p:spPr>
          <a:xfrm>
            <a:off x="5907024" y="576072"/>
            <a:ext cx="4544568" cy="4544568"/>
          </a:xfrm>
          <a:prstGeom prst="diamond">
            <a:avLst/>
          </a:prstGeom>
          <a:noFill/>
          <a:ln>
            <a:noFill/>
          </a:ln>
        </p:spPr>
      </p:pic>
      <p:sp>
        <p:nvSpPr>
          <p:cNvPr id="20" name="Google Shape;20;p30"/>
          <p:cNvSpPr/>
          <p:nvPr/>
        </p:nvSpPr>
        <p:spPr>
          <a:xfrm>
            <a:off x="6016752" y="676656"/>
            <a:ext cx="4330700" cy="4330700"/>
          </a:xfrm>
          <a:prstGeom prst="diamond">
            <a:avLst/>
          </a:prstGeom>
          <a:solidFill>
            <a:schemeClr val="dk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0"/>
          <p:cNvSpPr/>
          <p:nvPr/>
        </p:nvSpPr>
        <p:spPr>
          <a:xfrm>
            <a:off x="7785101" y="2453276"/>
            <a:ext cx="787400" cy="783048"/>
          </a:xfrm>
          <a:custGeom>
            <a:rect b="b" l="l" r="r" t="t"/>
            <a:pathLst>
              <a:path extrusionOk="0" h="901" w="902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0"/>
          <p:cNvSpPr txBox="1"/>
          <p:nvPr>
            <p:ph type="title"/>
          </p:nvPr>
        </p:nvSpPr>
        <p:spPr>
          <a:xfrm>
            <a:off x="740664" y="3227832"/>
            <a:ext cx="6164349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Quattrocento Sans"/>
              <a:buNone/>
              <a:defRPr b="1"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746659" y="4187016"/>
            <a:ext cx="6164349" cy="15975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mon Slide (White &amp; Big)">
  <p:cSld name="Common Slide (White &amp; Big)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/>
          <p:nvPr>
            <p:ph type="title"/>
          </p:nvPr>
        </p:nvSpPr>
        <p:spPr>
          <a:xfrm>
            <a:off x="694944" y="310896"/>
            <a:ext cx="10808208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" type="body"/>
          </p:nvPr>
        </p:nvSpPr>
        <p:spPr>
          <a:xfrm>
            <a:off x="694944" y="1235242"/>
            <a:ext cx="10808208" cy="531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(Big)" showMasterSp="0">
  <p:cSld name="Title Only (Big)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/>
          <p:nvPr>
            <p:ph type="title"/>
          </p:nvPr>
        </p:nvSpPr>
        <p:spPr>
          <a:xfrm>
            <a:off x="694944" y="310895"/>
            <a:ext cx="10808208" cy="699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White)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(White &amp; Big)">
  <p:cSld name="Title Only (White &amp; Big)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694944" y="310895"/>
            <a:ext cx="10808208" cy="699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/>
          <p:nvPr/>
        </p:nvSpPr>
        <p:spPr>
          <a:xfrm flipH="1" rot="-5400000">
            <a:off x="5338916" y="-1"/>
            <a:ext cx="6853083" cy="685308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34"/>
          <p:cNvCxnSpPr/>
          <p:nvPr/>
        </p:nvCxnSpPr>
        <p:spPr>
          <a:xfrm>
            <a:off x="0" y="2844800"/>
            <a:ext cx="12191999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34"/>
          <p:cNvSpPr/>
          <p:nvPr/>
        </p:nvSpPr>
        <p:spPr>
          <a:xfrm flipH="1" rot="5400000">
            <a:off x="0" y="5372100"/>
            <a:ext cx="1485900" cy="1485900"/>
          </a:xfrm>
          <a:prstGeom prst="rtTriangle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4"/>
          <p:cNvSpPr txBox="1"/>
          <p:nvPr/>
        </p:nvSpPr>
        <p:spPr>
          <a:xfrm>
            <a:off x="3054350" y="5534253"/>
            <a:ext cx="60833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</a:t>
            </a:r>
            <a:r>
              <a:rPr b="0" i="0" lang="en-US" sz="5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34"/>
          <p:cNvPicPr preferRelativeResize="0"/>
          <p:nvPr/>
        </p:nvPicPr>
        <p:blipFill rotWithShape="1">
          <a:blip r:embed="rId2">
            <a:alphaModFix/>
          </a:blip>
          <a:srcRect b="0" l="17459" r="1066" t="0"/>
          <a:stretch/>
        </p:blipFill>
        <p:spPr>
          <a:xfrm>
            <a:off x="3310128" y="54864"/>
            <a:ext cx="5577840" cy="557784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5" name="Google Shape;35;p34"/>
          <p:cNvSpPr/>
          <p:nvPr/>
        </p:nvSpPr>
        <p:spPr>
          <a:xfrm>
            <a:off x="3441592" y="190392"/>
            <a:ext cx="5308816" cy="5308816"/>
          </a:xfrm>
          <a:prstGeom prst="diamond">
            <a:avLst/>
          </a:prstGeom>
          <a:solidFill>
            <a:schemeClr val="dk2">
              <a:alpha val="4352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">
  <p:cSld name="Contents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idx="1" type="body"/>
          </p:nvPr>
        </p:nvSpPr>
        <p:spPr>
          <a:xfrm>
            <a:off x="694944" y="1398587"/>
            <a:ext cx="10808208" cy="4869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i="1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5"/>
          <p:cNvSpPr txBox="1"/>
          <p:nvPr/>
        </p:nvSpPr>
        <p:spPr>
          <a:xfrm>
            <a:off x="694944" y="374677"/>
            <a:ext cx="10808208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CONTENTS</a:t>
            </a:r>
            <a:endParaRPr b="1" i="0" sz="4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/>
          <p:nvPr>
            <p:ph type="title"/>
          </p:nvPr>
        </p:nvSpPr>
        <p:spPr>
          <a:xfrm>
            <a:off x="694944" y="310896"/>
            <a:ext cx="10808208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(White)">
  <p:cSld name="Title Only (White)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/>
          <p:nvPr>
            <p:ph type="title"/>
          </p:nvPr>
        </p:nvSpPr>
        <p:spPr>
          <a:xfrm>
            <a:off x="694944" y="310896"/>
            <a:ext cx="10808208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mon Slide (White)">
  <p:cSld name="Common Slide (White)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/>
          <p:nvPr>
            <p:ph type="title"/>
          </p:nvPr>
        </p:nvSpPr>
        <p:spPr>
          <a:xfrm>
            <a:off x="694944" y="310896"/>
            <a:ext cx="10808208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" type="body"/>
          </p:nvPr>
        </p:nvSpPr>
        <p:spPr>
          <a:xfrm>
            <a:off x="694944" y="1115568"/>
            <a:ext cx="10808208" cy="5431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694944" y="310896"/>
            <a:ext cx="10808208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694944" y="1113525"/>
            <a:ext cx="10808208" cy="5433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/>
          <p:nvPr/>
        </p:nvSpPr>
        <p:spPr>
          <a:xfrm flipH="1" rot="5400000">
            <a:off x="0" y="5372100"/>
            <a:ext cx="1485900" cy="14859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9"/>
          <p:cNvSpPr/>
          <p:nvPr/>
        </p:nvSpPr>
        <p:spPr>
          <a:xfrm>
            <a:off x="10058400" y="97712"/>
            <a:ext cx="2133600" cy="177800"/>
          </a:xfrm>
          <a:prstGeom prst="rect">
            <a:avLst/>
          </a:prstGeom>
          <a:solidFill>
            <a:srgbClr val="E65E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setup.p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store.hiwonder.com.cn/docs/mentorpi/source_code/self_driving.zip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store.hiwonder.com.cn/docs/mentorpi/source_code/self_driving.zip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store.hiwonder.com.cn/docs/mentorpi/source_code/self_driving.zip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store.hiwonder.com.cn/docs/mentorpi/source_code/self_driving.zip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store.hiwonder.com.cn/docs/mentorpi/source_code/self_driving.zip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store.hiwonder.com.cn/docs/mentorpi/source_code/self_driving.zip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store.hiwonder.com.cn/docs/mentorpi/source_code/self_driving.zip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store.hiwonder.com.cn/docs/mentorpi/source_code/self_driving.zip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store.hiwonder.com.cn/docs/mentorpi/source_code/self_driving.zi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store.hiwonder.com.cn/docs/mentorpi/source_code/self_driving.zip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store.hiwonder.com.cn/docs/mentorpi/source_code/self_driving.zip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store.hiwonder.com.cn/docs/mentorpi/source_code/self_driving.zi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ITRhgORNfHYJQaBSFVjdeSoiFCgCuoLf/view?usp=sharing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575796" y="3237642"/>
            <a:ext cx="72060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3200">
                <a:latin typeface="Nanum Gothic"/>
                <a:ea typeface="Nanum Gothic"/>
                <a:cs typeface="Nanum Gothic"/>
                <a:sym typeface="Nanum Gothic"/>
              </a:rPr>
              <a:t>자율주행 코드 분석</a:t>
            </a:r>
            <a:endParaRPr sz="7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e7ef4691d_0_145"/>
          <p:cNvSpPr txBox="1"/>
          <p:nvPr/>
        </p:nvSpPr>
        <p:spPr>
          <a:xfrm>
            <a:off x="404325" y="544950"/>
            <a:ext cx="1031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 </a:t>
            </a:r>
            <a:r>
              <a:rPr b="1" lang="en-US" sz="4000">
                <a:solidFill>
                  <a:schemeClr val="dk1"/>
                </a:solidFill>
              </a:rPr>
              <a:t>ROS 패키지의 이해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35e7ef4691d_0_145"/>
          <p:cNvSpPr txBox="1"/>
          <p:nvPr/>
        </p:nvSpPr>
        <p:spPr>
          <a:xfrm>
            <a:off x="404325" y="1632850"/>
            <a:ext cx="7907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# 이 명령어는 ros2에서 자율주행을 시작하는 명령어입니다.</a:t>
            </a:r>
            <a:br>
              <a:rPr lang="en-US" sz="2000">
                <a:solidFill>
                  <a:srgbClr val="0000FF"/>
                </a:solidFill>
              </a:rPr>
            </a:br>
            <a:r>
              <a:rPr lang="en-US" sz="2000">
                <a:solidFill>
                  <a:srgbClr val="0000FF"/>
                </a:solidFill>
              </a:rPr>
              <a:t>ros2 launch example self_driving.launch.py only_line_follow:=true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</a:rPr>
              <a:t>이걸 실행 할 수 있는 이유는?</a:t>
            </a:r>
            <a:br>
              <a:rPr lang="en-US" sz="2000">
                <a:solidFill>
                  <a:srgbClr val="0000FF"/>
                </a:solidFill>
              </a:rPr>
            </a:br>
            <a:br>
              <a:rPr lang="en-US" sz="2000">
                <a:solidFill>
                  <a:srgbClr val="0000FF"/>
                </a:solidFill>
              </a:rPr>
            </a:br>
            <a:r>
              <a:rPr lang="en-US" sz="2000">
                <a:solidFill>
                  <a:srgbClr val="0000FF"/>
                </a:solidFill>
              </a:rPr>
              <a:t>ROS2의 example 패키지가 설치 되어 있기 때문입니다.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14c87610c_0_35"/>
          <p:cNvSpPr txBox="1"/>
          <p:nvPr/>
        </p:nvSpPr>
        <p:spPr>
          <a:xfrm>
            <a:off x="404325" y="544950"/>
            <a:ext cx="1031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 </a:t>
            </a:r>
            <a:r>
              <a:rPr b="1" lang="en-US" sz="4000">
                <a:solidFill>
                  <a:schemeClr val="dk1"/>
                </a:solidFill>
              </a:rPr>
              <a:t>ROS 패키지의 이해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3614c87610c_0_35"/>
          <p:cNvSpPr txBox="1"/>
          <p:nvPr/>
        </p:nvSpPr>
        <p:spPr>
          <a:xfrm>
            <a:off x="404325" y="1470450"/>
            <a:ext cx="9400500" cy="44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</a:rPr>
              <a:t>ROS2 에서 패키지를 설치하는 방법은</a:t>
            </a:r>
            <a:br>
              <a:rPr b="1" lang="en-US" sz="2800">
                <a:solidFill>
                  <a:srgbClr val="FF0000"/>
                </a:solidFill>
              </a:rPr>
            </a:br>
            <a:br>
              <a:rPr b="1" lang="en-US" sz="2000">
                <a:solidFill>
                  <a:schemeClr val="dk1"/>
                </a:solidFill>
              </a:rPr>
            </a:br>
            <a:r>
              <a:rPr b="1" lang="en-US" sz="2000">
                <a:solidFill>
                  <a:schemeClr val="dk1"/>
                </a:solidFill>
              </a:rPr>
              <a:t># </a:t>
            </a:r>
            <a:r>
              <a:rPr b="1" lang="en-US" sz="2000">
                <a:solidFill>
                  <a:srgbClr val="188038"/>
                </a:solidFill>
              </a:rPr>
              <a:t>colcon build</a:t>
            </a:r>
            <a:r>
              <a:rPr b="1" lang="en-US" sz="2000">
                <a:solidFill>
                  <a:schemeClr val="dk1"/>
                </a:solidFill>
              </a:rPr>
              <a:t> 실행 </a:t>
            </a:r>
            <a:r>
              <a:rPr b="1" lang="en-US" sz="2000">
                <a:solidFill>
                  <a:srgbClr val="FF0000"/>
                </a:solidFill>
              </a:rPr>
              <a:t>(ros2 </a:t>
            </a:r>
            <a:r>
              <a:rPr b="1" lang="en-US" sz="2000">
                <a:solidFill>
                  <a:srgbClr val="FF0000"/>
                </a:solidFill>
              </a:rPr>
              <a:t>도커에선 이미 설치 되어있으니 참고만 할것</a:t>
            </a:r>
            <a:r>
              <a:rPr b="1" lang="en-US" sz="2000">
                <a:solidFill>
                  <a:srgbClr val="FF0000"/>
                </a:solidFill>
              </a:rPr>
              <a:t>)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88038"/>
                </a:solidFill>
              </a:rPr>
              <a:t>colcon build --packages-select example</a:t>
            </a:r>
            <a:endParaRPr b="1" sz="2000">
              <a:solidFill>
                <a:srgbClr val="188038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ROS 2 빌드 툴 </a:t>
            </a:r>
            <a:r>
              <a:rPr b="1" lang="en-US" sz="2000">
                <a:solidFill>
                  <a:srgbClr val="188038"/>
                </a:solidFill>
              </a:rPr>
              <a:t>colcon</a:t>
            </a:r>
            <a:r>
              <a:rPr b="1" lang="en-US" sz="2000">
                <a:solidFill>
                  <a:schemeClr val="dk1"/>
                </a:solidFill>
              </a:rPr>
              <a:t>이 현재 워크스페이스의 </a:t>
            </a:r>
            <a:r>
              <a:rPr b="1" lang="en-US" sz="2000">
                <a:solidFill>
                  <a:srgbClr val="188038"/>
                </a:solidFill>
              </a:rPr>
              <a:t>src/</a:t>
            </a:r>
            <a:r>
              <a:rPr b="1" lang="en-US" sz="2000">
                <a:solidFill>
                  <a:schemeClr val="dk1"/>
                </a:solidFill>
              </a:rPr>
              <a:t> 디렉토리 내부를 탐색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rgbClr val="188038"/>
                </a:solidFill>
              </a:rPr>
              <a:t>example</a:t>
            </a:r>
            <a:r>
              <a:rPr b="1" lang="en-US" sz="2000">
                <a:solidFill>
                  <a:schemeClr val="dk1"/>
                </a:solidFill>
              </a:rPr>
              <a:t> 패키지를 찾음 (</a:t>
            </a:r>
            <a:r>
              <a:rPr b="1" lang="en-US" sz="2000">
                <a:solidFill>
                  <a:srgbClr val="188038"/>
                </a:solidFill>
              </a:rPr>
              <a:t>package.xml</a:t>
            </a:r>
            <a:r>
              <a:rPr b="1" lang="en-US" sz="2000">
                <a:solidFill>
                  <a:schemeClr val="dk1"/>
                </a:solidFill>
              </a:rPr>
              <a:t>, </a:t>
            </a:r>
            <a:r>
              <a:rPr b="1" lang="en-US" sz="2000">
                <a:solidFill>
                  <a:srgbClr val="188038"/>
                </a:solidFill>
              </a:rPr>
              <a:t>setup.py</a:t>
            </a:r>
            <a:r>
              <a:rPr b="1" lang="en-US" sz="2000">
                <a:solidFill>
                  <a:schemeClr val="dk1"/>
                </a:solidFill>
              </a:rPr>
              <a:t>가 함께 있어야 함)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Python 패키지인지 확인 후 </a:t>
            </a:r>
            <a:r>
              <a:rPr b="1" lang="en-US" sz="2000">
                <a:solidFill>
                  <a:srgbClr val="188038"/>
                </a:solidFill>
              </a:rPr>
              <a:t>setuptools</a:t>
            </a:r>
            <a:r>
              <a:rPr b="1" lang="en-US" sz="2000">
                <a:solidFill>
                  <a:schemeClr val="dk1"/>
                </a:solidFill>
              </a:rPr>
              <a:t> 기반으로 처리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Example </a:t>
            </a:r>
            <a:r>
              <a:rPr b="1" lang="en-US" sz="2000">
                <a:solidFill>
                  <a:schemeClr val="dk1"/>
                </a:solidFill>
              </a:rPr>
              <a:t>패키지의 위치 </a:t>
            </a:r>
            <a:r>
              <a:rPr b="1" lang="en-US" sz="2000">
                <a:solidFill>
                  <a:srgbClr val="FF0000"/>
                </a:solidFill>
              </a:rPr>
              <a:t>(우리는 여기서 코드 구조를 확인할 수 있다.)</a:t>
            </a:r>
            <a:endParaRPr b="1" sz="2000">
              <a:solidFill>
                <a:srgbClr val="FF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2000">
                <a:solidFill>
                  <a:srgbClr val="0000FF"/>
                </a:solidFill>
              </a:rPr>
              <a:t>/home/ubuntu/ros2_ws/src/example</a:t>
            </a:r>
            <a:endParaRPr b="1"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14c87610c_0_53"/>
          <p:cNvSpPr txBox="1"/>
          <p:nvPr/>
        </p:nvSpPr>
        <p:spPr>
          <a:xfrm>
            <a:off x="404325" y="544950"/>
            <a:ext cx="1031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 </a:t>
            </a:r>
            <a:r>
              <a:rPr b="1" lang="en-US" sz="4000">
                <a:solidFill>
                  <a:schemeClr val="dk1"/>
                </a:solidFill>
              </a:rPr>
              <a:t>ROS 패키지의 이해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3614c87610c_0_53"/>
          <p:cNvSpPr txBox="1"/>
          <p:nvPr/>
        </p:nvSpPr>
        <p:spPr>
          <a:xfrm>
            <a:off x="404325" y="1555125"/>
            <a:ext cx="5178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1. </a:t>
            </a:r>
            <a:r>
              <a:rPr b="1" lang="en-US" sz="2000">
                <a:solidFill>
                  <a:srgbClr val="188038"/>
                </a:solidFill>
              </a:rPr>
              <a:t>colcon build</a:t>
            </a:r>
            <a:br>
              <a:rPr b="1" lang="en-US" sz="2000">
                <a:solidFill>
                  <a:schemeClr val="dk1"/>
                </a:solidFill>
              </a:rPr>
            </a:br>
            <a:r>
              <a:rPr b="1" lang="en-US" sz="2000">
                <a:solidFill>
                  <a:schemeClr val="dk1"/>
                </a:solidFill>
              </a:rPr>
              <a:t>2. </a:t>
            </a:r>
            <a:r>
              <a:rPr b="1"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setup.py</a:t>
            </a:r>
            <a:r>
              <a:rPr b="1" lang="en-US" sz="2000">
                <a:solidFill>
                  <a:schemeClr val="dk1"/>
                </a:solidFill>
              </a:rPr>
              <a:t>가 실행됨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setup()</a:t>
            </a:r>
            <a:r>
              <a:rPr lang="en-US" sz="2000">
                <a:solidFill>
                  <a:schemeClr val="dk1"/>
                </a:solidFill>
              </a:rPr>
              <a:t> 함수가 실행되면서 다음을 수행:</a:t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137" name="Google Shape;137;g3614c87610c_0_53"/>
          <p:cNvGraphicFramePr/>
          <p:nvPr/>
        </p:nvGraphicFramePr>
        <p:xfrm>
          <a:off x="404325" y="29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{D726F465-11E1-43EF-8CD5-62644DD87C01}</a:tableStyleId>
              </a:tblPr>
              <a:tblGrid>
                <a:gridCol w="2113275"/>
                <a:gridCol w="5844550"/>
              </a:tblGrid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항목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설명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r>
                        <a:rPr lang="en-US" sz="1100"/>
                        <a:t>, </a:t>
                      </a:r>
                      <a:r>
                        <a:rPr lang="en-US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version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패키지 메타 정보 등록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packages=[example]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Python 코드 설치 대상 지정 (예: </a:t>
                      </a:r>
                      <a:r>
                        <a:rPr lang="en-US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example/*.py</a:t>
                      </a:r>
                      <a:r>
                        <a:rPr lang="en-US" sz="1100"/>
                        <a:t>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data_files=[...]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.launch.py</a:t>
                      </a:r>
                      <a:r>
                        <a:rPr lang="en-US" sz="1100"/>
                        <a:t>, </a:t>
                      </a:r>
                      <a:r>
                        <a:rPr lang="en-US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.yaml</a:t>
                      </a:r>
                      <a:r>
                        <a:rPr lang="en-US" sz="1100"/>
                        <a:t>, </a:t>
                      </a:r>
                      <a:r>
                        <a:rPr lang="en-US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.dae</a:t>
                      </a:r>
                      <a:r>
                        <a:rPr lang="en-US" sz="1100"/>
                        <a:t> 등을 적절한 ROS 경로에 복사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entry_points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CLI 명령어(</a:t>
                      </a:r>
                      <a:r>
                        <a:rPr lang="en-US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ros2 run</a:t>
                      </a:r>
                      <a:r>
                        <a:rPr lang="en-US" sz="1100"/>
                        <a:t>, </a:t>
                      </a:r>
                      <a:r>
                        <a:rPr lang="en-US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self_driving</a:t>
                      </a:r>
                      <a:r>
                        <a:rPr lang="en-US" sz="1100"/>
                        <a:t>) 실행 설정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14c87610c_0_58"/>
          <p:cNvSpPr txBox="1"/>
          <p:nvPr/>
        </p:nvSpPr>
        <p:spPr>
          <a:xfrm>
            <a:off x="404325" y="544950"/>
            <a:ext cx="1031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 </a:t>
            </a:r>
            <a:r>
              <a:rPr b="1" lang="en-US" sz="4000">
                <a:solidFill>
                  <a:schemeClr val="dk1"/>
                </a:solidFill>
              </a:rPr>
              <a:t>ROS 패키지의 이해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3614c87610c_0_58"/>
          <p:cNvSpPr txBox="1"/>
          <p:nvPr/>
        </p:nvSpPr>
        <p:spPr>
          <a:xfrm>
            <a:off x="505425" y="1321825"/>
            <a:ext cx="7161300" cy="5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colcon</a:t>
            </a:r>
            <a:r>
              <a:rPr lang="en-US" sz="1100">
                <a:solidFill>
                  <a:schemeClr val="dk1"/>
                </a:solidFill>
              </a:rPr>
              <a:t>은 아래와 같은 구조로 빌드 산출물을 저장합니다: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install/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├── example/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│   ├── bin/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│   │   └── self_driving  ← 실행 가능한 CLI 스크립트 (쉘 스크립트 + 파이썬 실행)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│   ├── lib/python3.x/site-packages/example/  ← Python 코드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│   └── share/example/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│       ├── package.xml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│       ├── launch/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│       ├── config/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│       └── resource/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14c87610c_0_87"/>
          <p:cNvSpPr txBox="1"/>
          <p:nvPr/>
        </p:nvSpPr>
        <p:spPr>
          <a:xfrm>
            <a:off x="404325" y="544950"/>
            <a:ext cx="1031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 </a:t>
            </a:r>
            <a:r>
              <a:rPr b="1" lang="en-US" sz="4000">
                <a:solidFill>
                  <a:schemeClr val="dk1"/>
                </a:solidFill>
              </a:rPr>
              <a:t>ROS 패키지의 이해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614c87610c_0_87"/>
          <p:cNvSpPr txBox="1"/>
          <p:nvPr/>
        </p:nvSpPr>
        <p:spPr>
          <a:xfrm>
            <a:off x="489875" y="1509350"/>
            <a:ext cx="11025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console_scripts</a:t>
            </a:r>
            <a:r>
              <a:rPr b="1" lang="en-US" sz="2000">
                <a:solidFill>
                  <a:schemeClr val="dk1"/>
                </a:solidFill>
              </a:rPr>
              <a:t> → bin 파일 생성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entry_points</a:t>
            </a:r>
            <a:r>
              <a:rPr lang="en-US" sz="2000">
                <a:solidFill>
                  <a:schemeClr val="dk1"/>
                </a:solidFill>
              </a:rPr>
              <a:t>에 등록한 항목은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bin/</a:t>
            </a:r>
            <a:r>
              <a:rPr lang="en-US" sz="2000">
                <a:solidFill>
                  <a:schemeClr val="dk1"/>
                </a:solidFill>
              </a:rPr>
              <a:t> 디렉토리에 스크립트로 자동 생성됨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예: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self_driving</a:t>
            </a:r>
            <a:r>
              <a:rPr lang="en-US" sz="2000">
                <a:solidFill>
                  <a:schemeClr val="dk1"/>
                </a:solidFill>
              </a:rPr>
              <a:t> 실행 파일은 다음과 같은 내용이 들어감 (자동 생성):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#!/usr/bin/python3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example.self_driving.self_driving import main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main()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사용자는 터미널에서 단순히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self_driving</a:t>
            </a:r>
            <a:r>
              <a:rPr lang="en-US" sz="2000">
                <a:solidFill>
                  <a:schemeClr val="dk1"/>
                </a:solidFill>
              </a:rPr>
              <a:t> 또는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ros2 run example self_driving</a:t>
            </a:r>
            <a:r>
              <a:rPr lang="en-US" sz="2000">
                <a:solidFill>
                  <a:schemeClr val="dk1"/>
                </a:solidFill>
              </a:rPr>
              <a:t>만 입력하면 실행됨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g3614c87610c_0_87"/>
          <p:cNvSpPr txBox="1"/>
          <p:nvPr/>
        </p:nvSpPr>
        <p:spPr>
          <a:xfrm>
            <a:off x="3094800" y="4949400"/>
            <a:ext cx="9097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</a:rPr>
              <a:t># </a:t>
            </a:r>
            <a:r>
              <a:rPr b="1" lang="en-US" sz="1600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Setup.py</a:t>
            </a:r>
            <a:r>
              <a:rPr b="1" lang="en-US" sz="1600">
                <a:solidFill>
                  <a:srgbClr val="FF0000"/>
                </a:solidFill>
              </a:rPr>
              <a:t>에서 엔트리포인트로 선언된 이 코드는 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self_driving = example.self_driving.self_driving:main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600"/>
            </a:br>
            <a:r>
              <a:rPr b="1" lang="en-US" sz="1600">
                <a:solidFill>
                  <a:srgbClr val="FF0000"/>
                </a:solidFill>
              </a:rPr>
              <a:t># 실제 파이썬 코드는 이렇게 동작합니다.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from example.self_driving.self_driving import main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main()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14c87610c_0_24"/>
          <p:cNvSpPr txBox="1"/>
          <p:nvPr/>
        </p:nvSpPr>
        <p:spPr>
          <a:xfrm>
            <a:off x="799675" y="1519850"/>
            <a:ext cx="65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614c87610c_0_24"/>
          <p:cNvSpPr txBox="1"/>
          <p:nvPr>
            <p:ph idx="4294967295" type="title"/>
          </p:nvPr>
        </p:nvSpPr>
        <p:spPr>
          <a:xfrm>
            <a:off x="2756400" y="3150150"/>
            <a:ext cx="6679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III. </a:t>
            </a: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Lane Detection 코드 분석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14c87610c_0_114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III. Lane Detection 코드 분석</a:t>
            </a:r>
            <a:endParaRPr b="1" sz="4000">
              <a:solidFill>
                <a:schemeClr val="dk1"/>
              </a:solidFill>
            </a:endParaRPr>
          </a:p>
        </p:txBody>
      </p:sp>
      <p:pic>
        <p:nvPicPr>
          <p:cNvPr id="162" name="Google Shape;162;g3614c87610c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475" y="1543250"/>
            <a:ext cx="10163175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150fe7650_0_4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III. Lane Detection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168" name="Google Shape;168;g36150fe7650_0_4"/>
          <p:cNvSpPr txBox="1"/>
          <p:nvPr/>
        </p:nvSpPr>
        <p:spPr>
          <a:xfrm>
            <a:off x="404325" y="1625075"/>
            <a:ext cx="10885800" cy="4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</a:rPr>
              <a:t>Lane Detection 을 테스트하기 위한 단순 실행 명령어</a:t>
            </a:r>
            <a:endParaRPr sz="1600">
              <a:solidFill>
                <a:srgbClr val="404040"/>
              </a:solidFill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rgbClr val="404040"/>
                </a:solidFill>
              </a:rPr>
            </a:br>
            <a:r>
              <a:rPr lang="en-US" sz="1600">
                <a:solidFill>
                  <a:srgbClr val="404040"/>
                </a:solidFill>
              </a:rPr>
              <a:t># 도커 실행 후 명령어를 입력</a:t>
            </a:r>
            <a:br>
              <a:rPr lang="en-US" sz="1600">
                <a:solidFill>
                  <a:srgbClr val="404040"/>
                </a:solidFill>
              </a:rPr>
            </a:br>
            <a:r>
              <a:rPr lang="en-US" sz="1600">
                <a:solidFill>
                  <a:srgbClr val="0000FF"/>
                </a:solidFill>
              </a:rPr>
              <a:t>~/.stop_sh</a:t>
            </a:r>
            <a:endParaRPr sz="1600">
              <a:solidFill>
                <a:srgbClr val="0000FF"/>
              </a:solidFill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highlight>
                  <a:srgbClr val="F0F0F0"/>
                </a:highlight>
              </a:rPr>
              <a:t>ros2 launch examplt self_driving.launch.py onpy_line_follow:=true</a:t>
            </a:r>
            <a:endParaRPr sz="1600">
              <a:solidFill>
                <a:srgbClr val="0000FF"/>
              </a:solidFill>
              <a:highlight>
                <a:srgbClr val="F0F0F0"/>
              </a:highlight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highlight>
                  <a:srgbClr val="FCFCFC"/>
                </a:highlight>
              </a:rPr>
              <a:t>#새 명령줄 터미널을 엽니다. </a:t>
            </a:r>
            <a:endParaRPr sz="16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</a:rPr>
              <a:t>rqt</a:t>
            </a:r>
            <a:endParaRPr sz="1600">
              <a:solidFill>
                <a:srgbClr val="0000FF"/>
              </a:solidFill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highlight>
                <a:srgbClr val="F0F0F0"/>
              </a:highlight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highlight>
                  <a:srgbClr val="FCFCFC"/>
                </a:highlight>
              </a:rPr>
              <a:t>종료하고 싶으시면 </a:t>
            </a:r>
            <a:r>
              <a:rPr lang="en-US" sz="1600">
                <a:solidFill>
                  <a:srgbClr val="0000FF"/>
                </a:solidFill>
                <a:highlight>
                  <a:srgbClr val="FCFCFC"/>
                </a:highlight>
              </a:rPr>
              <a:t>Ctrl+C</a:t>
            </a:r>
            <a:endParaRPr sz="1600">
              <a:solidFill>
                <a:srgbClr val="0000FF"/>
              </a:solidFill>
              <a:highlight>
                <a:srgbClr val="F0F0F0"/>
              </a:highlight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highlight>
                  <a:srgbClr val="FCFCFC"/>
                </a:highlight>
              </a:rPr>
              <a:t>앱 서비스를 다시 시작하려면 다음 명령을 입력하고 </a:t>
            </a:r>
            <a:endParaRPr sz="16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highlight>
                  <a:srgbClr val="FCFCFC"/>
                </a:highlight>
              </a:rPr>
              <a:t>서비스 시작이 완료되었음을 나타내는 부저가 울릴 때까지 기다리세요.</a:t>
            </a:r>
            <a:endParaRPr sz="1600">
              <a:solidFill>
                <a:srgbClr val="404040"/>
              </a:solidFill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sudo systemctl restart start_node.service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14c87610c_0_96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III. Lane Detection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174" name="Google Shape;174;g3614c87610c_0_96"/>
          <p:cNvSpPr txBox="1"/>
          <p:nvPr/>
        </p:nvSpPr>
        <p:spPr>
          <a:xfrm>
            <a:off x="443225" y="2130500"/>
            <a:ext cx="8895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image_callback</a:t>
            </a: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(ros_image):</a:t>
            </a:r>
            <a:endParaRPr sz="18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cv_image </a:t>
            </a:r>
            <a:r>
              <a:rPr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bridge</a:t>
            </a:r>
            <a:r>
              <a:rPr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imgmsg_to_cv2(ros_image, </a:t>
            </a:r>
            <a:r>
              <a:rPr lang="en-US" sz="18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"bgr8"</a:t>
            </a: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bgr_image </a:t>
            </a:r>
            <a:r>
              <a:rPr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array(cv_image, dtype</a:t>
            </a:r>
            <a:r>
              <a:rPr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uint8)</a:t>
            </a:r>
            <a:endParaRPr sz="18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image_queue</a:t>
            </a:r>
            <a:r>
              <a:rPr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full():</a:t>
            </a:r>
            <a:endParaRPr sz="18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US" sz="18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if the queue is full, remove the oldest image</a:t>
            </a:r>
            <a:endParaRPr sz="18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image_queue</a:t>
            </a:r>
            <a:r>
              <a:rPr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 sz="18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US" sz="18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put the image into the queue</a:t>
            </a:r>
            <a:endParaRPr sz="18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image_queue</a:t>
            </a:r>
            <a:r>
              <a:rPr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put(bgr_image)</a:t>
            </a:r>
            <a:endParaRPr b="1" sz="1800"/>
          </a:p>
        </p:txBody>
      </p:sp>
      <p:sp>
        <p:nvSpPr>
          <p:cNvPr id="175" name="Google Shape;175;g3614c87610c_0_96"/>
          <p:cNvSpPr txBox="1"/>
          <p:nvPr/>
        </p:nvSpPr>
        <p:spPr>
          <a:xfrm>
            <a:off x="443225" y="1802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이미지 콜백: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176" name="Google Shape;176;g3614c87610c_0_96"/>
          <p:cNvSpPr txBox="1"/>
          <p:nvPr/>
        </p:nvSpPr>
        <p:spPr>
          <a:xfrm>
            <a:off x="443225" y="1345350"/>
            <a:ext cx="889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</a:rPr>
              <a:t>코드 경로 : </a:t>
            </a:r>
            <a:r>
              <a:rPr b="1" lang="en-US" sz="1600">
                <a:solidFill>
                  <a:srgbClr val="0000FF"/>
                </a:solidFill>
              </a:rPr>
              <a:t>/home/ubuntu/ros2_ws/src/example/example/self_driving/lane_detect.py</a:t>
            </a:r>
            <a:endParaRPr b="1"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14c87610c_0_130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III. Lane Detection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182" name="Google Shape;182;g3614c87610c_0_130"/>
          <p:cNvSpPr txBox="1"/>
          <p:nvPr/>
        </p:nvSpPr>
        <p:spPr>
          <a:xfrm>
            <a:off x="443225" y="2130500"/>
            <a:ext cx="11305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LaneDetector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color):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US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lane color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target_color 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color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US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ROI for lane detection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os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environ[</a:t>
            </a:r>
            <a:r>
              <a:rPr lang="en-US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'DEPTH_CAMERA_TYPE'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'ascamera'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rois 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338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360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320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292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315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320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248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270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320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rois 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450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480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320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390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480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320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330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480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320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weight_sum 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set_roi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roi):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rois 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roi</a:t>
            </a:r>
            <a:endParaRPr b="1"/>
          </a:p>
        </p:txBody>
      </p:sp>
      <p:sp>
        <p:nvSpPr>
          <p:cNvPr id="183" name="Google Shape;183;g3614c87610c_0_130"/>
          <p:cNvSpPr txBox="1"/>
          <p:nvPr/>
        </p:nvSpPr>
        <p:spPr>
          <a:xfrm>
            <a:off x="443225" y="1802100"/>
            <a:ext cx="30000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차선 감지기: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184" name="Google Shape;184;g3614c87610c_0_130"/>
          <p:cNvSpPr txBox="1"/>
          <p:nvPr/>
        </p:nvSpPr>
        <p:spPr>
          <a:xfrm>
            <a:off x="443225" y="1345350"/>
            <a:ext cx="889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</a:rPr>
              <a:t>코드 경로 : /home/ubuntu/ros2_ws/src/example/example/self_driving/lane_detect.py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185" name="Google Shape;185;g3614c87610c_0_130"/>
          <p:cNvSpPr txBox="1"/>
          <p:nvPr/>
        </p:nvSpPr>
        <p:spPr>
          <a:xfrm>
            <a:off x="839750" y="5318450"/>
            <a:ext cx="835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04040"/>
                </a:solidFill>
                <a:highlight>
                  <a:srgbClr val="FCFCFC"/>
                </a:highlight>
              </a:rPr>
              <a:t>__init__ 함수는 </a:t>
            </a:r>
            <a:r>
              <a:rPr b="1" lang="en-US" sz="1600">
                <a:solidFill>
                  <a:srgbClr val="404040"/>
                </a:solidFill>
                <a:highlight>
                  <a:srgbClr val="FCFCFC"/>
                </a:highlight>
              </a:rPr>
              <a:t>필요한 매개변수를 초기화합니다. </a:t>
            </a:r>
            <a:endParaRPr b="1" sz="16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04040"/>
                </a:solidFill>
                <a:highlight>
                  <a:srgbClr val="FCFCFC"/>
                </a:highlight>
              </a:rPr>
              <a:t>ROI를 인식 영역 잠금으로 설정합니다.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521000" y="1148325"/>
            <a:ext cx="6592200" cy="54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UcPeriod"/>
            </a:pPr>
            <a:r>
              <a:rPr lang="en-US" sz="2400">
                <a:solidFill>
                  <a:schemeClr val="dk1"/>
                </a:solidFill>
              </a:rPr>
              <a:t>실습 환경 설정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UcPeriod"/>
            </a:pPr>
            <a:r>
              <a:rPr lang="en-US" sz="2400">
                <a:solidFill>
                  <a:schemeClr val="dk1"/>
                </a:solidFill>
              </a:rPr>
              <a:t>ROS 패키지의 이해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romanUcPeriod"/>
            </a:pPr>
            <a:r>
              <a:rPr lang="en-US" sz="2400">
                <a:solidFill>
                  <a:schemeClr val="dk1"/>
                </a:solidFill>
              </a:rPr>
              <a:t>Lane Detection 코드 분석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romanUcPeriod"/>
            </a:pPr>
            <a:r>
              <a:rPr lang="en-US" sz="2400">
                <a:solidFill>
                  <a:schemeClr val="dk1"/>
                </a:solidFill>
              </a:rPr>
              <a:t>Self Driving 코드 분석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0" name="Google Shape;60;p2"/>
          <p:cNvSpPr txBox="1"/>
          <p:nvPr>
            <p:ph type="title"/>
          </p:nvPr>
        </p:nvSpPr>
        <p:spPr>
          <a:xfrm>
            <a:off x="694944" y="310895"/>
            <a:ext cx="108081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en-US"/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14c87610c_0_137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III. Lane Detection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191" name="Google Shape;191;g3614c87610c_0_137"/>
          <p:cNvSpPr txBox="1"/>
          <p:nvPr/>
        </p:nvSpPr>
        <p:spPr>
          <a:xfrm>
            <a:off x="419850" y="2130500"/>
            <a:ext cx="1135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set_roi</a:t>
            </a: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roi):</a:t>
            </a:r>
            <a:endParaRPr sz="18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rois </a:t>
            </a:r>
            <a:r>
              <a:rPr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roi</a:t>
            </a:r>
            <a:endParaRPr sz="18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g3614c87610c_0_137"/>
          <p:cNvSpPr txBox="1"/>
          <p:nvPr/>
        </p:nvSpPr>
        <p:spPr>
          <a:xfrm>
            <a:off x="443225" y="1802100"/>
            <a:ext cx="83742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set roi: 인식된 ROI를 설정하는 데 사용됩니다.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193" name="Google Shape;193;g3614c87610c_0_137"/>
          <p:cNvSpPr txBox="1"/>
          <p:nvPr/>
        </p:nvSpPr>
        <p:spPr>
          <a:xfrm>
            <a:off x="443225" y="1345350"/>
            <a:ext cx="889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</a:rPr>
              <a:t>코드 경로 : /home/ubuntu/ros2_ws/src/example/example/self_driving/lane_detect.py</a:t>
            </a:r>
            <a:endParaRPr b="1"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14c87610c_0_154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III. Lane Detection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199" name="Google Shape;199;g3614c87610c_0_154"/>
          <p:cNvSpPr txBox="1"/>
          <p:nvPr/>
        </p:nvSpPr>
        <p:spPr>
          <a:xfrm>
            <a:off x="443225" y="2317100"/>
            <a:ext cx="113523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3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get_area_max_contour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(contours, threshold</a:t>
            </a:r>
            <a:r>
              <a:rPr lang="en-US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US" sz="13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endParaRPr sz="13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obtain the contour corresponding to the maximum area</a:t>
            </a:r>
            <a:endParaRPr sz="13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:param contours:</a:t>
            </a:r>
            <a:endParaRPr sz="13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:param threshold:</a:t>
            </a:r>
            <a:endParaRPr sz="13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:return:</a:t>
            </a:r>
            <a:endParaRPr sz="13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'''</a:t>
            </a:r>
            <a:endParaRPr sz="13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contour_area </a:t>
            </a:r>
            <a:r>
              <a:rPr lang="en-US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(contours, </a:t>
            </a:r>
            <a:r>
              <a:rPr lang="en-US" sz="13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3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c: math</a:t>
            </a:r>
            <a:r>
              <a:rPr lang="en-US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fabs(cv2</a:t>
            </a:r>
            <a:r>
              <a:rPr lang="en-US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contourArea(c)), contours)))</a:t>
            </a:r>
            <a:endParaRPr sz="13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contour_area </a:t>
            </a:r>
            <a:r>
              <a:rPr lang="en-US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3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c_a: c_a[</a:t>
            </a:r>
            <a:r>
              <a:rPr lang="en-US" sz="13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threshold, contour_area))</a:t>
            </a:r>
            <a:endParaRPr sz="13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3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(contour_area) </a:t>
            </a:r>
            <a:r>
              <a:rPr lang="en-US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max_c_a </a:t>
            </a:r>
            <a:r>
              <a:rPr lang="en-US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(contour_area, key</a:t>
            </a:r>
            <a:r>
              <a:rPr lang="en-US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3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c_a: c_a[</a:t>
            </a:r>
            <a:r>
              <a:rPr lang="en-US" sz="13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3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3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max_c_a</a:t>
            </a:r>
            <a:endParaRPr sz="13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3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sz="1300">
              <a:solidFill>
                <a:srgbClr val="00702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g3614c87610c_0_154"/>
          <p:cNvSpPr txBox="1"/>
          <p:nvPr/>
        </p:nvSpPr>
        <p:spPr>
          <a:xfrm>
            <a:off x="443225" y="1802100"/>
            <a:ext cx="837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get_area_max_contour: OpenCV를 통해 윤곽선 목록을 가져와서 면적이 가장 큰 윤곽선을 얻습니다.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201" name="Google Shape;201;g3614c87610c_0_154"/>
          <p:cNvSpPr txBox="1"/>
          <p:nvPr/>
        </p:nvSpPr>
        <p:spPr>
          <a:xfrm>
            <a:off x="443225" y="1345350"/>
            <a:ext cx="889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</a:rPr>
              <a:t>코드 경로 : /home/ubuntu/ros2_ws/src/example/example/self_driving/lane_detect.py</a:t>
            </a:r>
            <a:endParaRPr b="1"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14c87610c_0_164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III. Lane Detection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07" name="Google Shape;207;g3614c87610c_0_164"/>
          <p:cNvSpPr txBox="1"/>
          <p:nvPr/>
        </p:nvSpPr>
        <p:spPr>
          <a:xfrm>
            <a:off x="443225" y="2317100"/>
            <a:ext cx="11352300" cy="4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add_horizontal_line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image):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US" sz="16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  |____  ---&gt;   |————   ---&gt; ——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h, w 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image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shape[:</a:t>
            </a:r>
            <a:r>
              <a:rPr lang="en-US" sz="16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roi_w_min 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(w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6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roi_w_max 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roi_h_min 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roi_h_max 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h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roi 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image[roi_h_min:roi_h_max, roi_w_min:roi_w_max]  </a:t>
            </a:r>
            <a:r>
              <a:rPr i="1" lang="en-US" sz="16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crop the right half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flip_binary 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cv2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flip(roi, </a:t>
            </a:r>
            <a:r>
              <a:rPr lang="en-US" sz="16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i="1" lang="en-US" sz="16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flip upside down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max_y 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cv2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minMaxLoc(flip_binary)[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-US" sz="16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i="1" lang="en-US" sz="16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extract the coordinates of the top-left point with a value of 255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h 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max_y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g3614c87610c_0_164"/>
          <p:cNvSpPr txBox="1"/>
          <p:nvPr/>
        </p:nvSpPr>
        <p:spPr>
          <a:xfrm>
            <a:off x="443225" y="1802100"/>
            <a:ext cx="837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수평줄 추가: 이미지의 너비와 높이, ROI를 기준으로 인식 수평선을 설정합니다.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209" name="Google Shape;209;g3614c87610c_0_164"/>
          <p:cNvSpPr txBox="1"/>
          <p:nvPr/>
        </p:nvSpPr>
        <p:spPr>
          <a:xfrm>
            <a:off x="443225" y="1345350"/>
            <a:ext cx="889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</a:rPr>
              <a:t>코드 경로 : /home/ubuntu/ros2_ws/src/example/example/self_driving/lane_detect.py</a:t>
            </a:r>
            <a:endParaRPr b="1"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14c87610c_0_174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III. Lane Detection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15" name="Google Shape;215;g3614c87610c_0_174"/>
          <p:cNvSpPr txBox="1"/>
          <p:nvPr/>
        </p:nvSpPr>
        <p:spPr>
          <a:xfrm>
            <a:off x="443225" y="2317100"/>
            <a:ext cx="113523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add_vertical_line_near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image):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US" sz="9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——|         |——        |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US" sz="9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  |   ---&gt;  |     ---&gt;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h, w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image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shape[: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roi_w_min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roi_w_max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(w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roi_h_min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(h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roi_h_max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h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roi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image[roi_h_min:roi_h_max, roi_w_min:roi_w_max]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flip_binary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cv2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flip(roi,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i="1" lang="en-US" sz="9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flip the image horizontally and vertically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US" sz="9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#cv2.imshow('1', flip_binary)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(x_0, y_0)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cv2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minMaxLoc(flip_binary)[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i="1" lang="en-US" sz="9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extract the coordinates of the top-left point with a value of 255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down_p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(roi_w_max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x_0, roi_h_max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y_0)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(x_1, y_1)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cv2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minMaxLoc(roi)[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y_center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((roi_h_max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roi_h_min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y_1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y_0)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roi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flip_binary[y_center:, :] 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(x, y)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cv2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minMaxLoc(roi)[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up_p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(roi_w_max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x, roi_h_max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(y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y_center))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up_point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down_point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up_p[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down_p[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up_p[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down_p[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up_point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down_p[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((up_p[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down_p[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(up_p[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down_p[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]))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down_p[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]), 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down_point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down_p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up_point, down_point, y_center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g3614c87610c_0_174"/>
          <p:cNvSpPr txBox="1"/>
          <p:nvPr/>
        </p:nvSpPr>
        <p:spPr>
          <a:xfrm>
            <a:off x="443225" y="1802100"/>
            <a:ext cx="837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수직선_거리_추가: ROI와 로봇에서 이미지의 가장 먼 부분까지의 거리를 기준으로 인식 수직선을 설정합니다.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217" name="Google Shape;217;g3614c87610c_0_174"/>
          <p:cNvSpPr txBox="1"/>
          <p:nvPr/>
        </p:nvSpPr>
        <p:spPr>
          <a:xfrm>
            <a:off x="443225" y="1345350"/>
            <a:ext cx="889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</a:rPr>
              <a:t>코드 경로 : /home/ubuntu/ros2_ws/src/example/example/self_driving/lane_detect.py</a:t>
            </a:r>
            <a:endParaRPr b="1"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14c87610c_0_184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III. Lane Detection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23" name="Google Shape;223;g3614c87610c_0_184"/>
          <p:cNvSpPr txBox="1"/>
          <p:nvPr/>
        </p:nvSpPr>
        <p:spPr>
          <a:xfrm>
            <a:off x="443225" y="2317100"/>
            <a:ext cx="11352300" cy="4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get_binary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image):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recognize color through LAB space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mg_lab 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cv2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cvtColor(image, cv2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COLOR_RGB2LAB)  </a:t>
            </a:r>
            <a:r>
              <a:rPr i="1" lang="en-US" sz="16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convert RGB to LAB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img_blur 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cv2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GaussianBlur(img_lab, (</a:t>
            </a:r>
            <a:r>
              <a:rPr lang="en-US" sz="16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 sz="16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i="1" lang="en-US" sz="16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Gaussian blur denoising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mask 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cv2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inRange(img_blur, </a:t>
            </a:r>
            <a:r>
              <a:rPr lang="en-US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(lab_data[</a:t>
            </a:r>
            <a:r>
              <a:rPr lang="en-US" sz="16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'lab'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-US" sz="16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'Stereo'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-US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target_color][</a:t>
            </a:r>
            <a:r>
              <a:rPr lang="en-US" sz="16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'min'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]), </a:t>
            </a:r>
            <a:r>
              <a:rPr lang="en-US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(lab_data[</a:t>
            </a:r>
            <a:r>
              <a:rPr lang="en-US" sz="16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'lab'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-US" sz="16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'Stereo'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-US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target_color][</a:t>
            </a:r>
            <a:r>
              <a:rPr lang="en-US" sz="16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'max'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]))        eroded 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cv2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erode(mask, cv2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getStructuringElement(cv2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MORPH_RECT, (</a:t>
            </a:r>
            <a:r>
              <a:rPr lang="en-US" sz="16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)))  </a:t>
            </a:r>
            <a:r>
              <a:rPr i="1" lang="en-US" sz="16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erode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dilated 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cv2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dilate(eroded, cv2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getStructuringElement(cv2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MORPH_RECT, (</a:t>
            </a:r>
            <a:r>
              <a:rPr lang="en-US" sz="16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)))  </a:t>
            </a:r>
            <a:r>
              <a:rPr i="1" lang="en-US" sz="16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dilate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dilated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702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g3614c87610c_0_184"/>
          <p:cNvSpPr txBox="1"/>
          <p:nvPr/>
        </p:nvSpPr>
        <p:spPr>
          <a:xfrm>
            <a:off x="443225" y="1802100"/>
            <a:ext cx="837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get_binary : 색상 공간을 기반으로 색상 인식을 수행하고 이진화된 이미지를 처리합니다.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225" name="Google Shape;225;g3614c87610c_0_184"/>
          <p:cNvSpPr txBox="1"/>
          <p:nvPr/>
        </p:nvSpPr>
        <p:spPr>
          <a:xfrm>
            <a:off x="443225" y="1345350"/>
            <a:ext cx="889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</a:rPr>
              <a:t>코드 경로 : /home/ubuntu/ros2_ws/src/example/example/self_driving/lane_detect.py</a:t>
            </a:r>
            <a:endParaRPr b="1"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14c87610c_0_196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III. Lane Detection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31" name="Google Shape;231;g3614c87610c_0_196"/>
          <p:cNvSpPr txBox="1"/>
          <p:nvPr/>
        </p:nvSpPr>
        <p:spPr>
          <a:xfrm>
            <a:off x="419850" y="3732250"/>
            <a:ext cx="113523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__call__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image, result_image):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US" sz="9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extract the center point based on the proportion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centroid_sum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h, w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image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shape[: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max_center_x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center_x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roi </a:t>
            </a:r>
            <a:r>
              <a:rPr b="1"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rois: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(이하 줄임)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g3614c87610c_0_196"/>
          <p:cNvSpPr txBox="1"/>
          <p:nvPr/>
        </p:nvSpPr>
        <p:spPr>
          <a:xfrm>
            <a:off x="443225" y="1802100"/>
            <a:ext cx="111657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__call__</a:t>
            </a:r>
            <a:r>
              <a:rPr lang="en-US">
                <a:solidFill>
                  <a:srgbClr val="404040"/>
                </a:solidFill>
                <a:highlight>
                  <a:srgbClr val="FCFCFC"/>
                </a:highlight>
              </a:rPr>
              <a:t>:  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전체 클래스의 콜백 함수: 이 함수에서는 색상 인식이 수행됩니다. 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감지된 노란색 선은 OpenCV를 사용하여 그려집니다. 출력에는 각 ROI에서 인식된 윤곽선의 이미지, 각도, 픽셀 좌표 X가 포함됩니다.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233" name="Google Shape;233;g3614c87610c_0_196"/>
          <p:cNvSpPr txBox="1"/>
          <p:nvPr/>
        </p:nvSpPr>
        <p:spPr>
          <a:xfrm>
            <a:off x="443225" y="1345350"/>
            <a:ext cx="889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</a:rPr>
              <a:t>코드 경로 : /home/ubuntu/ros2_ws/src/example/example/self_driving/lane_detect.py</a:t>
            </a:r>
            <a:endParaRPr b="1"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14c87610c_0_29"/>
          <p:cNvSpPr txBox="1"/>
          <p:nvPr/>
        </p:nvSpPr>
        <p:spPr>
          <a:xfrm>
            <a:off x="799675" y="1519850"/>
            <a:ext cx="65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3614c87610c_0_29"/>
          <p:cNvSpPr txBox="1"/>
          <p:nvPr>
            <p:ph idx="4294967295" type="title"/>
          </p:nvPr>
        </p:nvSpPr>
        <p:spPr>
          <a:xfrm>
            <a:off x="3222900" y="3150150"/>
            <a:ext cx="5746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IV. </a:t>
            </a: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Self Driving 코드 분석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150fe7650_0_60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IV. Self Driving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45" name="Google Shape;245;g36150fe7650_0_60"/>
          <p:cNvSpPr txBox="1"/>
          <p:nvPr/>
        </p:nvSpPr>
        <p:spPr>
          <a:xfrm>
            <a:off x="311125" y="1803925"/>
            <a:ext cx="95871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자율 주행 시나리오. </a:t>
            </a:r>
            <a:r>
              <a:rPr b="1" lang="en-US" sz="1200">
                <a:solidFill>
                  <a:srgbClr val="0000FF"/>
                </a:solidFill>
                <a:highlight>
                  <a:srgbClr val="FCFCFC"/>
                </a:highlight>
              </a:rPr>
              <a:t>(하지만 완벽하게 구현이 되지 않았습니다. )</a:t>
            </a:r>
            <a:b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</a:br>
            <a:b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</a:b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(1) 순찰지도의 가장 바깥쪽 원의 노란색 선을 따라가세요.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(2) 횡단보도가 감지되면 속도를 줄이고 통과합니다.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(3) 방향전환 표지판을 감지하여 방향전환을 하는 경우.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(4) 차량을 주차하고 정지신호를 감지한 후 주차장에 진입합니다.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(5) 적색신호 감지 시 정지.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(6) 감지된 가로등을 지날 때 속도를 줄인다.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pic>
        <p:nvPicPr>
          <p:cNvPr id="246" name="Google Shape;246;g36150fe7650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345350"/>
            <a:ext cx="5446075" cy="49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150fe7650_0_49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IV. Self Driving 코드 분석</a:t>
            </a:r>
            <a:endParaRPr b="1" sz="4000">
              <a:solidFill>
                <a:schemeClr val="dk1"/>
              </a:solidFill>
            </a:endParaRPr>
          </a:p>
        </p:txBody>
      </p:sp>
      <p:pic>
        <p:nvPicPr>
          <p:cNvPr id="252" name="Google Shape;252;g36150fe7650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975" y="1559950"/>
            <a:ext cx="10764052" cy="52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6150fe7650_0_69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IV. Self Driving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58" name="Google Shape;258;g36150fe7650_0_69"/>
          <p:cNvSpPr txBox="1"/>
          <p:nvPr/>
        </p:nvSpPr>
        <p:spPr>
          <a:xfrm>
            <a:off x="443200" y="1702800"/>
            <a:ext cx="90897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# 도커 터미널에서 시작</a:t>
            </a:r>
            <a:b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~/.stop_ros.sh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ros2 launch example self_driving.launch.py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# 새 터미널에서 시작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rqt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# 주행 종료후, 다시 시작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sudo systemctl restart start_node.service</a:t>
            </a: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cf08672e9_0_22"/>
          <p:cNvSpPr txBox="1"/>
          <p:nvPr/>
        </p:nvSpPr>
        <p:spPr>
          <a:xfrm>
            <a:off x="799675" y="1519850"/>
            <a:ext cx="65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35cf08672e9_0_22"/>
          <p:cNvSpPr txBox="1"/>
          <p:nvPr>
            <p:ph idx="4294967295" type="title"/>
          </p:nvPr>
        </p:nvSpPr>
        <p:spPr>
          <a:xfrm>
            <a:off x="4260900" y="2985600"/>
            <a:ext cx="3670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I. 실습 환경 설정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150fe7650_0_80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IV. Self Driving 코드 분석</a:t>
            </a:r>
            <a:endParaRPr b="1" sz="4000">
              <a:solidFill>
                <a:schemeClr val="dk1"/>
              </a:solidFill>
            </a:endParaRPr>
          </a:p>
        </p:txBody>
      </p:sp>
      <p:pic>
        <p:nvPicPr>
          <p:cNvPr id="264" name="Google Shape;264;g36150fe7650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650" y="1513275"/>
            <a:ext cx="8613569" cy="520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150fe7650_0_86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IV. Self Driving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70" name="Google Shape;270;g36150fe7650_0_86"/>
          <p:cNvSpPr txBox="1"/>
          <p:nvPr/>
        </p:nvSpPr>
        <p:spPr>
          <a:xfrm>
            <a:off x="404325" y="1531775"/>
            <a:ext cx="8421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node 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SelfDrivingNode(</a:t>
            </a:r>
            <a:r>
              <a:rPr lang="en-US" sz="16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'self_driving'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executor 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MultiThreadedExecutor()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executor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add_node(node)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executor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spin()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node</a:t>
            </a:r>
            <a:r>
              <a:rPr lang="en-US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destroy_node()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g36150fe7650_0_86"/>
          <p:cNvSpPr txBox="1"/>
          <p:nvPr/>
        </p:nvSpPr>
        <p:spPr>
          <a:xfrm>
            <a:off x="404325" y="3638925"/>
            <a:ext cx="447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자율 주행 시작하는 함수 부분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36150fe7650_0_86"/>
          <p:cNvSpPr txBox="1"/>
          <p:nvPr/>
        </p:nvSpPr>
        <p:spPr>
          <a:xfrm>
            <a:off x="443200" y="1236300"/>
            <a:ext cx="95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 </a:t>
            </a: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코드 위치 : </a:t>
            </a:r>
            <a:r>
              <a:rPr b="1" lang="en-US" sz="1200">
                <a:solidFill>
                  <a:srgbClr val="2980B9"/>
                </a:solidFill>
                <a:highlight>
                  <a:srgbClr val="FCFCF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/home/ubuntu/ros2_ws/src/example/example/self_driving/self_driving.py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150fe7650_0_105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IV. Self Driving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78" name="Google Shape;278;g36150fe7650_0_105"/>
          <p:cNvSpPr txBox="1"/>
          <p:nvPr/>
        </p:nvSpPr>
        <p:spPr>
          <a:xfrm>
            <a:off x="404325" y="1531775"/>
            <a:ext cx="111891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name):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rclpy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init()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(name, allow_undeclared_parameters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automatically_declare_parameters_from_overrides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is_running 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pid 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pid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PID(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0.4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param_init()</a:t>
            </a:r>
            <a:endParaRPr b="1">
              <a:solidFill>
                <a:srgbClr val="00702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g36150fe7650_0_105"/>
          <p:cNvSpPr txBox="1"/>
          <p:nvPr/>
        </p:nvSpPr>
        <p:spPr>
          <a:xfrm>
            <a:off x="668700" y="4408700"/>
            <a:ext cx="930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 코드는 ROS2 노드를 초기화하고, 이름과 PID 제어기, 파라미터 설정을 포함한 상태 변수들을 초기화하는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클래스 생성자입니다.</a:t>
            </a:r>
            <a:endParaRPr/>
          </a:p>
        </p:txBody>
      </p:sp>
      <p:sp>
        <p:nvSpPr>
          <p:cNvPr id="280" name="Google Shape;280;g36150fe7650_0_105"/>
          <p:cNvSpPr txBox="1"/>
          <p:nvPr/>
        </p:nvSpPr>
        <p:spPr>
          <a:xfrm>
            <a:off x="443200" y="1236300"/>
            <a:ext cx="95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 코드 위치 : </a:t>
            </a:r>
            <a:r>
              <a:rPr b="1" lang="en-US" sz="1200">
                <a:solidFill>
                  <a:srgbClr val="2980B9"/>
                </a:solidFill>
                <a:highlight>
                  <a:srgbClr val="FCFCF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/home/ubuntu/ros2_ws/src/example/example/self_driving/self_driving.py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150fe7650_0_112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IV. Self Driving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86" name="Google Shape;286;g36150fe7650_0_112"/>
          <p:cNvSpPr txBox="1"/>
          <p:nvPr/>
        </p:nvSpPr>
        <p:spPr>
          <a:xfrm>
            <a:off x="404325" y="1531775"/>
            <a:ext cx="11189100" cy="26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SelfDrivingNode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(Node):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name):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rclpy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init()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(name, allow_undeclared_parameters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automatically_declare_parameters_from_overrides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is_running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pid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pid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PID(</a:t>
            </a:r>
            <a:r>
              <a:rPr lang="en-US" sz="11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0.4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param_init()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….(길어서 줄임)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g36150fe7650_0_112"/>
          <p:cNvSpPr txBox="1"/>
          <p:nvPr/>
        </p:nvSpPr>
        <p:spPr>
          <a:xfrm>
            <a:off x="404325" y="4432075"/>
            <a:ext cx="9501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현재 로봇 유형을 가져오는 데 필요한 매개변수를 초기화합니다. 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라인 추적 색상을 노란색으로 설정합니다. 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섀시 제어, 서보 제어, 이미지 읽기를 시작합니다. 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진입, 종료, 시작을 위한 세 가지 서비스를 설정합니다. 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YOLOv5 노드를 읽습니다.</a:t>
            </a:r>
            <a:endParaRPr/>
          </a:p>
        </p:txBody>
      </p:sp>
      <p:sp>
        <p:nvSpPr>
          <p:cNvPr id="288" name="Google Shape;288;g36150fe7650_0_112"/>
          <p:cNvSpPr txBox="1"/>
          <p:nvPr/>
        </p:nvSpPr>
        <p:spPr>
          <a:xfrm>
            <a:off x="443200" y="1236300"/>
            <a:ext cx="95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 코드 위치 : </a:t>
            </a:r>
            <a:r>
              <a:rPr b="1" lang="en-US" sz="1200">
                <a:solidFill>
                  <a:srgbClr val="2980B9"/>
                </a:solidFill>
                <a:highlight>
                  <a:srgbClr val="FCFCF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/home/ubuntu/ros2_ws/src/example/example/self_driving/self_driving.py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150fe7650_0_121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IV. Self Driving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94" name="Google Shape;294;g36150fe7650_0_121"/>
          <p:cNvSpPr txBox="1"/>
          <p:nvPr/>
        </p:nvSpPr>
        <p:spPr>
          <a:xfrm>
            <a:off x="454900" y="2379300"/>
            <a:ext cx="11189100" cy="3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param_init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start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enter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right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have_turn_right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detect_turn_right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detect_far_lane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park_x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1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-US" sz="11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obtain the x-pixel coordinate of a parking sign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start_turn_time_stamp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count_turn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start_turn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-US" sz="11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start to turn</a:t>
            </a:r>
            <a:endParaRPr i="1" sz="1100">
              <a:solidFill>
                <a:srgbClr val="4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702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g36150fe7650_0_121"/>
          <p:cNvSpPr txBox="1"/>
          <p:nvPr/>
        </p:nvSpPr>
        <p:spPr>
          <a:xfrm>
            <a:off x="454900" y="1895550"/>
            <a:ext cx="95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위치 인식이나 기타 작업에 필요한 매개변수를 초기화합니다.</a:t>
            </a:r>
            <a:endParaRPr/>
          </a:p>
        </p:txBody>
      </p:sp>
      <p:sp>
        <p:nvSpPr>
          <p:cNvPr id="296" name="Google Shape;296;g36150fe7650_0_121"/>
          <p:cNvSpPr txBox="1"/>
          <p:nvPr/>
        </p:nvSpPr>
        <p:spPr>
          <a:xfrm>
            <a:off x="443200" y="1236300"/>
            <a:ext cx="95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 코드 위치 : </a:t>
            </a:r>
            <a:r>
              <a:rPr b="1" lang="en-US" sz="1200">
                <a:solidFill>
                  <a:srgbClr val="2980B9"/>
                </a:solidFill>
                <a:highlight>
                  <a:srgbClr val="FCFCF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/home/ubuntu/ros2_ws/src/example/example/self_driving/self_driving.py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150fe7650_0_133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IV. Self Driving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302" name="Google Shape;302;g36150fe7650_0_133"/>
          <p:cNvSpPr txBox="1"/>
          <p:nvPr/>
        </p:nvSpPr>
        <p:spPr>
          <a:xfrm>
            <a:off x="404325" y="2768100"/>
            <a:ext cx="111891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get_node_state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request, response):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response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success 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response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send_request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client, msg):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future 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client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call_async(msg)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rclpy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ok():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future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done() </a:t>
            </a:r>
            <a:r>
              <a:rPr b="1"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future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result():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future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result()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g36150fe7650_0_133"/>
          <p:cNvSpPr txBox="1"/>
          <p:nvPr/>
        </p:nvSpPr>
        <p:spPr>
          <a:xfrm>
            <a:off x="454900" y="1841125"/>
            <a:ext cx="95016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노드 상태 가져오기: </a:t>
            </a: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현재 노드 상태를 가져옵니다.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보내기_요청: </a:t>
            </a: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서비스 요청을 게시하는 데 사용됩니다.</a:t>
            </a:r>
            <a:endParaRPr/>
          </a:p>
        </p:txBody>
      </p:sp>
      <p:sp>
        <p:nvSpPr>
          <p:cNvPr id="304" name="Google Shape;304;g36150fe7650_0_133"/>
          <p:cNvSpPr txBox="1"/>
          <p:nvPr/>
        </p:nvSpPr>
        <p:spPr>
          <a:xfrm>
            <a:off x="443200" y="1236300"/>
            <a:ext cx="95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 코드 위치 : </a:t>
            </a:r>
            <a:r>
              <a:rPr b="1" lang="en-US" sz="1200">
                <a:solidFill>
                  <a:srgbClr val="2980B9"/>
                </a:solidFill>
                <a:highlight>
                  <a:srgbClr val="FCFCF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/home/ubuntu/ros2_ws/src/example/example/self_driving/self_driving.py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150fe7650_0_139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IV. Self Driving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310" name="Google Shape;310;g36150fe7650_0_139"/>
          <p:cNvSpPr txBox="1"/>
          <p:nvPr/>
        </p:nvSpPr>
        <p:spPr>
          <a:xfrm>
            <a:off x="404325" y="1531775"/>
            <a:ext cx="111891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enter_srv_callback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request, response):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get_logger()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info(</a:t>
            </a:r>
            <a:r>
              <a:rPr lang="en-US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\033</a:t>
            </a:r>
            <a:r>
              <a:rPr lang="en-US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[1;32m</a:t>
            </a:r>
            <a:r>
              <a:rPr i="1" lang="en-US" sz="1200">
                <a:solidFill>
                  <a:srgbClr val="70A0D0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b="1" lang="en-US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\033</a:t>
            </a:r>
            <a:r>
              <a:rPr lang="en-US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[0m'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"self driving enter"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lock: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start 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camera 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'depth_cam'</a:t>
            </a:r>
            <a:r>
              <a:rPr i="1" lang="en-US" sz="12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#self.get_parameter('depth_camera_name').value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create_subscription(Image, </a:t>
            </a:r>
            <a:r>
              <a:rPr lang="en-US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'/ascamera/camera_publisher/rgb0/image'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lang="en-US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image_callback, </a:t>
            </a:r>
            <a:r>
              <a:rPr lang="en-US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create_subscription(ObjectsInfo, </a:t>
            </a:r>
            <a:r>
              <a:rPr lang="en-US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'/yolov5_ros2/object_detect'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get_object_callback, </a:t>
            </a:r>
            <a:r>
              <a:rPr lang="en-US" sz="12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mecanum_pub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publish(Twist())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enter 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response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success 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response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message 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"enter"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response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311" name="Google Shape;311;g36150fe7650_0_139"/>
          <p:cNvSpPr txBox="1"/>
          <p:nvPr/>
        </p:nvSpPr>
        <p:spPr>
          <a:xfrm>
            <a:off x="1158550" y="5004275"/>
            <a:ext cx="95016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서비스 콜백 시작</a:t>
            </a:r>
            <a:endParaRPr b="1"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04040"/>
              </a:buClr>
              <a:buSzPts val="1200"/>
              <a:buChar char="-"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자율주행 서비스를 시작.  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-"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이미지와 YOLOv5 인식 콘텐츠를 읽어오세요. 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-"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속도를 초기화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312" name="Google Shape;312;g36150fe7650_0_139"/>
          <p:cNvSpPr txBox="1"/>
          <p:nvPr/>
        </p:nvSpPr>
        <p:spPr>
          <a:xfrm>
            <a:off x="443200" y="1236300"/>
            <a:ext cx="95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 코드 위치 : </a:t>
            </a:r>
            <a:r>
              <a:rPr b="1" lang="en-US" sz="1200">
                <a:solidFill>
                  <a:srgbClr val="2980B9"/>
                </a:solidFill>
                <a:highlight>
                  <a:srgbClr val="FCFCF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/home/ubuntu/ros2_ws/src/example/example/self_driving/self_driving.py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6150fe7650_0_154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IV. Self Driving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318" name="Google Shape;318;g36150fe7650_0_154"/>
          <p:cNvSpPr txBox="1"/>
          <p:nvPr/>
        </p:nvSpPr>
        <p:spPr>
          <a:xfrm>
            <a:off x="404325" y="1531775"/>
            <a:ext cx="111891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exit_srv_callback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request, response):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get_logger()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info(</a:t>
            </a:r>
            <a:r>
              <a:rPr lang="en-US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\033</a:t>
            </a:r>
            <a:r>
              <a:rPr lang="en-US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[1;32m</a:t>
            </a:r>
            <a:r>
              <a:rPr i="1" lang="en-US" sz="1100">
                <a:solidFill>
                  <a:srgbClr val="70A0D0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b="1" lang="en-US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\033</a:t>
            </a:r>
            <a:r>
              <a:rPr lang="en-US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[0m'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"self driving exit"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lock: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image_sub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image_sub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unregister()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object_sub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object_sub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unregister()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e: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get_logger()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info(</a:t>
            </a:r>
            <a:r>
              <a:rPr lang="en-US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\033</a:t>
            </a:r>
            <a:r>
              <a:rPr lang="en-US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[1;32m</a:t>
            </a:r>
            <a:r>
              <a:rPr i="1" lang="en-US" sz="1100">
                <a:solidFill>
                  <a:srgbClr val="70A0D0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b="1" lang="en-US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\033</a:t>
            </a:r>
            <a:r>
              <a:rPr lang="en-US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[0m'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(e))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mecanum_pub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publish(Twist())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param_init()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response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success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response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message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"exit"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response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g36150fe7650_0_154"/>
          <p:cNvSpPr txBox="1"/>
          <p:nvPr/>
        </p:nvSpPr>
        <p:spPr>
          <a:xfrm>
            <a:off x="1096350" y="5353025"/>
            <a:ext cx="95016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srv_콜백 종료: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04040"/>
              </a:buClr>
              <a:buSzPts val="1200"/>
              <a:buChar char="-"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자율주행 게임 서비스를 종료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-"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이미지 및 YOLOv5 인식 콘텐츠 읽기가 중단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-"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속도를 초기화하고 매개변수를 재설정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320" name="Google Shape;320;g36150fe7650_0_154"/>
          <p:cNvSpPr txBox="1"/>
          <p:nvPr/>
        </p:nvSpPr>
        <p:spPr>
          <a:xfrm>
            <a:off x="443200" y="1236300"/>
            <a:ext cx="95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 코드 위치 : </a:t>
            </a:r>
            <a:r>
              <a:rPr b="1" lang="en-US" sz="1200">
                <a:solidFill>
                  <a:srgbClr val="2980B9"/>
                </a:solidFill>
                <a:highlight>
                  <a:srgbClr val="FCFCF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/home/ubuntu/ros2_ws/src/example/example/self_driving/self_driving.py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6150fe7650_0_163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IV. Self Driving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326" name="Google Shape;326;g36150fe7650_0_163"/>
          <p:cNvSpPr txBox="1"/>
          <p:nvPr/>
        </p:nvSpPr>
        <p:spPr>
          <a:xfrm>
            <a:off x="443200" y="2775850"/>
            <a:ext cx="111891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signum, frame):  </a:t>
            </a:r>
            <a:r>
              <a:rPr i="1" lang="en-US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press 'ctrl+c' to close the program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is_running </a:t>
            </a:r>
            <a:r>
              <a:rPr lang="en-US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>
              <a:solidFill>
                <a:srgbClr val="00702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g36150fe7650_0_163"/>
          <p:cNvSpPr txBox="1"/>
          <p:nvPr/>
        </p:nvSpPr>
        <p:spPr>
          <a:xfrm>
            <a:off x="404325" y="1861825"/>
            <a:ext cx="95016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셧다운 코드</a:t>
            </a:r>
            <a:endParaRPr b="1"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04800" lvl="0" marL="457200" rtl="0" algn="l">
              <a:lnSpc>
                <a:spcPct val="163636"/>
              </a:lnSpc>
              <a:spcBef>
                <a:spcPts val="1400"/>
              </a:spcBef>
              <a:spcAft>
                <a:spcPts val="0"/>
              </a:spcAft>
              <a:buClr>
                <a:srgbClr val="404040"/>
              </a:buClr>
              <a:buSzPts val="1200"/>
              <a:buChar char="-"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현재 실행 중인 프로그램을 중지하는 데 사용됩니다.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328" name="Google Shape;328;g36150fe7650_0_163"/>
          <p:cNvSpPr txBox="1"/>
          <p:nvPr/>
        </p:nvSpPr>
        <p:spPr>
          <a:xfrm>
            <a:off x="443200" y="1236300"/>
            <a:ext cx="95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 코드 위치 : </a:t>
            </a:r>
            <a:r>
              <a:rPr b="1" lang="en-US" sz="1200">
                <a:solidFill>
                  <a:srgbClr val="2980B9"/>
                </a:solidFill>
                <a:highlight>
                  <a:srgbClr val="FCFCF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/home/ubuntu/ros2_ws/src/example/example/self_driving/self_driving.py</a:t>
            </a:r>
            <a:endParaRPr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6150fe7650_0_172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IV. Self Driving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334" name="Google Shape;334;g36150fe7650_0_172"/>
          <p:cNvSpPr txBox="1"/>
          <p:nvPr/>
        </p:nvSpPr>
        <p:spPr>
          <a:xfrm>
            <a:off x="443200" y="2363750"/>
            <a:ext cx="111891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image_callback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ros_image):  </a:t>
            </a:r>
            <a:r>
              <a:rPr i="1" lang="en-US" sz="11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callback target checking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cv_image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bridge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imgmsg_to_cv2(ros_image, </a:t>
            </a:r>
            <a:r>
              <a:rPr lang="en-US" sz="11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"rgb8"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rgb_image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array(cv_image, dtype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uint8)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image_queue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full():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if the queue is full, remove the oldest image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image_queue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US" sz="11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put the image into the queue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image_queue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put(rgb_image)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g36150fe7650_0_172"/>
          <p:cNvSpPr txBox="1"/>
          <p:nvPr/>
        </p:nvSpPr>
        <p:spPr>
          <a:xfrm>
            <a:off x="454900" y="1776300"/>
            <a:ext cx="95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이미지 콜백: </a:t>
            </a: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이미지를 큐에 넣고 만료된 이미지를 삭제하는 이미지 콜백 함수입니다.</a:t>
            </a:r>
            <a:endParaRPr b="1"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336" name="Google Shape;336;g36150fe7650_0_172"/>
          <p:cNvSpPr txBox="1"/>
          <p:nvPr/>
        </p:nvSpPr>
        <p:spPr>
          <a:xfrm>
            <a:off x="443200" y="1236300"/>
            <a:ext cx="95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 코드 위치 : </a:t>
            </a:r>
            <a:r>
              <a:rPr b="1" lang="en-US" sz="1200">
                <a:solidFill>
                  <a:srgbClr val="2980B9"/>
                </a:solidFill>
                <a:highlight>
                  <a:srgbClr val="FCFCF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/home/ubuntu/ros2_ws/src/example/example/self_driving/self_driving.py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d41f6bd9_0_69"/>
          <p:cNvSpPr txBox="1"/>
          <p:nvPr/>
        </p:nvSpPr>
        <p:spPr>
          <a:xfrm>
            <a:off x="562969" y="571019"/>
            <a:ext cx="108081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anum Gothic"/>
              <a:buNone/>
            </a:pPr>
            <a:r>
              <a:rPr b="1" lang="en-US"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리눅스 데스크탑에서 실습할 경우</a:t>
            </a:r>
            <a:endParaRPr b="1" i="0" sz="20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72" name="Google Shape;72;g35fd41f6bd9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875" y="1581144"/>
            <a:ext cx="623887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6150fe7650_0_181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IV. Self Driving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342" name="Google Shape;342;g36150fe7650_0_181"/>
          <p:cNvSpPr txBox="1"/>
          <p:nvPr/>
        </p:nvSpPr>
        <p:spPr>
          <a:xfrm>
            <a:off x="404325" y="2130500"/>
            <a:ext cx="111891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9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parking processing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park_action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machine_type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'MentorPi_Mecanum'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twist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Twist()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twist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mecanum_pub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publish(twist)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time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sleep(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0.38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machine_type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'MentorPi_Acker'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twist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Twist()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twist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0.15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twist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angular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twist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tan(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0.5061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0.145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9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mecanum_pub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publish(twist)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time</a:t>
            </a:r>
            <a:r>
              <a:rPr lang="en-US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sleep(</a:t>
            </a:r>
            <a:r>
              <a:rPr lang="en-US" sz="9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– 이하 줄입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g36150fe7650_0_181"/>
          <p:cNvSpPr txBox="1"/>
          <p:nvPr/>
        </p:nvSpPr>
        <p:spPr>
          <a:xfrm>
            <a:off x="404325" y="1683400"/>
            <a:ext cx="95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주차 코드 : 두 가지 서로 다른 섀시 유형을 기반으로 두 가지 주차 전략을 실행하는 주차 논리입니다.</a:t>
            </a:r>
            <a:endParaRPr b="1"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344" name="Google Shape;344;g36150fe7650_0_181"/>
          <p:cNvSpPr txBox="1"/>
          <p:nvPr/>
        </p:nvSpPr>
        <p:spPr>
          <a:xfrm>
            <a:off x="443200" y="1236300"/>
            <a:ext cx="95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 코드 위치 : </a:t>
            </a:r>
            <a:r>
              <a:rPr b="1" lang="en-US" sz="1200">
                <a:solidFill>
                  <a:srgbClr val="2980B9"/>
                </a:solidFill>
                <a:highlight>
                  <a:srgbClr val="FCFCF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/home/ubuntu/ros2_ws/src/example/example/self_driving/self_driving.py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6150fe7650_0_189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IV. Self Driving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350" name="Google Shape;350;g36150fe7650_0_189"/>
          <p:cNvSpPr txBox="1"/>
          <p:nvPr/>
        </p:nvSpPr>
        <p:spPr>
          <a:xfrm>
            <a:off x="404325" y="2130500"/>
            <a:ext cx="111891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Obtain the target detection result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get_object_callback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msg):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objects_info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msg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objects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objects_info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[]:  </a:t>
            </a:r>
            <a:r>
              <a:rPr i="1" lang="en-US" sz="11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If it is not recognized, reset the variable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traffic_signs_status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crosswalk_distance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1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min_distance </a:t>
            </a:r>
            <a:r>
              <a:rPr lang="en-US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208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Courier New"/>
              <a:buChar char="-"/>
            </a:pPr>
            <a:r>
              <a:rPr lang="en-US" sz="1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이하 줄입</a:t>
            </a:r>
            <a:endParaRPr sz="11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g36150fe7650_0_189"/>
          <p:cNvSpPr txBox="1"/>
          <p:nvPr/>
        </p:nvSpPr>
        <p:spPr>
          <a:xfrm>
            <a:off x="404325" y="1683400"/>
            <a:ext cx="95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get_object_callback: </a:t>
            </a: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현재 인식된 카테고리를 가져오는 YOLOv5를 읽기 위한 콜백 함수입니다.</a:t>
            </a:r>
            <a:endParaRPr b="1"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352" name="Google Shape;352;g36150fe7650_0_189"/>
          <p:cNvSpPr txBox="1"/>
          <p:nvPr/>
        </p:nvSpPr>
        <p:spPr>
          <a:xfrm>
            <a:off x="443200" y="1236300"/>
            <a:ext cx="95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 코드 위치 : </a:t>
            </a:r>
            <a:r>
              <a:rPr b="1" lang="en-US" sz="1200">
                <a:solidFill>
                  <a:srgbClr val="2980B9"/>
                </a:solidFill>
                <a:highlight>
                  <a:srgbClr val="FCFCF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/home/ubuntu/ros2_ws/src/example/example/self_driving/self_driving.py</a:t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6150fe7650_0_198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IV. Self Driving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358" name="Google Shape;358;g36150fe7650_0_198"/>
          <p:cNvSpPr txBox="1"/>
          <p:nvPr/>
        </p:nvSpPr>
        <p:spPr>
          <a:xfrm>
            <a:off x="404325" y="2130500"/>
            <a:ext cx="11189100" cy="2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node 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SelfDrivingNode(</a:t>
            </a:r>
            <a:r>
              <a:rPr lang="en-US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'self_driving'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executor 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MultiThreadedExecutor()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executor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add_node(node)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executor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spin()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node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destroy_node()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B60D5"/>
                </a:solidFill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4070A0"/>
                </a:solidFill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main()</a:t>
            </a:r>
            <a:endParaRPr sz="12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g36150fe7650_0_198"/>
          <p:cNvSpPr txBox="1"/>
          <p:nvPr/>
        </p:nvSpPr>
        <p:spPr>
          <a:xfrm>
            <a:off x="404325" y="1683400"/>
            <a:ext cx="95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main : </a:t>
            </a: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노드 실행 하는 부분</a:t>
            </a:r>
            <a:endParaRPr b="1"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360" name="Google Shape;360;g36150fe7650_0_198"/>
          <p:cNvSpPr txBox="1"/>
          <p:nvPr/>
        </p:nvSpPr>
        <p:spPr>
          <a:xfrm>
            <a:off x="443200" y="1236300"/>
            <a:ext cx="95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 코드 위치 : </a:t>
            </a:r>
            <a:r>
              <a:rPr b="1" lang="en-US" sz="1200">
                <a:solidFill>
                  <a:srgbClr val="2980B9"/>
                </a:solidFill>
                <a:highlight>
                  <a:srgbClr val="FCFCF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/home/ubuntu/ros2_ws/src/example/example/self_driving/self_driving.py</a:t>
            </a:r>
            <a:endParaRPr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6150fe7650_0_206"/>
          <p:cNvSpPr txBox="1"/>
          <p:nvPr/>
        </p:nvSpPr>
        <p:spPr>
          <a:xfrm>
            <a:off x="404325" y="544950"/>
            <a:ext cx="1031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IV. Self Driving 코드 분석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366" name="Google Shape;366;g36150fe7650_0_206"/>
          <p:cNvSpPr txBox="1"/>
          <p:nvPr/>
        </p:nvSpPr>
        <p:spPr>
          <a:xfrm>
            <a:off x="404325" y="1387525"/>
            <a:ext cx="95016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highlight>
                  <a:srgbClr val="FCFCFC"/>
                </a:highlight>
              </a:rPr>
              <a:t># 자동차 회전속도 조정</a:t>
            </a:r>
            <a:endParaRPr b="1"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빨간색 상자는 차선의 중심점을 나타내며, 이 중심점을 조정하여 회전 효과를 미세하게 조절할 수 있습니다. 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CFCFC"/>
                </a:highlight>
              </a:rPr>
              <a:t>값을 낮추면 회전 속도가 빨라지고, 값을 높이면 회전 속도가 늦어집니다.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cd ~/ros2_ws/src/example/example/self_driving/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1400"/>
              </a:spcBef>
              <a:spcAft>
                <a:spcPts val="180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vim self_driving.py</a:t>
            </a:r>
            <a:endParaRPr sz="1200">
              <a:solidFill>
                <a:srgbClr val="404040"/>
              </a:solidFill>
              <a:highlight>
                <a:srgbClr val="F0F0F0"/>
              </a:highlight>
            </a:endParaRPr>
          </a:p>
        </p:txBody>
      </p:sp>
      <p:pic>
        <p:nvPicPr>
          <p:cNvPr id="367" name="Google Shape;367;g36150fe7650_0_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00" y="3543300"/>
            <a:ext cx="11887198" cy="2583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cf08672e9_0_0"/>
          <p:cNvSpPr txBox="1"/>
          <p:nvPr/>
        </p:nvSpPr>
        <p:spPr>
          <a:xfrm>
            <a:off x="799675" y="1519850"/>
            <a:ext cx="65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35cf08672e9_0_0"/>
          <p:cNvSpPr txBox="1"/>
          <p:nvPr>
            <p:ph type="title"/>
          </p:nvPr>
        </p:nvSpPr>
        <p:spPr>
          <a:xfrm>
            <a:off x="5388899" y="3079050"/>
            <a:ext cx="14142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5000">
                <a:latin typeface="Arial"/>
                <a:ea typeface="Arial"/>
                <a:cs typeface="Arial"/>
                <a:sym typeface="Arial"/>
              </a:rPr>
              <a:t>QnA</a:t>
            </a:r>
            <a:endParaRPr b="1" sz="5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14c87610c_0_13"/>
          <p:cNvSpPr txBox="1"/>
          <p:nvPr/>
        </p:nvSpPr>
        <p:spPr>
          <a:xfrm>
            <a:off x="562969" y="571019"/>
            <a:ext cx="108081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anum Gothic"/>
              <a:buNone/>
            </a:pPr>
            <a:r>
              <a:rPr b="1" lang="en-US"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라즈베리파이에 모니터를 연결해서 작업하는 경우</a:t>
            </a:r>
            <a:endParaRPr b="1" i="0" sz="20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78" name="Google Shape;78;g3614c87610c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450" y="1624007"/>
            <a:ext cx="575310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14c87610c_0_0"/>
          <p:cNvSpPr txBox="1"/>
          <p:nvPr/>
        </p:nvSpPr>
        <p:spPr>
          <a:xfrm>
            <a:off x="562969" y="571019"/>
            <a:ext cx="108081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anum Gothic"/>
              <a:buChar char="●"/>
            </a:pPr>
            <a:r>
              <a:rPr b="1" i="0" lang="en-US" sz="2000" u="none" cap="none" strike="noStrike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이전 수업에서 세팅이 완료되었으면 넘어갈 것</a:t>
            </a:r>
            <a:endParaRPr b="1" i="0" sz="2000" u="none" cap="none" strike="noStrike">
              <a:solidFill>
                <a:srgbClr val="FF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anum Gothic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Docker 에 prebuilt ROS2 image load 시키기</a:t>
            </a:r>
            <a:endParaRPr b="1" i="0" sz="20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4" name="Google Shape;84;g3614c87610c_0_0"/>
          <p:cNvSpPr txBox="1"/>
          <p:nvPr/>
        </p:nvSpPr>
        <p:spPr>
          <a:xfrm>
            <a:off x="744481" y="1481575"/>
            <a:ext cx="107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Nanum Gothic"/>
                <a:ea typeface="Nanum Gothic"/>
                <a:cs typeface="Nanum Gothic"/>
                <a:sym typeface="Nanum Gothic"/>
              </a:rPr>
              <a:t>Prebuilt 된 ROS2 docker image 를 Robot Car 용 라즈베리 파이에 다운로드 받자</a:t>
            </a:r>
            <a:endParaRPr b="0" i="0" sz="700" u="none" cap="none" strike="noStrike">
              <a:solidFill>
                <a:srgbClr val="0070C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5" name="Google Shape;85;g3614c87610c_0_0"/>
          <p:cNvSpPr txBox="1"/>
          <p:nvPr/>
        </p:nvSpPr>
        <p:spPr>
          <a:xfrm>
            <a:off x="990220" y="2946683"/>
            <a:ext cx="6258900" cy="68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Nanum Gothic"/>
                <a:ea typeface="Nanum Gothic"/>
                <a:cs typeface="Nanum Gothic"/>
                <a:sym typeface="Nanum Gothic"/>
              </a:rPr>
              <a:t># 아래 gunzip 으로 압축 해제하면 ros-humble-export.tar 파일 생성됨 (size: 11.48GB)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$ gunzip ros-humble-export.tar.gz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3614c87610c_0_0"/>
          <p:cNvSpPr txBox="1"/>
          <p:nvPr/>
        </p:nvSpPr>
        <p:spPr>
          <a:xfrm>
            <a:off x="793760" y="2022505"/>
            <a:ext cx="6397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ros-humble-export.tar.gz 파일 다운로드 후 gunzip 으로 압축 풀기 </a:t>
            </a:r>
            <a:endParaRPr b="0" i="0" sz="11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  -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</a:t>
            </a:r>
            <a:r>
              <a:rPr b="0" i="0" lang="en-US" sz="11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#1: from google drive - </a:t>
            </a:r>
            <a:r>
              <a:rPr b="0" i="0" lang="en-US" sz="1100" u="sng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0" i="0" sz="11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3614c87610c_0_0"/>
          <p:cNvSpPr txBox="1"/>
          <p:nvPr/>
        </p:nvSpPr>
        <p:spPr>
          <a:xfrm>
            <a:off x="744480" y="3850611"/>
            <a:ext cx="107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Nanum Gothic"/>
                <a:ea typeface="Nanum Gothic"/>
                <a:cs typeface="Nanum Gothic"/>
                <a:sym typeface="Nanum Gothic"/>
              </a:rPr>
              <a:t>다운로드 후 압축을 해제한 ros-humble-export.tar 파일을 docker image 에 로드하자 </a:t>
            </a:r>
            <a:endParaRPr b="0" i="0" sz="700" u="none" cap="none" strike="noStrike">
              <a:solidFill>
                <a:srgbClr val="0070C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8" name="Google Shape;88;g3614c87610c_0_0"/>
          <p:cNvSpPr txBox="1"/>
          <p:nvPr/>
        </p:nvSpPr>
        <p:spPr>
          <a:xfrm>
            <a:off x="990220" y="4716931"/>
            <a:ext cx="6258900" cy="497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docker image load -i ros-humble-export.tar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3614c87610c_0_0"/>
          <p:cNvSpPr txBox="1"/>
          <p:nvPr/>
        </p:nvSpPr>
        <p:spPr>
          <a:xfrm>
            <a:off x="744481" y="4403951"/>
            <a:ext cx="6397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docker image 로 해당 파일을 load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g3614c87610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220" y="5793506"/>
            <a:ext cx="5792009" cy="58110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614c87610c_0_0"/>
          <p:cNvSpPr txBox="1"/>
          <p:nvPr/>
        </p:nvSpPr>
        <p:spPr>
          <a:xfrm>
            <a:off x="744480" y="5411385"/>
            <a:ext cx="9258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image 로드가 완료되면 아래 docker images 명령어로 docker image 확인 (docker image ID 는 각 디바이스별로 다를 수 있음)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d41f6bd9_0_81"/>
          <p:cNvSpPr txBox="1"/>
          <p:nvPr/>
        </p:nvSpPr>
        <p:spPr>
          <a:xfrm>
            <a:off x="562969" y="571019"/>
            <a:ext cx="108081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anum Gothic"/>
              <a:buChar char="●"/>
            </a:pPr>
            <a:r>
              <a:rPr b="1" i="0" lang="en-US" sz="2000" u="none" cap="none" strike="noStrike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이전 수업에서 세팅이 완료되었으면 넘어갈 것</a:t>
            </a:r>
            <a:endParaRPr b="1" i="0" sz="20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Docker ROS2 image 자동실행 시키기</a:t>
            </a:r>
            <a:endParaRPr b="1" i="0" sz="20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97" name="Google Shape;97;g35fd41f6bd9_0_81"/>
          <p:cNvSpPr txBox="1"/>
          <p:nvPr/>
        </p:nvSpPr>
        <p:spPr>
          <a:xfrm>
            <a:off x="744481" y="1481575"/>
            <a:ext cx="107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Nanum Gothic"/>
                <a:ea typeface="Nanum Gothic"/>
                <a:cs typeface="Nanum Gothic"/>
                <a:sym typeface="Nanum Gothic"/>
              </a:rPr>
              <a:t>docker run 명령어로 load 된 docker image 자동 실행 시키기</a:t>
            </a:r>
            <a:endParaRPr b="0" i="0" sz="700" u="none" cap="none" strike="noStrike">
              <a:solidFill>
                <a:srgbClr val="0070C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98" name="Google Shape;98;g35fd41f6bd9_0_81"/>
          <p:cNvSpPr txBox="1"/>
          <p:nvPr/>
        </p:nvSpPr>
        <p:spPr>
          <a:xfrm>
            <a:off x="962843" y="2220810"/>
            <a:ext cx="5191500" cy="3771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highlight>
                  <a:srgbClr val="FFFF00"/>
                </a:highlight>
                <a:latin typeface="Cascadia Code"/>
                <a:ea typeface="Cascadia Code"/>
                <a:cs typeface="Cascadia Code"/>
                <a:sym typeface="Cascadia Code"/>
              </a:rPr>
              <a:t>docker run</a:t>
            </a:r>
            <a:r>
              <a:rPr b="0" i="0" lang="en-US" sz="1400" u="none" cap="none" strike="noStrike">
                <a:solidFill>
                  <a:schemeClr val="lt2"/>
                </a:solidFill>
                <a:latin typeface="Cascadia Code"/>
                <a:ea typeface="Cascadia Code"/>
                <a:cs typeface="Cascadia Code"/>
                <a:sym typeface="Cascadia Code"/>
              </a:rPr>
              <a:t> -dit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ascadia Code"/>
                <a:ea typeface="Cascadia Code"/>
                <a:cs typeface="Cascadia Code"/>
                <a:sym typeface="Cascadia Code"/>
              </a:rPr>
              <a:t>  --name IntelPi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ascadia Code"/>
                <a:ea typeface="Cascadia Code"/>
                <a:cs typeface="Cascadia Code"/>
                <a:sym typeface="Cascadia Code"/>
              </a:rPr>
              <a:t>  --privileged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ascadia Code"/>
                <a:ea typeface="Cascadia Code"/>
                <a:cs typeface="Cascadia Code"/>
                <a:sym typeface="Cascadia Code"/>
              </a:rPr>
              <a:t>  --restart always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ascadia Code"/>
                <a:ea typeface="Cascadia Code"/>
                <a:cs typeface="Cascadia Code"/>
                <a:sym typeface="Cascadia Code"/>
              </a:rPr>
              <a:t>  --network host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ascadia Code"/>
                <a:ea typeface="Cascadia Code"/>
                <a:cs typeface="Cascadia Code"/>
                <a:sym typeface="Cascadia Code"/>
              </a:rPr>
              <a:t>  -e DISPLAY=:0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ascadia Code"/>
                <a:ea typeface="Cascadia Code"/>
                <a:cs typeface="Cascadia Code"/>
                <a:sym typeface="Cascadia Code"/>
              </a:rPr>
              <a:t>  -v /dev:/dev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ascadia Code"/>
                <a:ea typeface="Cascadia Code"/>
                <a:cs typeface="Cascadia Code"/>
                <a:sym typeface="Cascadia Code"/>
              </a:rPr>
              <a:t>  -v /tmp/.X11-unix:/tmp/.X11-unix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ascadia Code"/>
                <a:ea typeface="Cascadia Code"/>
                <a:cs typeface="Cascadia Code"/>
                <a:sym typeface="Cascadia Code"/>
              </a:rPr>
              <a:t>  -v /home/max/docker/tmp:/home/ubuntu/shared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ascadia Code"/>
                <a:ea typeface="Cascadia Code"/>
                <a:cs typeface="Cascadia Code"/>
                <a:sym typeface="Cascadia Code"/>
              </a:rPr>
              <a:t>  ros:humble-export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ascadia Code"/>
                <a:ea typeface="Cascadia Code"/>
                <a:cs typeface="Cascadia Code"/>
                <a:sym typeface="Cascadia Code"/>
              </a:rPr>
              <a:t>  tail -f /dev/null</a:t>
            </a:r>
            <a:endParaRPr b="0" i="0" sz="1400" u="none" cap="none" strike="noStrike">
              <a:solidFill>
                <a:schemeClr val="dk1"/>
              </a:solidFill>
              <a:latin typeface="Cascadia Code"/>
              <a:ea typeface="Cascadia Code"/>
              <a:cs typeface="Cascadia Code"/>
              <a:sym typeface="Cascadia Code"/>
            </a:endParaRPr>
          </a:p>
        </p:txBody>
      </p:sp>
      <p:sp>
        <p:nvSpPr>
          <p:cNvPr id="99" name="Google Shape;99;g35fd41f6bd9_0_81"/>
          <p:cNvSpPr txBox="1"/>
          <p:nvPr/>
        </p:nvSpPr>
        <p:spPr>
          <a:xfrm>
            <a:off x="6398442" y="1991321"/>
            <a:ext cx="52863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scadia Code"/>
                <a:ea typeface="Cascadia Code"/>
                <a:cs typeface="Cascadia Code"/>
                <a:sym typeface="Cascadia Code"/>
              </a:rPr>
              <a:t>-d -&gt; 컨테이너를 백그라운드(daemon)로 실행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scadia Code"/>
                <a:ea typeface="Cascadia Code"/>
                <a:cs typeface="Cascadia Code"/>
                <a:sym typeface="Cascadia Code"/>
              </a:rPr>
              <a:t>-I -&gt; 표준 입력(터미널 입력)을 계속 열어 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scadia Code"/>
                <a:ea typeface="Cascadia Code"/>
                <a:cs typeface="Cascadia Code"/>
                <a:sym typeface="Cascadia Code"/>
              </a:rPr>
              <a:t>-t -&gt; TTY(가상 터미널)를 연결해 터미널처럼 쓸 수 있게 함</a:t>
            </a:r>
            <a:endParaRPr b="0" i="0" sz="1000" u="none" cap="none" strike="noStrike">
              <a:solidFill>
                <a:schemeClr val="dk1"/>
              </a:solidFill>
              <a:latin typeface="Cascadia Code"/>
              <a:ea typeface="Cascadia Code"/>
              <a:cs typeface="Cascadia Code"/>
              <a:sym typeface="Cascadia Code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scadia Code"/>
                <a:ea typeface="Cascadia Code"/>
                <a:cs typeface="Cascadia Code"/>
                <a:sym typeface="Cascadia Code"/>
              </a:rPr>
              <a:t>--name IntelPi -&gt; 실행할 컨테이너의 이름을 IntelPi로 지정</a:t>
            </a:r>
            <a:endParaRPr b="0" i="0" sz="1000" u="none" cap="none" strike="noStrike">
              <a:solidFill>
                <a:schemeClr val="dk1"/>
              </a:solidFill>
              <a:latin typeface="Cascadia Code"/>
              <a:ea typeface="Cascadia Code"/>
              <a:cs typeface="Cascadia Code"/>
              <a:sym typeface="Cascadia Code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scadia Code"/>
                <a:ea typeface="Cascadia Code"/>
                <a:cs typeface="Cascadia Code"/>
                <a:sym typeface="Cascadia Code"/>
              </a:rPr>
              <a:t>--privileged -&gt; 컨테이너에 모든 커널 기능을 허용합니다. 예: /dev 장치 접근, 마운트 등</a:t>
            </a:r>
            <a:endParaRPr b="0" i="0" sz="1000" u="none" cap="none" strike="noStrike">
              <a:solidFill>
                <a:schemeClr val="dk1"/>
              </a:solidFill>
              <a:latin typeface="Cascadia Code"/>
              <a:ea typeface="Cascadia Code"/>
              <a:cs typeface="Cascadia Code"/>
              <a:sym typeface="Cascadia Code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scadia Code"/>
                <a:ea typeface="Cascadia Code"/>
                <a:cs typeface="Cascadia Code"/>
                <a:sym typeface="Cascadia Code"/>
              </a:rPr>
              <a:t>--restart always -&gt; 시스템 재부팅 후에도 자동으로 컨테이너를 재시작</a:t>
            </a:r>
            <a:endParaRPr b="0" i="0" sz="1000" u="none" cap="none" strike="noStrike">
              <a:solidFill>
                <a:schemeClr val="dk1"/>
              </a:solidFill>
              <a:latin typeface="Cascadia Code"/>
              <a:ea typeface="Cascadia Code"/>
              <a:cs typeface="Cascadia Code"/>
              <a:sym typeface="Cascadia Code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scadia Code"/>
                <a:ea typeface="Cascadia Code"/>
                <a:cs typeface="Cascadia Code"/>
                <a:sym typeface="Cascadia Code"/>
              </a:rPr>
              <a:t>--network host -&gt; 컨테이너가 호스트와 동일한 네트워크를 사용</a:t>
            </a:r>
            <a:endParaRPr b="0" i="0" sz="1000" u="none" cap="none" strike="noStrike">
              <a:solidFill>
                <a:schemeClr val="dk1"/>
              </a:solidFill>
              <a:latin typeface="Cascadia Code"/>
              <a:ea typeface="Cascadia Code"/>
              <a:cs typeface="Cascadia Code"/>
              <a:sym typeface="Cascadia Code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scadia Code"/>
                <a:ea typeface="Cascadia Code"/>
                <a:cs typeface="Cascadia Code"/>
                <a:sym typeface="Cascadia Code"/>
              </a:rPr>
              <a:t>-e DISPLAY=:0 -&gt; GUI 위한 환경 변수로 :0은 호스트의 기본 X 서버를 의미하며, ROS의 rqt, rviz 같은 GUI 실행에 필요</a:t>
            </a:r>
            <a:endParaRPr b="0" i="0" sz="1000" u="none" cap="none" strike="noStrike">
              <a:solidFill>
                <a:schemeClr val="dk1"/>
              </a:solidFill>
              <a:latin typeface="Cascadia Code"/>
              <a:ea typeface="Cascadia Code"/>
              <a:cs typeface="Cascadia Code"/>
              <a:sym typeface="Cascadia Code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scadia Code"/>
                <a:ea typeface="Cascadia Code"/>
                <a:cs typeface="Cascadia Code"/>
                <a:sym typeface="Cascadia Code"/>
              </a:rPr>
              <a:t>-v /dev -&gt; /dev 호스트의 /dev 디바이스들을 컨테이너에 그대로 연결해 USB 등의 하드웨어 장치 접근이 가능</a:t>
            </a:r>
            <a:endParaRPr b="0" i="0" sz="1000" u="none" cap="none" strike="noStrike">
              <a:solidFill>
                <a:schemeClr val="dk1"/>
              </a:solidFill>
              <a:latin typeface="Cascadia Code"/>
              <a:ea typeface="Cascadia Code"/>
              <a:cs typeface="Cascadia Code"/>
              <a:sym typeface="Cascadia Code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scadia Code"/>
                <a:ea typeface="Cascadia Code"/>
                <a:cs typeface="Cascadia Code"/>
                <a:sym typeface="Cascadia Code"/>
              </a:rPr>
              <a:t>-v /tmp/.X11-unix:/tmp/.X11-unix -&gt; X11 GUI를 위해 소켓 파일을 공유합니다. GUI 앱을 호스트 화면에 출력할 수 있게 됨</a:t>
            </a:r>
            <a:endParaRPr b="0" i="0" sz="1000" u="none" cap="none" strike="noStrike">
              <a:solidFill>
                <a:schemeClr val="dk1"/>
              </a:solidFill>
              <a:latin typeface="Cascadia Code"/>
              <a:ea typeface="Cascadia Code"/>
              <a:cs typeface="Cascadia Code"/>
              <a:sym typeface="Cascadia Code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scadia Code"/>
                <a:ea typeface="Cascadia Code"/>
                <a:cs typeface="Cascadia Code"/>
                <a:sym typeface="Cascadia Code"/>
              </a:rPr>
              <a:t>-v /home/max/docker/tmp:/home/ubuntu/shared -&gt; 호스트 디렉토리를 컨테이너 내부에 마운트해서 컨테이너 ↔ 호스트 간 파일 공유</a:t>
            </a:r>
            <a:endParaRPr b="0" i="0" sz="1000" u="none" cap="none" strike="noStrike">
              <a:solidFill>
                <a:schemeClr val="dk1"/>
              </a:solidFill>
              <a:latin typeface="Cascadia Code"/>
              <a:ea typeface="Cascadia Code"/>
              <a:cs typeface="Cascadia Code"/>
              <a:sym typeface="Cascadia Code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scadia Code"/>
                <a:ea typeface="Cascadia Code"/>
                <a:cs typeface="Cascadia Code"/>
                <a:sym typeface="Cascadia Code"/>
              </a:rPr>
              <a:t>ros:humble-export -&gt; 사용할 Docker 이미지 이름</a:t>
            </a:r>
            <a:endParaRPr b="0" i="0" sz="1000" u="none" cap="none" strike="noStrike">
              <a:solidFill>
                <a:schemeClr val="dk1"/>
              </a:solidFill>
              <a:latin typeface="Cascadia Code"/>
              <a:ea typeface="Cascadia Code"/>
              <a:cs typeface="Cascadia Code"/>
              <a:sym typeface="Cascadia Code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scadia Code"/>
                <a:ea typeface="Cascadia Code"/>
                <a:cs typeface="Cascadia Code"/>
                <a:sym typeface="Cascadia Code"/>
              </a:rPr>
              <a:t>tail -f /dev/null -&gt; 컨테이너가 꺼지지 않도록 무한 대기 상태 유지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fd41f6bd9_0_128"/>
          <p:cNvSpPr txBox="1"/>
          <p:nvPr/>
        </p:nvSpPr>
        <p:spPr>
          <a:xfrm>
            <a:off x="562969" y="571019"/>
            <a:ext cx="108081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anum Gothic"/>
              <a:buChar char="●"/>
            </a:pPr>
            <a:r>
              <a:rPr b="1" i="0" lang="en-US" sz="2000" u="none" cap="none" strike="noStrike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이전 수업에서 세팅이 완료되었으면 넘어갈 것</a:t>
            </a:r>
            <a:endParaRPr b="1" i="0" sz="20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anum Gothic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Docker ROS2 에 shell 연결하기</a:t>
            </a:r>
            <a:endParaRPr b="1" i="0" sz="20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5" name="Google Shape;105;g35fd41f6bd9_0_128"/>
          <p:cNvSpPr txBox="1"/>
          <p:nvPr/>
        </p:nvSpPr>
        <p:spPr>
          <a:xfrm>
            <a:off x="877029" y="3392504"/>
            <a:ext cx="107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Nanum Gothic"/>
                <a:ea typeface="Nanum Gothic"/>
                <a:cs typeface="Nanum Gothic"/>
                <a:sym typeface="Nanum Gothic"/>
              </a:rPr>
              <a:t>docker exec 명령어로 실행중인 docker container 에 zsh 연결하기</a:t>
            </a:r>
            <a:endParaRPr b="0" i="0" sz="700" u="none" cap="none" strike="noStrike">
              <a:solidFill>
                <a:srgbClr val="0070C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6" name="Google Shape;106;g35fd41f6bd9_0_128"/>
          <p:cNvSpPr txBox="1"/>
          <p:nvPr/>
        </p:nvSpPr>
        <p:spPr>
          <a:xfrm>
            <a:off x="1373502" y="3980652"/>
            <a:ext cx="2776800" cy="2184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highlight>
                  <a:srgbClr val="FFFF00"/>
                </a:highlight>
                <a:latin typeface="Cascadia Code"/>
                <a:ea typeface="Cascadia Code"/>
                <a:cs typeface="Cascadia Code"/>
                <a:sym typeface="Cascadia Code"/>
              </a:rPr>
              <a:t>docker exec</a:t>
            </a:r>
            <a:r>
              <a:rPr b="0" i="0" lang="en-US" sz="1400" u="none" cap="none" strike="noStrike">
                <a:solidFill>
                  <a:schemeClr val="lt2"/>
                </a:solidFill>
                <a:latin typeface="Cascadia Code"/>
                <a:ea typeface="Cascadia Code"/>
                <a:cs typeface="Cascadia Code"/>
                <a:sym typeface="Cascadia Code"/>
              </a:rPr>
              <a:t>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ascadia Code"/>
                <a:ea typeface="Cascadia Code"/>
                <a:cs typeface="Cascadia Code"/>
                <a:sym typeface="Cascadia Code"/>
              </a:rPr>
              <a:t>  -it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ascadia Code"/>
                <a:ea typeface="Cascadia Code"/>
                <a:cs typeface="Cascadia Code"/>
                <a:sym typeface="Cascadia Code"/>
              </a:rPr>
              <a:t>  -u ubuntu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ascadia Code"/>
                <a:ea typeface="Cascadia Code"/>
                <a:cs typeface="Cascadia Code"/>
                <a:sym typeface="Cascadia Code"/>
              </a:rPr>
              <a:t>  -w /home/ubuntu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ascadia Code"/>
                <a:ea typeface="Cascadia Code"/>
                <a:cs typeface="Cascadia Code"/>
                <a:sym typeface="Cascadia Code"/>
              </a:rPr>
              <a:t>  e71bcb9ab784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ascadia Code"/>
                <a:ea typeface="Cascadia Code"/>
                <a:cs typeface="Cascadia Code"/>
                <a:sym typeface="Cascadia Code"/>
              </a:rPr>
              <a:t>  /bin/zsh</a:t>
            </a:r>
            <a:endParaRPr b="0" i="0" sz="1400" u="none" cap="none" strike="noStrike">
              <a:solidFill>
                <a:schemeClr val="dk1"/>
              </a:solidFill>
              <a:latin typeface="Cascadia Code"/>
              <a:ea typeface="Cascadia Code"/>
              <a:cs typeface="Cascadia Code"/>
              <a:sym typeface="Cascadia Code"/>
            </a:endParaRPr>
          </a:p>
        </p:txBody>
      </p:sp>
      <p:sp>
        <p:nvSpPr>
          <p:cNvPr id="107" name="Google Shape;107;g35fd41f6bd9_0_128"/>
          <p:cNvSpPr txBox="1"/>
          <p:nvPr/>
        </p:nvSpPr>
        <p:spPr>
          <a:xfrm>
            <a:off x="877029" y="1573746"/>
            <a:ext cx="107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Nanum Gothic"/>
                <a:ea typeface="Nanum Gothic"/>
                <a:cs typeface="Nanum Gothic"/>
                <a:sym typeface="Nanum Gothic"/>
              </a:rPr>
              <a:t>docker ps 명령어로 실행중인 docker container 의 ID 확인하기</a:t>
            </a:r>
            <a:endParaRPr b="0" i="0" sz="700" u="none" cap="none" strike="noStrike">
              <a:solidFill>
                <a:srgbClr val="0070C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08" name="Google Shape;108;g35fd41f6bd9_0_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359" y="2168415"/>
            <a:ext cx="10260089" cy="64596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5fd41f6bd9_0_128"/>
          <p:cNvSpPr/>
          <p:nvPr/>
        </p:nvSpPr>
        <p:spPr>
          <a:xfrm>
            <a:off x="1018883" y="2546085"/>
            <a:ext cx="1297200" cy="25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5fd41f6bd9_0_128"/>
          <p:cNvSpPr/>
          <p:nvPr/>
        </p:nvSpPr>
        <p:spPr>
          <a:xfrm>
            <a:off x="1598832" y="5419783"/>
            <a:ext cx="1365900" cy="351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g35fd41f6bd9_0_128"/>
          <p:cNvCxnSpPr>
            <a:stCxn id="109" idx="1"/>
            <a:endCxn id="110" idx="1"/>
          </p:cNvCxnSpPr>
          <p:nvPr/>
        </p:nvCxnSpPr>
        <p:spPr>
          <a:xfrm>
            <a:off x="1018883" y="2674785"/>
            <a:ext cx="579900" cy="2920500"/>
          </a:xfrm>
          <a:prstGeom prst="bentConnector3">
            <a:avLst>
              <a:gd fmla="val -6963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2" name="Google Shape;112;g35fd41f6bd9_0_128"/>
          <p:cNvSpPr txBox="1"/>
          <p:nvPr/>
        </p:nvSpPr>
        <p:spPr>
          <a:xfrm>
            <a:off x="4496255" y="4140122"/>
            <a:ext cx="64710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scadia Code"/>
                <a:ea typeface="Cascadia Code"/>
                <a:cs typeface="Cascadia Code"/>
                <a:sym typeface="Cascadia Code"/>
              </a:rPr>
              <a:t>docker exec: 실행 중인 컨테이너 안에서 명령어를 실행</a:t>
            </a:r>
            <a:endParaRPr b="0" i="0" sz="1100" u="none" cap="none" strike="noStrike">
              <a:solidFill>
                <a:schemeClr val="dk1"/>
              </a:solidFill>
              <a:latin typeface="Cascadia Code"/>
              <a:ea typeface="Cascadia Code"/>
              <a:cs typeface="Cascadia Code"/>
              <a:sym typeface="Cascadia Code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scadia Code"/>
                <a:ea typeface="Cascadia Code"/>
                <a:cs typeface="Cascadia Code"/>
                <a:sym typeface="Cascadia Code"/>
              </a:rPr>
              <a:t>-i -t (-it): 인터랙티브 모드 + TTY. 사용자 입력과 출력을 터미널과 연결</a:t>
            </a:r>
            <a:endParaRPr b="0" i="0" sz="1100" u="none" cap="none" strike="noStrike">
              <a:solidFill>
                <a:schemeClr val="dk1"/>
              </a:solidFill>
              <a:latin typeface="Cascadia Code"/>
              <a:ea typeface="Cascadia Code"/>
              <a:cs typeface="Cascadia Code"/>
              <a:sym typeface="Cascadia Code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scadia Code"/>
                <a:ea typeface="Cascadia Code"/>
                <a:cs typeface="Cascadia Code"/>
                <a:sym typeface="Cascadia Code"/>
              </a:rPr>
              <a:t>-u ubuntu: 컨테이너 내에서 ubuntu 사용자 권한으로 실행</a:t>
            </a:r>
            <a:endParaRPr b="0" i="0" sz="1100" u="none" cap="none" strike="noStrike">
              <a:solidFill>
                <a:schemeClr val="dk1"/>
              </a:solidFill>
              <a:latin typeface="Cascadia Code"/>
              <a:ea typeface="Cascadia Code"/>
              <a:cs typeface="Cascadia Code"/>
              <a:sym typeface="Cascadia Code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scadia Code"/>
                <a:ea typeface="Cascadia Code"/>
                <a:cs typeface="Cascadia Code"/>
                <a:sym typeface="Cascadia Code"/>
              </a:rPr>
              <a:t>-w /home/ubuntu: 컨테이너 내에서 작업 디렉토리를 /home/ubuntu 로 설정</a:t>
            </a:r>
            <a:endParaRPr b="0" i="0" sz="1100" u="none" cap="none" strike="noStrike">
              <a:solidFill>
                <a:schemeClr val="dk1"/>
              </a:solidFill>
              <a:latin typeface="Cascadia Code"/>
              <a:ea typeface="Cascadia Code"/>
              <a:cs typeface="Cascadia Code"/>
              <a:sym typeface="Cascadia Code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scadia Code"/>
                <a:ea typeface="Cascadia Code"/>
                <a:cs typeface="Cascadia Code"/>
                <a:sym typeface="Cascadia Code"/>
              </a:rPr>
              <a:t>e71bcb9ab784: 대상 컨테이너 ID (또는 이름 사용 가능)</a:t>
            </a:r>
            <a:endParaRPr b="0" i="0" sz="1100" u="none" cap="none" strike="noStrike">
              <a:solidFill>
                <a:schemeClr val="dk1"/>
              </a:solidFill>
              <a:latin typeface="Cascadia Code"/>
              <a:ea typeface="Cascadia Code"/>
              <a:cs typeface="Cascadia Code"/>
              <a:sym typeface="Cascadia Code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scadia Code"/>
                <a:ea typeface="Cascadia Code"/>
                <a:cs typeface="Cascadia Code"/>
                <a:sym typeface="Cascadia Code"/>
              </a:rPr>
              <a:t>/bin/zsh: 컨테이너 내부에서 실행할 명령어 (기본 bash가 아닌 사용자 지정한 zsh 쉘)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d41f6bd9_0_186"/>
          <p:cNvSpPr txBox="1"/>
          <p:nvPr/>
        </p:nvSpPr>
        <p:spPr>
          <a:xfrm>
            <a:off x="799675" y="1519850"/>
            <a:ext cx="65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5fd41f6bd9_0_186"/>
          <p:cNvSpPr txBox="1"/>
          <p:nvPr>
            <p:ph idx="4294967295" type="title"/>
          </p:nvPr>
        </p:nvSpPr>
        <p:spPr>
          <a:xfrm>
            <a:off x="3316200" y="3150150"/>
            <a:ext cx="5559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II. ROS 패키지의 이해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8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B01B2E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