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6.xml" ContentType="application/vnd.openxmlformats-officedocument.presentationml.notesSlide+xml"/>
  <Override PartName="/ppt/tags/tag26.xml" ContentType="application/vnd.openxmlformats-officedocument.presentationml.tags+xml"/>
  <Override PartName="/ppt/notesSlides/notesSlide3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8.xml" ContentType="application/vnd.openxmlformats-officedocument.presentationml.notesSlide+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tags/tag34.xml" ContentType="application/vnd.openxmlformats-officedocument.presentationml.tags+xml"/>
  <Override PartName="/ppt/notesSlides/notesSlide41.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3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tags/tag38.xml" ContentType="application/vnd.openxmlformats-officedocument.presentationml.tags+xml"/>
  <Override PartName="/ppt/notesSlides/notesSlide4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7.xml" ContentType="application/vnd.openxmlformats-officedocument.presentationml.notesSlide+xml"/>
  <Override PartName="/ppt/tags/tag41.xml" ContentType="application/vnd.openxmlformats-officedocument.presentationml.tags+xml"/>
  <Override PartName="/ppt/notesSlides/notesSlide48.xml" ContentType="application/vnd.openxmlformats-officedocument.presentationml.notesSlide+xml"/>
  <Override PartName="/ppt/tags/tag4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47" r:id="rId2"/>
  </p:sldMasterIdLst>
  <p:notesMasterIdLst>
    <p:notesMasterId r:id="rId66"/>
  </p:notesMasterIdLst>
  <p:sldIdLst>
    <p:sldId id="257" r:id="rId3"/>
    <p:sldId id="258" r:id="rId4"/>
    <p:sldId id="360" r:id="rId5"/>
    <p:sldId id="259" r:id="rId6"/>
    <p:sldId id="263" r:id="rId7"/>
    <p:sldId id="261" r:id="rId8"/>
    <p:sldId id="264" r:id="rId9"/>
    <p:sldId id="265" r:id="rId10"/>
    <p:sldId id="266" r:id="rId11"/>
    <p:sldId id="413" r:id="rId12"/>
    <p:sldId id="361" r:id="rId13"/>
    <p:sldId id="272" r:id="rId14"/>
    <p:sldId id="273" r:id="rId15"/>
    <p:sldId id="275" r:id="rId16"/>
    <p:sldId id="417" r:id="rId17"/>
    <p:sldId id="365" r:id="rId18"/>
    <p:sldId id="277" r:id="rId19"/>
    <p:sldId id="278" r:id="rId20"/>
    <p:sldId id="279" r:id="rId21"/>
    <p:sldId id="284" r:id="rId22"/>
    <p:sldId id="369" r:id="rId23"/>
    <p:sldId id="371" r:id="rId24"/>
    <p:sldId id="285" r:id="rId25"/>
    <p:sldId id="286" r:id="rId26"/>
    <p:sldId id="362" r:id="rId27"/>
    <p:sldId id="289" r:id="rId28"/>
    <p:sldId id="366" r:id="rId29"/>
    <p:sldId id="290" r:id="rId30"/>
    <p:sldId id="368" r:id="rId31"/>
    <p:sldId id="370" r:id="rId32"/>
    <p:sldId id="363" r:id="rId33"/>
    <p:sldId id="373" r:id="rId34"/>
    <p:sldId id="374" r:id="rId35"/>
    <p:sldId id="375" r:id="rId36"/>
    <p:sldId id="376" r:id="rId37"/>
    <p:sldId id="377" r:id="rId38"/>
    <p:sldId id="378" r:id="rId39"/>
    <p:sldId id="379" r:id="rId40"/>
    <p:sldId id="380" r:id="rId41"/>
    <p:sldId id="382" r:id="rId42"/>
    <p:sldId id="383" r:id="rId43"/>
    <p:sldId id="384" r:id="rId44"/>
    <p:sldId id="385" r:id="rId45"/>
    <p:sldId id="386" r:id="rId46"/>
    <p:sldId id="387" r:id="rId47"/>
    <p:sldId id="388" r:id="rId48"/>
    <p:sldId id="410" r:id="rId49"/>
    <p:sldId id="416" r:id="rId50"/>
    <p:sldId id="390" r:id="rId51"/>
    <p:sldId id="391" r:id="rId52"/>
    <p:sldId id="392" r:id="rId53"/>
    <p:sldId id="393" r:id="rId54"/>
    <p:sldId id="415" r:id="rId55"/>
    <p:sldId id="395" r:id="rId56"/>
    <p:sldId id="396" r:id="rId57"/>
    <p:sldId id="397" r:id="rId58"/>
    <p:sldId id="398" r:id="rId59"/>
    <p:sldId id="414" r:id="rId60"/>
    <p:sldId id="400" r:id="rId61"/>
    <p:sldId id="401" r:id="rId62"/>
    <p:sldId id="402" r:id="rId63"/>
    <p:sldId id="404" r:id="rId64"/>
    <p:sldId id="40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D1A"/>
    <a:srgbClr val="3B5D35"/>
    <a:srgbClr val="B63DB9"/>
    <a:srgbClr val="1501AB"/>
    <a:srgbClr val="E06442"/>
    <a:srgbClr val="304A30"/>
    <a:srgbClr val="C455C7"/>
    <a:srgbClr val="882E8A"/>
    <a:srgbClr val="9A9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6667" autoAdjust="0"/>
  </p:normalViewPr>
  <p:slideViewPr>
    <p:cSldViewPr>
      <p:cViewPr varScale="1">
        <p:scale>
          <a:sx n="114" d="100"/>
          <a:sy n="114" d="100"/>
        </p:scale>
        <p:origin x="8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A7999-EC04-4436-A572-DB3114C6AB88}" type="datetimeFigureOut">
              <a:rPr lang="en-US" smtClean="0"/>
              <a:pPr/>
              <a:t>1/10/2020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3E1E9-F66B-44E6-80F7-6A902D2B039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lock_rat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n.wikipedia.org/wiki/FLOPS" TargetMode="External"/><Relationship Id="rId4" Type="http://schemas.openxmlformats.org/officeDocument/2006/relationships/hyperlink" Target="http://en.wikipedia.org/wiki/Megahertz_myth"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Shading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FPGA" TargetMode="External"/><Relationship Id="rId13" Type="http://schemas.openxmlformats.org/officeDocument/2006/relationships/hyperlink" Target="http://en.wikipedia.org/wiki/Arithmetic_logic_unit" TargetMode="External"/><Relationship Id="rId3" Type="http://schemas.openxmlformats.org/officeDocument/2006/relationships/hyperlink" Target="http://en.wikipedia.org/wiki/Computer_programming" TargetMode="External"/><Relationship Id="rId7" Type="http://schemas.openxmlformats.org/officeDocument/2006/relationships/hyperlink" Target="http://en.wikipedia.org/wiki/Graphics_processing_unit" TargetMode="External"/><Relationship Id="rId12" Type="http://schemas.openxmlformats.org/officeDocument/2006/relationships/hyperlink" Target="http://en.wikipedia.org/wiki/Direct_memory_acce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Floating_point_unit" TargetMode="External"/><Relationship Id="rId11" Type="http://schemas.openxmlformats.org/officeDocument/2006/relationships/hyperlink" Target="http://en.wikipedia.org/wiki/Scoreboarding" TargetMode="External"/><Relationship Id="rId5" Type="http://schemas.openxmlformats.org/officeDocument/2006/relationships/hyperlink" Target="http://en.wikipedia.org/wiki/Parallel_computing" TargetMode="External"/><Relationship Id="rId10" Type="http://schemas.openxmlformats.org/officeDocument/2006/relationships/hyperlink" Target="http://en.wikipedia.org/wiki/Pipeline_(computing)" TargetMode="External"/><Relationship Id="rId4" Type="http://schemas.openxmlformats.org/officeDocument/2006/relationships/hyperlink" Target="http://en.wikipedia.org/wiki/SIMD" TargetMode="External"/><Relationship Id="rId9" Type="http://schemas.openxmlformats.org/officeDocument/2006/relationships/hyperlink" Target="http://en.wikipedia.org/wiki/Stream_process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2 minutes:</a:t>
            </a:r>
          </a:p>
          <a:p>
            <a:endParaRPr lang="en-US" baseline="0" dirty="0"/>
          </a:p>
          <a:p>
            <a:r>
              <a:rPr lang="en-US" baseline="0" dirty="0"/>
              <a:t>Good After-noon to all of you. I am Mahesh from heterogeneous many-core computing group, corporate research and technologies, India. My presentation topic is “GPGPU Computing Using CUDA”. As we know, for last few years, HPC community has witnessed evolution of hardware in two main trajectories.  One is multi-core CPU path and the other is many-core GPU path. Some of the yesterday’s key note sessions covered multi-core trajectory. In this topic, I will cover many-core GPU trajectory. GPGPU simply means using GPUs for General Purpose computing. CUDA is a GPGPU parallel programming model </a:t>
            </a:r>
            <a:r>
              <a:rPr lang="en-US" sz="1200" kern="1200" dirty="0">
                <a:solidFill>
                  <a:schemeClr val="tx1"/>
                </a:solidFill>
                <a:latin typeface="+mn-lt"/>
                <a:ea typeface="+mn-ea"/>
                <a:cs typeface="+mn-cs"/>
              </a:rPr>
              <a:t>proposed by </a:t>
            </a:r>
            <a:r>
              <a:rPr lang="en-US" baseline="0" dirty="0"/>
              <a:t>NVIDIA that </a:t>
            </a:r>
            <a:r>
              <a:rPr lang="en-US" sz="1200" kern="1200" dirty="0">
                <a:solidFill>
                  <a:schemeClr val="tx1"/>
                </a:solidFill>
                <a:latin typeface="+mn-lt"/>
                <a:ea typeface="+mn-ea"/>
                <a:cs typeface="+mn-cs"/>
              </a:rPr>
              <a:t>exposes the parallel computing capabilities of the NVIDIA GPUs to application developers</a:t>
            </a:r>
            <a:endParaRPr lang="en-US" baseline="0" dirty="0"/>
          </a:p>
          <a:p>
            <a:endParaRPr lang="en-US" baseline="0" dirty="0"/>
          </a:p>
          <a:p>
            <a:r>
              <a:rPr lang="en-US" baseline="0" dirty="0"/>
              <a:t>The talk is divided into two parts – one hour session each. In the first session , I will discuss about the basic concept of CUDA GPGPU parallel programming model. In the second session, I briefly walk through a simple parallel algorithm implementation in CUDA programming environment including brief walk through of demo project. </a:t>
            </a:r>
          </a:p>
          <a:p>
            <a:endParaRPr lang="en-US" baseline="0" dirty="0"/>
          </a:p>
          <a:p>
            <a:endParaRPr lang="en-US" baseline="0" dirty="0"/>
          </a:p>
          <a:p>
            <a:r>
              <a:rPr lang="en-US" sz="1200" b="1" kern="1200" dirty="0">
                <a:solidFill>
                  <a:schemeClr val="tx1"/>
                </a:solidFill>
                <a:latin typeface="+mn-lt"/>
                <a:ea typeface="+mn-ea"/>
                <a:cs typeface="+mn-cs"/>
              </a:rPr>
              <a:t>Mahesha S (Siemens, CT):</a:t>
            </a:r>
            <a:r>
              <a:rPr lang="en-US" sz="1200" b="1" i="1" kern="1200" dirty="0">
                <a:solidFill>
                  <a:schemeClr val="tx1"/>
                </a:solidFill>
                <a:latin typeface="+mn-lt"/>
                <a:ea typeface="+mn-ea"/>
                <a:cs typeface="+mn-cs"/>
              </a:rPr>
              <a:t> GPGPU Programming Using CUDA - Introduction and Tutorial</a:t>
            </a:r>
            <a:endParaRPr lang="en-US" sz="1200" b="1" kern="1200" dirty="0">
              <a:solidFill>
                <a:schemeClr val="tx1"/>
              </a:solidFill>
              <a:latin typeface="+mn-lt"/>
              <a:ea typeface="+mn-ea"/>
              <a:cs typeface="+mn-cs"/>
            </a:endParaRPr>
          </a:p>
          <a:p>
            <a:pPr fontAlgn="t"/>
            <a:r>
              <a:rPr lang="en-US" sz="1200" b="1" kern="1200" dirty="0">
                <a:solidFill>
                  <a:schemeClr val="tx1"/>
                </a:solidFill>
                <a:latin typeface="+mn-lt"/>
                <a:ea typeface="+mn-ea"/>
                <a:cs typeface="+mn-cs"/>
              </a:rPr>
              <a:t>Tutorial 6:</a:t>
            </a:r>
            <a:r>
              <a:rPr lang="en-US" sz="1200" kern="1200" dirty="0">
                <a:solidFill>
                  <a:schemeClr val="tx1"/>
                </a:solidFill>
                <a:latin typeface="+mn-lt"/>
                <a:ea typeface="+mn-ea"/>
                <a:cs typeface="+mn-cs"/>
              </a:rPr>
              <a:t> Over the last few years, graphics processing units (GPUs) have emerged as cost-effective sources of massive computing power that can be harnessed by not only graphics applications but also HPC and general purpose computations. The Compute Unified Device Architecture (CUDA) is a C-based programming model, proposed by NVIDIA, that exposes the parallel computing capabilities of the GPU to application developers in an easy to use manner. This session gives an overview of the GPU architecture and the CUDA programming model and walks you through the 4 steps of parallel program development – design, coding, compilation and debugging and performance optimization, in the CUDA context, through an example.</a:t>
            </a:r>
          </a:p>
          <a:p>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Differences among directX , openGL, CUDA etc</a:t>
            </a:r>
          </a:p>
        </p:txBody>
      </p:sp>
      <p:sp>
        <p:nvSpPr>
          <p:cNvPr id="4" name="Slide Number Placeholder 3"/>
          <p:cNvSpPr>
            <a:spLocks noGrp="1"/>
          </p:cNvSpPr>
          <p:nvPr>
            <p:ph type="sldNum" sz="quarter" idx="10"/>
          </p:nvPr>
        </p:nvSpPr>
        <p:spPr/>
        <p:txBody>
          <a:bodyPr/>
          <a:lstStyle/>
          <a:p>
            <a:fld id="{5903E1E9-F66B-44E6-80F7-6A902D2B039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t>
            </a:r>
            <a:r>
              <a:rPr lang="en-US" baseline="0" dirty="0"/>
              <a:t>et us move on  to the next topic: That is, </a:t>
            </a:r>
            <a:r>
              <a:rPr lang="en-US" dirty="0"/>
              <a:t>Introduction to CUDA architecture and programming model</a:t>
            </a:r>
          </a:p>
          <a:p>
            <a:r>
              <a:rPr lang="en-US" baseline="0" dirty="0"/>
              <a:t> </a:t>
            </a:r>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1 minutes:</a:t>
            </a:r>
          </a:p>
          <a:p>
            <a:endParaRPr lang="en-US" dirty="0"/>
          </a:p>
          <a:p>
            <a:r>
              <a:rPr lang="en-US" dirty="0"/>
              <a:t>This</a:t>
            </a:r>
            <a:r>
              <a:rPr lang="en-US" baseline="0" dirty="0"/>
              <a:t> is how Nvida GPU programming system looks in general. At the bottom is NVIDIA GPU hardware. GPU computing applications to be run on Nvidia GPU hardware can be programmed using different programming models like CUDA C, OpenCL, DirectCompute and CUDA Fortran. Our focus of this topic is NVIDIA GPU architecture and CUDA C programming model. </a:t>
            </a:r>
          </a:p>
          <a:p>
            <a:endParaRPr lang="en-US" baseline="0" dirty="0"/>
          </a:p>
          <a:p>
            <a:endParaRPr lang="en-US" baseline="0" dirty="0"/>
          </a:p>
          <a:p>
            <a:endParaRPr lang="en-US" baseline="0" dirty="0"/>
          </a:p>
          <a:p>
            <a:pPr marL="0" indent="0" algn="l"/>
            <a:r>
              <a:rPr lang="en-US" sz="1200" u="none" dirty="0">
                <a:solidFill>
                  <a:srgbClr val="3366AA"/>
                </a:solidFill>
              </a:rPr>
              <a:t>OpenGL/DirectX 					</a:t>
            </a:r>
            <a:r>
              <a:rPr lang="en-US" sz="1200" b="0" u="none" dirty="0"/>
              <a:t>C</a:t>
            </a:r>
            <a:r>
              <a:rPr lang="en-US" sz="1200" b="0" u="none" dirty="0">
                <a:solidFill>
                  <a:srgbClr val="3366AA"/>
                </a:solidFill>
              </a:rPr>
              <a:t>ompute </a:t>
            </a:r>
            <a:r>
              <a:rPr lang="en-US" sz="1200" b="0" u="none" dirty="0"/>
              <a:t>U</a:t>
            </a:r>
            <a:r>
              <a:rPr lang="en-US" sz="1200" b="0" u="none" dirty="0">
                <a:solidFill>
                  <a:srgbClr val="3366AA"/>
                </a:solidFill>
              </a:rPr>
              <a:t>nified </a:t>
            </a:r>
            <a:r>
              <a:rPr lang="en-US" sz="1200" b="0" u="none" dirty="0"/>
              <a:t>D</a:t>
            </a:r>
            <a:r>
              <a:rPr lang="en-US" sz="1200" b="0" u="none" dirty="0">
                <a:solidFill>
                  <a:srgbClr val="3366AA"/>
                </a:solidFill>
              </a:rPr>
              <a:t>evice </a:t>
            </a:r>
            <a:r>
              <a:rPr lang="en-US" sz="1200" b="0" u="none" dirty="0"/>
              <a:t>A</a:t>
            </a:r>
            <a:r>
              <a:rPr lang="en-US" sz="1200" b="0" u="none" dirty="0">
                <a:solidFill>
                  <a:srgbClr val="3366AA"/>
                </a:solidFill>
              </a:rPr>
              <a:t>rchitecture (CUDA)</a:t>
            </a:r>
            <a:endParaRPr lang="en-US" sz="1200" u="none" dirty="0">
              <a:solidFill>
                <a:srgbClr val="3366AA"/>
              </a:solidFill>
            </a:endParaRPr>
          </a:p>
          <a:p>
            <a:pPr marL="0" indent="0" algn="ctr"/>
            <a:endParaRPr lang="en-US" sz="1200" u="sng" dirty="0"/>
          </a:p>
          <a:p>
            <a:pPr marL="0" marR="0" indent="0" algn="l" defTabSz="914400" rtl="0" eaLnBrk="1" fontAlgn="auto" latinLnBrk="0" hangingPunct="1">
              <a:lnSpc>
                <a:spcPct val="135000"/>
              </a:lnSpc>
              <a:spcBef>
                <a:spcPts val="0"/>
              </a:spcBef>
              <a:spcAft>
                <a:spcPts val="0"/>
              </a:spcAft>
              <a:buClrTx/>
              <a:buSzTx/>
              <a:buFont typeface="Wingdings" pitchFamily="2" charset="2"/>
              <a:buChar char="§"/>
              <a:tabLst/>
              <a:defRPr/>
            </a:pPr>
            <a:r>
              <a:rPr lang="en-US" sz="1200" dirty="0"/>
              <a:t> 2D, 3D computer graphics &amp; visualization			</a:t>
            </a:r>
            <a:r>
              <a:rPr lang="en-US" sz="1200" b="0" dirty="0"/>
              <a:t> C-based parallel programming model</a:t>
            </a:r>
            <a:endParaRPr lang="en-US" sz="1200" dirty="0"/>
          </a:p>
          <a:p>
            <a:pPr marL="0" marR="0" indent="0" algn="l" defTabSz="914400" rtl="0" eaLnBrk="1" fontAlgn="auto" latinLnBrk="0" hangingPunct="1">
              <a:lnSpc>
                <a:spcPct val="135000"/>
              </a:lnSpc>
              <a:spcBef>
                <a:spcPts val="0"/>
              </a:spcBef>
              <a:spcAft>
                <a:spcPts val="0"/>
              </a:spcAft>
              <a:buClrTx/>
              <a:buSzTx/>
              <a:buFont typeface="Wingdings" pitchFamily="2" charset="2"/>
              <a:buChar char="§"/>
              <a:tabLst/>
              <a:defRPr/>
            </a:pPr>
            <a:r>
              <a:rPr lang="en-US" sz="1200" dirty="0"/>
              <a:t> Algorithms to be cast as graphics APIs				</a:t>
            </a:r>
            <a:r>
              <a:rPr lang="en-US" sz="1200" b="0" dirty="0"/>
              <a:t>Natural fit for GPGPU</a:t>
            </a:r>
            <a:endParaRPr lang="en-US" sz="1200" dirty="0"/>
          </a:p>
          <a:p>
            <a:pPr marL="0" marR="0" indent="0" algn="l" defTabSz="914400" rtl="0" eaLnBrk="1" fontAlgn="auto" latinLnBrk="0" hangingPunct="1">
              <a:lnSpc>
                <a:spcPct val="135000"/>
              </a:lnSpc>
              <a:spcBef>
                <a:spcPts val="0"/>
              </a:spcBef>
              <a:spcAft>
                <a:spcPts val="0"/>
              </a:spcAft>
              <a:buClrTx/>
              <a:buSzTx/>
              <a:buFont typeface="Wingdings" pitchFamily="2" charset="2"/>
              <a:buChar char="§"/>
              <a:tabLst/>
              <a:defRPr/>
            </a:pPr>
            <a:r>
              <a:rPr lang="en-US" sz="1200" dirty="0"/>
              <a:t> Slow learning curve					</a:t>
            </a:r>
            <a:r>
              <a:rPr lang="en-US" sz="1200" b="0" dirty="0"/>
              <a:t>Quick learning curve</a:t>
            </a:r>
            <a:endParaRPr lang="en-US" sz="1200" dirty="0"/>
          </a:p>
          <a:p>
            <a:pPr marL="0" marR="0" indent="0" algn="l" defTabSz="914400" rtl="0" eaLnBrk="1" fontAlgn="auto" latinLnBrk="0" hangingPunct="1">
              <a:lnSpc>
                <a:spcPct val="135000"/>
              </a:lnSpc>
              <a:spcBef>
                <a:spcPts val="0"/>
              </a:spcBef>
              <a:spcAft>
                <a:spcPts val="0"/>
              </a:spcAft>
              <a:buClrTx/>
              <a:buSzTx/>
              <a:buFont typeface="Wingdings" pitchFamily="2" charset="2"/>
              <a:buChar char="§"/>
              <a:tabLst/>
              <a:defRPr/>
            </a:pPr>
            <a:r>
              <a:rPr lang="en-US" sz="1200" dirty="0"/>
              <a:t> Limited exposure to GPU hardware, inflexible			</a:t>
            </a:r>
            <a:r>
              <a:rPr lang="en-US" sz="1200" b="0" dirty="0"/>
              <a:t>Fully exposes the GPU hardware</a:t>
            </a:r>
            <a:endParaRPr lang="en-US" sz="2000" b="0" u="sng" dirty="0"/>
          </a:p>
          <a:p>
            <a:pPr marL="3124200" lvl="8" indent="-188913" eaLnBrk="0" hangingPunct="0">
              <a:lnSpc>
                <a:spcPct val="135000"/>
              </a:lnSpc>
              <a:spcBef>
                <a:spcPct val="0"/>
              </a:spcBef>
              <a:buClr>
                <a:schemeClr val="tx1"/>
              </a:buClr>
              <a:buFont typeface="Wingdings" pitchFamily="2" charset="2"/>
              <a:buNone/>
            </a:pPr>
            <a:r>
              <a:rPr lang="en-US" sz="1800" b="0" dirty="0"/>
              <a:t>                                                               Fast shared memory</a:t>
            </a:r>
          </a:p>
          <a:p>
            <a:pPr marL="3124200" lvl="8" indent="-188913" eaLnBrk="0" hangingPunct="0">
              <a:lnSpc>
                <a:spcPct val="135000"/>
              </a:lnSpc>
              <a:spcBef>
                <a:spcPct val="0"/>
              </a:spcBef>
              <a:buClr>
                <a:schemeClr val="tx1"/>
              </a:buClr>
              <a:buFont typeface="Wingdings" pitchFamily="2" charset="2"/>
              <a:buNone/>
            </a:pPr>
            <a:r>
              <a:rPr lang="en-US" sz="1800" b="0" dirty="0"/>
              <a:t>                                                               Scattered reads/writes</a:t>
            </a:r>
          </a:p>
          <a:p>
            <a:pPr marL="381000" lvl="2" indent="-188913" algn="l" eaLnBrk="0" hangingPunct="0">
              <a:lnSpc>
                <a:spcPct val="135000"/>
              </a:lnSpc>
              <a:spcBef>
                <a:spcPct val="0"/>
              </a:spcBef>
              <a:buClr>
                <a:schemeClr val="tx1"/>
              </a:buClr>
              <a:buFont typeface="Wingdings" pitchFamily="2" charset="2"/>
              <a:buNone/>
            </a:pPr>
            <a:endParaRPr lang="en-US" sz="1800" b="0" dirty="0"/>
          </a:p>
          <a:p>
            <a:pPr marL="3124200" lvl="8" indent="-188913" eaLnBrk="0" hangingPunct="0">
              <a:lnSpc>
                <a:spcPct val="135000"/>
              </a:lnSpc>
              <a:spcBef>
                <a:spcPct val="0"/>
              </a:spcBef>
              <a:buClr>
                <a:schemeClr val="tx1"/>
              </a:buClr>
              <a:buFont typeface="Wingdings" pitchFamily="2" charset="2"/>
              <a:buNone/>
            </a:pPr>
            <a:endParaRPr lang="en-US" sz="120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r>
              <a:rPr lang="en-US" dirty="0"/>
              <a:t>2 minutes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 minutes</a:t>
            </a:r>
          </a:p>
          <a:p>
            <a:endParaRPr lang="en-US" dirty="0"/>
          </a:p>
          <a:p>
            <a:r>
              <a:rPr lang="en-US" baseline="0" dirty="0"/>
              <a:t>Kernel launch is </a:t>
            </a:r>
            <a:r>
              <a:rPr lang="en-US" dirty="0"/>
              <a:t>Asynchronous</a:t>
            </a:r>
            <a:r>
              <a:rPr lang="en-US" baseline="0" dirty="0"/>
              <a:t>:</a:t>
            </a:r>
          </a:p>
          <a:p>
            <a:pPr lvl="1"/>
            <a:r>
              <a:rPr lang="en-US" dirty="0"/>
              <a:t>When</a:t>
            </a:r>
            <a:r>
              <a:rPr lang="en-US" baseline="0" dirty="0"/>
              <a:t> the kernel is launched</a:t>
            </a:r>
            <a:r>
              <a:rPr lang="en-US" dirty="0"/>
              <a:t>, the kernel immediately starts running based on the execution configuration and according to the function arguments. Meanwhile, the host continues to the next line of code after the kernel launch. At this point, both the CUDA device and host are simultaneously running their separate programs. In this particular</a:t>
            </a:r>
            <a:r>
              <a:rPr lang="en-US" baseline="0" dirty="0"/>
              <a:t> example, the host code at step7, that is memcpy call to copy output from device memory to host memory is called asynchronously, but CUDA runtime makes sure that this function </a:t>
            </a:r>
            <a:r>
              <a:rPr lang="en-US" dirty="0"/>
              <a:t>waits until all threads have finished on the device after which it pulls the output to the host</a:t>
            </a:r>
            <a:r>
              <a:rPr lang="en-US" baseline="0" dirty="0"/>
              <a:t> memory.</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minutes</a:t>
            </a:r>
          </a:p>
          <a:p>
            <a:endParaRPr lang="en-US" dirty="0"/>
          </a:p>
          <a:p>
            <a:r>
              <a:rPr lang="en-US" dirty="0"/>
              <a:t>Kernel execution configuration?</a:t>
            </a:r>
          </a:p>
          <a:p>
            <a:endParaRPr lang="en-US" dirty="0"/>
          </a:p>
          <a:p>
            <a:r>
              <a:rPr lang="en-US" dirty="0"/>
              <a:t>Thread</a:t>
            </a:r>
            <a:r>
              <a:rPr lang="en-US" baseline="0" dirty="0"/>
              <a:t> ids and block ids?</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dirty="0"/>
              <a:t>4 minutes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 minutes:</a:t>
            </a:r>
          </a:p>
          <a:p>
            <a:endParaRPr lang="en-US" dirty="0"/>
          </a:p>
          <a:p>
            <a:r>
              <a:rPr lang="en-US" dirty="0"/>
              <a:t>The main goal of</a:t>
            </a:r>
            <a:r>
              <a:rPr lang="en-US" baseline="0" dirty="0"/>
              <a:t> this talk is to introduce the target audience to the world of GPGPU computing in general, and CUDA GPGPU programming concepts in specific.</a:t>
            </a:r>
          </a:p>
          <a:p>
            <a:endParaRPr lang="en-US" baseline="0" dirty="0"/>
          </a:p>
          <a:p>
            <a:r>
              <a:rPr lang="en-US" baseline="0" dirty="0"/>
              <a:t>By keeping this goal in mind, first, I will brief about what is GPGPU computing? Why GPGPU computing is important today? And, how in general, GPGPU computing is performed?</a:t>
            </a:r>
          </a:p>
          <a:p>
            <a:endParaRPr lang="en-US" baseline="0" dirty="0"/>
          </a:p>
          <a:p>
            <a:r>
              <a:rPr lang="en-US" dirty="0"/>
              <a:t>Second, I will give an introduction</a:t>
            </a:r>
            <a:r>
              <a:rPr lang="en-US" baseline="0" dirty="0"/>
              <a:t> to CUDA GPGPU architecture.</a:t>
            </a:r>
          </a:p>
          <a:p>
            <a:endParaRPr lang="en-US" baseline="0" dirty="0"/>
          </a:p>
          <a:p>
            <a:r>
              <a:rPr lang="en-US" baseline="0" dirty="0"/>
              <a:t>Third, the basic rules to be followed for maximum performance gain in CUDA GPGPU environment.</a:t>
            </a:r>
          </a:p>
          <a:p>
            <a:endParaRPr lang="en-US" baseline="0" dirty="0"/>
          </a:p>
          <a:p>
            <a:r>
              <a:rPr lang="en-US" baseline="0" dirty="0"/>
              <a:t>Finally, I conclude with an overview of CUDA development tools.</a:t>
            </a:r>
          </a:p>
          <a:p>
            <a:br>
              <a:rPr lang="en-US" baseline="0" dirty="0"/>
            </a:br>
            <a:r>
              <a:rPr lang="en-US" baseline="0" dirty="0"/>
              <a:t>For this talk, I assume that the taget audience have basic C/C++ programming knowledge.</a:t>
            </a:r>
          </a:p>
          <a:p>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normAutofit fontScale="55000" lnSpcReduction="20000"/>
          </a:bodyPr>
          <a:lstStyle/>
          <a:p>
            <a:r>
              <a:rPr lang="en-US" dirty="0"/>
              <a:t>4 minutes </a:t>
            </a:r>
          </a:p>
          <a:p>
            <a:endParaRPr lang="en-US" dirty="0"/>
          </a:p>
          <a:p>
            <a:endParaRPr lang="en-US" dirty="0"/>
          </a:p>
          <a:p>
            <a:pPr>
              <a:buFont typeface="Courier New" pitchFamily="49" charset="0"/>
              <a:buChar char="o"/>
            </a:pPr>
            <a:r>
              <a:rPr lang="en-US" b="1" dirty="0"/>
              <a:t>  Texture</a:t>
            </a:r>
            <a:r>
              <a:rPr lang="en-US" b="1" baseline="0" dirty="0"/>
              <a:t> memory</a:t>
            </a:r>
          </a:p>
          <a:p>
            <a:endParaRPr lang="en-US" dirty="0"/>
          </a:p>
          <a:p>
            <a:r>
              <a:rPr lang="en-US" sz="1200" kern="1200" baseline="0" dirty="0">
                <a:solidFill>
                  <a:schemeClr val="tx1"/>
                </a:solidFill>
                <a:latin typeface="+mn-lt"/>
                <a:ea typeface="+mn-ea"/>
                <a:cs typeface="+mn-cs"/>
              </a:rPr>
              <a:t>The read-only texture memory space is cached. Therefore, a texture fetch costs one device memory read only on a cache miss; otherwise, it just costs one read from the texture cache. The texture cache is optimized for 2D spatial locality, so threads of the same warp that read texture addresses that are close together will achieve best performance. Texture memory is also designed for streaming fetches with a constant latency; that is, a cache hit reduces DRAM bandwidth demand, but not fetch latency. </a:t>
            </a:r>
          </a:p>
          <a:p>
            <a:r>
              <a:rPr lang="en-US" sz="1200" kern="1200" baseline="0" dirty="0">
                <a:solidFill>
                  <a:schemeClr val="tx1"/>
                </a:solidFill>
                <a:latin typeface="+mn-lt"/>
                <a:ea typeface="+mn-ea"/>
                <a:cs typeface="+mn-cs"/>
              </a:rPr>
              <a:t>In certain addressing situations, reading device memory through texture fetching can be an advantageous alternative to reading device memory from global or constant memory. </a:t>
            </a:r>
          </a:p>
          <a:p>
            <a:r>
              <a:rPr lang="en-US" sz="1200" kern="1200" baseline="0" dirty="0">
                <a:solidFill>
                  <a:schemeClr val="tx1"/>
                </a:solidFill>
                <a:latin typeface="+mn-lt"/>
                <a:ea typeface="+mn-ea"/>
                <a:cs typeface="+mn-cs"/>
              </a:rPr>
              <a:t>3.2.4.1 Textured Fetch vs. Global Memory Read </a:t>
            </a:r>
          </a:p>
          <a:p>
            <a:r>
              <a:rPr lang="en-US" sz="1200" kern="1200" baseline="0" dirty="0">
                <a:solidFill>
                  <a:schemeClr val="tx1"/>
                </a:solidFill>
                <a:latin typeface="+mn-lt"/>
                <a:ea typeface="+mn-ea"/>
                <a:cs typeface="+mn-cs"/>
              </a:rPr>
              <a:t>Device memory reads through texture fetching present several potential benefits over reads from global memory: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They are cached, unlike global memory reads in devices of compute capability 1.x. For these devices, this results in potentially exhibit higher bandwidth if there is 2D locality in the texture fetches and can be used to avoid uncoalesced loads from global memory. (Note that the L1 cache in devices of compute capability 2.x has a higher bandwidth than the texture cache, obviating this benefit in these devices.)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Packed data can be unpacked into separate variables in a single operation.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8-bit and 16-bit integer input data may be optionally converted to 32-bit floating-point values in the range [0.0, 1.0] or [-1.0, 1.0]. </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pPr>
              <a:buFont typeface="Courier New" pitchFamily="49" charset="0"/>
              <a:buChar char="o"/>
            </a:pPr>
            <a:r>
              <a:rPr lang="en-US" sz="1200" b="1" kern="1200" baseline="0" dirty="0">
                <a:solidFill>
                  <a:schemeClr val="tx1"/>
                </a:solidFill>
                <a:latin typeface="+mn-lt"/>
                <a:ea typeface="+mn-ea"/>
                <a:cs typeface="+mn-cs"/>
              </a:rPr>
              <a:t>  Constant memory</a:t>
            </a:r>
          </a:p>
          <a:p>
            <a:pPr>
              <a:buFont typeface="Courier New" pitchFamily="49" charset="0"/>
              <a:buChar char="o"/>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a total of 64 KB constant memory on a device. The constant memory space is cached. As a result, a read from constant memory costs one memory read from device memory only on a cache miss; otherwise, it just costs one read from the constant cache. </a:t>
            </a:r>
          </a:p>
          <a:p>
            <a:r>
              <a:rPr lang="en-US" sz="1200" kern="1200" baseline="0" dirty="0">
                <a:solidFill>
                  <a:schemeClr val="tx1"/>
                </a:solidFill>
                <a:latin typeface="+mn-lt"/>
                <a:ea typeface="+mn-ea"/>
                <a:cs typeface="+mn-cs"/>
              </a:rPr>
              <a:t>For all threads of a half warp, reading from the constant cache is as fast as reading from a register as long as all threads read the same address. Accesses to different addresses by threads within a half warp are serialized, so cost scales linearly with the number of different addresses read by all threads within a half warp. </a:t>
            </a:r>
          </a:p>
          <a:p>
            <a:r>
              <a:rPr lang="en-US" sz="1200" kern="1200" baseline="0" dirty="0">
                <a:solidFill>
                  <a:schemeClr val="tx1"/>
                </a:solidFill>
                <a:latin typeface="+mn-lt"/>
                <a:ea typeface="+mn-ea"/>
                <a:cs typeface="+mn-cs"/>
              </a:rPr>
              <a:t>Alternatively, on devices of compute capability 2.x, programs use the LoaD Uniform (LDU) operation; see Section G.4.4 of the </a:t>
            </a:r>
            <a:r>
              <a:rPr lang="en-US" sz="1200" i="1" kern="1200" baseline="0" dirty="0">
                <a:solidFill>
                  <a:schemeClr val="tx1"/>
                </a:solidFill>
                <a:latin typeface="+mn-lt"/>
                <a:ea typeface="+mn-ea"/>
                <a:cs typeface="+mn-cs"/>
              </a:rPr>
              <a:t>CUDA C Programming Guide for details. </a:t>
            </a:r>
          </a:p>
          <a:p>
            <a:endParaRPr lang="en-US" sz="1200" i="1" kern="1200" baseline="0" dirty="0">
              <a:solidFill>
                <a:schemeClr val="tx1"/>
              </a:solidFill>
              <a:latin typeface="+mn-lt"/>
              <a:ea typeface="+mn-ea"/>
              <a:cs typeface="+mn-cs"/>
            </a:endParaRPr>
          </a:p>
          <a:p>
            <a:pPr>
              <a:buFont typeface="Courier New" pitchFamily="49" charset="0"/>
              <a:buChar char="o"/>
            </a:pPr>
            <a:r>
              <a:rPr lang="en-US" sz="1200" b="1" kern="1200" baseline="0" dirty="0">
                <a:solidFill>
                  <a:schemeClr val="tx1"/>
                </a:solidFill>
                <a:latin typeface="+mn-lt"/>
                <a:ea typeface="+mn-ea"/>
                <a:cs typeface="+mn-cs"/>
              </a:rPr>
              <a:t>  Registers </a:t>
            </a:r>
          </a:p>
          <a:p>
            <a:pPr>
              <a:buFont typeface="Courier New" pitchFamily="49" charset="0"/>
              <a:buChar char="o"/>
            </a:pPr>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Generally, accessing a register consumes zero extra clock cycles per instruction, but delays may occur due to register read-after-write dependencies and register memory bank conflicts. </a:t>
            </a:r>
          </a:p>
          <a:p>
            <a:r>
              <a:rPr lang="en-US" sz="1200" kern="1200" baseline="0" dirty="0">
                <a:solidFill>
                  <a:schemeClr val="tx1"/>
                </a:solidFill>
                <a:latin typeface="+mn-lt"/>
                <a:ea typeface="+mn-ea"/>
                <a:cs typeface="+mn-cs"/>
              </a:rPr>
              <a:t>The latency of read-after-write dependencies is approximately 24 cycles, but this latency is completely hidden on multiprocessors that have at least 192 active threads (that is, 6 warps) for devices of compute capability 1.x (8 CUDA cores per multiprocessor * 24 cycles of latency = 192 active threads to cover that latency). For devices of compute capability 2.0, which have 32 CUDA cores per multiprocessor, as many as 768 threads might be required to completely hide latency. </a:t>
            </a:r>
          </a:p>
          <a:p>
            <a:r>
              <a:rPr lang="en-US" sz="1200" kern="1200" baseline="0" dirty="0">
                <a:solidFill>
                  <a:schemeClr val="tx1"/>
                </a:solidFill>
                <a:latin typeface="+mn-lt"/>
                <a:ea typeface="+mn-ea"/>
                <a:cs typeface="+mn-cs"/>
              </a:rPr>
              <a:t>The compiler and hardware thread scheduler will schedule instructions as optimally as possible to avoid register memory bank conflicts. They achieve the best results when the number of threads per block is a multiple of 64. Other than following this rule, an application has no direct control over these bank conflicts. In particular, there is no register-related reason to pack data into float4 or int4 types. </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r>
              <a:rPr lang="en-US" dirty="0"/>
              <a:t>1 minute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a:t>
            </a:r>
          </a:p>
          <a:p>
            <a:endParaRPr lang="en-US" dirty="0"/>
          </a:p>
          <a:p>
            <a:r>
              <a:rPr lang="en-US" dirty="0"/>
              <a:t>Number of</a:t>
            </a:r>
            <a:r>
              <a:rPr lang="en-US" baseline="0" dirty="0"/>
              <a:t> operations on data element</a:t>
            </a:r>
          </a:p>
          <a:p>
            <a:r>
              <a:rPr lang="en-US" baseline="0" dirty="0"/>
              <a:t>Clock cycles for single precision, fdivide(), multi24(), etc.</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A</a:t>
            </a:r>
            <a:r>
              <a:rPr lang="en-US" baseline="0" dirty="0"/>
              <a:t> word goes to different blocks</a:t>
            </a:r>
          </a:p>
          <a:p>
            <a:r>
              <a:rPr lang="en-US" baseline="0" dirty="0"/>
              <a:t>Half-warp</a:t>
            </a:r>
          </a:p>
          <a:p>
            <a:r>
              <a:rPr lang="en-US" baseline="0" dirty="0"/>
              <a:t>Take an  example</a:t>
            </a:r>
            <a:endParaRPr lang="en-US" dirty="0"/>
          </a:p>
          <a:p>
            <a:endParaRPr lang="en-US" dirty="0"/>
          </a:p>
          <a:p>
            <a:r>
              <a:rPr lang="en-US" dirty="0"/>
              <a:t>3 minutes</a:t>
            </a:r>
          </a:p>
          <a:p>
            <a:endParaRPr lang="en-US" dirty="0"/>
          </a:p>
          <a:p>
            <a:r>
              <a:rPr lang="en-US" dirty="0"/>
              <a:t>Pinned memory: </a:t>
            </a:r>
          </a:p>
          <a:p>
            <a:endParaRPr lang="en-US" dirty="0"/>
          </a:p>
          <a:p>
            <a:r>
              <a:rPr lang="en-US" sz="1200" kern="1200" baseline="0" dirty="0">
                <a:solidFill>
                  <a:schemeClr val="tx1"/>
                </a:solidFill>
                <a:latin typeface="+mn-lt"/>
                <a:ea typeface="+mn-ea"/>
                <a:cs typeface="+mn-cs"/>
              </a:rPr>
              <a:t>The runtime also provides functions to allocate and free </a:t>
            </a:r>
            <a:r>
              <a:rPr lang="en-US" sz="1200" i="1" kern="1200" baseline="0" dirty="0">
                <a:solidFill>
                  <a:schemeClr val="tx1"/>
                </a:solidFill>
                <a:latin typeface="+mn-lt"/>
                <a:ea typeface="+mn-ea"/>
                <a:cs typeface="+mn-cs"/>
              </a:rPr>
              <a:t>page-locked (also known as pinned) host memory – as opposed to regular pageable host memory allocated by </a:t>
            </a:r>
            <a:r>
              <a:rPr lang="en-US" sz="1200" b="1" i="1" kern="1200" baseline="0" dirty="0">
                <a:solidFill>
                  <a:schemeClr val="tx1"/>
                </a:solidFill>
                <a:latin typeface="+mn-lt"/>
                <a:ea typeface="+mn-ea"/>
                <a:cs typeface="+mn-cs"/>
              </a:rPr>
              <a:t>malloc(): cudaHostAlloc() and cudaFreeHost(). </a:t>
            </a:r>
          </a:p>
          <a:p>
            <a:r>
              <a:rPr lang="en-US" sz="1200" kern="1200" baseline="0" dirty="0">
                <a:solidFill>
                  <a:schemeClr val="tx1"/>
                </a:solidFill>
                <a:latin typeface="+mn-lt"/>
                <a:ea typeface="+mn-ea"/>
                <a:cs typeface="+mn-cs"/>
              </a:rPr>
              <a:t>Using page-locked host memory has several benefits: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Copies between page-locked host memory and device memory can be performed concurrently with kernel execution for some devices as mentioned in Section 3.2.7;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some devices, page-locked host memory can be mapped into the address space of the device, eliminating the need to copy it to or from device memory as detailed in Section 3.2.6.3;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systems with a front-side bus, bandwidth between host memory and device memory is higher if host memory is allocated as page-locked and even higher if in addition it is allocated as write-combining as described in Section 3.2.6.2.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Page-locked host memory is a scarce resource however, so allocations in page-locked memory will start failing long before allocations in pageable memory system for paging, allocating too much page-locked memory reduces overall system performance. </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r>
              <a:rPr lang="en-US" dirty="0"/>
              <a:t>3 minutes</a:t>
            </a:r>
          </a:p>
          <a:p>
            <a:endParaRPr lang="en-US" dirty="0"/>
          </a:p>
          <a:p>
            <a:r>
              <a:rPr lang="en-US" dirty="0"/>
              <a:t>Occupancy explaination</a:t>
            </a:r>
            <a:r>
              <a:rPr lang="en-US" baseline="0" dirty="0"/>
              <a:t> more clear.</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a:solidFill>
                  <a:schemeClr val="tx1"/>
                </a:solidFill>
                <a:latin typeface="+mn-lt"/>
                <a:ea typeface="+mn-ea"/>
                <a:cs typeface="+mn-cs"/>
              </a:rPr>
              <a:t> </a:t>
            </a:r>
            <a:r>
              <a:rPr lang="en-US" sz="1200" b="1" i="0" u="none" strike="noStrike" kern="1200">
                <a:solidFill>
                  <a:schemeClr val="tx1"/>
                </a:solidFill>
                <a:latin typeface="+mn-lt"/>
                <a:ea typeface="+mn-ea"/>
                <a:cs typeface="+mn-cs"/>
              </a:rPr>
              <a:t>Overview</a:t>
            </a:r>
            <a:r>
              <a:rPr lang="en-US"/>
              <a:t> </a:t>
            </a:r>
            <a:r>
              <a:rPr lang="en-US" sz="1200" b="0" i="0" u="none" strike="noStrike" kern="1200" dirty="0">
                <a:solidFill>
                  <a:schemeClr val="tx1"/>
                </a:solidFill>
                <a:latin typeface="+mn-lt"/>
                <a:ea typeface="+mn-ea"/>
                <a:cs typeface="+mn-cs"/>
              </a:rPr>
              <a:t>The CUDA Occupancy Calculator allows you to compute the multiprocessor </a:t>
            </a:r>
            <a:r>
              <a:rPr lang="en-US" sz="1200" b="0" i="1" u="none" strike="noStrike" kern="1200" dirty="0">
                <a:solidFill>
                  <a:schemeClr val="tx1"/>
                </a:solidFill>
                <a:latin typeface="+mn-lt"/>
                <a:ea typeface="+mn-ea"/>
                <a:cs typeface="+mn-cs"/>
              </a:rPr>
              <a:t>occupancy</a:t>
            </a:r>
            <a:r>
              <a:rPr lang="en-US" sz="1200" b="0" i="0" u="none" strike="noStrike" kern="1200" dirty="0">
                <a:solidFill>
                  <a:schemeClr val="tx1"/>
                </a:solidFill>
                <a:latin typeface="+mn-lt"/>
                <a:ea typeface="+mn-ea"/>
                <a:cs typeface="+mn-cs"/>
              </a:rPr>
              <a:t> of a GPU by a given CUDA kernel.  The multiprocessor occupancy is the ratio of active warps to the maximum number of warps supported on a multiprocessor of the GPU.  Each multiprocessor on the device has a set of </a:t>
            </a:r>
            <a:r>
              <a:rPr lang="en-US" sz="1200" b="0" i="1" u="none" strike="noStrike" kern="1200" dirty="0">
                <a:solidFill>
                  <a:schemeClr val="tx1"/>
                </a:solidFill>
                <a:latin typeface="+mn-lt"/>
                <a:ea typeface="+mn-ea"/>
                <a:cs typeface="+mn-cs"/>
              </a:rPr>
              <a:t>N</a:t>
            </a:r>
            <a:r>
              <a:rPr lang="en-US" sz="1200" b="0" i="0" u="none" strike="noStrike" kern="1200" dirty="0">
                <a:solidFill>
                  <a:schemeClr val="tx1"/>
                </a:solidFill>
                <a:latin typeface="+mn-lt"/>
                <a:ea typeface="+mn-ea"/>
                <a:cs typeface="+mn-cs"/>
              </a:rPr>
              <a:t> registers available for use by CUDA program threads.  These registers are a shared resource that are allocated among the thread blocks executing on a multiprocessor.  The CUDA compiler attempts to minimize register usage to maximize the number of thread blocks that can be active in the machine simultaneously.   If a program tries to launch a kernel for which the registers used per thread times the thread block size is greater than N, the launch will fail.  </a:t>
            </a:r>
            <a:r>
              <a:rPr lang="en-US" dirty="0"/>
              <a:t> </a:t>
            </a:r>
            <a:r>
              <a:rPr lang="en-US" sz="1200" b="0" i="0" u="none" strike="noStrike" kern="1200" dirty="0">
                <a:solidFill>
                  <a:schemeClr val="tx1"/>
                </a:solidFill>
                <a:latin typeface="+mn-lt"/>
                <a:ea typeface="+mn-ea"/>
                <a:cs typeface="+mn-cs"/>
              </a:rPr>
              <a:t> </a:t>
            </a:r>
            <a:r>
              <a:rPr lang="en-US" dirty="0"/>
              <a:t> </a:t>
            </a:r>
            <a:r>
              <a:rPr lang="en-US" sz="1200" b="0" i="0" u="none" strike="noStrike" kern="1200" dirty="0">
                <a:solidFill>
                  <a:schemeClr val="tx1"/>
                </a:solidFill>
                <a:latin typeface="+mn-lt"/>
                <a:ea typeface="+mn-ea"/>
                <a:cs typeface="+mn-cs"/>
              </a:rPr>
              <a:t>The size of </a:t>
            </a:r>
            <a:r>
              <a:rPr lang="en-US" sz="1200" b="0" i="1" u="none" strike="noStrike" kern="1200" dirty="0">
                <a:solidFill>
                  <a:schemeClr val="tx1"/>
                </a:solidFill>
                <a:latin typeface="+mn-lt"/>
                <a:ea typeface="+mn-ea"/>
                <a:cs typeface="+mn-cs"/>
              </a:rPr>
              <a:t>N</a:t>
            </a:r>
            <a:r>
              <a:rPr lang="en-US" sz="1200" b="0" i="0" u="none" strike="noStrike" kern="1200" dirty="0">
                <a:solidFill>
                  <a:schemeClr val="tx1"/>
                </a:solidFill>
                <a:latin typeface="+mn-lt"/>
                <a:ea typeface="+mn-ea"/>
                <a:cs typeface="+mn-cs"/>
              </a:rPr>
              <a:t> on GPUs with compute capability 1.0-1.1 is 8192 32-bit registers per multiprocessor.  On GPUs with compute </a:t>
            </a:r>
            <a:r>
              <a:rPr lang="en-US" dirty="0"/>
              <a:t> </a:t>
            </a:r>
            <a:r>
              <a:rPr lang="en-US" sz="1200" b="0" i="0" u="none" strike="noStrike" kern="1200" dirty="0">
                <a:solidFill>
                  <a:schemeClr val="tx1"/>
                </a:solidFill>
                <a:latin typeface="+mn-lt"/>
                <a:ea typeface="+mn-ea"/>
                <a:cs typeface="+mn-cs"/>
              </a:rPr>
              <a:t>capability 1.2-1.3, N = 16384.  On GPUs with compute capability 2.0, N = 32768.</a:t>
            </a:r>
            <a:r>
              <a:rPr lang="en-US" dirty="0"/>
              <a:t> </a:t>
            </a:r>
            <a:r>
              <a:rPr lang="en-US" sz="1200" b="0" i="0" u="none" strike="noStrike" kern="1200" dirty="0">
                <a:solidFill>
                  <a:schemeClr val="tx1"/>
                </a:solidFill>
                <a:latin typeface="+mn-lt"/>
                <a:ea typeface="+mn-ea"/>
                <a:cs typeface="+mn-cs"/>
              </a:rPr>
              <a:t> </a:t>
            </a:r>
            <a:r>
              <a:rPr lang="en-US" dirty="0"/>
              <a:t> </a:t>
            </a:r>
            <a:r>
              <a:rPr lang="en-US" sz="1200" b="0" i="0" u="none" strike="noStrike" kern="1200" dirty="0">
                <a:solidFill>
                  <a:schemeClr val="tx1"/>
                </a:solidFill>
                <a:latin typeface="+mn-lt"/>
                <a:ea typeface="+mn-ea"/>
                <a:cs typeface="+mn-cs"/>
              </a:rPr>
              <a:t>Maximizing the occupancy can help to cover latency during global memory loads that are followed by a __syncthreads().  The occupancy is determined by the amount of shared memory and registers used by each thread block.  Because of this, programmers need to choose the size of thread blocks with care in order to maximize occupancy.  This GPU Occupancy Calculator can assist in choosing thread block size based on shared memory and register requirements.</a:t>
            </a:r>
            <a:r>
              <a:rPr lang="en-US" dirty="0"/>
              <a:t> </a:t>
            </a:r>
            <a:r>
              <a:rPr lang="en-US" sz="1200" b="0" i="0" u="none" strike="noStrike" kern="1200" dirty="0">
                <a:solidFill>
                  <a:schemeClr val="tx1"/>
                </a:solidFill>
                <a:latin typeface="+mn-lt"/>
                <a:ea typeface="+mn-ea"/>
                <a:cs typeface="+mn-cs"/>
              </a:rPr>
              <a:t> </a:t>
            </a:r>
            <a:r>
              <a:rPr lang="en-US" dirty="0"/>
              <a:t> </a:t>
            </a:r>
            <a:r>
              <a:rPr lang="en-US" sz="1200" b="1" i="0" u="none" strike="noStrike" kern="1200" dirty="0">
                <a:solidFill>
                  <a:schemeClr val="tx1"/>
                </a:solidFill>
                <a:latin typeface="+mn-lt"/>
                <a:ea typeface="+mn-ea"/>
                <a:cs typeface="+mn-cs"/>
              </a:rPr>
              <a:t>Instructions</a:t>
            </a:r>
            <a:r>
              <a:rPr lang="en-US" dirty="0"/>
              <a:t> </a:t>
            </a:r>
            <a:r>
              <a:rPr lang="en-US" sz="1200" b="0" i="0" u="none" strike="noStrike" kern="1200" dirty="0">
                <a:solidFill>
                  <a:schemeClr val="tx1"/>
                </a:solidFill>
                <a:latin typeface="+mn-lt"/>
                <a:ea typeface="+mn-ea"/>
                <a:cs typeface="+mn-cs"/>
              </a:rPr>
              <a:t>Using the CUDA Occupancy Calculator is as easy as 1-2-3.  Change to the calculator sheet and follow these three steps.</a:t>
            </a:r>
            <a:r>
              <a:rPr lang="en-US" dirty="0"/>
              <a:t> </a:t>
            </a:r>
            <a:r>
              <a:rPr lang="en-US" sz="1200" b="1" i="0" u="none" strike="noStrike" kern="1200" dirty="0">
                <a:solidFill>
                  <a:schemeClr val="tx1"/>
                </a:solidFill>
                <a:latin typeface="+mn-lt"/>
                <a:ea typeface="+mn-ea"/>
                <a:cs typeface="+mn-cs"/>
              </a:rPr>
              <a:t>1.)</a:t>
            </a:r>
            <a:r>
              <a:rPr lang="en-US" sz="1200" b="0" i="0" u="none" strike="noStrike" kern="1200" dirty="0">
                <a:solidFill>
                  <a:schemeClr val="tx1"/>
                </a:solidFill>
                <a:latin typeface="+mn-lt"/>
                <a:ea typeface="+mn-ea"/>
                <a:cs typeface="+mn-cs"/>
              </a:rPr>
              <a:t> First select your device's compute capability in the </a:t>
            </a:r>
            <a:r>
              <a:rPr lang="en-US" sz="1200" b="1" i="0" u="none" strike="noStrike" kern="1200" dirty="0">
                <a:solidFill>
                  <a:schemeClr val="tx1"/>
                </a:solidFill>
                <a:latin typeface="+mn-lt"/>
                <a:ea typeface="+mn-ea"/>
                <a:cs typeface="+mn-cs"/>
              </a:rPr>
              <a:t>green</a:t>
            </a:r>
            <a:r>
              <a:rPr lang="en-US" sz="1200" b="0" i="0" u="none" strike="noStrike" kern="1200" dirty="0">
                <a:solidFill>
                  <a:schemeClr val="tx1"/>
                </a:solidFill>
                <a:latin typeface="+mn-lt"/>
                <a:ea typeface="+mn-ea"/>
                <a:cs typeface="+mn-cs"/>
              </a:rPr>
              <a:t> box.</a:t>
            </a:r>
            <a:r>
              <a:rPr lang="en-US" dirty="0"/>
              <a:t> </a:t>
            </a:r>
            <a:r>
              <a:rPr lang="en-US" sz="1200" b="0" i="0" u="sng" strike="noStrike" kern="1200" dirty="0">
                <a:solidFill>
                  <a:schemeClr val="tx1"/>
                </a:solidFill>
                <a:latin typeface="+mn-lt"/>
                <a:ea typeface="+mn-ea"/>
                <a:cs typeface="+mn-cs"/>
                <a:hlinkClick r:id="" action="ppaction://hlinkfile"/>
              </a:rPr>
              <a:t>Click to go there…</a:t>
            </a:r>
            <a:r>
              <a:rPr lang="en-US" dirty="0"/>
              <a:t> </a:t>
            </a:r>
            <a:r>
              <a:rPr lang="en-US" sz="1200" b="1" i="0" u="none" strike="noStrike" kern="1200" dirty="0">
                <a:solidFill>
                  <a:schemeClr val="tx1"/>
                </a:solidFill>
                <a:latin typeface="+mn-lt"/>
                <a:ea typeface="+mn-ea"/>
                <a:cs typeface="+mn-cs"/>
              </a:rPr>
              <a:t>2.) </a:t>
            </a:r>
            <a:r>
              <a:rPr lang="en-US" sz="1200" b="0" i="0" u="none" strike="noStrike" kern="1200" dirty="0">
                <a:solidFill>
                  <a:schemeClr val="tx1"/>
                </a:solidFill>
                <a:latin typeface="+mn-lt"/>
                <a:ea typeface="+mn-ea"/>
                <a:cs typeface="+mn-cs"/>
              </a:rPr>
              <a:t>For the kernel you are profiling, enter the number of threads per thread block, the registers used per thread, and the total shared memory used per thread block in bytes in the </a:t>
            </a:r>
            <a:r>
              <a:rPr lang="en-US" sz="1200" b="1" i="0" u="none" strike="noStrike" kern="1200" dirty="0">
                <a:solidFill>
                  <a:schemeClr val="tx1"/>
                </a:solidFill>
                <a:latin typeface="+mn-lt"/>
                <a:ea typeface="+mn-ea"/>
                <a:cs typeface="+mn-cs"/>
              </a:rPr>
              <a:t>orange block</a:t>
            </a:r>
            <a:r>
              <a:rPr lang="en-US" sz="1200" b="0" i="0" u="none" strike="noStrike" kern="1200" dirty="0">
                <a:solidFill>
                  <a:schemeClr val="tx1"/>
                </a:solidFill>
                <a:latin typeface="+mn-lt"/>
                <a:ea typeface="+mn-ea"/>
                <a:cs typeface="+mn-cs"/>
              </a:rPr>
              <a:t>.  See below for how to find the registers used per thread.</a:t>
            </a:r>
            <a:r>
              <a:rPr lang="en-US" dirty="0"/>
              <a:t> </a:t>
            </a:r>
            <a:r>
              <a:rPr lang="en-US" sz="1200" b="0" i="0" u="sng" strike="noStrike" kern="1200" dirty="0">
                <a:solidFill>
                  <a:schemeClr val="tx1"/>
                </a:solidFill>
                <a:latin typeface="+mn-lt"/>
                <a:ea typeface="+mn-ea"/>
                <a:cs typeface="+mn-cs"/>
                <a:hlinkClick r:id="" action="ppaction://hlinkfile"/>
              </a:rPr>
              <a:t>Click to go there…</a:t>
            </a:r>
            <a:r>
              <a:rPr lang="en-US" dirty="0"/>
              <a:t> </a:t>
            </a:r>
            <a:r>
              <a:rPr lang="en-US" sz="1200" b="1" i="0" u="none" strike="noStrike" kern="1200" dirty="0">
                <a:solidFill>
                  <a:schemeClr val="tx1"/>
                </a:solidFill>
                <a:latin typeface="+mn-lt"/>
                <a:ea typeface="+mn-ea"/>
                <a:cs typeface="+mn-cs"/>
              </a:rPr>
              <a:t>3.) </a:t>
            </a:r>
            <a:r>
              <a:rPr lang="en-US" sz="1200" b="0" i="0" u="none" strike="noStrike" kern="1200" dirty="0">
                <a:solidFill>
                  <a:schemeClr val="tx1"/>
                </a:solidFill>
                <a:latin typeface="+mn-lt"/>
                <a:ea typeface="+mn-ea"/>
                <a:cs typeface="+mn-cs"/>
              </a:rPr>
              <a:t>Examine the </a:t>
            </a:r>
            <a:r>
              <a:rPr lang="en-US" sz="1200" b="1" i="0" u="none" strike="noStrike" kern="1200" dirty="0">
                <a:solidFill>
                  <a:schemeClr val="tx1"/>
                </a:solidFill>
                <a:latin typeface="+mn-lt"/>
                <a:ea typeface="+mn-ea"/>
                <a:cs typeface="+mn-cs"/>
              </a:rPr>
              <a:t>blue box</a:t>
            </a:r>
            <a:r>
              <a:rPr lang="en-US" sz="1200" b="0" i="0" u="none" strike="noStrike" kern="1200" dirty="0">
                <a:solidFill>
                  <a:schemeClr val="tx1"/>
                </a:solidFill>
                <a:latin typeface="+mn-lt"/>
                <a:ea typeface="+mn-ea"/>
                <a:cs typeface="+mn-cs"/>
              </a:rPr>
              <a:t> and the graph to the right.  This will tell you the occupancy, as well as the number of active threads, warps, and thread blocks per multiprocessor, and the maximum number of active blocks on the GPU.  The graph will show you the occupancy for your chosen block size as a red triangle, and for all other possible block sizes as a line graph.</a:t>
            </a:r>
            <a:r>
              <a:rPr lang="en-US" dirty="0"/>
              <a:t> </a:t>
            </a:r>
            <a:r>
              <a:rPr lang="en-US" sz="1200" b="0" i="0" u="sng" strike="noStrike" kern="1200" dirty="0">
                <a:solidFill>
                  <a:schemeClr val="tx1"/>
                </a:solidFill>
                <a:latin typeface="+mn-lt"/>
                <a:ea typeface="+mn-ea"/>
                <a:cs typeface="+mn-cs"/>
                <a:hlinkClick r:id="" action="ppaction://hlinkfile"/>
              </a:rPr>
              <a:t>Click to go there…</a:t>
            </a:r>
            <a:r>
              <a:rPr lang="en-US" dirty="0"/>
              <a:t> </a:t>
            </a:r>
            <a:r>
              <a:rPr lang="en-US" sz="1200" b="0" i="0" u="none" strike="noStrike" kern="1200" dirty="0">
                <a:solidFill>
                  <a:schemeClr val="tx1"/>
                </a:solidFill>
                <a:latin typeface="+mn-lt"/>
                <a:ea typeface="+mn-ea"/>
                <a:cs typeface="+mn-cs"/>
              </a:rPr>
              <a:t>You can now experiment with how different thread block sizes, register counts, and shared memory usages can affect your GPU occupancy.</a:t>
            </a:r>
            <a:r>
              <a:rPr lang="en-US" dirty="0"/>
              <a:t> </a:t>
            </a:r>
            <a:r>
              <a:rPr lang="en-US" sz="1200" b="0" i="0" u="none" strike="noStrike" kern="1200" dirty="0">
                <a:solidFill>
                  <a:schemeClr val="tx1"/>
                </a:solidFill>
                <a:latin typeface="+mn-lt"/>
                <a:ea typeface="+mn-ea"/>
                <a:cs typeface="+mn-cs"/>
              </a:rPr>
              <a:t> </a:t>
            </a:r>
            <a:r>
              <a:rPr lang="en-US" dirty="0"/>
              <a:t> </a:t>
            </a:r>
            <a:r>
              <a:rPr lang="en-US" sz="1200" b="1" i="0" u="none" strike="noStrike" kern="1200" dirty="0">
                <a:solidFill>
                  <a:schemeClr val="tx1"/>
                </a:solidFill>
                <a:latin typeface="+mn-lt"/>
                <a:ea typeface="+mn-ea"/>
                <a:cs typeface="+mn-cs"/>
              </a:rPr>
              <a:t>Determining Registers Per Thread and Shared Memory Per Thread Block</a:t>
            </a:r>
            <a:r>
              <a:rPr lang="en-US" dirty="0"/>
              <a:t> </a:t>
            </a:r>
            <a:r>
              <a:rPr lang="en-US" sz="1200" b="0" i="0" u="none" strike="noStrike" kern="1200" dirty="0">
                <a:solidFill>
                  <a:schemeClr val="tx1"/>
                </a:solidFill>
                <a:latin typeface="+mn-lt"/>
                <a:ea typeface="+mn-ea"/>
                <a:cs typeface="+mn-cs"/>
              </a:rPr>
              <a:t>To determine the number of registers used per thread in your kernel, simply compile the kernel code using the option               --ptxas-options=-v to nvcc.  This will output information about register, local memory, shared memory, and constant memory usage for each kernel in the .cu file.  However, if your kernel declares any external shared memory that is allocated dynamically, you will need to add the (statically allocated) shared memory reported by ptxas to the amount you dynamically allocate at run time to get the correct shared memory usage.  An example of the verbose ptxas output is as follows:</a:t>
            </a:r>
            <a:r>
              <a:rPr lang="en-US" dirty="0"/>
              <a:t> </a:t>
            </a:r>
            <a:r>
              <a:rPr lang="en-US" sz="1200" b="0" i="0" u="none" strike="noStrike" kern="1200" dirty="0">
                <a:solidFill>
                  <a:schemeClr val="tx1"/>
                </a:solidFill>
                <a:latin typeface="+mn-lt"/>
                <a:ea typeface="+mn-ea"/>
                <a:cs typeface="+mn-cs"/>
              </a:rPr>
              <a:t> </a:t>
            </a:r>
            <a:r>
              <a:rPr lang="en-US" dirty="0"/>
              <a:t> </a:t>
            </a:r>
            <a:r>
              <a:rPr lang="en-US" sz="1200" b="0" i="0" u="none" strike="noStrike" kern="1200" dirty="0">
                <a:solidFill>
                  <a:schemeClr val="tx1"/>
                </a:solidFill>
                <a:latin typeface="+mn-lt"/>
                <a:ea typeface="+mn-ea"/>
                <a:cs typeface="+mn-cs"/>
              </a:rPr>
              <a:t>ptxas info    : Compiling entry function '_Z8my_kernelPf' for 'sm_10'</a:t>
            </a:r>
            <a:r>
              <a:rPr lang="en-US" dirty="0"/>
              <a:t> </a:t>
            </a:r>
            <a:r>
              <a:rPr lang="en-US" sz="1200" b="0" i="0" u="none" strike="noStrike" kern="1200" dirty="0">
                <a:solidFill>
                  <a:schemeClr val="tx1"/>
                </a:solidFill>
                <a:latin typeface="+mn-lt"/>
                <a:ea typeface="+mn-ea"/>
                <a:cs typeface="+mn-cs"/>
              </a:rPr>
              <a:t>ptxas info    : Used 5 registers, 8+16 bytes smem</a:t>
            </a:r>
            <a:r>
              <a:rPr lang="en-US" dirty="0"/>
              <a:t> </a:t>
            </a:r>
            <a:r>
              <a:rPr lang="en-US" sz="1200" b="0" i="0" u="none" strike="noStrike" kern="1200" dirty="0">
                <a:solidFill>
                  <a:schemeClr val="tx1"/>
                </a:solidFill>
                <a:latin typeface="+mn-lt"/>
                <a:ea typeface="+mn-ea"/>
                <a:cs typeface="+mn-cs"/>
              </a:rPr>
              <a:t> </a:t>
            </a:r>
            <a:r>
              <a:rPr lang="en-US" dirty="0"/>
              <a:t> </a:t>
            </a:r>
            <a:r>
              <a:rPr lang="en-US" sz="1200" b="0" i="0" u="none" strike="noStrike" kern="1200" dirty="0">
                <a:solidFill>
                  <a:schemeClr val="tx1"/>
                </a:solidFill>
                <a:latin typeface="+mn-lt"/>
                <a:ea typeface="+mn-ea"/>
                <a:cs typeface="+mn-cs"/>
              </a:rPr>
              <a:t>Let's say "my_kernel" contains an external shared memory array which is allocated to be 2048 bytes at run time.  Then our total shared memory usage per block is 2048+8+16 = 2072 bytes.  We enter this into the box labeled "shared memory per block (bytes)" in this occupancy calculator, and we also enter the number of registers used by my_kernel, 5, in the box labeled registers per thread.  We then enter our thread block size and the calculator will display the occupancy.</a:t>
            </a:r>
            <a:r>
              <a:rPr lang="en-US" dirty="0"/>
              <a:t> </a:t>
            </a:r>
            <a:r>
              <a:rPr lang="en-US" sz="1200" b="0" i="0" u="none" strike="noStrike" kern="1200" dirty="0">
                <a:solidFill>
                  <a:schemeClr val="tx1"/>
                </a:solidFill>
                <a:latin typeface="+mn-lt"/>
                <a:ea typeface="+mn-ea"/>
                <a:cs typeface="+mn-cs"/>
              </a:rPr>
              <a:t> </a:t>
            </a:r>
            <a:r>
              <a:rPr lang="en-US" dirty="0"/>
              <a:t> </a:t>
            </a:r>
            <a:r>
              <a:rPr lang="en-US" sz="1200" b="1" i="0" u="none" strike="noStrike" kern="1200" dirty="0">
                <a:solidFill>
                  <a:schemeClr val="tx1"/>
                </a:solidFill>
                <a:latin typeface="+mn-lt"/>
                <a:ea typeface="+mn-ea"/>
                <a:cs typeface="+mn-cs"/>
              </a:rPr>
              <a:t>Notes about Occupancy</a:t>
            </a:r>
            <a:r>
              <a:rPr lang="en-US" dirty="0"/>
              <a:t> </a:t>
            </a:r>
            <a:r>
              <a:rPr lang="en-US" sz="1200" b="0" i="0" u="none" strike="noStrike" kern="1200" dirty="0">
                <a:solidFill>
                  <a:schemeClr val="tx1"/>
                </a:solidFill>
                <a:latin typeface="+mn-lt"/>
                <a:ea typeface="+mn-ea"/>
                <a:cs typeface="+mn-cs"/>
              </a:rPr>
              <a:t>Higher occupancy does not necessarily mean higher performance. If a kernel is not bandwidth bound, then increasing occupancy will not necessarily increase performance. If a kernel invocation is already running at least one thread block per multiprocessor in the GPU, and it is bottlenecked by computation and not by global memory accesses, then increasing occupancy may have no effect. In fact, making changes just to increase occupancy can have other effects, such as additional instructions, spills to local memory (which is off chip), divergent branches, etc. As with any optimization, you should experiment to see how changes affect the *wall clock time* of the kernel execution.  For bandwidth-bound applications, on the other hand, increasing occupancy can help better hide the latency of memory accesses, and therefore improve performance.</a:t>
            </a:r>
            <a:r>
              <a:rPr lang="en-US" dirty="0"/>
              <a:t> </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 us move on to the first</a:t>
            </a:r>
            <a:r>
              <a:rPr lang="en-US" baseline="0" dirty="0"/>
              <a:t> topic, that is </a:t>
            </a:r>
            <a:r>
              <a:rPr lang="en-US" sz="1200" b="0" kern="1200" dirty="0">
                <a:solidFill>
                  <a:schemeClr val="tx1"/>
                </a:solidFill>
                <a:latin typeface="+mn-lt"/>
                <a:ea typeface="+mn-ea"/>
                <a:cs typeface="+mn-cs"/>
              </a:rPr>
              <a:t>GPGPU Computing: What? Why? How?</a:t>
            </a:r>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minutes</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5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minutes</a:t>
            </a:r>
          </a:p>
          <a:p>
            <a:endParaRPr lang="en-US" dirty="0"/>
          </a:p>
          <a:p>
            <a:r>
              <a:rPr lang="en-US" dirty="0"/>
              <a:t>Embedded –</a:t>
            </a:r>
            <a:r>
              <a:rPr lang="en-US" baseline="0" dirty="0"/>
              <a:t> remove it.</a:t>
            </a:r>
          </a:p>
          <a:p>
            <a:endParaRPr lang="en-US" baseline="0" dirty="0"/>
          </a:p>
          <a:p>
            <a:r>
              <a:rPr lang="en-US" baseline="0" dirty="0"/>
              <a:t>Ask audience the questions ?</a:t>
            </a:r>
          </a:p>
          <a:p>
            <a:endParaRPr lang="en-US" baseline="0" dirty="0"/>
          </a:p>
          <a:p>
            <a:r>
              <a:rPr lang="en-US" dirty="0"/>
              <a:t>Speedup</a:t>
            </a:r>
            <a:r>
              <a:rPr lang="en-US" baseline="0" dirty="0"/>
              <a:t> values – release mode. Compare with original values, and with cpu values</a:t>
            </a:r>
          </a:p>
          <a:p>
            <a:endParaRPr lang="en-US" baseline="0" dirty="0"/>
          </a:p>
          <a:p>
            <a:r>
              <a:rPr lang="en-US" baseline="0" dirty="0"/>
              <a:t>Configuration of hardware.</a:t>
            </a:r>
          </a:p>
          <a:p>
            <a:endParaRPr lang="en-US" baseline="0" dirty="0"/>
          </a:p>
          <a:p>
            <a:r>
              <a:rPr lang="en-US" baseline="0" dirty="0"/>
              <a:t>Make the animations more interactive</a:t>
            </a:r>
          </a:p>
          <a:p>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45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minutes:</a:t>
            </a:r>
          </a:p>
          <a:p>
            <a:endParaRPr lang="en-US" dirty="0"/>
          </a:p>
          <a:p>
            <a:r>
              <a:rPr lang="en-US" dirty="0"/>
              <a:t>What</a:t>
            </a:r>
            <a:r>
              <a:rPr lang="en-US" baseline="0" dirty="0"/>
              <a:t> is GPGPU computing?</a:t>
            </a:r>
          </a:p>
          <a:p>
            <a:endParaRPr lang="en-US" baseline="0" dirty="0"/>
          </a:p>
          <a:p>
            <a:r>
              <a:rPr lang="en-US" baseline="0" dirty="0"/>
              <a:t>After 1:</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Simply speaking, GPGPU computing is a </a:t>
            </a:r>
            <a:r>
              <a:rPr lang="en-US" sz="1200" b="0" kern="0" dirty="0">
                <a:solidFill>
                  <a:schemeClr val="bg2"/>
                </a:solidFill>
              </a:rPr>
              <a:t>h</a:t>
            </a:r>
            <a:r>
              <a:rPr lang="en-US" sz="1200" b="0" kern="0" dirty="0">
                <a:solidFill>
                  <a:schemeClr val="bg2"/>
                </a:solidFill>
                <a:latin typeface="+mn-lt"/>
              </a:rPr>
              <a:t>igh performance parallel computing </a:t>
            </a:r>
            <a:r>
              <a:rPr lang="en-US" sz="1200" b="0" kern="0" dirty="0"/>
              <a:t>-</a:t>
            </a:r>
            <a:r>
              <a:rPr lang="en-US" sz="1200" b="0" kern="0" dirty="0">
                <a:solidFill>
                  <a:srgbClr val="00B050"/>
                </a:solidFill>
              </a:rPr>
              <a:t> </a:t>
            </a:r>
            <a:r>
              <a:rPr lang="en-US" sz="1200" b="0" kern="0" dirty="0">
                <a:solidFill>
                  <a:srgbClr val="002060"/>
                </a:solidFill>
                <a:latin typeface="+mn-lt"/>
              </a:rPr>
              <a:t>where</a:t>
            </a:r>
            <a:r>
              <a:rPr lang="en-US" sz="1200" b="0" dirty="0">
                <a:solidFill>
                  <a:srgbClr val="002060"/>
                </a:solidFill>
              </a:rPr>
              <a:t> GPUs (Graphics Processing Units) are used </a:t>
            </a:r>
            <a:r>
              <a:rPr lang="en-US" sz="1200" b="0" dirty="0"/>
              <a:t>- </a:t>
            </a:r>
            <a:r>
              <a:rPr lang="en-US" sz="1200" b="0" dirty="0">
                <a:solidFill>
                  <a:schemeClr val="accent1">
                    <a:lumMod val="50000"/>
                  </a:schemeClr>
                </a:solidFill>
              </a:rPr>
              <a:t>to accelerate the </a:t>
            </a:r>
            <a:r>
              <a:rPr lang="en-US" sz="1200" b="0" kern="0" dirty="0">
                <a:solidFill>
                  <a:schemeClr val="accent1">
                    <a:lumMod val="50000"/>
                  </a:schemeClr>
                </a:solidFill>
              </a:rPr>
              <a:t>performance</a:t>
            </a:r>
            <a:r>
              <a:rPr lang="en-US" sz="1200" b="0" kern="0" dirty="0">
                <a:solidFill>
                  <a:srgbClr val="7030A0"/>
                </a:solidFill>
              </a:rPr>
              <a:t> </a:t>
            </a:r>
            <a:r>
              <a:rPr lang="en-US" sz="1200" b="0" kern="0" dirty="0"/>
              <a:t>- </a:t>
            </a:r>
            <a:r>
              <a:rPr lang="en-US" sz="1200" b="0" kern="0" dirty="0">
                <a:solidFill>
                  <a:srgbClr val="FFC000"/>
                </a:solidFill>
              </a:rPr>
              <a:t>of </a:t>
            </a:r>
            <a:r>
              <a:rPr lang="en-US" sz="1200" b="0" dirty="0">
                <a:solidFill>
                  <a:srgbClr val="FFC000"/>
                </a:solidFill>
              </a:rPr>
              <a:t>general purpose scientific and engineering computing tasks.</a:t>
            </a:r>
            <a:r>
              <a:rPr lang="en-US" sz="1200" b="0" baseline="0" dirty="0">
                <a:solidFill>
                  <a:srgbClr val="FFC000"/>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rgbClr val="FFC000"/>
                </a:solidFill>
              </a:rPr>
              <a:t>In fact, GPGPU stands for General Purpose, GPU computing.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rgbClr val="FFC000"/>
                </a:solidFill>
              </a:rPr>
              <a:t>After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rgbClr val="FFC000"/>
                </a:solidFill>
              </a:rPr>
              <a:t>Here is an example of GPGPU application, which shows smoke simulation using PhysX: </a:t>
            </a:r>
            <a:r>
              <a:rPr lang="en-US" sz="1200" b="0" i="0" dirty="0">
                <a:solidFill>
                  <a:schemeClr val="bg2"/>
                </a:solidFill>
              </a:rPr>
              <a:t>Nvidia’s propriatory </a:t>
            </a:r>
            <a:r>
              <a:rPr lang="en-US" sz="1200" i="0" dirty="0">
                <a:solidFill>
                  <a:schemeClr val="bg2">
                    <a:lumMod val="25000"/>
                  </a:schemeClr>
                </a:solidFill>
              </a:rPr>
              <a:t>physics computation engine</a:t>
            </a:r>
            <a:r>
              <a:rPr lang="en-US" sz="1200" i="0" dirty="0">
                <a:solidFill>
                  <a:srgbClr val="C00000"/>
                </a:solidFill>
              </a:rPr>
              <a:t> </a:t>
            </a:r>
            <a:r>
              <a:rPr lang="en-US" sz="1200" i="0" dirty="0"/>
              <a:t>–</a:t>
            </a:r>
            <a:r>
              <a:rPr lang="en-US" sz="1200" i="0" dirty="0">
                <a:solidFill>
                  <a:srgbClr val="C00000"/>
                </a:solidFill>
              </a:rPr>
              <a:t> </a:t>
            </a:r>
            <a:r>
              <a:rPr lang="en-US" sz="1200" i="0" dirty="0">
                <a:solidFill>
                  <a:schemeClr val="accent2">
                    <a:lumMod val="50000"/>
                  </a:schemeClr>
                </a:solidFill>
              </a:rPr>
              <a:t>which uses the power of the GPU</a:t>
            </a:r>
            <a:r>
              <a:rPr lang="en-US" sz="1200" i="0" dirty="0">
                <a:solidFill>
                  <a:srgbClr val="C00000"/>
                </a:solidFill>
              </a:rPr>
              <a:t> </a:t>
            </a:r>
            <a:r>
              <a:rPr lang="en-US" sz="1200" i="0" dirty="0"/>
              <a:t>–</a:t>
            </a:r>
            <a:r>
              <a:rPr lang="en-US" sz="1200" i="0" dirty="0">
                <a:solidFill>
                  <a:srgbClr val="C00000"/>
                </a:solidFill>
              </a:rPr>
              <a:t> </a:t>
            </a:r>
            <a:r>
              <a:rPr lang="en-US" sz="1200" i="0" dirty="0">
                <a:solidFill>
                  <a:schemeClr val="accent3">
                    <a:lumMod val="60000"/>
                    <a:lumOff val="40000"/>
                  </a:schemeClr>
                </a:solidFill>
              </a:rPr>
              <a:t>to</a:t>
            </a:r>
            <a:r>
              <a:rPr lang="en-US" sz="1200" i="0" baseline="0" dirty="0">
                <a:solidFill>
                  <a:schemeClr val="accent3">
                    <a:lumMod val="60000"/>
                    <a:lumOff val="40000"/>
                  </a:schemeClr>
                </a:solidFill>
              </a:rPr>
              <a:t> perform physics simulation.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baseline="0" dirty="0">
              <a:solidFill>
                <a:schemeClr val="accent3">
                  <a:lumMod val="60000"/>
                  <a:lumOff val="4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baseline="0" dirty="0">
                <a:solidFill>
                  <a:schemeClr val="accent3">
                    <a:lumMod val="60000"/>
                    <a:lumOff val="40000"/>
                  </a:schemeClr>
                </a:solidFill>
              </a:rPr>
              <a:t>Available as a middleware. Downlodable from Nvidia site: http://developer.nvidia.com/technologies/physx</a:t>
            </a:r>
          </a:p>
          <a:p>
            <a:endParaRPr lang="en-US" sz="1200" b="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FFC000"/>
              </a:solidFill>
            </a:endParaRPr>
          </a:p>
          <a:p>
            <a:endParaRPr lang="en-US" dirty="0"/>
          </a:p>
        </p:txBody>
      </p:sp>
      <p:sp>
        <p:nvSpPr>
          <p:cNvPr id="4" name="Slide Number Placeholder 3"/>
          <p:cNvSpPr>
            <a:spLocks noGrp="1"/>
          </p:cNvSpPr>
          <p:nvPr>
            <p:ph type="sldNum" sz="quarter" idx="10"/>
          </p:nvPr>
        </p:nvSpPr>
        <p:spPr/>
        <p:txBody>
          <a:bodyPr/>
          <a:lstStyle/>
          <a:p>
            <a:fld id="{F2CE167D-0148-45A3-95AA-F94FA77FA441}"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49</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50</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51</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52</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53</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a:p>
            <a:endParaRPr lang="en-US" dirty="0"/>
          </a:p>
          <a:p>
            <a:r>
              <a:rPr lang="en-US" dirty="0"/>
              <a:t>Each bank has a bandwidth of 32 bits per clock cycle</a:t>
            </a:r>
            <a:br>
              <a:rPr lang="en-US" dirty="0"/>
            </a:br>
            <a:endParaRPr lang="en-US" dirty="0"/>
          </a:p>
          <a:p>
            <a:r>
              <a:rPr lang="en-US" dirty="0"/>
              <a:t>Successive 32-bit words are assigned to successive banks</a:t>
            </a:r>
            <a:br>
              <a:rPr lang="en-US" dirty="0"/>
            </a:br>
            <a:endParaRPr lang="en-US" dirty="0"/>
          </a:p>
          <a:p>
            <a:r>
              <a:rPr lang="en-US" dirty="0"/>
              <a:t>G80 has 16 banks</a:t>
            </a:r>
            <a:br>
              <a:rPr lang="en-US" dirty="0"/>
            </a:br>
            <a:endParaRPr lang="en-US" dirty="0"/>
          </a:p>
          <a:p>
            <a:r>
              <a:rPr lang="en-US" dirty="0"/>
              <a:t>So bank = address % 16</a:t>
            </a:r>
            <a:br>
              <a:rPr lang="en-US" dirty="0"/>
            </a:br>
            <a:endParaRPr lang="en-US" dirty="0"/>
          </a:p>
          <a:p>
            <a:r>
              <a:rPr lang="en-US" dirty="0"/>
              <a:t>Same as the size of a half-warp</a:t>
            </a:r>
            <a:br>
              <a:rPr lang="en-US" dirty="0"/>
            </a:br>
            <a:endParaRPr lang="en-US" dirty="0"/>
          </a:p>
          <a:p>
            <a:r>
              <a:rPr lang="en-US" dirty="0"/>
              <a:t>No bank conflicts between different half-warps, only within a single half-warp</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54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a:p>
            <a:endParaRPr lang="en-US" dirty="0"/>
          </a:p>
          <a:p>
            <a:r>
              <a:rPr lang="en-US" dirty="0"/>
              <a:t>Re-capture of</a:t>
            </a:r>
            <a:r>
              <a:rPr lang="en-US" baseline="0" dirty="0"/>
              <a:t> bank conflicts as picturial representation</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55</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59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60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4 minutes:</a:t>
            </a:r>
          </a:p>
          <a:p>
            <a:endParaRPr lang="en-US" dirty="0"/>
          </a:p>
          <a:p>
            <a:r>
              <a:rPr lang="en-US" dirty="0"/>
              <a:t>Now,</a:t>
            </a:r>
            <a:r>
              <a:rPr lang="en-US" baseline="0" dirty="0"/>
              <a:t> </a:t>
            </a:r>
            <a:r>
              <a:rPr lang="en-US" dirty="0"/>
              <a:t>naturally question</a:t>
            </a:r>
            <a:r>
              <a:rPr lang="en-US" baseline="0" dirty="0"/>
              <a:t> arises, why GPUs should be used for general purpose high performance computing?</a:t>
            </a:r>
          </a:p>
          <a:p>
            <a:endParaRPr lang="en-US" baseline="0" dirty="0"/>
          </a:p>
          <a:p>
            <a:r>
              <a:rPr lang="en-US" baseline="0" dirty="0"/>
              <a:t>There are several reasons for it. Few important reasons are as follows.</a:t>
            </a:r>
          </a:p>
          <a:p>
            <a:endParaRPr lang="en-US" baseline="0" dirty="0"/>
          </a:p>
          <a:p>
            <a:r>
              <a:rPr lang="en-US" baseline="0" dirty="0"/>
              <a:t>After 1: </a:t>
            </a:r>
          </a:p>
          <a:p>
            <a:endParaRPr lang="en-US" baseline="0" dirty="0"/>
          </a:p>
          <a:p>
            <a:r>
              <a:rPr lang="en-US" baseline="0" dirty="0"/>
              <a:t>First, GPUs are massively parallel processors: Single GPU chip consists of several hundreds of cores. For example, Nvidia Geforce GTX 590, which is a recent release from Nvidia, consists of 1024 cores. On the other hand, in multicore CPU environment, number cores per chip are still in two digit mark. </a:t>
            </a:r>
          </a:p>
          <a:p>
            <a:endParaRPr lang="en-US" baseline="0" dirty="0"/>
          </a:p>
          <a:p>
            <a:r>
              <a:rPr lang="en-US" baseline="0" dirty="0"/>
              <a:t>After 2:</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Second, GPUs are highly multithreaded: </a:t>
            </a:r>
            <a:r>
              <a:rPr lang="en-US" i="0" baseline="0" dirty="0">
                <a:solidFill>
                  <a:schemeClr val="accent3"/>
                </a:solidFill>
              </a:rPr>
              <a:t>E</a:t>
            </a:r>
            <a:r>
              <a:rPr lang="en-US" i="0" dirty="0">
                <a:solidFill>
                  <a:schemeClr val="accent3"/>
                </a:solidFill>
              </a:rPr>
              <a:t>ach GPU core executes hundreds of concurent threads. For</a:t>
            </a:r>
            <a:r>
              <a:rPr lang="en-US" i="0" baseline="0" dirty="0">
                <a:solidFill>
                  <a:schemeClr val="accent3"/>
                </a:solidFill>
              </a:rPr>
              <a:t> example, </a:t>
            </a:r>
            <a:r>
              <a:rPr lang="en-US" i="0" dirty="0">
                <a:solidFill>
                  <a:schemeClr val="bg2"/>
                </a:solidFill>
              </a:rPr>
              <a:t>Each GeForce GTX 590 GPU core executes </a:t>
            </a:r>
            <a:r>
              <a:rPr lang="en-US" i="0" dirty="0">
                <a:solidFill>
                  <a:schemeClr val="accent4">
                    <a:lumMod val="60000"/>
                    <a:lumOff val="40000"/>
                  </a:schemeClr>
                </a:solidFill>
              </a:rPr>
              <a:t>128</a:t>
            </a:r>
            <a:r>
              <a:rPr lang="en-US" b="1" i="0" dirty="0">
                <a:solidFill>
                  <a:schemeClr val="bg2"/>
                </a:solidFill>
              </a:rPr>
              <a:t> </a:t>
            </a:r>
            <a:r>
              <a:rPr lang="en-US" i="0" dirty="0">
                <a:solidFill>
                  <a:schemeClr val="bg2"/>
                </a:solidFill>
              </a:rPr>
              <a:t>concurent threads</a:t>
            </a:r>
            <a:r>
              <a:rPr lang="en-US" i="0" baseline="0" dirty="0"/>
              <a:t> </a:t>
            </a:r>
          </a:p>
          <a:p>
            <a:endParaRPr lang="en-US" baseline="0" dirty="0"/>
          </a:p>
          <a:p>
            <a:r>
              <a:rPr lang="en-US" baseline="0" dirty="0"/>
              <a:t>After 3:</a:t>
            </a:r>
          </a:p>
          <a:p>
            <a:r>
              <a:rPr lang="en-US" baseline="0" dirty="0"/>
              <a:t>Third, GPUs have high memory bandwidth. Look at the bandwidth difference between CPU and GPU…….</a:t>
            </a:r>
          </a:p>
          <a:p>
            <a:endParaRPr lang="en-US" baseline="0" dirty="0"/>
          </a:p>
          <a:p>
            <a:r>
              <a:rPr lang="en-US" baseline="0" dirty="0"/>
              <a:t>After 4: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a:t>Another</a:t>
            </a:r>
            <a:r>
              <a:rPr lang="en-US" i="0" baseline="0" dirty="0"/>
              <a:t> important reason for GPU popularity in HPC domain is their a</a:t>
            </a:r>
            <a:r>
              <a:rPr lang="en-US" i="0" dirty="0"/>
              <a:t>ttractive </a:t>
            </a:r>
            <a:r>
              <a:rPr lang="en-US" i="0" dirty="0">
                <a:solidFill>
                  <a:schemeClr val="accent3"/>
                </a:solidFill>
              </a:rPr>
              <a:t>performance-to-price</a:t>
            </a:r>
            <a:r>
              <a:rPr lang="en-US" i="0" dirty="0"/>
              <a:t> and </a:t>
            </a:r>
            <a:r>
              <a:rPr lang="en-US" i="0" dirty="0">
                <a:solidFill>
                  <a:schemeClr val="accent3"/>
                </a:solidFill>
              </a:rPr>
              <a:t>performance-to-power</a:t>
            </a:r>
            <a:r>
              <a:rPr lang="en-US" i="0" dirty="0">
                <a:solidFill>
                  <a:srgbClr val="0070C0"/>
                </a:solidFill>
              </a:rPr>
              <a:t> </a:t>
            </a:r>
            <a:r>
              <a:rPr lang="en-US" i="0" dirty="0"/>
              <a:t>ratios. Just look the</a:t>
            </a:r>
            <a:r>
              <a:rPr lang="en-US" i="0" baseline="0" dirty="0"/>
              <a:t> comparision of CPU and GPU in terms of their </a:t>
            </a:r>
            <a:r>
              <a:rPr lang="en-US" i="0" dirty="0">
                <a:solidFill>
                  <a:schemeClr val="accent3"/>
                </a:solidFill>
              </a:rPr>
              <a:t>performance-to-price</a:t>
            </a:r>
            <a:r>
              <a:rPr lang="en-US" i="0" dirty="0"/>
              <a:t> and </a:t>
            </a:r>
            <a:r>
              <a:rPr lang="en-US" i="0" dirty="0">
                <a:solidFill>
                  <a:schemeClr val="accent3"/>
                </a:solidFill>
              </a:rPr>
              <a:t>performance-to-power</a:t>
            </a:r>
            <a:r>
              <a:rPr lang="en-US" i="0" dirty="0">
                <a:solidFill>
                  <a:srgbClr val="0070C0"/>
                </a:solidFill>
              </a:rPr>
              <a:t> </a:t>
            </a:r>
            <a:r>
              <a:rPr lang="en-US" i="0" dirty="0"/>
              <a:t>ratios. In</a:t>
            </a:r>
            <a:r>
              <a:rPr lang="en-US" i="0" baseline="0" dirty="0"/>
              <a:t> terms of price, </a:t>
            </a:r>
            <a:r>
              <a:rPr lang="en-US" i="0" dirty="0"/>
              <a:t>GPUs</a:t>
            </a:r>
            <a:r>
              <a:rPr lang="en-US" i="0" baseline="0" dirty="0"/>
              <a:t> </a:t>
            </a:r>
            <a:r>
              <a:rPr lang="en-US" i="0" dirty="0"/>
              <a:t>are available with less than a dollor</a:t>
            </a:r>
            <a:r>
              <a:rPr lang="en-US" i="0" baseline="0" dirty="0"/>
              <a:t> per core. On the other hand, price of cpu core is more than 30$. Similarly there is large difference in terms of power consumption by both CPU and GPU</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After 5:</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Moreever, GPUs are specifically designed for computationaly intensive data parallel applications like image prosessing applications, gaming applications, etc. So these data parallel, highly compute intensive applications gain better performance in GPU processing environment compare to CPU processing environment.</a:t>
            </a:r>
            <a:endParaRPr lang="en-US" i="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minutes</a:t>
            </a:r>
          </a:p>
        </p:txBody>
      </p:sp>
      <p:sp>
        <p:nvSpPr>
          <p:cNvPr id="4" name="Slide Number Placeholder 3"/>
          <p:cNvSpPr>
            <a:spLocks noGrp="1"/>
          </p:cNvSpPr>
          <p:nvPr>
            <p:ph type="sldNum" sz="quarter" idx="10"/>
          </p:nvPr>
        </p:nvSpPr>
        <p:spPr/>
        <p:txBody>
          <a:bodyPr/>
          <a:lstStyle/>
          <a:p>
            <a:fld id="{5903E1E9-F66B-44E6-80F7-6A902D2B039E}" type="slidenum">
              <a:rPr lang="en-US" smtClean="0"/>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a:p>
            <a:r>
              <a:rPr lang="en-US" dirty="0"/>
              <a:t>1 minutes</a:t>
            </a:r>
          </a:p>
          <a:p>
            <a:endParaRPr lang="en-US" dirty="0"/>
          </a:p>
          <a:p>
            <a:r>
              <a:rPr lang="en-US" dirty="0"/>
              <a:t>Here</a:t>
            </a:r>
            <a:r>
              <a:rPr lang="en-US" baseline="0" dirty="0"/>
              <a:t> is the graph which shows the difference in performance of both CPU and GPU, of course, the graph is not a latest one. It shows the result till 2008.  GPUs are almost 10 times faster than CPUs</a:t>
            </a:r>
            <a:endParaRPr lang="en-US" dirty="0"/>
          </a:p>
          <a:p>
            <a:endParaRPr lang="en-US" dirty="0"/>
          </a:p>
          <a:p>
            <a:r>
              <a:rPr lang="en-US" dirty="0"/>
              <a:t>From the figure above we can see that Intel’s Harpertown chips have about an 80 GFLOP rating while Nvidia’s most powerful card shipping today offers just shy of a Terra FLOP worth of computational capacity. According to this chart the GPU is 10 times faster than the CPU.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Harpertown  chips: Intel’s 5400-series Xeon</a:t>
            </a:r>
            <a:r>
              <a:rPr lang="en-US" b="0" baseline="0" dirty="0"/>
              <a:t> processor family of processors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CPU </a:t>
            </a:r>
            <a:r>
              <a:rPr lang="en-US" dirty="0">
                <a:hlinkClick r:id="rId3"/>
              </a:rPr>
              <a:t>clock speed</a:t>
            </a:r>
            <a:r>
              <a:rPr lang="en-US" dirty="0"/>
              <a:t> for a single cpu has been fairly static in the last couple of years  – hovering around 3.4Ghz. Of course, we shouldn’t fall completely into the </a:t>
            </a:r>
            <a:r>
              <a:rPr lang="en-US" dirty="0">
                <a:hlinkClick r:id="rId4"/>
              </a:rPr>
              <a:t>Megahertz myth</a:t>
            </a:r>
            <a:r>
              <a:rPr lang="en-US" dirty="0"/>
              <a:t>, but one avenue of speed increase has been blocked:  Although single CPUs have been limited, due to the rise of multi-core machines,  the computational power per die has still been increasing.</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we compare GPUs with CPUs over the last decade in terms of Floating point operations (</a:t>
            </a:r>
            <a:r>
              <a:rPr lang="en-US" dirty="0">
                <a:hlinkClick r:id="rId5"/>
              </a:rPr>
              <a:t>FLOPs</a:t>
            </a:r>
            <a:r>
              <a:rPr lang="en-US" dirty="0"/>
              <a:t>), we see that GPUs appear to be far ahead of the CPUs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dirty="0"/>
              <a:t>here are some clock speeds of other currently available products from NVIDIA: </a:t>
            </a:r>
          </a:p>
          <a:p>
            <a:r>
              <a:rPr lang="en-US" dirty="0"/>
              <a:t>GTX 590: 607 MHz</a:t>
            </a:r>
          </a:p>
          <a:p>
            <a:r>
              <a:rPr lang="en-US" dirty="0"/>
              <a:t>GTX 580: 772 MHz</a:t>
            </a:r>
          </a:p>
          <a:p>
            <a:r>
              <a:rPr lang="en-US" dirty="0"/>
              <a:t>GTX 570: 732 MHz</a:t>
            </a:r>
          </a:p>
          <a:p>
            <a:r>
              <a:rPr lang="en-US" dirty="0"/>
              <a:t>GTX 560 Ti: 822 MHz</a:t>
            </a:r>
          </a:p>
          <a:p>
            <a:r>
              <a:rPr lang="en-US" dirty="0"/>
              <a:t>GTX 550 Ti: 900 MHz</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3 minutes:</a:t>
            </a:r>
          </a:p>
          <a:p>
            <a:endParaRPr lang="en-US" dirty="0"/>
          </a:p>
          <a:p>
            <a:r>
              <a:rPr lang="en-US" dirty="0"/>
              <a:t>This</a:t>
            </a:r>
            <a:r>
              <a:rPr lang="en-US" baseline="0" dirty="0"/>
              <a:t> picture shows very high level view of the graphics pipeline used to program the graphics.  I am not going to the details of graphics pipeline. However, what is important is to note that both vertex program and Fragment program stages are programmable. </a:t>
            </a:r>
            <a:endParaRPr lang="en-US" dirty="0"/>
          </a:p>
          <a:p>
            <a:endParaRPr lang="en-US" dirty="0"/>
          </a:p>
          <a:p>
            <a:endParaRPr lang="en-US" dirty="0"/>
          </a:p>
          <a:p>
            <a:endParaRPr lang="en-US" dirty="0"/>
          </a:p>
          <a:p>
            <a:endParaRPr lang="en-US" dirty="0"/>
          </a:p>
          <a:p>
            <a:r>
              <a:rPr lang="en-US" dirty="0"/>
              <a:t>------------------------------------------------------------------------------------------------------</a:t>
            </a:r>
          </a:p>
          <a:p>
            <a:pPr>
              <a:buFont typeface="Wingdings" pitchFamily="2" charset="2"/>
              <a:buNone/>
            </a:pPr>
            <a:r>
              <a:rPr lang="en-US" b="1" dirty="0"/>
              <a:t>3D graphics rendering:</a:t>
            </a:r>
            <a:r>
              <a:rPr lang="en-US" b="1" baseline="0" dirty="0"/>
              <a:t>  </a:t>
            </a:r>
            <a:r>
              <a:rPr lang="en-US" b="0" baseline="0" dirty="0"/>
              <a:t>The process of transforming </a:t>
            </a:r>
            <a:r>
              <a:rPr lang="en-US" dirty="0"/>
              <a:t>a three-dimensional image description in world co-ordinates into a two-dimensional image in screen co-ordincates.</a:t>
            </a:r>
          </a:p>
          <a:p>
            <a:pPr>
              <a:buFont typeface="Wingdings" pitchFamily="2" charset="2"/>
              <a:buNone/>
            </a:pPr>
            <a:r>
              <a:rPr lang="en-US" dirty="0"/>
              <a:t>  </a:t>
            </a:r>
          </a:p>
          <a:p>
            <a:pPr lvl="1">
              <a:buFont typeface="Courier New" pitchFamily="49" charset="0"/>
              <a:buChar char="o"/>
            </a:pPr>
            <a:r>
              <a:rPr lang="en-US" dirty="0"/>
              <a:t>  The CPU sends instructions (compiled </a:t>
            </a:r>
            <a:r>
              <a:rPr lang="en-US" dirty="0">
                <a:hlinkClick r:id="rId3" tooltip="Shading language"/>
              </a:rPr>
              <a:t>shading language</a:t>
            </a:r>
            <a:r>
              <a:rPr lang="en-US" dirty="0"/>
              <a:t> programs) and geometry data (vertex data of the scene to be drawn) to the GPU</a:t>
            </a:r>
          </a:p>
          <a:p>
            <a:pPr lvl="1">
              <a:buFont typeface="Courier New" pitchFamily="49" charset="0"/>
              <a:buChar char="o"/>
            </a:pPr>
            <a:endParaRPr lang="en-US" dirty="0"/>
          </a:p>
          <a:p>
            <a:pPr lvl="1">
              <a:buFont typeface="Courier New" pitchFamily="49" charset="0"/>
              <a:buChar char="o"/>
            </a:pPr>
            <a:r>
              <a:rPr lang="en-US" b="1" dirty="0"/>
              <a:t>  The Vertex Program or Vertex Shader Stage: </a:t>
            </a:r>
            <a:r>
              <a:rPr lang="en-US" dirty="0"/>
              <a:t>The GPU begins by reading each selected vertex out of the vertex array and running it through the </a:t>
            </a:r>
            <a:r>
              <a:rPr lang="en-US" b="1" dirty="0"/>
              <a:t>vertex shader</a:t>
            </a:r>
            <a:r>
              <a:rPr lang="en-US" dirty="0"/>
              <a:t>, a program that takes a set of vertex attributes as inputs and outputs a new set of attributes, referred to as </a:t>
            </a:r>
            <a:r>
              <a:rPr lang="en-US" b="1" dirty="0"/>
              <a:t>varying</a:t>
            </a:r>
            <a:r>
              <a:rPr lang="en-US" dirty="0"/>
              <a:t> values, that get fed to the rasterizer. At a minimum, the vertex shader calculates the projected </a:t>
            </a:r>
            <a:r>
              <a:rPr lang="en-US" b="1" dirty="0"/>
              <a:t>position</a:t>
            </a:r>
            <a:r>
              <a:rPr lang="en-US" dirty="0"/>
              <a:t> of the vertex in </a:t>
            </a:r>
            <a:r>
              <a:rPr lang="en-US" b="1" dirty="0"/>
              <a:t>screen space</a:t>
            </a:r>
            <a:r>
              <a:rPr lang="en-US" dirty="0"/>
              <a:t>. The vertex shader can also generate other varying outputs, such as a color or texture coordinates, for the rasterizer to blend across the surface of the triangles connecting the vertex.  </a:t>
            </a:r>
          </a:p>
          <a:p>
            <a:pPr lvl="1">
              <a:buFont typeface="Courier New" pitchFamily="49" charset="0"/>
              <a:buChar char="o"/>
            </a:pPr>
            <a:endParaRPr lang="en-US" dirty="0"/>
          </a:p>
          <a:p>
            <a:pPr marL="457200" marR="0" lvl="1" indent="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dirty="0"/>
              <a:t>  </a:t>
            </a:r>
            <a:r>
              <a:rPr lang="en-US" b="1" dirty="0"/>
              <a:t>Triangle Assembly Stage: </a:t>
            </a:r>
            <a:r>
              <a:rPr lang="en-US" dirty="0"/>
              <a:t>The GPU then connects the projected vertices to form triangles. It does this by taking the vertices in the order specified by the element array and grouping them into sets of three.</a:t>
            </a:r>
          </a:p>
          <a:p>
            <a:pPr marL="457200" marR="0" lvl="1" indent="0" algn="l" defTabSz="914400" rtl="0" eaLnBrk="1" fontAlgn="auto" latinLnBrk="0" hangingPunct="1">
              <a:lnSpc>
                <a:spcPct val="100000"/>
              </a:lnSpc>
              <a:spcBef>
                <a:spcPts val="0"/>
              </a:spcBef>
              <a:spcAft>
                <a:spcPts val="0"/>
              </a:spcAft>
              <a:buClrTx/>
              <a:buSzTx/>
              <a:buFont typeface="Courier New" pitchFamily="49" charset="0"/>
              <a:buChar char="o"/>
              <a:tabLst/>
              <a:defRPr/>
            </a:pPr>
            <a:endParaRPr lang="en-US" b="1" dirty="0"/>
          </a:p>
          <a:p>
            <a:pPr marL="457200" marR="0" lvl="1" indent="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b="1" dirty="0"/>
              <a:t>  Rasterization Stage: </a:t>
            </a:r>
            <a:r>
              <a:rPr lang="en-US" b="0" dirty="0"/>
              <a:t> </a:t>
            </a:r>
            <a:r>
              <a:rPr lang="en-US" dirty="0"/>
              <a:t>The </a:t>
            </a:r>
            <a:r>
              <a:rPr lang="en-US" b="1" dirty="0"/>
              <a:t>rasterizer</a:t>
            </a:r>
            <a:r>
              <a:rPr lang="en-US" dirty="0"/>
              <a:t> takes each triangle, clips it and discards parts that are outside of the screen, and breaks the remaining visible parts into pixel-sized </a:t>
            </a:r>
            <a:r>
              <a:rPr lang="en-US" b="1" dirty="0"/>
              <a:t>fragments</a:t>
            </a:r>
            <a:r>
              <a:rPr lang="en-US" dirty="0"/>
              <a:t>. As mentioned above, the vertex shader's varying outputs are also interpolated across the rasterized surface of each triangle, assigning a smooth gradient of values to each fragment. For example, if the vertex shader assigns a color value to each vertex, the rasterizer will blend those colors across the pixelated surface as shown in the diagram.</a:t>
            </a:r>
          </a:p>
          <a:p>
            <a:pPr marL="457200" marR="0" lvl="1" indent="0" algn="l" defTabSz="914400" rtl="0" eaLnBrk="1" fontAlgn="auto" latinLnBrk="0" hangingPunct="1">
              <a:lnSpc>
                <a:spcPct val="100000"/>
              </a:lnSpc>
              <a:spcBef>
                <a:spcPts val="0"/>
              </a:spcBef>
              <a:spcAft>
                <a:spcPts val="0"/>
              </a:spcAft>
              <a:buClrTx/>
              <a:buSzTx/>
              <a:buFont typeface="Courier New" pitchFamily="49" charset="0"/>
              <a:buChar char="o"/>
              <a:tabLst/>
              <a:defRPr/>
            </a:pPr>
            <a:endParaRPr lang="en-US" b="1" dirty="0"/>
          </a:p>
          <a:p>
            <a:pPr marL="457200" marR="0" lvl="1" indent="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b="1" dirty="0"/>
              <a:t>  The Fragment Program or Fragment</a:t>
            </a:r>
            <a:r>
              <a:rPr lang="en-US" b="1" baseline="0" dirty="0"/>
              <a:t> </a:t>
            </a:r>
            <a:r>
              <a:rPr lang="en-US" b="1" dirty="0"/>
              <a:t>Shader Stage:  </a:t>
            </a:r>
            <a:r>
              <a:rPr lang="en-US" dirty="0"/>
              <a:t>The generated fragments then pass through another program called the </a:t>
            </a:r>
            <a:r>
              <a:rPr lang="en-US" b="1" dirty="0"/>
              <a:t>fragment shader</a:t>
            </a:r>
            <a:r>
              <a:rPr lang="en-US" dirty="0"/>
              <a:t>. The fragment shader receives the varying values output by the vertex shader and interpolated by the rasterizer as inputs. It outputs color and depth values that then get drawn into the framebuffer. Common fragment shader operations include </a:t>
            </a:r>
            <a:r>
              <a:rPr lang="en-US" b="1" dirty="0"/>
              <a:t>texture mapping</a:t>
            </a:r>
            <a:r>
              <a:rPr lang="en-US" dirty="0"/>
              <a:t> and </a:t>
            </a:r>
            <a:r>
              <a:rPr lang="en-US" b="1" dirty="0"/>
              <a:t>lighting</a:t>
            </a:r>
            <a:r>
              <a:rPr lang="en-US" dirty="0"/>
              <a:t>. Since the fragment shader runs independently for every pixel drawn, it can perform the most sophisticated special effects; however, it is also the most </a:t>
            </a:r>
            <a:r>
              <a:rPr lang="en-US" b="1" dirty="0"/>
              <a:t>performance-sensitive part </a:t>
            </a:r>
            <a:r>
              <a:rPr lang="en-US" dirty="0"/>
              <a:t>of the graphics pipeline. </a:t>
            </a:r>
            <a:r>
              <a:rPr lang="en-US" b="1" dirty="0"/>
              <a:t> </a:t>
            </a:r>
          </a:p>
          <a:p>
            <a:endParaRPr lang="en-US" dirty="0"/>
          </a:p>
        </p:txBody>
      </p:sp>
      <p:sp>
        <p:nvSpPr>
          <p:cNvPr id="4" name="Slide Number Placeholder 3"/>
          <p:cNvSpPr>
            <a:spLocks noGrp="1"/>
          </p:cNvSpPr>
          <p:nvPr>
            <p:ph type="sldNum" sz="quarter" idx="10"/>
          </p:nvPr>
        </p:nvSpPr>
        <p:spPr/>
        <p:txBody>
          <a:bodyPr/>
          <a:lstStyle/>
          <a:p>
            <a:fld id="{5903E1E9-F66B-44E6-80F7-6A902D2B039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GPGPU programming model:</a:t>
            </a:r>
          </a:p>
          <a:p>
            <a:endParaRPr lang="en-US" sz="1200" kern="1200" baseline="0" dirty="0">
              <a:solidFill>
                <a:schemeClr val="tx1"/>
              </a:solidFill>
              <a:latin typeface="+mn-lt"/>
              <a:ea typeface="+mn-ea"/>
              <a:cs typeface="+mn-cs"/>
            </a:endParaRPr>
          </a:p>
          <a:p>
            <a:pPr>
              <a:buFont typeface="Courier New" pitchFamily="49" charset="0"/>
              <a:buChar char="o"/>
            </a:pPr>
            <a:r>
              <a:rPr lang="en-US" sz="1200" kern="1200" baseline="0" dirty="0">
                <a:solidFill>
                  <a:schemeClr val="tx1"/>
                </a:solidFill>
                <a:latin typeface="+mn-lt"/>
                <a:ea typeface="+mn-ea"/>
                <a:cs typeface="+mn-cs"/>
              </a:rPr>
              <a:t>  Use the pixel shader stage as the computation engine</a:t>
            </a:r>
          </a:p>
          <a:p>
            <a:pPr>
              <a:buFont typeface="Courier New" pitchFamily="49" charset="0"/>
              <a:buChar char="o"/>
            </a:pPr>
            <a:r>
              <a:rPr lang="en-US" sz="1200" kern="1200" baseline="0" dirty="0">
                <a:solidFill>
                  <a:schemeClr val="tx1"/>
                </a:solidFill>
                <a:latin typeface="+mn-lt"/>
                <a:ea typeface="+mn-ea"/>
                <a:cs typeface="+mn-cs"/>
              </a:rPr>
              <a:t>  Texture as input data array</a:t>
            </a:r>
          </a:p>
          <a:p>
            <a:pPr>
              <a:buFont typeface="Courier New" pitchFamily="49" charset="0"/>
              <a:buChar char="o"/>
            </a:pPr>
            <a:r>
              <a:rPr lang="en-US" sz="1200" kern="1200" baseline="0" dirty="0">
                <a:solidFill>
                  <a:schemeClr val="tx1"/>
                </a:solidFill>
                <a:latin typeface="+mn-lt"/>
                <a:ea typeface="+mn-ea"/>
                <a:cs typeface="+mn-cs"/>
              </a:rPr>
              <a:t>  Texture lookup as memory read</a:t>
            </a:r>
          </a:p>
          <a:p>
            <a:pPr>
              <a:buFont typeface="Courier New" pitchFamily="49" charset="0"/>
              <a:buChar char="o"/>
            </a:pPr>
            <a:r>
              <a:rPr lang="en-US" sz="1200" kern="1200" baseline="0" dirty="0">
                <a:solidFill>
                  <a:schemeClr val="tx1"/>
                </a:solidFill>
                <a:latin typeface="+mn-lt"/>
                <a:ea typeface="+mn-ea"/>
                <a:cs typeface="+mn-cs"/>
              </a:rPr>
              <a:t>  Shader program as loop body</a:t>
            </a:r>
          </a:p>
          <a:p>
            <a:pPr>
              <a:buFont typeface="Courier New" pitchFamily="49" charset="0"/>
              <a:buChar char="o"/>
            </a:pPr>
            <a:r>
              <a:rPr lang="en-US" sz="1200" kern="1200" baseline="0" dirty="0">
                <a:solidFill>
                  <a:schemeClr val="tx1"/>
                </a:solidFill>
                <a:latin typeface="+mn-lt"/>
                <a:ea typeface="+mn-ea"/>
                <a:cs typeface="+mn-cs"/>
              </a:rPr>
              <a:t>  Render to framebuffer or texture as memory write</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b="1" dirty="0"/>
              <a:t>Stream processing</a:t>
            </a:r>
            <a:r>
              <a:rPr lang="en-US" dirty="0"/>
              <a:t> is a </a:t>
            </a:r>
            <a:r>
              <a:rPr lang="en-US" dirty="0">
                <a:hlinkClick r:id="rId3" tooltip="Computer programming"/>
              </a:rPr>
              <a:t>computer programming</a:t>
            </a:r>
            <a:r>
              <a:rPr lang="en-US" dirty="0"/>
              <a:t> paradigm, related to </a:t>
            </a:r>
            <a:r>
              <a:rPr lang="en-US" dirty="0">
                <a:hlinkClick r:id="rId4" tooltip="SIMD"/>
              </a:rPr>
              <a:t>SIMD</a:t>
            </a:r>
            <a:r>
              <a:rPr lang="en-US" dirty="0"/>
              <a:t> (single instruction, multiple data), that allows some applications to more easily exploit a limited form of </a:t>
            </a:r>
            <a:r>
              <a:rPr lang="en-US" dirty="0">
                <a:hlinkClick r:id="rId5" tooltip="Parallel computing"/>
              </a:rPr>
              <a:t>parallel processing</a:t>
            </a:r>
            <a:r>
              <a:rPr lang="en-US" dirty="0"/>
              <a:t>. Such applications can use multiple computational units, such as the </a:t>
            </a:r>
            <a:r>
              <a:rPr lang="en-US" dirty="0">
                <a:hlinkClick r:id="rId6" tooltip="Floating point unit"/>
              </a:rPr>
              <a:t>FPUs</a:t>
            </a:r>
            <a:r>
              <a:rPr lang="en-US" dirty="0"/>
              <a:t> on a </a:t>
            </a:r>
            <a:r>
              <a:rPr lang="en-US" dirty="0">
                <a:hlinkClick r:id="rId7" tooltip="Graphics processing unit"/>
              </a:rPr>
              <a:t>GPU</a:t>
            </a:r>
            <a:r>
              <a:rPr lang="en-US" dirty="0"/>
              <a:t> or field programmable gate arrays (</a:t>
            </a:r>
            <a:r>
              <a:rPr lang="en-US" dirty="0">
                <a:hlinkClick r:id="rId8" tooltip="FPGA"/>
              </a:rPr>
              <a:t>FPGAs</a:t>
            </a:r>
            <a:r>
              <a:rPr lang="en-US" dirty="0"/>
              <a:t>)</a:t>
            </a:r>
            <a:r>
              <a:rPr lang="en-US" baseline="30000" dirty="0">
                <a:hlinkClick r:id="rId9"/>
              </a:rPr>
              <a:t>[1]</a:t>
            </a:r>
            <a:r>
              <a:rPr lang="en-US" dirty="0"/>
              <a:t>, without explicitly managing allocation, synchronization, or communication among those units.</a:t>
            </a:r>
          </a:p>
          <a:p>
            <a:r>
              <a:rPr lang="en-US" dirty="0"/>
              <a:t>The stream processing paradigm simplifies parallel software and hardware by restricting the parallel computation that can be performed. Given a set of data (a </a:t>
            </a:r>
            <a:r>
              <a:rPr lang="en-US" i="1" dirty="0"/>
              <a:t>stream</a:t>
            </a:r>
            <a:r>
              <a:rPr lang="en-US" dirty="0"/>
              <a:t>), a series of operations (</a:t>
            </a:r>
            <a:r>
              <a:rPr lang="en-US" i="1" dirty="0"/>
              <a:t>kernel functions</a:t>
            </a:r>
            <a:r>
              <a:rPr lang="en-US" dirty="0"/>
              <a:t>) are applied to each element in the stream. </a:t>
            </a:r>
            <a:r>
              <a:rPr lang="en-US" i="1" dirty="0"/>
              <a:t>Uniform streaming</a:t>
            </a:r>
            <a:r>
              <a:rPr lang="en-US" dirty="0"/>
              <a:t>, where one kernel function is applied to all elements in the stream, is typical. Kernel functions are usually </a:t>
            </a:r>
            <a:r>
              <a:rPr lang="en-US" dirty="0">
                <a:hlinkClick r:id="rId10" tooltip="Pipeline (computing)"/>
              </a:rPr>
              <a:t>pipelined</a:t>
            </a:r>
            <a:r>
              <a:rPr lang="en-US" dirty="0"/>
              <a:t>, and local on-chip memory is reused to minimize external memory bandwidth. Since the kernel and stream abstractions expose data dependencies, compiler tools can fully automate and optimize on-chip management tasks. Stream processing hardware can use </a:t>
            </a:r>
            <a:r>
              <a:rPr lang="en-US" dirty="0">
                <a:hlinkClick r:id="rId11" tooltip="Scoreboarding"/>
              </a:rPr>
              <a:t>scoreboarding</a:t>
            </a:r>
            <a:r>
              <a:rPr lang="en-US" dirty="0"/>
              <a:t>, for example, to launch </a:t>
            </a:r>
            <a:r>
              <a:rPr lang="en-US" dirty="0">
                <a:hlinkClick r:id="rId12" tooltip="Direct memory access"/>
              </a:rPr>
              <a:t>DMAs</a:t>
            </a:r>
            <a:r>
              <a:rPr lang="en-US" dirty="0"/>
              <a:t> at runtime, when dependencies become known. The elimination of manual DMA management reduces software complexity, and the elimination of hardware caches reduces the amount of die area not dedicated to computational units such as </a:t>
            </a:r>
            <a:r>
              <a:rPr lang="en-US" dirty="0">
                <a:hlinkClick r:id="rId13" tooltip="Arithmetic logic unit"/>
              </a:rPr>
              <a:t>ALUs</a:t>
            </a:r>
            <a:r>
              <a:rPr lang="en-US" dirty="0"/>
              <a:t>.</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903E1E9-F66B-44E6-80F7-6A902D2B039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Differences among directX , openGL, CUDA etc</a:t>
            </a:r>
          </a:p>
        </p:txBody>
      </p:sp>
      <p:sp>
        <p:nvSpPr>
          <p:cNvPr id="4" name="Slide Number Placeholder 3"/>
          <p:cNvSpPr>
            <a:spLocks noGrp="1"/>
          </p:cNvSpPr>
          <p:nvPr>
            <p:ph type="sldNum" sz="quarter" idx="10"/>
          </p:nvPr>
        </p:nvSpPr>
        <p:spPr/>
        <p:txBody>
          <a:bodyPr/>
          <a:lstStyle/>
          <a:p>
            <a:fld id="{5903E1E9-F66B-44E6-80F7-6A902D2B039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CE01-807D-49DF-A12C-03E5A955C4E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0A642-2CD0-48C6-8656-DB1BFBC0B81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3976D-6DC3-4409-9DB6-C8C9C188D60D}"/>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5" name="Footer Placeholder 4">
            <a:extLst>
              <a:ext uri="{FF2B5EF4-FFF2-40B4-BE49-F238E27FC236}">
                <a16:creationId xmlns:a16="http://schemas.microsoft.com/office/drawing/2014/main" id="{DAE8B92D-317E-4FCC-861D-CDCDCEDD2D4D}"/>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F563BF3-2A81-4A09-A7AA-CE41E38C3011}"/>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329203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7BC5-8DFD-4791-BA4D-73A4CE3B3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6464C-3BE8-4ADF-8D7C-7069A6D07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ED0DD-295B-4D63-A3FE-45C1F7736AB1}"/>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5" name="Footer Placeholder 4">
            <a:extLst>
              <a:ext uri="{FF2B5EF4-FFF2-40B4-BE49-F238E27FC236}">
                <a16:creationId xmlns:a16="http://schemas.microsoft.com/office/drawing/2014/main" id="{80BD599F-AC8D-4FE5-8A51-B48C0AE2329F}"/>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5C8B5F0-139A-4BF9-8F95-8E1DB82EAA05}"/>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28110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5348-0263-476C-9F76-F7464290E4A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290AF-B6F4-4D56-804C-C1A1D3D3E6FD}"/>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A2055-16CB-48D9-BD2E-693BD78FE318}"/>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5" name="Footer Placeholder 4">
            <a:extLst>
              <a:ext uri="{FF2B5EF4-FFF2-40B4-BE49-F238E27FC236}">
                <a16:creationId xmlns:a16="http://schemas.microsoft.com/office/drawing/2014/main" id="{B57FD0A8-CA8E-426B-97AB-9F3CB7D68C92}"/>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11E85C3-2801-4707-8368-011B0A694759}"/>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2083710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Placeholder 21"/>
          <p:cNvSpPr>
            <a:spLocks noGrp="1"/>
          </p:cNvSpPr>
          <p:nvPr>
            <p:ph type="title"/>
          </p:nvPr>
        </p:nvSpPr>
        <p:spPr>
          <a:xfrm>
            <a:off x="0" y="0"/>
            <a:ext cx="9144000" cy="8382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r>
              <a:rPr kumimoji="0" lang="en-US" dirty="0"/>
              <a:t>Click to edit Master title style</a:t>
            </a:r>
          </a:p>
        </p:txBody>
      </p:sp>
    </p:spTree>
    <p:extLst>
      <p:ext uri="{BB962C8B-B14F-4D97-AF65-F5344CB8AC3E}">
        <p14:creationId xmlns:p14="http://schemas.microsoft.com/office/powerpoint/2010/main" val="1806862677"/>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21"/>
          <p:cNvSpPr>
            <a:spLocks noGrp="1"/>
          </p:cNvSpPr>
          <p:nvPr>
            <p:ph type="title"/>
          </p:nvPr>
        </p:nvSpPr>
        <p:spPr>
          <a:xfrm>
            <a:off x="152400" y="76200"/>
            <a:ext cx="8991600" cy="7620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r>
              <a:rPr kumimoji="0" lang="en-US" dirty="0"/>
              <a:t>Click to edit Master title style</a:t>
            </a:r>
          </a:p>
        </p:txBody>
      </p:sp>
    </p:spTree>
    <p:extLst>
      <p:ext uri="{BB962C8B-B14F-4D97-AF65-F5344CB8AC3E}">
        <p14:creationId xmlns:p14="http://schemas.microsoft.com/office/powerpoint/2010/main" val="6614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0357-2C6F-490A-8F9C-77FF0BE8589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D301EA-4355-42D8-8AC1-601032ECA1C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48396-6FEC-4F84-8A84-51702304C50C}"/>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6D7C001D-EF45-4991-8124-3D156C6B2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E35F9-2D04-4596-B5D2-B0ECB0890CBC}"/>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277825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9D3F-CDF7-48BE-8502-CF700E734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238BA-C584-42AF-9E7E-F0F94F33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DABD7-5656-41B9-92A0-3A8627E7281B}"/>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FEB14C22-F48B-49C9-9654-6AE199B7D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4040B-3074-49D1-A608-43C8EC9B79D1}"/>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288234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D671-47FC-4F6C-8BAF-2CFE4A3E0F7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E0D4E3-60B1-4B7A-BFFA-C436611C458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DD8CA0-9D9F-4E89-B75F-296EE6D65766}"/>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581995C4-FEDD-426E-978E-4230DC1CD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B34BC-1D86-430B-810A-E8470B5B7FD3}"/>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124698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648D-28C0-4300-A4F2-E1CC5E101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3EEEB-7395-4E3A-9A37-3BB542FB01FD}"/>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DC94B2-9F0B-428C-A94B-0391A1995727}"/>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21157-3012-4B4D-8314-F077DE7B9F59}"/>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6" name="Footer Placeholder 5">
            <a:extLst>
              <a:ext uri="{FF2B5EF4-FFF2-40B4-BE49-F238E27FC236}">
                <a16:creationId xmlns:a16="http://schemas.microsoft.com/office/drawing/2014/main" id="{03094007-56B5-4C00-81E2-FBF3FEA6E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36923-0B71-438E-AC4F-3687C56A3D1D}"/>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2557991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2133-A17D-4432-A74F-DDD68895A0A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80616-FBDB-4D93-9743-7885B37A539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9A15A-95D3-4D32-8BA9-DD3F07BF03F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C364B-D169-4166-ABDD-F8C808A9E9B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0927E-1884-4D30-9E55-05E2D621E0C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05F176-CBF3-4C4E-894F-5C1D90BBFE59}"/>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8" name="Footer Placeholder 7">
            <a:extLst>
              <a:ext uri="{FF2B5EF4-FFF2-40B4-BE49-F238E27FC236}">
                <a16:creationId xmlns:a16="http://schemas.microsoft.com/office/drawing/2014/main" id="{1A292CB2-EA7C-46C5-AC21-3188E7888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3C54C-21B7-433D-AF6A-7A68085AF2E9}"/>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2756413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86D8-7C39-4C44-9F4D-49517E283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E34D8-727B-41D5-84DB-D4F344763447}"/>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4" name="Footer Placeholder 3">
            <a:extLst>
              <a:ext uri="{FF2B5EF4-FFF2-40B4-BE49-F238E27FC236}">
                <a16:creationId xmlns:a16="http://schemas.microsoft.com/office/drawing/2014/main" id="{F18091EB-A39D-496E-B12A-2D11F4B9FE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BD29C-B86C-4CD1-BB37-9BB17824D764}"/>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9304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7A13-2EE0-45AE-8720-00C5DBCC5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434B6-1AF3-43CC-972F-0B2869985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2CF0C-0F2F-4E33-8208-CD5A890E6412}"/>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5" name="Footer Placeholder 4">
            <a:extLst>
              <a:ext uri="{FF2B5EF4-FFF2-40B4-BE49-F238E27FC236}">
                <a16:creationId xmlns:a16="http://schemas.microsoft.com/office/drawing/2014/main" id="{9FCAC081-046B-4CAE-B499-7B90300CC4E5}"/>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E057296-A955-464B-B3B4-1A013B2812F3}"/>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3049480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5AEB0-5607-4241-95BC-809DCA7309F6}"/>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3" name="Footer Placeholder 2">
            <a:extLst>
              <a:ext uri="{FF2B5EF4-FFF2-40B4-BE49-F238E27FC236}">
                <a16:creationId xmlns:a16="http://schemas.microsoft.com/office/drawing/2014/main" id="{C5CB6079-7819-4BED-B7B7-8FA1F5446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CA010-F4AB-41CB-8FE7-4A636611DD5F}"/>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3131705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9851-7AB9-4579-B368-165117D14A1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C5D89-77FE-4EBD-8D43-5CF45FCDEC9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50B31-3C7B-41D2-8E5A-F800E6147C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8ABE9-8497-4A2B-A97F-16ED9C09D4E7}"/>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6" name="Footer Placeholder 5">
            <a:extLst>
              <a:ext uri="{FF2B5EF4-FFF2-40B4-BE49-F238E27FC236}">
                <a16:creationId xmlns:a16="http://schemas.microsoft.com/office/drawing/2014/main" id="{3A128070-E9FC-4F3B-8545-A45DB186F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85D35-F146-434C-AC51-4E410434A2AE}"/>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92022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331B-3341-4BBC-BA4C-2164A7FF9F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1D7F8-188E-484E-8D1C-DE9FB2A50BB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F6052-48D0-436E-ABFD-71D6266A69D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BAD4F-6CA1-43E7-9896-0B14AD5CB676}"/>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6" name="Footer Placeholder 5">
            <a:extLst>
              <a:ext uri="{FF2B5EF4-FFF2-40B4-BE49-F238E27FC236}">
                <a16:creationId xmlns:a16="http://schemas.microsoft.com/office/drawing/2014/main" id="{B6A21DE1-E023-4DCC-A2C9-998E37466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916A6-16B2-42AB-9BCF-18AC96C539FC}"/>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1231280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BB88-1022-4523-B934-9B82F3E956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D98FD9-8EF0-419D-9D68-7CB9F8AC3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23D1-A3BA-43DC-886C-C825F4CB8285}"/>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1B49A6A0-A9BB-4718-8C4F-868B068B7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0A1E1-8D8F-46AD-B1F3-66C92A27EF3D}"/>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239964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53036-03B2-4A77-B055-3D70352B4DF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DC5575-AB28-43B3-907A-AB31D48A195A}"/>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5B599-5FB6-4B88-B70E-46E1BCEE411B}"/>
              </a:ext>
            </a:extLst>
          </p:cNvPr>
          <p:cNvSpPr>
            <a:spLocks noGrp="1"/>
          </p:cNvSpPr>
          <p:nvPr>
            <p:ph type="dt" sz="half" idx="10"/>
          </p:nvPr>
        </p:nvSpPr>
        <p:spPr/>
        <p:txBody>
          <a:body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D3E54DCA-021D-4BAE-924F-26EF82A9C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486B4-64BA-4789-8FFD-8C65C27E5EC1}"/>
              </a:ext>
            </a:extLst>
          </p:cNvPr>
          <p:cNvSpPr>
            <a:spLocks noGrp="1"/>
          </p:cNvSpPr>
          <p:nvPr>
            <p:ph type="sldNum" sz="quarter" idx="12"/>
          </p:nvPr>
        </p:nvSpPr>
        <p:spPr/>
        <p:txBody>
          <a:bodyPr/>
          <a:lstStyle/>
          <a:p>
            <a:fld id="{37FB15DE-204C-402D-8B37-0443EE047CFA}" type="slidenum">
              <a:rPr lang="en-US" smtClean="0"/>
              <a:t>‹#›</a:t>
            </a:fld>
            <a:endParaRPr lang="en-US"/>
          </a:p>
        </p:txBody>
      </p:sp>
    </p:spTree>
    <p:extLst>
      <p:ext uri="{BB962C8B-B14F-4D97-AF65-F5344CB8AC3E}">
        <p14:creationId xmlns:p14="http://schemas.microsoft.com/office/powerpoint/2010/main" val="380011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069-F90E-47C6-ADD7-732795FAB1C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7C717-87EB-4925-9D19-21B8EDC907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693C0-2F20-4195-9029-04338AF78225}"/>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5" name="Footer Placeholder 4">
            <a:extLst>
              <a:ext uri="{FF2B5EF4-FFF2-40B4-BE49-F238E27FC236}">
                <a16:creationId xmlns:a16="http://schemas.microsoft.com/office/drawing/2014/main" id="{1EA66F19-1975-4FD9-B1B9-C6ACF6E3E636}"/>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F02BF61-A0E2-4171-9BD2-DF2CE944A3A4}"/>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405032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5313-1047-4DE7-A65A-D888862E8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A641C-478F-4A61-95A1-7A49E270CEB0}"/>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BF08C-EC54-47C0-B103-5EFB1608BF5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4017A-D515-4FE4-9C7B-E9073A60EF26}"/>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6" name="Footer Placeholder 5">
            <a:extLst>
              <a:ext uri="{FF2B5EF4-FFF2-40B4-BE49-F238E27FC236}">
                <a16:creationId xmlns:a16="http://schemas.microsoft.com/office/drawing/2014/main" id="{C36C3A5C-D2CD-46F2-B679-DB5BAFA87527}"/>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EC0F68-65FD-452C-BB0E-5CE42CCE916D}"/>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218567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3D67-1541-4726-A7BA-F65A3CA839A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8FF9D-4B0F-4BC0-9030-0A56CAA4F82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AD7F5-874D-4DD0-80C5-CB0D239E219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A60EB-B5C2-4564-8854-1435E92DB0B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173CC-56D4-499C-864D-3E6F7D64466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3EBD6-F45D-4556-8167-55F057C6ABB1}"/>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8" name="Footer Placeholder 7">
            <a:extLst>
              <a:ext uri="{FF2B5EF4-FFF2-40B4-BE49-F238E27FC236}">
                <a16:creationId xmlns:a16="http://schemas.microsoft.com/office/drawing/2014/main" id="{830727CB-C552-4F4B-929C-824B97914E86}"/>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EEFF8B-CCDB-44BD-8F75-71C265807E07}"/>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51389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C548-FB77-426B-A2D0-1D7794B92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8E4B4-4163-445E-8B92-AC0538B6CC7C}"/>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4" name="Footer Placeholder 3">
            <a:extLst>
              <a:ext uri="{FF2B5EF4-FFF2-40B4-BE49-F238E27FC236}">
                <a16:creationId xmlns:a16="http://schemas.microsoft.com/office/drawing/2014/main" id="{F25B6A79-2B6F-4E90-AF36-65B0B8ABC105}"/>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B47665C-D3BE-4B21-B91A-75DF60FA522E}"/>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363289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28E23-59B1-4311-89CD-6AED0ECD1A8A}"/>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3" name="Footer Placeholder 2">
            <a:extLst>
              <a:ext uri="{FF2B5EF4-FFF2-40B4-BE49-F238E27FC236}">
                <a16:creationId xmlns:a16="http://schemas.microsoft.com/office/drawing/2014/main" id="{95FD245B-3E58-4002-B6DE-C311F755C657}"/>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03CDB1-B543-48C2-9AE9-63224AF25B81}"/>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29153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F36D-F628-45DF-A4C3-A64964F2C1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CA5A5-A24A-4CB2-9601-417389BDF4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1DA05-DB8F-408D-849C-FD8E08BBA8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DE72F-9786-4DED-B197-2A18BA920FE3}"/>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6" name="Footer Placeholder 5">
            <a:extLst>
              <a:ext uri="{FF2B5EF4-FFF2-40B4-BE49-F238E27FC236}">
                <a16:creationId xmlns:a16="http://schemas.microsoft.com/office/drawing/2014/main" id="{C19D9A73-2E1A-4175-9D8F-BBF20A92FDBA}"/>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AFAA432-BE38-4AF9-A8F4-7A0CFF3B1367}"/>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362076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F283-CD0D-4D61-8075-3EBC781E03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5A35C-B6D9-4A78-AADE-B10E28317D9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9EEF8-9511-4202-9889-F2878C7EA0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03627-2FBE-4232-A9D9-C0CBC3116620}"/>
              </a:ext>
            </a:extLst>
          </p:cNvPr>
          <p:cNvSpPr>
            <a:spLocks noGrp="1"/>
          </p:cNvSpPr>
          <p:nvPr>
            <p:ph type="dt" sz="half" idx="10"/>
          </p:nvPr>
        </p:nvSpPr>
        <p:spPr>
          <a:xfrm>
            <a:off x="628650" y="6356350"/>
            <a:ext cx="2057400" cy="365125"/>
          </a:xfrm>
          <a:prstGeom prst="rect">
            <a:avLst/>
          </a:prstGeom>
        </p:spPr>
        <p:txBody>
          <a:bodyPr/>
          <a:lstStyle/>
          <a:p>
            <a:fld id="{34FAD041-B94A-4009-883B-F9525CA8BD01}" type="datetimeFigureOut">
              <a:rPr lang="en-US" smtClean="0"/>
              <a:t>1/10/2020</a:t>
            </a:fld>
            <a:endParaRPr lang="en-US"/>
          </a:p>
        </p:txBody>
      </p:sp>
      <p:sp>
        <p:nvSpPr>
          <p:cNvPr id="6" name="Footer Placeholder 5">
            <a:extLst>
              <a:ext uri="{FF2B5EF4-FFF2-40B4-BE49-F238E27FC236}">
                <a16:creationId xmlns:a16="http://schemas.microsoft.com/office/drawing/2014/main" id="{67BAADF4-DE27-4643-BA35-948349E677DD}"/>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4F209F5-6A55-47BD-9FB7-DC48A7DF9DB5}"/>
              </a:ext>
            </a:extLst>
          </p:cNvPr>
          <p:cNvSpPr>
            <a:spLocks noGrp="1"/>
          </p:cNvSpPr>
          <p:nvPr>
            <p:ph type="sldNum" sz="quarter" idx="12"/>
          </p:nvPr>
        </p:nvSpPr>
        <p:spPr/>
        <p:txBody>
          <a:bodyPr/>
          <a:lstStyle/>
          <a:p>
            <a:fld id="{808D0348-E744-4CE9-8A83-CDD3A55CDEAF}" type="slidenum">
              <a:rPr lang="en-US" smtClean="0"/>
              <a:t>‹#›</a:t>
            </a:fld>
            <a:endParaRPr lang="en-US"/>
          </a:p>
        </p:txBody>
      </p:sp>
    </p:spTree>
    <p:extLst>
      <p:ext uri="{BB962C8B-B14F-4D97-AF65-F5344CB8AC3E}">
        <p14:creationId xmlns:p14="http://schemas.microsoft.com/office/powerpoint/2010/main" val="23976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0A018-4CB8-4A2A-AD2C-7278F0910FFC}"/>
              </a:ext>
            </a:extLst>
          </p:cNvPr>
          <p:cNvSpPr>
            <a:spLocks noGrp="1"/>
          </p:cNvSpPr>
          <p:nvPr>
            <p:ph type="title"/>
          </p:nvPr>
        </p:nvSpPr>
        <p:spPr>
          <a:xfrm>
            <a:off x="0" y="1"/>
            <a:ext cx="9144000" cy="838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CFF7A82-E94E-4DA6-895A-E36773970ADD}"/>
              </a:ext>
            </a:extLst>
          </p:cNvPr>
          <p:cNvSpPr>
            <a:spLocks noGrp="1"/>
          </p:cNvSpPr>
          <p:nvPr>
            <p:ph type="body" idx="1"/>
          </p:nvPr>
        </p:nvSpPr>
        <p:spPr>
          <a:xfrm>
            <a:off x="0" y="838200"/>
            <a:ext cx="9144000" cy="5670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3B61E329-2590-4A5A-88EA-D4E5D2453BA6}"/>
              </a:ext>
            </a:extLst>
          </p:cNvPr>
          <p:cNvSpPr>
            <a:spLocks noGrp="1"/>
          </p:cNvSpPr>
          <p:nvPr>
            <p:ph type="sldNum" sz="quarter" idx="4"/>
          </p:nvPr>
        </p:nvSpPr>
        <p:spPr>
          <a:xfrm>
            <a:off x="8686800" y="6508750"/>
            <a:ext cx="457200" cy="349249"/>
          </a:xfrm>
          <a:prstGeom prst="rect">
            <a:avLst/>
          </a:prstGeom>
        </p:spPr>
        <p:txBody>
          <a:bodyPr vert="horz" lIns="91440" tIns="45720" rIns="91440" bIns="45720" rtlCol="0" anchor="ctr"/>
          <a:lstStyle>
            <a:lvl1pPr algn="r">
              <a:defRPr sz="1200">
                <a:solidFill>
                  <a:schemeClr val="tx1">
                    <a:tint val="75000"/>
                  </a:schemeClr>
                </a:solidFill>
              </a:defRPr>
            </a:lvl1pPr>
          </a:lstStyle>
          <a:p>
            <a:fld id="{808D0348-E744-4CE9-8A83-CDD3A55CDEAF}" type="slidenum">
              <a:rPr lang="en-US" smtClean="0"/>
              <a:t>‹#›</a:t>
            </a:fld>
            <a:endParaRPr lang="en-US"/>
          </a:p>
        </p:txBody>
      </p:sp>
    </p:spTree>
    <p:extLst>
      <p:ext uri="{BB962C8B-B14F-4D97-AF65-F5344CB8AC3E}">
        <p14:creationId xmlns:p14="http://schemas.microsoft.com/office/powerpoint/2010/main" val="354721084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9" r:id="rId12"/>
    <p:sldLayoutId id="2147483760" r:id="rId13"/>
  </p:sldLayoutIdLst>
  <p:txStyles>
    <p:titleStyle>
      <a:lvl1pPr algn="l" defTabSz="914400" rtl="0" eaLnBrk="1" latinLnBrk="0" hangingPunct="1">
        <a:lnSpc>
          <a:spcPct val="90000"/>
        </a:lnSpc>
        <a:spcBef>
          <a:spcPct val="0"/>
        </a:spcBef>
        <a:buNone/>
        <a:defRPr sz="2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F5533-E713-4B4A-9DA3-841F3066282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419F0-0B8F-4801-B9EA-A620F8DF738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C0CA7-AC68-46D7-B6DF-EA556BEBEB4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EC05C-A610-47A7-87E6-4171A9951787}" type="datetimeFigureOut">
              <a:rPr lang="en-US" smtClean="0"/>
              <a:t>1/10/2020</a:t>
            </a:fld>
            <a:endParaRPr lang="en-US"/>
          </a:p>
        </p:txBody>
      </p:sp>
      <p:sp>
        <p:nvSpPr>
          <p:cNvPr id="5" name="Footer Placeholder 4">
            <a:extLst>
              <a:ext uri="{FF2B5EF4-FFF2-40B4-BE49-F238E27FC236}">
                <a16:creationId xmlns:a16="http://schemas.microsoft.com/office/drawing/2014/main" id="{852F58D2-50A9-4894-86D7-3C165F167C8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95ECA-452C-4632-A9A6-0C7E97C8E71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B15DE-204C-402D-8B37-0443EE047CFA}" type="slidenum">
              <a:rPr lang="en-US" smtClean="0"/>
              <a:t>‹#›</a:t>
            </a:fld>
            <a:endParaRPr lang="en-US"/>
          </a:p>
        </p:txBody>
      </p:sp>
    </p:spTree>
    <p:extLst>
      <p:ext uri="{BB962C8B-B14F-4D97-AF65-F5344CB8AC3E}">
        <p14:creationId xmlns:p14="http://schemas.microsoft.com/office/powerpoint/2010/main" val="195175569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97314"/>
            <a:ext cx="9144000" cy="707886"/>
          </a:xfrm>
          <a:prstGeom prst="rect">
            <a:avLst/>
          </a:prstGeom>
          <a:noFill/>
          <a:ln w="25400">
            <a:noFill/>
          </a:ln>
        </p:spPr>
        <p:txBody>
          <a:bodyPr wrap="square" rtlCol="0">
            <a:spAutoFit/>
          </a:bodyPr>
          <a:lstStyle/>
          <a:p>
            <a:pPr algn="ctr"/>
            <a:r>
              <a:rPr lang="en-US" sz="4000" b="1" dirty="0">
                <a:solidFill>
                  <a:srgbClr val="002060"/>
                </a:solidFill>
              </a:rPr>
              <a:t>GPGPU Computing using CUDA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GPU Evolution: From Graphics Pipeline to Massively Parallel Processor</a:t>
            </a:r>
          </a:p>
        </p:txBody>
      </p:sp>
      <p:sp>
        <p:nvSpPr>
          <p:cNvPr id="10" name="Subtitle 2"/>
          <p:cNvSpPr txBox="1">
            <a:spLocks/>
          </p:cNvSpPr>
          <p:nvPr/>
        </p:nvSpPr>
        <p:spPr>
          <a:xfrm>
            <a:off x="152400" y="838200"/>
            <a:ext cx="8991600" cy="56388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kumimoji="0" lang="en-US" sz="2000" b="0" i="0" u="none" strike="noStrike" kern="1200" cap="none" spc="0" normalizeH="0" baseline="0" noProof="0" dirty="0">
                <a:ln>
                  <a:noFill/>
                </a:ln>
                <a:solidFill>
                  <a:schemeClr val="accent1"/>
                </a:solidFill>
                <a:effectLst/>
                <a:uLnTx/>
                <a:uFillTx/>
                <a:latin typeface="+mn-lt"/>
                <a:ea typeface="+mn-ea"/>
                <a:cs typeface="+mn-cs"/>
              </a:rPr>
              <a:t>GPU as general purpose thread processor</a:t>
            </a:r>
          </a:p>
          <a:p>
            <a:pPr marL="868680" marR="0" lvl="1" indent="-283464" algn="l" defTabSz="914400" rtl="0" eaLnBrk="1" fontAlgn="auto" latinLnBrk="0" hangingPunct="1">
              <a:lnSpc>
                <a:spcPct val="100000"/>
              </a:lnSpc>
              <a:spcBef>
                <a:spcPct val="20000"/>
              </a:spcBef>
              <a:spcAft>
                <a:spcPts val="0"/>
              </a:spcAft>
              <a:buClr>
                <a:srgbClr val="35513C"/>
              </a:buClr>
              <a:buSzPct val="100000"/>
              <a:buFont typeface="Courier New" pitchFamily="49" charset="0"/>
              <a:buNone/>
              <a:tabLst/>
              <a:defRPr/>
            </a:pPr>
            <a:r>
              <a:rPr kumimoji="0" lang="en-US" sz="2000" b="0" i="1" u="none" strike="noStrike" kern="1200" cap="none" spc="0" normalizeH="0" baseline="0" noProof="0" dirty="0">
                <a:ln>
                  <a:noFill/>
                </a:ln>
                <a:solidFill>
                  <a:srgbClr val="C00000"/>
                </a:solidFill>
                <a:effectLst/>
                <a:uLnTx/>
                <a:uFillTx/>
                <a:latin typeface="+mn-lt"/>
                <a:ea typeface="+mn-ea"/>
                <a:cs typeface="+mn-cs"/>
              </a:rPr>
              <a:t>Basic idea:  </a:t>
            </a:r>
            <a:r>
              <a:rPr kumimoji="0" lang="en-US" sz="2000" b="0" i="1" u="none" strike="noStrike" kern="1200" cap="none" spc="0" normalizeH="0" baseline="0" noProof="0" dirty="0">
                <a:ln>
                  <a:noFill/>
                </a:ln>
                <a:solidFill>
                  <a:srgbClr val="002060"/>
                </a:solidFill>
                <a:effectLst/>
                <a:uLnTx/>
                <a:uFillTx/>
                <a:latin typeface="+mn-lt"/>
                <a:ea typeface="+mn-ea"/>
                <a:cs typeface="+mn-cs"/>
              </a:rPr>
              <a:t>thread, not pixel</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endParaRPr kumimoji="0" lang="en-US" sz="2000" b="0" i="0" u="none" strike="noStrike" kern="1200" cap="none" spc="0" normalizeH="0" baseline="0" noProof="0" dirty="0">
              <a:ln>
                <a:noFill/>
              </a:ln>
              <a:solidFill>
                <a:schemeClr val="bg2"/>
              </a:solidFill>
              <a:effectLst/>
              <a:uLnTx/>
              <a:uFillTx/>
              <a:latin typeface="+mn-lt"/>
              <a:ea typeface="+mn-ea"/>
              <a:cs typeface="+mn-cs"/>
            </a:endParaRPr>
          </a:p>
        </p:txBody>
      </p:sp>
      <p:pic>
        <p:nvPicPr>
          <p:cNvPr id="11" name="Picture 10" descr="thread processor.JPG"/>
          <p:cNvPicPr>
            <a:picLocks noChangeAspect="1"/>
          </p:cNvPicPr>
          <p:nvPr/>
        </p:nvPicPr>
        <p:blipFill>
          <a:blip r:embed="rId4" cstate="print"/>
          <a:stretch>
            <a:fillRect/>
          </a:stretch>
        </p:blipFill>
        <p:spPr>
          <a:xfrm>
            <a:off x="1943100" y="2057400"/>
            <a:ext cx="4229100" cy="3714750"/>
          </a:xfrm>
          <a:prstGeom prst="rect">
            <a:avLst/>
          </a:prstGeom>
        </p:spPr>
      </p:pic>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GPGPU Computing using CUDA</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400050" lvl="1" indent="0">
              <a:buNone/>
            </a:pPr>
            <a:endParaRPr lang="en-US" dirty="0"/>
          </a:p>
          <a:p>
            <a:pPr marL="457200" indent="-457200"/>
            <a:endParaRPr lang="en-US" b="1" dirty="0">
              <a:solidFill>
                <a:srgbClr val="002060"/>
              </a:solidFill>
            </a:endParaRPr>
          </a:p>
          <a:p>
            <a:pPr marL="457200" indent="-457200">
              <a:buNone/>
            </a:pPr>
            <a:endParaRPr lang="en-US" b="1" dirty="0">
              <a:solidFill>
                <a:srgbClr val="002060"/>
              </a:solidFill>
            </a:endParaRPr>
          </a:p>
          <a:p>
            <a:pPr marL="537210" indent="-457200"/>
            <a:r>
              <a:rPr lang="en-US" dirty="0"/>
              <a:t>GPGPU Computing: What? Why? How?</a:t>
            </a:r>
          </a:p>
          <a:p>
            <a:pPr marL="537210" indent="-457200"/>
            <a:endParaRPr lang="en-US" dirty="0"/>
          </a:p>
          <a:p>
            <a:pPr marL="537210" indent="-457200"/>
            <a:r>
              <a:rPr lang="en-US" dirty="0"/>
              <a:t>Introduction to CUDA architecture and programming model</a:t>
            </a:r>
          </a:p>
          <a:p>
            <a:pPr marL="537210" indent="-457200"/>
            <a:endParaRPr lang="en-US" dirty="0"/>
          </a:p>
          <a:p>
            <a:pPr marL="537210" indent="-457200"/>
            <a:r>
              <a:rPr lang="en-US" dirty="0"/>
              <a:t>Few thumb-rules for optimizing performance</a:t>
            </a:r>
          </a:p>
          <a:p>
            <a:pPr marL="537210" indent="-457200"/>
            <a:endParaRPr lang="en-US" dirty="0"/>
          </a:p>
          <a:p>
            <a:pPr marL="537210" indent="-457200"/>
            <a:r>
              <a:rPr lang="en-US" dirty="0"/>
              <a:t>An example walkthrough of few performance optimizations tips</a:t>
            </a:r>
          </a:p>
          <a:p>
            <a:pPr marL="857250" lvl="1" indent="-457200"/>
            <a:endParaRPr lang="en-US" dirty="0">
              <a:solidFill>
                <a:schemeClr val="tx2"/>
              </a:solidFill>
            </a:endParaRPr>
          </a:p>
        </p:txBody>
      </p:sp>
      <p:sp>
        <p:nvSpPr>
          <p:cNvPr id="7" name="Rectangle 6"/>
          <p:cNvSpPr/>
          <p:nvPr/>
        </p:nvSpPr>
        <p:spPr>
          <a:xfrm>
            <a:off x="609600" y="2743200"/>
            <a:ext cx="6477000" cy="457200"/>
          </a:xfrm>
          <a:prstGeom prst="rect">
            <a:avLst/>
          </a:prstGeom>
          <a:noFill/>
          <a:ln>
            <a:solidFill>
              <a:srgbClr val="002060"/>
            </a:solidFill>
          </a:ln>
          <a:effectLst>
            <a:outerShdw blurRad="50800" dist="50800" dir="5400000" algn="ctr" rotWithShape="0">
              <a:schemeClr val="tx1"/>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p>
            <a:r>
              <a:rPr lang="en-US" dirty="0"/>
              <a:t>CUDA:  </a:t>
            </a:r>
            <a:r>
              <a:rPr lang="en-US" dirty="0">
                <a:solidFill>
                  <a:srgbClr val="FF0000"/>
                </a:solidFill>
              </a:rPr>
              <a:t>C</a:t>
            </a:r>
            <a:r>
              <a:rPr lang="en-US" dirty="0"/>
              <a:t>ompute </a:t>
            </a:r>
            <a:r>
              <a:rPr lang="en-US" dirty="0">
                <a:solidFill>
                  <a:srgbClr val="FF0000"/>
                </a:solidFill>
              </a:rPr>
              <a:t>U</a:t>
            </a:r>
            <a:r>
              <a:rPr lang="en-US" dirty="0"/>
              <a:t>nified </a:t>
            </a:r>
            <a:r>
              <a:rPr lang="en-US" dirty="0">
                <a:solidFill>
                  <a:srgbClr val="FF0000"/>
                </a:solidFill>
              </a:rPr>
              <a:t>D</a:t>
            </a:r>
            <a:r>
              <a:rPr lang="en-US" dirty="0"/>
              <a:t>evice </a:t>
            </a:r>
            <a:r>
              <a:rPr lang="en-US" dirty="0">
                <a:solidFill>
                  <a:srgbClr val="FF0000"/>
                </a:solidFill>
              </a:rPr>
              <a:t>A</a:t>
            </a:r>
            <a:r>
              <a:rPr lang="en-US" dirty="0"/>
              <a:t>rchitecture</a:t>
            </a:r>
          </a:p>
        </p:txBody>
      </p:sp>
      <p:pic>
        <p:nvPicPr>
          <p:cNvPr id="4" name="Picture 3" descr="cuda_arch.JPG"/>
          <p:cNvPicPr>
            <a:picLocks noChangeAspect="1"/>
          </p:cNvPicPr>
          <p:nvPr/>
        </p:nvPicPr>
        <p:blipFill>
          <a:blip r:embed="rId4" cstate="print"/>
          <a:stretch>
            <a:fillRect/>
          </a:stretch>
        </p:blipFill>
        <p:spPr>
          <a:xfrm>
            <a:off x="152400" y="1066800"/>
            <a:ext cx="8686800" cy="5181599"/>
          </a:xfrm>
          <a:prstGeom prst="rect">
            <a:avLst/>
          </a:prstGeom>
        </p:spPr>
      </p:pic>
      <p:sp>
        <p:nvSpPr>
          <p:cNvPr id="8" name="Rectangle 7"/>
          <p:cNvSpPr/>
          <p:nvPr/>
        </p:nvSpPr>
        <p:spPr>
          <a:xfrm>
            <a:off x="304800" y="5105400"/>
            <a:ext cx="8458200" cy="1066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2971800"/>
            <a:ext cx="2057400" cy="20574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Picture 166" descr="cuda gpu architecture.JPG"/>
          <p:cNvPicPr>
            <a:picLocks noChangeAspect="1"/>
          </p:cNvPicPr>
          <p:nvPr/>
        </p:nvPicPr>
        <p:blipFill>
          <a:blip r:embed="rId4" cstate="print"/>
          <a:stretch>
            <a:fillRect/>
          </a:stretch>
        </p:blipFill>
        <p:spPr>
          <a:xfrm>
            <a:off x="514350" y="1428750"/>
            <a:ext cx="6115050" cy="4286250"/>
          </a:xfrm>
          <a:prstGeom prst="rect">
            <a:avLst/>
          </a:prstGeom>
        </p:spPr>
      </p:pic>
      <p:sp>
        <p:nvSpPr>
          <p:cNvPr id="38914" name="Rectangle 2"/>
          <p:cNvSpPr>
            <a:spLocks noGrp="1" noChangeArrowheads="1"/>
          </p:cNvSpPr>
          <p:nvPr>
            <p:ph type="title"/>
          </p:nvPr>
        </p:nvSpPr>
        <p:spPr/>
        <p:txBody>
          <a:bodyPr>
            <a:normAutofit/>
          </a:bodyPr>
          <a:lstStyle/>
          <a:p>
            <a:r>
              <a:rPr lang="en-US" b="1" dirty="0"/>
              <a:t>CUDA GPU Architecture</a:t>
            </a:r>
          </a:p>
        </p:txBody>
      </p:sp>
      <p:grpSp>
        <p:nvGrpSpPr>
          <p:cNvPr id="2" name="Group 441"/>
          <p:cNvGrpSpPr>
            <a:grpSpLocks/>
          </p:cNvGrpSpPr>
          <p:nvPr/>
        </p:nvGrpSpPr>
        <p:grpSpPr bwMode="auto">
          <a:xfrm>
            <a:off x="6400800" y="1676400"/>
            <a:ext cx="2209800" cy="2895600"/>
            <a:chOff x="4032" y="1056"/>
            <a:chExt cx="1392" cy="1824"/>
          </a:xfrm>
        </p:grpSpPr>
        <p:sp>
          <p:nvSpPr>
            <p:cNvPr id="39336" name="Line 424"/>
            <p:cNvSpPr>
              <a:spLocks noChangeShapeType="1"/>
            </p:cNvSpPr>
            <p:nvPr/>
          </p:nvSpPr>
          <p:spPr bwMode="auto">
            <a:xfrm>
              <a:off x="4032" y="1056"/>
              <a:ext cx="432" cy="672"/>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37" name="Line 425"/>
            <p:cNvSpPr>
              <a:spLocks noChangeShapeType="1"/>
            </p:cNvSpPr>
            <p:nvPr/>
          </p:nvSpPr>
          <p:spPr bwMode="auto">
            <a:xfrm flipV="1">
              <a:off x="4032" y="1728"/>
              <a:ext cx="432" cy="1152"/>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38" name="Text Box 426"/>
            <p:cNvSpPr txBox="1">
              <a:spLocks noChangeArrowheads="1"/>
            </p:cNvSpPr>
            <p:nvPr/>
          </p:nvSpPr>
          <p:spPr bwMode="auto">
            <a:xfrm>
              <a:off x="4512" y="1632"/>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Multi-processor</a:t>
              </a:r>
            </a:p>
          </p:txBody>
        </p:sp>
      </p:grpSp>
      <p:grpSp>
        <p:nvGrpSpPr>
          <p:cNvPr id="3" name="Group 442"/>
          <p:cNvGrpSpPr>
            <a:grpSpLocks/>
          </p:cNvGrpSpPr>
          <p:nvPr/>
        </p:nvGrpSpPr>
        <p:grpSpPr bwMode="auto">
          <a:xfrm>
            <a:off x="6324600" y="1752600"/>
            <a:ext cx="2286000" cy="1066800"/>
            <a:chOff x="3984" y="1104"/>
            <a:chExt cx="1440" cy="672"/>
          </a:xfrm>
        </p:grpSpPr>
        <p:sp>
          <p:nvSpPr>
            <p:cNvPr id="39339" name="Line 427"/>
            <p:cNvSpPr>
              <a:spLocks noChangeShapeType="1"/>
            </p:cNvSpPr>
            <p:nvPr/>
          </p:nvSpPr>
          <p:spPr bwMode="auto">
            <a:xfrm>
              <a:off x="3984" y="1104"/>
              <a:ext cx="480" cy="288"/>
            </a:xfrm>
            <a:prstGeom prst="line">
              <a:avLst/>
            </a:prstGeom>
            <a:noFill/>
            <a:ln w="9525">
              <a:solidFill>
                <a:schemeClr val="tx1"/>
              </a:solidFill>
              <a:round/>
              <a:headEnd/>
              <a:tailEnd/>
            </a:ln>
            <a:effectLst/>
          </p:spPr>
          <p:txBody>
            <a:bodyPr wrap="square" lIns="0" tIns="0" rIns="0" bIns="0">
              <a:spAutoFit/>
            </a:bodyPr>
            <a:lstStyle/>
            <a:p>
              <a:endParaRPr lang="en-US" dirty="0"/>
            </a:p>
          </p:txBody>
        </p:sp>
        <p:sp>
          <p:nvSpPr>
            <p:cNvPr id="39340" name="Line 428"/>
            <p:cNvSpPr>
              <a:spLocks noChangeShapeType="1"/>
            </p:cNvSpPr>
            <p:nvPr/>
          </p:nvSpPr>
          <p:spPr bwMode="auto">
            <a:xfrm flipH="1">
              <a:off x="3984" y="1392"/>
              <a:ext cx="480" cy="384"/>
            </a:xfrm>
            <a:prstGeom prst="line">
              <a:avLst/>
            </a:prstGeom>
            <a:noFill/>
            <a:ln w="9525">
              <a:solidFill>
                <a:schemeClr val="tx1"/>
              </a:solidFill>
              <a:round/>
              <a:headEnd/>
              <a:tailEnd/>
            </a:ln>
            <a:effectLst/>
          </p:spPr>
          <p:txBody>
            <a:bodyPr wrap="square" lIns="0" tIns="0" rIns="0" bIns="0">
              <a:spAutoFit/>
            </a:bodyPr>
            <a:lstStyle/>
            <a:p>
              <a:endParaRPr lang="en-US" dirty="0"/>
            </a:p>
          </p:txBody>
        </p:sp>
        <p:sp>
          <p:nvSpPr>
            <p:cNvPr id="39342" name="Text Box 430"/>
            <p:cNvSpPr txBox="1">
              <a:spLocks noChangeArrowheads="1"/>
            </p:cNvSpPr>
            <p:nvPr/>
          </p:nvSpPr>
          <p:spPr bwMode="auto">
            <a:xfrm>
              <a:off x="4512" y="1296"/>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SIMD cores</a:t>
              </a:r>
            </a:p>
          </p:txBody>
        </p:sp>
      </p:grpSp>
      <p:grpSp>
        <p:nvGrpSpPr>
          <p:cNvPr id="4" name="Group 443"/>
          <p:cNvGrpSpPr>
            <a:grpSpLocks/>
          </p:cNvGrpSpPr>
          <p:nvPr/>
        </p:nvGrpSpPr>
        <p:grpSpPr bwMode="auto">
          <a:xfrm>
            <a:off x="6324600" y="3032125"/>
            <a:ext cx="2286000" cy="244475"/>
            <a:chOff x="3984" y="1872"/>
            <a:chExt cx="1440" cy="154"/>
          </a:xfrm>
        </p:grpSpPr>
        <p:sp>
          <p:nvSpPr>
            <p:cNvPr id="39343" name="Line 431"/>
            <p:cNvSpPr>
              <a:spLocks noChangeShapeType="1"/>
            </p:cNvSpPr>
            <p:nvPr/>
          </p:nvSpPr>
          <p:spPr bwMode="auto">
            <a:xfrm>
              <a:off x="3984" y="1968"/>
              <a:ext cx="48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44" name="Text Box 432"/>
            <p:cNvSpPr txBox="1">
              <a:spLocks noChangeArrowheads="1"/>
            </p:cNvSpPr>
            <p:nvPr/>
          </p:nvSpPr>
          <p:spPr bwMode="auto">
            <a:xfrm>
              <a:off x="4512" y="1872"/>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Shared memory</a:t>
              </a:r>
            </a:p>
          </p:txBody>
        </p:sp>
      </p:grpSp>
      <p:grpSp>
        <p:nvGrpSpPr>
          <p:cNvPr id="5" name="Group 444"/>
          <p:cNvGrpSpPr>
            <a:grpSpLocks/>
          </p:cNvGrpSpPr>
          <p:nvPr/>
        </p:nvGrpSpPr>
        <p:grpSpPr bwMode="auto">
          <a:xfrm>
            <a:off x="6324600" y="3429007"/>
            <a:ext cx="2286000" cy="246063"/>
            <a:chOff x="3984" y="2160"/>
            <a:chExt cx="1440" cy="155"/>
          </a:xfrm>
        </p:grpSpPr>
        <p:sp>
          <p:nvSpPr>
            <p:cNvPr id="39345" name="Line 433"/>
            <p:cNvSpPr>
              <a:spLocks noChangeShapeType="1"/>
            </p:cNvSpPr>
            <p:nvPr/>
          </p:nvSpPr>
          <p:spPr bwMode="auto">
            <a:xfrm>
              <a:off x="3984" y="2256"/>
              <a:ext cx="48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46" name="Text Box 434"/>
            <p:cNvSpPr txBox="1">
              <a:spLocks noChangeArrowheads="1"/>
            </p:cNvSpPr>
            <p:nvPr/>
          </p:nvSpPr>
          <p:spPr bwMode="auto">
            <a:xfrm>
              <a:off x="4512" y="2160"/>
              <a:ext cx="912" cy="155"/>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Register file</a:t>
              </a:r>
            </a:p>
          </p:txBody>
        </p:sp>
      </p:grpSp>
      <p:grpSp>
        <p:nvGrpSpPr>
          <p:cNvPr id="6" name="Group 445"/>
          <p:cNvGrpSpPr>
            <a:grpSpLocks/>
          </p:cNvGrpSpPr>
          <p:nvPr/>
        </p:nvGrpSpPr>
        <p:grpSpPr bwMode="auto">
          <a:xfrm>
            <a:off x="6324600" y="3794125"/>
            <a:ext cx="2286000" cy="244475"/>
            <a:chOff x="3984" y="2390"/>
            <a:chExt cx="1440" cy="154"/>
          </a:xfrm>
        </p:grpSpPr>
        <p:sp>
          <p:nvSpPr>
            <p:cNvPr id="39347" name="Line 435"/>
            <p:cNvSpPr>
              <a:spLocks noChangeShapeType="1"/>
            </p:cNvSpPr>
            <p:nvPr/>
          </p:nvSpPr>
          <p:spPr bwMode="auto">
            <a:xfrm>
              <a:off x="3984" y="2486"/>
              <a:ext cx="48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48" name="Text Box 436"/>
            <p:cNvSpPr txBox="1">
              <a:spLocks noChangeArrowheads="1"/>
            </p:cNvSpPr>
            <p:nvPr/>
          </p:nvSpPr>
          <p:spPr bwMode="auto">
            <a:xfrm>
              <a:off x="4512" y="2390"/>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Constant cache</a:t>
              </a:r>
            </a:p>
          </p:txBody>
        </p:sp>
      </p:grpSp>
      <p:grpSp>
        <p:nvGrpSpPr>
          <p:cNvPr id="7" name="Group 446"/>
          <p:cNvGrpSpPr>
            <a:grpSpLocks/>
          </p:cNvGrpSpPr>
          <p:nvPr/>
        </p:nvGrpSpPr>
        <p:grpSpPr bwMode="auto">
          <a:xfrm>
            <a:off x="6324600" y="4175125"/>
            <a:ext cx="2286000" cy="244475"/>
            <a:chOff x="3984" y="2630"/>
            <a:chExt cx="1440" cy="154"/>
          </a:xfrm>
        </p:grpSpPr>
        <p:sp>
          <p:nvSpPr>
            <p:cNvPr id="39349" name="Line 437"/>
            <p:cNvSpPr>
              <a:spLocks noChangeShapeType="1"/>
            </p:cNvSpPr>
            <p:nvPr/>
          </p:nvSpPr>
          <p:spPr bwMode="auto">
            <a:xfrm>
              <a:off x="3984" y="2726"/>
              <a:ext cx="48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50" name="Text Box 438"/>
            <p:cNvSpPr txBox="1">
              <a:spLocks noChangeArrowheads="1"/>
            </p:cNvSpPr>
            <p:nvPr/>
          </p:nvSpPr>
          <p:spPr bwMode="auto">
            <a:xfrm>
              <a:off x="4512" y="2630"/>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Texture cache</a:t>
              </a:r>
            </a:p>
          </p:txBody>
        </p:sp>
      </p:grpSp>
      <p:grpSp>
        <p:nvGrpSpPr>
          <p:cNvPr id="8" name="Group 447"/>
          <p:cNvGrpSpPr>
            <a:grpSpLocks/>
          </p:cNvGrpSpPr>
          <p:nvPr/>
        </p:nvGrpSpPr>
        <p:grpSpPr bwMode="auto">
          <a:xfrm>
            <a:off x="6400800" y="4860925"/>
            <a:ext cx="2286000" cy="244475"/>
            <a:chOff x="4032" y="3062"/>
            <a:chExt cx="1440" cy="154"/>
          </a:xfrm>
        </p:grpSpPr>
        <p:sp>
          <p:nvSpPr>
            <p:cNvPr id="39351" name="Line 439"/>
            <p:cNvSpPr>
              <a:spLocks noChangeShapeType="1"/>
            </p:cNvSpPr>
            <p:nvPr/>
          </p:nvSpPr>
          <p:spPr bwMode="auto">
            <a:xfrm>
              <a:off x="4032" y="3158"/>
              <a:ext cx="48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52" name="Text Box 440"/>
            <p:cNvSpPr txBox="1">
              <a:spLocks noChangeArrowheads="1"/>
            </p:cNvSpPr>
            <p:nvPr/>
          </p:nvSpPr>
          <p:spPr bwMode="auto">
            <a:xfrm>
              <a:off x="4560" y="3062"/>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Device memory</a:t>
              </a:r>
            </a:p>
          </p:txBody>
        </p:sp>
      </p:grpSp>
      <p:grpSp>
        <p:nvGrpSpPr>
          <p:cNvPr id="39079" name="Group 460"/>
          <p:cNvGrpSpPr>
            <a:grpSpLocks/>
          </p:cNvGrpSpPr>
          <p:nvPr/>
        </p:nvGrpSpPr>
        <p:grpSpPr bwMode="auto">
          <a:xfrm>
            <a:off x="1295400" y="5181600"/>
            <a:ext cx="7620000" cy="473075"/>
            <a:chOff x="816" y="3264"/>
            <a:chExt cx="4800" cy="298"/>
          </a:xfrm>
        </p:grpSpPr>
        <p:sp>
          <p:nvSpPr>
            <p:cNvPr id="39363" name="Line 451"/>
            <p:cNvSpPr>
              <a:spLocks noChangeShapeType="1"/>
            </p:cNvSpPr>
            <p:nvPr/>
          </p:nvSpPr>
          <p:spPr bwMode="auto">
            <a:xfrm>
              <a:off x="816" y="3264"/>
              <a:ext cx="0" cy="24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64" name="Line 452"/>
            <p:cNvSpPr>
              <a:spLocks noChangeShapeType="1"/>
            </p:cNvSpPr>
            <p:nvPr/>
          </p:nvSpPr>
          <p:spPr bwMode="auto">
            <a:xfrm>
              <a:off x="816" y="3504"/>
              <a:ext cx="3696"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68" name="Text Box 456"/>
            <p:cNvSpPr txBox="1">
              <a:spLocks noChangeArrowheads="1"/>
            </p:cNvSpPr>
            <p:nvPr/>
          </p:nvSpPr>
          <p:spPr bwMode="auto">
            <a:xfrm>
              <a:off x="4560" y="3408"/>
              <a:ext cx="1056"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Constant memory</a:t>
              </a:r>
            </a:p>
          </p:txBody>
        </p:sp>
      </p:grpSp>
      <p:grpSp>
        <p:nvGrpSpPr>
          <p:cNvPr id="39080" name="Group 461"/>
          <p:cNvGrpSpPr>
            <a:grpSpLocks/>
          </p:cNvGrpSpPr>
          <p:nvPr/>
        </p:nvGrpSpPr>
        <p:grpSpPr bwMode="auto">
          <a:xfrm>
            <a:off x="2362200" y="5181600"/>
            <a:ext cx="6553200" cy="777875"/>
            <a:chOff x="1488" y="3264"/>
            <a:chExt cx="4128" cy="490"/>
          </a:xfrm>
        </p:grpSpPr>
        <p:sp>
          <p:nvSpPr>
            <p:cNvPr id="39369" name="Line 457"/>
            <p:cNvSpPr>
              <a:spLocks noChangeShapeType="1"/>
            </p:cNvSpPr>
            <p:nvPr/>
          </p:nvSpPr>
          <p:spPr bwMode="auto">
            <a:xfrm>
              <a:off x="1488" y="3264"/>
              <a:ext cx="0" cy="432"/>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70" name="Line 458"/>
            <p:cNvSpPr>
              <a:spLocks noChangeShapeType="1"/>
            </p:cNvSpPr>
            <p:nvPr/>
          </p:nvSpPr>
          <p:spPr bwMode="auto">
            <a:xfrm>
              <a:off x="1488" y="3696"/>
              <a:ext cx="3024"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71" name="Text Box 459"/>
            <p:cNvSpPr txBox="1">
              <a:spLocks noChangeArrowheads="1"/>
            </p:cNvSpPr>
            <p:nvPr/>
          </p:nvSpPr>
          <p:spPr bwMode="auto">
            <a:xfrm>
              <a:off x="4560" y="3600"/>
              <a:ext cx="1056"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Texture memory</a:t>
              </a:r>
            </a:p>
          </p:txBody>
        </p:sp>
      </p:grpSp>
      <p:grpSp>
        <p:nvGrpSpPr>
          <p:cNvPr id="39081" name="Group 465"/>
          <p:cNvGrpSpPr>
            <a:grpSpLocks/>
          </p:cNvGrpSpPr>
          <p:nvPr/>
        </p:nvGrpSpPr>
        <p:grpSpPr bwMode="auto">
          <a:xfrm>
            <a:off x="6629400" y="1524000"/>
            <a:ext cx="1828800" cy="244475"/>
            <a:chOff x="4176" y="960"/>
            <a:chExt cx="1152" cy="154"/>
          </a:xfrm>
        </p:grpSpPr>
        <p:sp>
          <p:nvSpPr>
            <p:cNvPr id="39375" name="Line 463"/>
            <p:cNvSpPr>
              <a:spLocks noChangeShapeType="1"/>
            </p:cNvSpPr>
            <p:nvPr/>
          </p:nvSpPr>
          <p:spPr bwMode="auto">
            <a:xfrm>
              <a:off x="4176" y="1056"/>
              <a:ext cx="24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39376" name="Text Box 464"/>
            <p:cNvSpPr txBox="1">
              <a:spLocks noChangeArrowheads="1"/>
            </p:cNvSpPr>
            <p:nvPr/>
          </p:nvSpPr>
          <p:spPr bwMode="auto">
            <a:xfrm>
              <a:off x="4512" y="960"/>
              <a:ext cx="816"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GPU device</a:t>
              </a:r>
            </a:p>
          </p:txBody>
        </p:sp>
      </p:grpSp>
      <p:sp>
        <p:nvSpPr>
          <p:cNvPr id="169" name="Rectangle 168"/>
          <p:cNvSpPr/>
          <p:nvPr/>
        </p:nvSpPr>
        <p:spPr>
          <a:xfrm>
            <a:off x="2895600" y="4876800"/>
            <a:ext cx="1143000" cy="533400"/>
          </a:xfrm>
          <a:prstGeom prst="rect">
            <a:avLst/>
          </a:prstGeom>
          <a:solidFill>
            <a:schemeClr val="accent3">
              <a:lumMod val="60000"/>
              <a:lumOff val="4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a:off x="5181600" y="6170612"/>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162800" y="6019800"/>
            <a:ext cx="1600200" cy="338554"/>
          </a:xfrm>
          <a:prstGeom prst="rect">
            <a:avLst/>
          </a:prstGeom>
          <a:noFill/>
        </p:spPr>
        <p:txBody>
          <a:bodyPr wrap="square" rtlCol="0">
            <a:spAutoFit/>
          </a:bodyPr>
          <a:lstStyle/>
          <a:p>
            <a:r>
              <a:rPr lang="en-US" sz="1600" dirty="0">
                <a:solidFill>
                  <a:srgbClr val="002060"/>
                </a:solidFill>
              </a:rPr>
              <a:t>Global memory</a:t>
            </a:r>
          </a:p>
        </p:txBody>
      </p:sp>
      <p:sp>
        <p:nvSpPr>
          <p:cNvPr id="42" name="Rectangle 41"/>
          <p:cNvSpPr/>
          <p:nvPr/>
        </p:nvSpPr>
        <p:spPr>
          <a:xfrm>
            <a:off x="4191000" y="4876800"/>
            <a:ext cx="1981200" cy="533400"/>
          </a:xfrm>
          <a:prstGeom prst="rect">
            <a:avLst/>
          </a:prstGeom>
          <a:solidFill>
            <a:srgbClr val="C0000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p:nvPr/>
        </p:nvCxnSpPr>
        <p:spPr>
          <a:xfrm rot="10800000">
            <a:off x="1752600" y="6172200"/>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4800" y="5986046"/>
            <a:ext cx="1524000" cy="338554"/>
          </a:xfrm>
          <a:prstGeom prst="rect">
            <a:avLst/>
          </a:prstGeom>
          <a:noFill/>
        </p:spPr>
        <p:txBody>
          <a:bodyPr wrap="square" rtlCol="0">
            <a:spAutoFit/>
          </a:bodyPr>
          <a:lstStyle/>
          <a:p>
            <a:r>
              <a:rPr lang="en-US" sz="1600" dirty="0">
                <a:solidFill>
                  <a:srgbClr val="002060"/>
                </a:solidFill>
              </a:rPr>
              <a:t>Local memory</a:t>
            </a:r>
          </a:p>
        </p:txBody>
      </p:sp>
      <p:sp>
        <p:nvSpPr>
          <p:cNvPr id="55" name="Rounded Rectangle 54"/>
          <p:cNvSpPr/>
          <p:nvPr/>
        </p:nvSpPr>
        <p:spPr>
          <a:xfrm>
            <a:off x="1295400" y="2057400"/>
            <a:ext cx="3886200" cy="1981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rgbClr val="002060"/>
                </a:solidFill>
              </a:rPr>
              <a:t>GTX 590 graphics card (Fermi Architecture)</a:t>
            </a:r>
          </a:p>
          <a:p>
            <a:pPr algn="ctr"/>
            <a:endParaRPr lang="en-US" dirty="0">
              <a:solidFill>
                <a:schemeClr val="tx1"/>
              </a:solidFill>
            </a:endParaRPr>
          </a:p>
          <a:p>
            <a:pPr lvl="1">
              <a:buFont typeface="Courier New" pitchFamily="49" charset="0"/>
              <a:buChar char="o"/>
            </a:pPr>
            <a:r>
              <a:rPr lang="en-US" dirty="0">
                <a:solidFill>
                  <a:srgbClr val="C00000"/>
                </a:solidFill>
              </a:rPr>
              <a:t>  16 SMs in a chip</a:t>
            </a:r>
          </a:p>
          <a:p>
            <a:pPr lvl="1">
              <a:buFont typeface="Courier New" pitchFamily="49" charset="0"/>
              <a:buChar char="o"/>
            </a:pPr>
            <a:r>
              <a:rPr lang="en-US" dirty="0">
                <a:solidFill>
                  <a:srgbClr val="C00000"/>
                </a:solidFill>
              </a:rPr>
              <a:t>  32 SIMD cores in a SM</a:t>
            </a:r>
          </a:p>
          <a:p>
            <a:pPr lvl="1">
              <a:buFont typeface="Courier New" pitchFamily="49" charset="0"/>
              <a:buChar char="o"/>
            </a:pPr>
            <a:r>
              <a:rPr lang="en-US" dirty="0">
                <a:solidFill>
                  <a:srgbClr val="C00000"/>
                </a:solidFill>
              </a:rPr>
              <a:t>  dual chip</a:t>
            </a:r>
          </a:p>
          <a:p>
            <a:pPr lvl="1">
              <a:buFont typeface="Courier New" pitchFamily="49" charset="0"/>
              <a:buChar char="o"/>
            </a:pPr>
            <a:endParaRPr lang="en-US" dirty="0">
              <a:solidFill>
                <a:schemeClr val="tx2">
                  <a:lumMod val="50000"/>
                </a:schemeClr>
              </a:solidFill>
            </a:endParaRPr>
          </a:p>
        </p:txBody>
      </p:sp>
      <p:cxnSp>
        <p:nvCxnSpPr>
          <p:cNvPr id="46" name="Straight Connector 45"/>
          <p:cNvCxnSpPr/>
          <p:nvPr/>
        </p:nvCxnSpPr>
        <p:spPr>
          <a:xfrm rot="5400000">
            <a:off x="3123406" y="5715000"/>
            <a:ext cx="9151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4725194" y="5715000"/>
            <a:ext cx="9136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0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0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0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p:cTn id="69" dur="1000" fill="hold"/>
                                        <p:tgtEl>
                                          <p:spTgt spid="55"/>
                                        </p:tgtEl>
                                        <p:attrNameLst>
                                          <p:attrName>ppt_w</p:attrName>
                                        </p:attrNameLst>
                                      </p:cBhvr>
                                      <p:tavLst>
                                        <p:tav tm="0">
                                          <p:val>
                                            <p:strVal val="#ppt_w*0.70"/>
                                          </p:val>
                                        </p:tav>
                                        <p:tav tm="100000">
                                          <p:val>
                                            <p:strVal val="#ppt_w"/>
                                          </p:val>
                                        </p:tav>
                                      </p:tavLst>
                                    </p:anim>
                                    <p:anim calcmode="lin" valueType="num">
                                      <p:cBhvr>
                                        <p:cTn id="70" dur="1000" fill="hold"/>
                                        <p:tgtEl>
                                          <p:spTgt spid="55"/>
                                        </p:tgtEl>
                                        <p:attrNameLst>
                                          <p:attrName>ppt_h</p:attrName>
                                        </p:attrNameLst>
                                      </p:cBhvr>
                                      <p:tavLst>
                                        <p:tav tm="0">
                                          <p:val>
                                            <p:strVal val="#ppt_h"/>
                                          </p:val>
                                        </p:tav>
                                        <p:tav tm="100000">
                                          <p:val>
                                            <p:strVal val="#ppt_h"/>
                                          </p:val>
                                        </p:tav>
                                      </p:tavLst>
                                    </p:anim>
                                    <p:animEffect transition="in" filter="fade">
                                      <p:cBhvr>
                                        <p:cTn id="7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6" grpId="0"/>
      <p:bldP spid="42" grpId="0" animBg="1"/>
      <p:bldP spid="49" grpId="0"/>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C Programming Model</a:t>
            </a:r>
          </a:p>
        </p:txBody>
      </p:sp>
      <p:sp>
        <p:nvSpPr>
          <p:cNvPr id="3" name="Subtitle 2"/>
          <p:cNvSpPr>
            <a:spLocks noGrp="1"/>
          </p:cNvSpPr>
          <p:nvPr>
            <p:ph type="subTitle" idx="4294967295"/>
          </p:nvPr>
        </p:nvSpPr>
        <p:spPr>
          <a:xfrm>
            <a:off x="152400" y="838200"/>
            <a:ext cx="8991600" cy="5638800"/>
          </a:xfrm>
        </p:spPr>
        <p:txBody>
          <a:bodyPr>
            <a:normAutofit/>
          </a:bodyPr>
          <a:lstStyle/>
          <a:p>
            <a:r>
              <a:rPr lang="en-US" dirty="0">
                <a:solidFill>
                  <a:srgbClr val="002060"/>
                </a:solidFill>
              </a:rPr>
              <a:t>Heterogeneous programming model: </a:t>
            </a:r>
            <a:r>
              <a:rPr lang="en-US" dirty="0"/>
              <a:t> </a:t>
            </a:r>
          </a:p>
          <a:p>
            <a:pPr lvl="1">
              <a:buNone/>
            </a:pPr>
            <a:r>
              <a:rPr lang="en-US" i="1" dirty="0">
                <a:solidFill>
                  <a:srgbClr val="C00000"/>
                </a:solidFill>
              </a:rPr>
              <a:t>where</a:t>
            </a:r>
            <a:r>
              <a:rPr lang="en-US" dirty="0">
                <a:solidFill>
                  <a:srgbClr val="C00000"/>
                </a:solidFill>
              </a:rPr>
              <a:t> </a:t>
            </a:r>
            <a:r>
              <a:rPr lang="en-US" i="1" dirty="0">
                <a:solidFill>
                  <a:srgbClr val="C00000"/>
                </a:solidFill>
              </a:rPr>
              <a:t>both CPU and GPU execution are asynchronous</a:t>
            </a:r>
          </a:p>
          <a:p>
            <a:pPr lvl="1">
              <a:buNone/>
            </a:pPr>
            <a:endParaRPr lang="en-US" i="1" dirty="0">
              <a:solidFill>
                <a:schemeClr val="accent1"/>
              </a:solidFill>
            </a:endParaRPr>
          </a:p>
          <a:p>
            <a:r>
              <a:rPr lang="en-US" dirty="0">
                <a:solidFill>
                  <a:srgbClr val="002060"/>
                </a:solidFill>
              </a:rPr>
              <a:t>Extended on C:</a:t>
            </a:r>
            <a:endParaRPr lang="en-US" i="1" dirty="0">
              <a:solidFill>
                <a:srgbClr val="002060"/>
              </a:solidFill>
            </a:endParaRPr>
          </a:p>
          <a:p>
            <a:pPr lvl="1">
              <a:buNone/>
            </a:pPr>
            <a:r>
              <a:rPr lang="en-US" i="1" dirty="0">
                <a:solidFill>
                  <a:srgbClr val="C00000"/>
                </a:solidFill>
              </a:rPr>
              <a:t>minimal but expressive extension</a:t>
            </a:r>
            <a:r>
              <a:rPr lang="en-US" dirty="0">
                <a:solidFill>
                  <a:srgbClr val="C00000"/>
                </a:solidFill>
              </a:rPr>
              <a:t> </a:t>
            </a:r>
          </a:p>
          <a:p>
            <a:endParaRPr lang="en-US" dirty="0"/>
          </a:p>
          <a:p>
            <a:r>
              <a:rPr lang="en-US" dirty="0">
                <a:solidFill>
                  <a:srgbClr val="002060"/>
                </a:solidFill>
              </a:rPr>
              <a:t>Basic concepts:</a:t>
            </a:r>
          </a:p>
          <a:p>
            <a:pPr lvl="1"/>
            <a:r>
              <a:rPr lang="en-US" dirty="0">
                <a:solidFill>
                  <a:srgbClr val="0070C0"/>
                </a:solidFill>
              </a:rPr>
              <a:t>Host</a:t>
            </a:r>
            <a:r>
              <a:rPr lang="en-US" dirty="0"/>
              <a:t> </a:t>
            </a:r>
            <a:r>
              <a:rPr lang="en-US" i="1" dirty="0"/>
              <a:t>–</a:t>
            </a:r>
            <a:r>
              <a:rPr lang="en-US" i="1" dirty="0">
                <a:solidFill>
                  <a:srgbClr val="C00000"/>
                </a:solidFill>
              </a:rPr>
              <a:t> CPU</a:t>
            </a:r>
          </a:p>
          <a:p>
            <a:pPr lvl="1"/>
            <a:r>
              <a:rPr lang="en-US" dirty="0">
                <a:solidFill>
                  <a:srgbClr val="0070C0"/>
                </a:solidFill>
              </a:rPr>
              <a:t>Device </a:t>
            </a:r>
            <a:r>
              <a:rPr lang="en-US" i="1" dirty="0"/>
              <a:t>–</a:t>
            </a:r>
            <a:r>
              <a:rPr lang="en-US" dirty="0"/>
              <a:t> </a:t>
            </a:r>
            <a:r>
              <a:rPr lang="en-US" i="1" dirty="0">
                <a:solidFill>
                  <a:srgbClr val="C00000"/>
                </a:solidFill>
              </a:rPr>
              <a:t>GPU </a:t>
            </a:r>
            <a:r>
              <a:rPr lang="en-US" i="1" dirty="0"/>
              <a:t>–</a:t>
            </a:r>
            <a:r>
              <a:rPr lang="en-US" i="1" dirty="0">
                <a:solidFill>
                  <a:srgbClr val="C00000"/>
                </a:solidFill>
              </a:rPr>
              <a:t> acts as a co-processor  </a:t>
            </a:r>
            <a:r>
              <a:rPr lang="en-US" dirty="0">
                <a:solidFill>
                  <a:srgbClr val="C00000"/>
                </a:solidFill>
              </a:rPr>
              <a:t>to host (CPU)</a:t>
            </a:r>
          </a:p>
          <a:p>
            <a:pPr lvl="1"/>
            <a:r>
              <a:rPr lang="en-US" dirty="0">
                <a:solidFill>
                  <a:srgbClr val="0070C0"/>
                </a:solidFill>
              </a:rPr>
              <a:t>Kernel </a:t>
            </a:r>
            <a:r>
              <a:rPr lang="en-US" i="1" dirty="0"/>
              <a:t>–</a:t>
            </a:r>
            <a:r>
              <a:rPr lang="en-US" dirty="0"/>
              <a:t> </a:t>
            </a:r>
            <a:r>
              <a:rPr lang="en-US" i="1" dirty="0">
                <a:solidFill>
                  <a:srgbClr val="C00000"/>
                </a:solidFill>
              </a:rPr>
              <a:t>C functions which run on GPU </a:t>
            </a:r>
            <a:r>
              <a:rPr lang="en-US" i="1" dirty="0"/>
              <a:t>–</a:t>
            </a:r>
            <a:r>
              <a:rPr lang="en-US" i="1" dirty="0">
                <a:solidFill>
                  <a:srgbClr val="C00000"/>
                </a:solidFill>
              </a:rPr>
              <a:t> data parallel computations are captured as kernels</a:t>
            </a:r>
            <a:endParaRPr lang="en-US" dirty="0">
              <a:solidFill>
                <a:srgbClr val="C00000"/>
              </a:solidFill>
            </a:endParaRPr>
          </a:p>
          <a:p>
            <a:pPr lvl="1"/>
            <a:r>
              <a:rPr lang="en-US" dirty="0">
                <a:solidFill>
                  <a:srgbClr val="0070C0"/>
                </a:solidFill>
              </a:rPr>
              <a:t>Thread hierarchy </a:t>
            </a:r>
            <a:r>
              <a:rPr lang="en-US" dirty="0"/>
              <a:t>– </a:t>
            </a:r>
            <a:r>
              <a:rPr lang="en-US" i="1" dirty="0">
                <a:solidFill>
                  <a:srgbClr val="C00000"/>
                </a:solidFill>
              </a:rPr>
              <a:t>group of threads which concurrently run same kernel on different data on GPU</a:t>
            </a:r>
          </a:p>
          <a:p>
            <a:pPr lvl="1"/>
            <a:r>
              <a:rPr lang="en-US" dirty="0">
                <a:solidFill>
                  <a:srgbClr val="0070C0"/>
                </a:solidFill>
              </a:rPr>
              <a:t>Memory hierarchy </a:t>
            </a:r>
            <a:r>
              <a:rPr lang="en-US" dirty="0"/>
              <a:t>– </a:t>
            </a:r>
            <a:r>
              <a:rPr lang="en-US" i="1" dirty="0">
                <a:solidFill>
                  <a:srgbClr val="C00000"/>
                </a:solidFill>
              </a:rPr>
              <a:t>different types of device memories used by GPU</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28600" y="914400"/>
            <a:ext cx="49530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685800" y="1447800"/>
            <a:ext cx="25908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685800" y="1752600"/>
            <a:ext cx="5105400" cy="1143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685800" y="5791200"/>
            <a:ext cx="67818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685800" y="5486400"/>
            <a:ext cx="37338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685800" y="5257800"/>
            <a:ext cx="7772400" cy="381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685800" y="4953000"/>
            <a:ext cx="38862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685800" y="4724400"/>
            <a:ext cx="6705600" cy="381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685800" y="4419600"/>
            <a:ext cx="4495800" cy="304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685800" y="4114800"/>
            <a:ext cx="5181600" cy="381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4294967295"/>
          </p:nvPr>
        </p:nvSpPr>
        <p:spPr>
          <a:xfrm>
            <a:off x="152400" y="914400"/>
            <a:ext cx="8991600" cy="5562600"/>
          </a:xfrm>
        </p:spPr>
        <p:txBody>
          <a:bodyPr>
            <a:normAutofit fontScale="92500" lnSpcReduction="10000"/>
          </a:bodyPr>
          <a:lstStyle/>
          <a:p>
            <a:pPr>
              <a:buNone/>
            </a:pPr>
            <a:r>
              <a:rPr lang="en-US" sz="1800" dirty="0">
                <a:solidFill>
                  <a:srgbClr val="FF0000"/>
                </a:solidFill>
              </a:rPr>
              <a:t>__global__</a:t>
            </a:r>
            <a:r>
              <a:rPr lang="en-US" sz="1800" dirty="0">
                <a:solidFill>
                  <a:schemeClr val="bg1"/>
                </a:solidFill>
              </a:rPr>
              <a:t> </a:t>
            </a:r>
            <a:r>
              <a:rPr lang="en-US" sz="1800" dirty="0">
                <a:solidFill>
                  <a:schemeClr val="bg2">
                    <a:lumMod val="50000"/>
                  </a:schemeClr>
                </a:solidFill>
              </a:rPr>
              <a:t>void</a:t>
            </a:r>
            <a:r>
              <a:rPr lang="en-US" sz="1800" dirty="0"/>
              <a:t> my_kernel (</a:t>
            </a:r>
            <a:r>
              <a:rPr lang="en-US" sz="1800" dirty="0">
                <a:solidFill>
                  <a:srgbClr val="002060"/>
                </a:solidFill>
              </a:rPr>
              <a:t>/* kernel arguments */</a:t>
            </a:r>
            <a:r>
              <a:rPr lang="en-US" sz="1800" dirty="0"/>
              <a:t>)</a:t>
            </a:r>
          </a:p>
          <a:p>
            <a:pPr>
              <a:buNone/>
            </a:pPr>
            <a:r>
              <a:rPr lang="en-US" sz="1800" dirty="0"/>
              <a:t>{</a:t>
            </a:r>
          </a:p>
          <a:p>
            <a:pPr lvl="1">
              <a:buNone/>
            </a:pPr>
            <a:r>
              <a:rPr lang="en-US" sz="1800" dirty="0">
                <a:solidFill>
                  <a:srgbClr val="002060"/>
                </a:solidFill>
              </a:rPr>
              <a:t>// kernel computation body</a:t>
            </a:r>
          </a:p>
          <a:p>
            <a:pPr lvl="1">
              <a:buNone/>
            </a:pPr>
            <a:r>
              <a:rPr lang="en-US" sz="1800" dirty="0">
                <a:solidFill>
                  <a:srgbClr val="002060"/>
                </a:solidFill>
              </a:rPr>
              <a:t>// Several threads concurrently </a:t>
            </a:r>
          </a:p>
          <a:p>
            <a:pPr lvl="2">
              <a:buNone/>
            </a:pPr>
            <a:r>
              <a:rPr lang="en-US" sz="1800" dirty="0">
                <a:solidFill>
                  <a:srgbClr val="002060"/>
                </a:solidFill>
              </a:rPr>
              <a:t>// read their respective input memory,  </a:t>
            </a:r>
          </a:p>
          <a:p>
            <a:pPr lvl="2">
              <a:buNone/>
            </a:pPr>
            <a:r>
              <a:rPr lang="en-US" sz="1800" dirty="0">
                <a:solidFill>
                  <a:srgbClr val="002060"/>
                </a:solidFill>
              </a:rPr>
              <a:t>// perform  computation on input data, and </a:t>
            </a:r>
          </a:p>
          <a:p>
            <a:pPr lvl="2">
              <a:buNone/>
            </a:pPr>
            <a:r>
              <a:rPr lang="en-US" sz="1800" dirty="0">
                <a:solidFill>
                  <a:srgbClr val="002060"/>
                </a:solidFill>
              </a:rPr>
              <a:t>// write output to their respective output  memory</a:t>
            </a:r>
          </a:p>
          <a:p>
            <a:pPr>
              <a:buNone/>
            </a:pPr>
            <a:r>
              <a:rPr lang="en-US" sz="1800" dirty="0">
                <a:solidFill>
                  <a:srgbClr val="002060"/>
                </a:solidFill>
              </a:rPr>
              <a:t>}</a:t>
            </a:r>
          </a:p>
          <a:p>
            <a:pPr>
              <a:buNone/>
            </a:pPr>
            <a:endParaRPr lang="en-US" sz="1800" dirty="0"/>
          </a:p>
          <a:p>
            <a:pPr>
              <a:buNone/>
            </a:pPr>
            <a:r>
              <a:rPr lang="en-US" sz="1800" dirty="0">
                <a:solidFill>
                  <a:schemeClr val="bg2">
                    <a:lumMod val="50000"/>
                  </a:schemeClr>
                </a:solidFill>
              </a:rPr>
              <a:t>int</a:t>
            </a:r>
            <a:r>
              <a:rPr lang="en-US" sz="1800" dirty="0"/>
              <a:t> main() </a:t>
            </a:r>
          </a:p>
          <a:p>
            <a:pPr>
              <a:buNone/>
            </a:pPr>
            <a:r>
              <a:rPr lang="en-US" sz="1800" dirty="0"/>
              <a:t>{</a:t>
            </a:r>
          </a:p>
          <a:p>
            <a:pPr lvl="1">
              <a:buNone/>
            </a:pPr>
            <a:r>
              <a:rPr lang="en-US" sz="1800" dirty="0">
                <a:solidFill>
                  <a:srgbClr val="C00000"/>
                </a:solidFill>
              </a:rPr>
              <a:t>step1:</a:t>
            </a:r>
            <a:r>
              <a:rPr lang="en-US" sz="1800" dirty="0">
                <a:solidFill>
                  <a:srgbClr val="002060"/>
                </a:solidFill>
              </a:rPr>
              <a:t>  host input memory allocation and initialization</a:t>
            </a:r>
          </a:p>
          <a:p>
            <a:pPr lvl="1">
              <a:buNone/>
            </a:pPr>
            <a:r>
              <a:rPr lang="en-US" sz="1800" dirty="0">
                <a:solidFill>
                  <a:srgbClr val="C00000"/>
                </a:solidFill>
              </a:rPr>
              <a:t>step2:</a:t>
            </a:r>
            <a:r>
              <a:rPr lang="en-US" sz="1800" dirty="0">
                <a:solidFill>
                  <a:schemeClr val="bg2"/>
                </a:solidFill>
              </a:rPr>
              <a:t>  </a:t>
            </a:r>
            <a:r>
              <a:rPr lang="en-US" sz="1800" dirty="0">
                <a:solidFill>
                  <a:srgbClr val="002060"/>
                </a:solidFill>
              </a:rPr>
              <a:t>device </a:t>
            </a:r>
            <a:r>
              <a:rPr lang="en-US" sz="1800">
                <a:solidFill>
                  <a:srgbClr val="002060"/>
                </a:solidFill>
              </a:rPr>
              <a:t>input memory </a:t>
            </a:r>
            <a:r>
              <a:rPr lang="en-US" sz="1800" dirty="0">
                <a:solidFill>
                  <a:srgbClr val="002060"/>
                </a:solidFill>
              </a:rPr>
              <a:t>allocation </a:t>
            </a:r>
          </a:p>
          <a:p>
            <a:pPr lvl="1">
              <a:buNone/>
            </a:pPr>
            <a:r>
              <a:rPr lang="en-US" sz="1800" dirty="0">
                <a:solidFill>
                  <a:srgbClr val="C00000"/>
                </a:solidFill>
              </a:rPr>
              <a:t>step3:</a:t>
            </a:r>
            <a:r>
              <a:rPr lang="en-US" sz="1800" dirty="0"/>
              <a:t>  </a:t>
            </a:r>
            <a:r>
              <a:rPr lang="en-US" sz="1800" dirty="0">
                <a:solidFill>
                  <a:srgbClr val="002060"/>
                </a:solidFill>
              </a:rPr>
              <a:t>memory copy from host input memory to device input memory</a:t>
            </a:r>
          </a:p>
          <a:p>
            <a:pPr lvl="1">
              <a:buNone/>
            </a:pPr>
            <a:r>
              <a:rPr lang="en-US" sz="1800" dirty="0">
                <a:solidFill>
                  <a:srgbClr val="C00000"/>
                </a:solidFill>
              </a:rPr>
              <a:t>step4:</a:t>
            </a:r>
            <a:r>
              <a:rPr lang="en-US" sz="1800" dirty="0"/>
              <a:t>  </a:t>
            </a:r>
            <a:r>
              <a:rPr lang="en-US" sz="1800" dirty="0">
                <a:solidFill>
                  <a:srgbClr val="002060"/>
                </a:solidFill>
              </a:rPr>
              <a:t>device output memory allocation</a:t>
            </a:r>
          </a:p>
          <a:p>
            <a:pPr lvl="1">
              <a:buNone/>
            </a:pPr>
            <a:r>
              <a:rPr lang="en-US" sz="1800" dirty="0">
                <a:solidFill>
                  <a:srgbClr val="C00000"/>
                </a:solidFill>
              </a:rPr>
              <a:t>step5:  </a:t>
            </a:r>
            <a:r>
              <a:rPr lang="en-US" sz="1800" dirty="0">
                <a:solidFill>
                  <a:srgbClr val="002060"/>
                </a:solidFill>
              </a:rPr>
              <a:t>kernel launch by passing device input memory and device output memory </a:t>
            </a:r>
          </a:p>
          <a:p>
            <a:pPr lvl="1">
              <a:buNone/>
            </a:pPr>
            <a:r>
              <a:rPr lang="en-US" sz="1800" dirty="0">
                <a:solidFill>
                  <a:srgbClr val="C00000"/>
                </a:solidFill>
              </a:rPr>
              <a:t>step6:</a:t>
            </a:r>
            <a:r>
              <a:rPr lang="en-US" sz="1800" dirty="0"/>
              <a:t>  </a:t>
            </a:r>
            <a:r>
              <a:rPr lang="en-US" sz="1800" dirty="0">
                <a:solidFill>
                  <a:srgbClr val="002060"/>
                </a:solidFill>
              </a:rPr>
              <a:t>host output memory allocation</a:t>
            </a:r>
          </a:p>
          <a:p>
            <a:pPr lvl="1">
              <a:buNone/>
            </a:pPr>
            <a:r>
              <a:rPr lang="en-US" sz="1800" dirty="0">
                <a:solidFill>
                  <a:srgbClr val="C00000"/>
                </a:solidFill>
              </a:rPr>
              <a:t>step7:  </a:t>
            </a:r>
            <a:r>
              <a:rPr lang="en-US" sz="1800" dirty="0">
                <a:solidFill>
                  <a:srgbClr val="002060"/>
                </a:solidFill>
              </a:rPr>
              <a:t>copy output from device output memory to host output memory </a:t>
            </a:r>
          </a:p>
          <a:p>
            <a:pPr>
              <a:buNone/>
            </a:pPr>
            <a:r>
              <a:rPr lang="en-US" sz="1800" dirty="0"/>
              <a:t>}</a:t>
            </a:r>
          </a:p>
        </p:txBody>
      </p:sp>
      <p:sp>
        <p:nvSpPr>
          <p:cNvPr id="2" name="Title 1"/>
          <p:cNvSpPr>
            <a:spLocks noGrp="1"/>
          </p:cNvSpPr>
          <p:nvPr>
            <p:ph type="ctrTitle"/>
          </p:nvPr>
        </p:nvSpPr>
        <p:spPr>
          <a:xfrm>
            <a:off x="152400" y="0"/>
            <a:ext cx="8991600" cy="838200"/>
          </a:xfrm>
        </p:spPr>
        <p:txBody>
          <a:bodyPr/>
          <a:lstStyle/>
          <a:p>
            <a:r>
              <a:rPr lang="en-US" dirty="0"/>
              <a:t>A Typical CUDA C Program</a:t>
            </a:r>
          </a:p>
        </p:txBody>
      </p:sp>
      <p:sp>
        <p:nvSpPr>
          <p:cNvPr id="22" name="Rectangle 21"/>
          <p:cNvSpPr/>
          <p:nvPr/>
        </p:nvSpPr>
        <p:spPr>
          <a:xfrm>
            <a:off x="7924800" y="99060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DEVICE</a:t>
            </a:r>
          </a:p>
        </p:txBody>
      </p:sp>
      <p:sp>
        <p:nvSpPr>
          <p:cNvPr id="23" name="Rectangle 22"/>
          <p:cNvSpPr/>
          <p:nvPr/>
        </p:nvSpPr>
        <p:spPr>
          <a:xfrm>
            <a:off x="7924800" y="601980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HOST</a:t>
            </a:r>
          </a:p>
        </p:txBody>
      </p:sp>
      <p:sp>
        <p:nvSpPr>
          <p:cNvPr id="20" name="Rectangle 19"/>
          <p:cNvSpPr/>
          <p:nvPr/>
        </p:nvSpPr>
        <p:spPr>
          <a:xfrm>
            <a:off x="152400" y="914400"/>
            <a:ext cx="8991600" cy="2362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52400" y="3352800"/>
            <a:ext cx="8991600" cy="3124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04800" y="5410200"/>
            <a:ext cx="7772400" cy="762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ular Callout 25"/>
          <p:cNvSpPr/>
          <p:nvPr/>
        </p:nvSpPr>
        <p:spPr>
          <a:xfrm>
            <a:off x="5638800" y="3810000"/>
            <a:ext cx="3200400" cy="1066800"/>
          </a:xfrm>
          <a:prstGeom prst="wedgeRoundRectCallout">
            <a:avLst>
              <a:gd name="adj1" fmla="val -68374"/>
              <a:gd name="adj2" fmla="val 103511"/>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execution, but cuda api function called at step7 waits until all threads are executed</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par>
                                <p:cTn id="17" presetID="55" presetClass="exit" presetSubtype="0" fill="hold" grpId="1" nodeType="withEffect">
                                  <p:stCondLst>
                                    <p:cond delay="0"/>
                                  </p:stCondLst>
                                  <p:childTnLst>
                                    <p:anim calcmode="lin" valueType="num">
                                      <p:cBhvr>
                                        <p:cTn id="18" dur="1000"/>
                                        <p:tgtEl>
                                          <p:spTgt spid="4"/>
                                        </p:tgtEl>
                                        <p:attrNameLst>
                                          <p:attrName>ppt_w</p:attrName>
                                        </p:attrNameLst>
                                      </p:cBhvr>
                                      <p:tavLst>
                                        <p:tav tm="0">
                                          <p:val>
                                            <p:strVal val="ppt_w"/>
                                          </p:val>
                                        </p:tav>
                                        <p:tav tm="100000">
                                          <p:val>
                                            <p:strVal val="ppt_w*0.70"/>
                                          </p:val>
                                        </p:tav>
                                      </p:tavLst>
                                    </p:anim>
                                    <p:anim calcmode="lin" valueType="num">
                                      <p:cBhvr>
                                        <p:cTn id="19" dur="1000"/>
                                        <p:tgtEl>
                                          <p:spTgt spid="4"/>
                                        </p:tgtEl>
                                        <p:attrNameLst>
                                          <p:attrName>ppt_h</p:attrName>
                                        </p:attrNameLst>
                                      </p:cBhvr>
                                      <p:tavLst>
                                        <p:tav tm="0">
                                          <p:val>
                                            <p:strVal val="ppt_h"/>
                                          </p:val>
                                        </p:tav>
                                        <p:tav tm="100000">
                                          <p:val>
                                            <p:strVal val="ppt_h"/>
                                          </p:val>
                                        </p:tav>
                                      </p:tavLst>
                                    </p:anim>
                                    <p:animEffect transition="out" filter="fade">
                                      <p:cBhvr>
                                        <p:cTn id="20" dur="1000"/>
                                        <p:tgtEl>
                                          <p:spTgt spid="4"/>
                                        </p:tgtEl>
                                      </p:cBhvr>
                                    </p:animEffect>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strVal val="#ppt_w*0.70"/>
                                          </p:val>
                                        </p:tav>
                                        <p:tav tm="100000">
                                          <p:val>
                                            <p:strVal val="#ppt_w"/>
                                          </p:val>
                                        </p:tav>
                                      </p:tavLst>
                                    </p:anim>
                                    <p:anim calcmode="lin" valueType="num">
                                      <p:cBhvr>
                                        <p:cTn id="27" dur="1000" fill="hold"/>
                                        <p:tgtEl>
                                          <p:spTgt spid="12"/>
                                        </p:tgtEl>
                                        <p:attrNameLst>
                                          <p:attrName>ppt_h</p:attrName>
                                        </p:attrNameLst>
                                      </p:cBhvr>
                                      <p:tavLst>
                                        <p:tav tm="0">
                                          <p:val>
                                            <p:strVal val="#ppt_h"/>
                                          </p:val>
                                        </p:tav>
                                        <p:tav tm="100000">
                                          <p:val>
                                            <p:strVal val="#ppt_h"/>
                                          </p:val>
                                        </p:tav>
                                      </p:tavLst>
                                    </p:anim>
                                    <p:animEffect transition="in" filter="fade">
                                      <p:cBhvr>
                                        <p:cTn id="28" dur="1000"/>
                                        <p:tgtEl>
                                          <p:spTgt spid="12"/>
                                        </p:tgtEl>
                                      </p:cBhvr>
                                    </p:animEffect>
                                  </p:childTnLst>
                                </p:cTn>
                              </p:par>
                              <p:par>
                                <p:cTn id="29" presetID="55" presetClass="exit" presetSubtype="0" fill="hold" grpId="1" nodeType="withEffect">
                                  <p:stCondLst>
                                    <p:cond delay="0"/>
                                  </p:stCondLst>
                                  <p:childTnLst>
                                    <p:anim calcmode="lin" valueType="num">
                                      <p:cBhvr>
                                        <p:cTn id="30" dur="1000"/>
                                        <p:tgtEl>
                                          <p:spTgt spid="11"/>
                                        </p:tgtEl>
                                        <p:attrNameLst>
                                          <p:attrName>ppt_w</p:attrName>
                                        </p:attrNameLst>
                                      </p:cBhvr>
                                      <p:tavLst>
                                        <p:tav tm="0">
                                          <p:val>
                                            <p:strVal val="ppt_w"/>
                                          </p:val>
                                        </p:tav>
                                        <p:tav tm="100000">
                                          <p:val>
                                            <p:strVal val="ppt_w*0.70"/>
                                          </p:val>
                                        </p:tav>
                                      </p:tavLst>
                                    </p:anim>
                                    <p:anim calcmode="lin" valueType="num">
                                      <p:cBhvr>
                                        <p:cTn id="31" dur="1000"/>
                                        <p:tgtEl>
                                          <p:spTgt spid="11"/>
                                        </p:tgtEl>
                                        <p:attrNameLst>
                                          <p:attrName>ppt_h</p:attrName>
                                        </p:attrNameLst>
                                      </p:cBhvr>
                                      <p:tavLst>
                                        <p:tav tm="0">
                                          <p:val>
                                            <p:strVal val="ppt_h"/>
                                          </p:val>
                                        </p:tav>
                                        <p:tav tm="100000">
                                          <p:val>
                                            <p:strVal val="ppt_h"/>
                                          </p:val>
                                        </p:tav>
                                      </p:tavLst>
                                    </p:anim>
                                    <p:animEffect transition="out" filter="fade">
                                      <p:cBhvr>
                                        <p:cTn id="32" dur="1000"/>
                                        <p:tgtEl>
                                          <p:spTgt spid="11"/>
                                        </p:tgtEl>
                                      </p:cBhvr>
                                    </p:animEffect>
                                    <p:set>
                                      <p:cBhvr>
                                        <p:cTn id="33" dur="1" fill="hold">
                                          <p:stCondLst>
                                            <p:cond delay="99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strVal val="#ppt_w*0.70"/>
                                          </p:val>
                                        </p:tav>
                                        <p:tav tm="100000">
                                          <p:val>
                                            <p:strVal val="#ppt_w"/>
                                          </p:val>
                                        </p:tav>
                                      </p:tavLst>
                                    </p:anim>
                                    <p:anim calcmode="lin" valueType="num">
                                      <p:cBhvr>
                                        <p:cTn id="39" dur="1000" fill="hold"/>
                                        <p:tgtEl>
                                          <p:spTgt spid="13"/>
                                        </p:tgtEl>
                                        <p:attrNameLst>
                                          <p:attrName>ppt_h</p:attrName>
                                        </p:attrNameLst>
                                      </p:cBhvr>
                                      <p:tavLst>
                                        <p:tav tm="0">
                                          <p:val>
                                            <p:strVal val="#ppt_h"/>
                                          </p:val>
                                        </p:tav>
                                        <p:tav tm="100000">
                                          <p:val>
                                            <p:strVal val="#ppt_h"/>
                                          </p:val>
                                        </p:tav>
                                      </p:tavLst>
                                    </p:anim>
                                    <p:animEffect transition="in" filter="fade">
                                      <p:cBhvr>
                                        <p:cTn id="40" dur="1000"/>
                                        <p:tgtEl>
                                          <p:spTgt spid="13"/>
                                        </p:tgtEl>
                                      </p:cBhvr>
                                    </p:animEffect>
                                  </p:childTnLst>
                                </p:cTn>
                              </p:par>
                              <p:par>
                                <p:cTn id="41" presetID="55" presetClass="exit" presetSubtype="0" fill="hold" grpId="1" nodeType="withEffect">
                                  <p:stCondLst>
                                    <p:cond delay="0"/>
                                  </p:stCondLst>
                                  <p:childTnLst>
                                    <p:anim calcmode="lin" valueType="num">
                                      <p:cBhvr>
                                        <p:cTn id="42" dur="1000"/>
                                        <p:tgtEl>
                                          <p:spTgt spid="12"/>
                                        </p:tgtEl>
                                        <p:attrNameLst>
                                          <p:attrName>ppt_w</p:attrName>
                                        </p:attrNameLst>
                                      </p:cBhvr>
                                      <p:tavLst>
                                        <p:tav tm="0">
                                          <p:val>
                                            <p:strVal val="ppt_w"/>
                                          </p:val>
                                        </p:tav>
                                        <p:tav tm="100000">
                                          <p:val>
                                            <p:strVal val="ppt_w*0.70"/>
                                          </p:val>
                                        </p:tav>
                                      </p:tavLst>
                                    </p:anim>
                                    <p:anim calcmode="lin" valueType="num">
                                      <p:cBhvr>
                                        <p:cTn id="43" dur="1000"/>
                                        <p:tgtEl>
                                          <p:spTgt spid="12"/>
                                        </p:tgtEl>
                                        <p:attrNameLst>
                                          <p:attrName>ppt_h</p:attrName>
                                        </p:attrNameLst>
                                      </p:cBhvr>
                                      <p:tavLst>
                                        <p:tav tm="0">
                                          <p:val>
                                            <p:strVal val="ppt_h"/>
                                          </p:val>
                                        </p:tav>
                                        <p:tav tm="100000">
                                          <p:val>
                                            <p:strVal val="ppt_h"/>
                                          </p:val>
                                        </p:tav>
                                      </p:tavLst>
                                    </p:anim>
                                    <p:animEffect transition="out" filter="fade">
                                      <p:cBhvr>
                                        <p:cTn id="44" dur="1000"/>
                                        <p:tgtEl>
                                          <p:spTgt spid="12"/>
                                        </p:tgtEl>
                                      </p:cBhvr>
                                    </p:animEffect>
                                    <p:set>
                                      <p:cBhvr>
                                        <p:cTn id="45" dur="1" fill="hold">
                                          <p:stCondLst>
                                            <p:cond delay="9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1000" fill="hold"/>
                                        <p:tgtEl>
                                          <p:spTgt spid="14"/>
                                        </p:tgtEl>
                                        <p:attrNameLst>
                                          <p:attrName>ppt_w</p:attrName>
                                        </p:attrNameLst>
                                      </p:cBhvr>
                                      <p:tavLst>
                                        <p:tav tm="0">
                                          <p:val>
                                            <p:strVal val="#ppt_w*0.70"/>
                                          </p:val>
                                        </p:tav>
                                        <p:tav tm="100000">
                                          <p:val>
                                            <p:strVal val="#ppt_w"/>
                                          </p:val>
                                        </p:tav>
                                      </p:tavLst>
                                    </p:anim>
                                    <p:anim calcmode="lin" valueType="num">
                                      <p:cBhvr>
                                        <p:cTn id="51" dur="1000" fill="hold"/>
                                        <p:tgtEl>
                                          <p:spTgt spid="14"/>
                                        </p:tgtEl>
                                        <p:attrNameLst>
                                          <p:attrName>ppt_h</p:attrName>
                                        </p:attrNameLst>
                                      </p:cBhvr>
                                      <p:tavLst>
                                        <p:tav tm="0">
                                          <p:val>
                                            <p:strVal val="#ppt_h"/>
                                          </p:val>
                                        </p:tav>
                                        <p:tav tm="100000">
                                          <p:val>
                                            <p:strVal val="#ppt_h"/>
                                          </p:val>
                                        </p:tav>
                                      </p:tavLst>
                                    </p:anim>
                                    <p:animEffect transition="in" filter="fade">
                                      <p:cBhvr>
                                        <p:cTn id="52" dur="1000"/>
                                        <p:tgtEl>
                                          <p:spTgt spid="14"/>
                                        </p:tgtEl>
                                      </p:cBhvr>
                                    </p:animEffect>
                                  </p:childTnLst>
                                </p:cTn>
                              </p:par>
                              <p:par>
                                <p:cTn id="53" presetID="55" presetClass="exit" presetSubtype="0" fill="hold" grpId="1" nodeType="withEffect">
                                  <p:stCondLst>
                                    <p:cond delay="0"/>
                                  </p:stCondLst>
                                  <p:childTnLst>
                                    <p:anim calcmode="lin" valueType="num">
                                      <p:cBhvr>
                                        <p:cTn id="54" dur="1000"/>
                                        <p:tgtEl>
                                          <p:spTgt spid="13"/>
                                        </p:tgtEl>
                                        <p:attrNameLst>
                                          <p:attrName>ppt_w</p:attrName>
                                        </p:attrNameLst>
                                      </p:cBhvr>
                                      <p:tavLst>
                                        <p:tav tm="0">
                                          <p:val>
                                            <p:strVal val="ppt_w"/>
                                          </p:val>
                                        </p:tav>
                                        <p:tav tm="100000">
                                          <p:val>
                                            <p:strVal val="ppt_w*0.70"/>
                                          </p:val>
                                        </p:tav>
                                      </p:tavLst>
                                    </p:anim>
                                    <p:anim calcmode="lin" valueType="num">
                                      <p:cBhvr>
                                        <p:cTn id="55" dur="1000"/>
                                        <p:tgtEl>
                                          <p:spTgt spid="13"/>
                                        </p:tgtEl>
                                        <p:attrNameLst>
                                          <p:attrName>ppt_h</p:attrName>
                                        </p:attrNameLst>
                                      </p:cBhvr>
                                      <p:tavLst>
                                        <p:tav tm="0">
                                          <p:val>
                                            <p:strVal val="ppt_h"/>
                                          </p:val>
                                        </p:tav>
                                        <p:tav tm="100000">
                                          <p:val>
                                            <p:strVal val="ppt_h"/>
                                          </p:val>
                                        </p:tav>
                                      </p:tavLst>
                                    </p:anim>
                                    <p:animEffect transition="out" filter="fade">
                                      <p:cBhvr>
                                        <p:cTn id="56" dur="1000"/>
                                        <p:tgtEl>
                                          <p:spTgt spid="13"/>
                                        </p:tgtEl>
                                      </p:cBhvr>
                                    </p:animEffect>
                                    <p:set>
                                      <p:cBhvr>
                                        <p:cTn id="57" dur="1" fill="hold">
                                          <p:stCondLst>
                                            <p:cond delay="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1000" fill="hold"/>
                                        <p:tgtEl>
                                          <p:spTgt spid="17"/>
                                        </p:tgtEl>
                                        <p:attrNameLst>
                                          <p:attrName>ppt_w</p:attrName>
                                        </p:attrNameLst>
                                      </p:cBhvr>
                                      <p:tavLst>
                                        <p:tav tm="0">
                                          <p:val>
                                            <p:strVal val="#ppt_w*0.70"/>
                                          </p:val>
                                        </p:tav>
                                        <p:tav tm="100000">
                                          <p:val>
                                            <p:strVal val="#ppt_w"/>
                                          </p:val>
                                        </p:tav>
                                      </p:tavLst>
                                    </p:anim>
                                    <p:anim calcmode="lin" valueType="num">
                                      <p:cBhvr>
                                        <p:cTn id="63" dur="1000" fill="hold"/>
                                        <p:tgtEl>
                                          <p:spTgt spid="17"/>
                                        </p:tgtEl>
                                        <p:attrNameLst>
                                          <p:attrName>ppt_h</p:attrName>
                                        </p:attrNameLst>
                                      </p:cBhvr>
                                      <p:tavLst>
                                        <p:tav tm="0">
                                          <p:val>
                                            <p:strVal val="#ppt_h"/>
                                          </p:val>
                                        </p:tav>
                                        <p:tav tm="100000">
                                          <p:val>
                                            <p:strVal val="#ppt_h"/>
                                          </p:val>
                                        </p:tav>
                                      </p:tavLst>
                                    </p:anim>
                                    <p:animEffect transition="in" filter="fade">
                                      <p:cBhvr>
                                        <p:cTn id="64" dur="1000"/>
                                        <p:tgtEl>
                                          <p:spTgt spid="17"/>
                                        </p:tgtEl>
                                      </p:cBhvr>
                                    </p:animEffect>
                                  </p:childTnLst>
                                </p:cTn>
                              </p:par>
                              <p:par>
                                <p:cTn id="65" presetID="55" presetClass="exit" presetSubtype="0" fill="hold" grpId="1" nodeType="withEffect">
                                  <p:stCondLst>
                                    <p:cond delay="0"/>
                                  </p:stCondLst>
                                  <p:childTnLst>
                                    <p:anim calcmode="lin" valueType="num">
                                      <p:cBhvr>
                                        <p:cTn id="66" dur="1000"/>
                                        <p:tgtEl>
                                          <p:spTgt spid="14"/>
                                        </p:tgtEl>
                                        <p:attrNameLst>
                                          <p:attrName>ppt_w</p:attrName>
                                        </p:attrNameLst>
                                      </p:cBhvr>
                                      <p:tavLst>
                                        <p:tav tm="0">
                                          <p:val>
                                            <p:strVal val="ppt_w"/>
                                          </p:val>
                                        </p:tav>
                                        <p:tav tm="100000">
                                          <p:val>
                                            <p:strVal val="ppt_w*0.70"/>
                                          </p:val>
                                        </p:tav>
                                      </p:tavLst>
                                    </p:anim>
                                    <p:anim calcmode="lin" valueType="num">
                                      <p:cBhvr>
                                        <p:cTn id="67" dur="1000"/>
                                        <p:tgtEl>
                                          <p:spTgt spid="14"/>
                                        </p:tgtEl>
                                        <p:attrNameLst>
                                          <p:attrName>ppt_h</p:attrName>
                                        </p:attrNameLst>
                                      </p:cBhvr>
                                      <p:tavLst>
                                        <p:tav tm="0">
                                          <p:val>
                                            <p:strVal val="ppt_h"/>
                                          </p:val>
                                        </p:tav>
                                        <p:tav tm="100000">
                                          <p:val>
                                            <p:strVal val="ppt_h"/>
                                          </p:val>
                                        </p:tav>
                                      </p:tavLst>
                                    </p:anim>
                                    <p:animEffect transition="out" filter="fade">
                                      <p:cBhvr>
                                        <p:cTn id="68" dur="1000"/>
                                        <p:tgtEl>
                                          <p:spTgt spid="14"/>
                                        </p:tgtEl>
                                      </p:cBhvr>
                                    </p:animEffect>
                                    <p:set>
                                      <p:cBhvr>
                                        <p:cTn id="69" dur="1" fill="hold">
                                          <p:stCondLst>
                                            <p:cond delay="999"/>
                                          </p:stCondLst>
                                        </p:cTn>
                                        <p:tgtEl>
                                          <p:spTgt spid="1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1000" fill="hold"/>
                                        <p:tgtEl>
                                          <p:spTgt spid="18"/>
                                        </p:tgtEl>
                                        <p:attrNameLst>
                                          <p:attrName>ppt_w</p:attrName>
                                        </p:attrNameLst>
                                      </p:cBhvr>
                                      <p:tavLst>
                                        <p:tav tm="0">
                                          <p:val>
                                            <p:strVal val="#ppt_w*0.70"/>
                                          </p:val>
                                        </p:tav>
                                        <p:tav tm="100000">
                                          <p:val>
                                            <p:strVal val="#ppt_w"/>
                                          </p:val>
                                        </p:tav>
                                      </p:tavLst>
                                    </p:anim>
                                    <p:anim calcmode="lin" valueType="num">
                                      <p:cBhvr>
                                        <p:cTn id="75" dur="1000" fill="hold"/>
                                        <p:tgtEl>
                                          <p:spTgt spid="18"/>
                                        </p:tgtEl>
                                        <p:attrNameLst>
                                          <p:attrName>ppt_h</p:attrName>
                                        </p:attrNameLst>
                                      </p:cBhvr>
                                      <p:tavLst>
                                        <p:tav tm="0">
                                          <p:val>
                                            <p:strVal val="#ppt_h"/>
                                          </p:val>
                                        </p:tav>
                                        <p:tav tm="100000">
                                          <p:val>
                                            <p:strVal val="#ppt_h"/>
                                          </p:val>
                                        </p:tav>
                                      </p:tavLst>
                                    </p:anim>
                                    <p:animEffect transition="in" filter="fade">
                                      <p:cBhvr>
                                        <p:cTn id="76" dur="1000"/>
                                        <p:tgtEl>
                                          <p:spTgt spid="18"/>
                                        </p:tgtEl>
                                      </p:cBhvr>
                                    </p:animEffect>
                                  </p:childTnLst>
                                </p:cTn>
                              </p:par>
                              <p:par>
                                <p:cTn id="77" presetID="55" presetClass="exit" presetSubtype="0" fill="hold" grpId="1" nodeType="withEffect">
                                  <p:stCondLst>
                                    <p:cond delay="0"/>
                                  </p:stCondLst>
                                  <p:childTnLst>
                                    <p:anim calcmode="lin" valueType="num">
                                      <p:cBhvr>
                                        <p:cTn id="78" dur="1000"/>
                                        <p:tgtEl>
                                          <p:spTgt spid="17"/>
                                        </p:tgtEl>
                                        <p:attrNameLst>
                                          <p:attrName>ppt_w</p:attrName>
                                        </p:attrNameLst>
                                      </p:cBhvr>
                                      <p:tavLst>
                                        <p:tav tm="0">
                                          <p:val>
                                            <p:strVal val="ppt_w"/>
                                          </p:val>
                                        </p:tav>
                                        <p:tav tm="100000">
                                          <p:val>
                                            <p:strVal val="ppt_w*0.70"/>
                                          </p:val>
                                        </p:tav>
                                      </p:tavLst>
                                    </p:anim>
                                    <p:anim calcmode="lin" valueType="num">
                                      <p:cBhvr>
                                        <p:cTn id="79" dur="1000"/>
                                        <p:tgtEl>
                                          <p:spTgt spid="17"/>
                                        </p:tgtEl>
                                        <p:attrNameLst>
                                          <p:attrName>ppt_h</p:attrName>
                                        </p:attrNameLst>
                                      </p:cBhvr>
                                      <p:tavLst>
                                        <p:tav tm="0">
                                          <p:val>
                                            <p:strVal val="ppt_h"/>
                                          </p:val>
                                        </p:tav>
                                        <p:tav tm="100000">
                                          <p:val>
                                            <p:strVal val="ppt_h"/>
                                          </p:val>
                                        </p:tav>
                                      </p:tavLst>
                                    </p:anim>
                                    <p:animEffect transition="out" filter="fade">
                                      <p:cBhvr>
                                        <p:cTn id="80" dur="1000"/>
                                        <p:tgtEl>
                                          <p:spTgt spid="17"/>
                                        </p:tgtEl>
                                      </p:cBhvr>
                                    </p:animEffect>
                                    <p:set>
                                      <p:cBhvr>
                                        <p:cTn id="81" dur="1" fill="hold">
                                          <p:stCondLst>
                                            <p:cond delay="999"/>
                                          </p:stCondLst>
                                        </p:cTn>
                                        <p:tgtEl>
                                          <p:spTgt spid="17"/>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1000" fill="hold"/>
                                        <p:tgtEl>
                                          <p:spTgt spid="19"/>
                                        </p:tgtEl>
                                        <p:attrNameLst>
                                          <p:attrName>ppt_w</p:attrName>
                                        </p:attrNameLst>
                                      </p:cBhvr>
                                      <p:tavLst>
                                        <p:tav tm="0">
                                          <p:val>
                                            <p:strVal val="#ppt_w*0.70"/>
                                          </p:val>
                                        </p:tav>
                                        <p:tav tm="100000">
                                          <p:val>
                                            <p:strVal val="#ppt_w"/>
                                          </p:val>
                                        </p:tav>
                                      </p:tavLst>
                                    </p:anim>
                                    <p:anim calcmode="lin" valueType="num">
                                      <p:cBhvr>
                                        <p:cTn id="87" dur="1000" fill="hold"/>
                                        <p:tgtEl>
                                          <p:spTgt spid="19"/>
                                        </p:tgtEl>
                                        <p:attrNameLst>
                                          <p:attrName>ppt_h</p:attrName>
                                        </p:attrNameLst>
                                      </p:cBhvr>
                                      <p:tavLst>
                                        <p:tav tm="0">
                                          <p:val>
                                            <p:strVal val="#ppt_h"/>
                                          </p:val>
                                        </p:tav>
                                        <p:tav tm="100000">
                                          <p:val>
                                            <p:strVal val="#ppt_h"/>
                                          </p:val>
                                        </p:tav>
                                      </p:tavLst>
                                    </p:anim>
                                    <p:animEffect transition="in" filter="fade">
                                      <p:cBhvr>
                                        <p:cTn id="88" dur="1000"/>
                                        <p:tgtEl>
                                          <p:spTgt spid="19"/>
                                        </p:tgtEl>
                                      </p:cBhvr>
                                    </p:animEffect>
                                  </p:childTnLst>
                                </p:cTn>
                              </p:par>
                              <p:par>
                                <p:cTn id="89" presetID="55" presetClass="exit" presetSubtype="0" fill="hold" grpId="1" nodeType="withEffect">
                                  <p:stCondLst>
                                    <p:cond delay="0"/>
                                  </p:stCondLst>
                                  <p:childTnLst>
                                    <p:anim calcmode="lin" valueType="num">
                                      <p:cBhvr>
                                        <p:cTn id="90" dur="1000"/>
                                        <p:tgtEl>
                                          <p:spTgt spid="18"/>
                                        </p:tgtEl>
                                        <p:attrNameLst>
                                          <p:attrName>ppt_w</p:attrName>
                                        </p:attrNameLst>
                                      </p:cBhvr>
                                      <p:tavLst>
                                        <p:tav tm="0">
                                          <p:val>
                                            <p:strVal val="ppt_w"/>
                                          </p:val>
                                        </p:tav>
                                        <p:tav tm="100000">
                                          <p:val>
                                            <p:strVal val="ppt_w*0.70"/>
                                          </p:val>
                                        </p:tav>
                                      </p:tavLst>
                                    </p:anim>
                                    <p:anim calcmode="lin" valueType="num">
                                      <p:cBhvr>
                                        <p:cTn id="91" dur="1000"/>
                                        <p:tgtEl>
                                          <p:spTgt spid="18"/>
                                        </p:tgtEl>
                                        <p:attrNameLst>
                                          <p:attrName>ppt_h</p:attrName>
                                        </p:attrNameLst>
                                      </p:cBhvr>
                                      <p:tavLst>
                                        <p:tav tm="0">
                                          <p:val>
                                            <p:strVal val="ppt_h"/>
                                          </p:val>
                                        </p:tav>
                                        <p:tav tm="100000">
                                          <p:val>
                                            <p:strVal val="ppt_h"/>
                                          </p:val>
                                        </p:tav>
                                      </p:tavLst>
                                    </p:anim>
                                    <p:animEffect transition="out" filter="fade">
                                      <p:cBhvr>
                                        <p:cTn id="92" dur="1000"/>
                                        <p:tgtEl>
                                          <p:spTgt spid="18"/>
                                        </p:tgtEl>
                                      </p:cBhvr>
                                    </p:animEffect>
                                    <p:set>
                                      <p:cBhvr>
                                        <p:cTn id="93" dur="1" fill="hold">
                                          <p:stCondLst>
                                            <p:cond delay="999"/>
                                          </p:stCondLst>
                                        </p:cTn>
                                        <p:tgtEl>
                                          <p:spTgt spid="18"/>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1000" fill="hold"/>
                                        <p:tgtEl>
                                          <p:spTgt spid="15"/>
                                        </p:tgtEl>
                                        <p:attrNameLst>
                                          <p:attrName>ppt_w</p:attrName>
                                        </p:attrNameLst>
                                      </p:cBhvr>
                                      <p:tavLst>
                                        <p:tav tm="0">
                                          <p:val>
                                            <p:strVal val="#ppt_w*0.70"/>
                                          </p:val>
                                        </p:tav>
                                        <p:tav tm="100000">
                                          <p:val>
                                            <p:strVal val="#ppt_w"/>
                                          </p:val>
                                        </p:tav>
                                      </p:tavLst>
                                    </p:anim>
                                    <p:anim calcmode="lin" valueType="num">
                                      <p:cBhvr>
                                        <p:cTn id="99" dur="1000" fill="hold"/>
                                        <p:tgtEl>
                                          <p:spTgt spid="15"/>
                                        </p:tgtEl>
                                        <p:attrNameLst>
                                          <p:attrName>ppt_h</p:attrName>
                                        </p:attrNameLst>
                                      </p:cBhvr>
                                      <p:tavLst>
                                        <p:tav tm="0">
                                          <p:val>
                                            <p:strVal val="#ppt_h"/>
                                          </p:val>
                                        </p:tav>
                                        <p:tav tm="100000">
                                          <p:val>
                                            <p:strVal val="#ppt_h"/>
                                          </p:val>
                                        </p:tav>
                                      </p:tavLst>
                                    </p:anim>
                                    <p:animEffect transition="in" filter="fade">
                                      <p:cBhvr>
                                        <p:cTn id="100" dur="1000"/>
                                        <p:tgtEl>
                                          <p:spTgt spid="15"/>
                                        </p:tgtEl>
                                      </p:cBhvr>
                                    </p:animEffect>
                                  </p:childTnLst>
                                </p:cTn>
                              </p:par>
                              <p:par>
                                <p:cTn id="101" presetID="55" presetClass="exit" presetSubtype="0" fill="hold" grpId="1" nodeType="withEffect">
                                  <p:stCondLst>
                                    <p:cond delay="0"/>
                                  </p:stCondLst>
                                  <p:childTnLst>
                                    <p:anim calcmode="lin" valueType="num">
                                      <p:cBhvr>
                                        <p:cTn id="102" dur="1000"/>
                                        <p:tgtEl>
                                          <p:spTgt spid="19"/>
                                        </p:tgtEl>
                                        <p:attrNameLst>
                                          <p:attrName>ppt_w</p:attrName>
                                        </p:attrNameLst>
                                      </p:cBhvr>
                                      <p:tavLst>
                                        <p:tav tm="0">
                                          <p:val>
                                            <p:strVal val="ppt_w"/>
                                          </p:val>
                                        </p:tav>
                                        <p:tav tm="100000">
                                          <p:val>
                                            <p:strVal val="ppt_w*0.70"/>
                                          </p:val>
                                        </p:tav>
                                      </p:tavLst>
                                    </p:anim>
                                    <p:anim calcmode="lin" valueType="num">
                                      <p:cBhvr>
                                        <p:cTn id="103" dur="1000"/>
                                        <p:tgtEl>
                                          <p:spTgt spid="19"/>
                                        </p:tgtEl>
                                        <p:attrNameLst>
                                          <p:attrName>ppt_h</p:attrName>
                                        </p:attrNameLst>
                                      </p:cBhvr>
                                      <p:tavLst>
                                        <p:tav tm="0">
                                          <p:val>
                                            <p:strVal val="ppt_h"/>
                                          </p:val>
                                        </p:tav>
                                        <p:tav tm="100000">
                                          <p:val>
                                            <p:strVal val="ppt_h"/>
                                          </p:val>
                                        </p:tav>
                                      </p:tavLst>
                                    </p:anim>
                                    <p:animEffect transition="out" filter="fade">
                                      <p:cBhvr>
                                        <p:cTn id="104" dur="1000"/>
                                        <p:tgtEl>
                                          <p:spTgt spid="19"/>
                                        </p:tgtEl>
                                      </p:cBhvr>
                                    </p:animEffect>
                                    <p:set>
                                      <p:cBhvr>
                                        <p:cTn id="105" dur="1" fill="hold">
                                          <p:stCondLst>
                                            <p:cond delay="999"/>
                                          </p:stCondLst>
                                        </p:cTn>
                                        <p:tgtEl>
                                          <p:spTgt spid="19"/>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55" presetClass="entr" presetSubtype="0" fill="hold" grpId="0" nodeType="clickEffect">
                                  <p:stCondLst>
                                    <p:cond delay="0"/>
                                  </p:stCondLst>
                                  <p:childTnLst>
                                    <p:set>
                                      <p:cBhvr>
                                        <p:cTn id="109" dur="1" fill="hold">
                                          <p:stCondLst>
                                            <p:cond delay="0"/>
                                          </p:stCondLst>
                                        </p:cTn>
                                        <p:tgtEl>
                                          <p:spTgt spid="16"/>
                                        </p:tgtEl>
                                        <p:attrNameLst>
                                          <p:attrName>style.visibility</p:attrName>
                                        </p:attrNameLst>
                                      </p:cBhvr>
                                      <p:to>
                                        <p:strVal val="visible"/>
                                      </p:to>
                                    </p:set>
                                    <p:anim calcmode="lin" valueType="num">
                                      <p:cBhvr>
                                        <p:cTn id="110" dur="1000" fill="hold"/>
                                        <p:tgtEl>
                                          <p:spTgt spid="16"/>
                                        </p:tgtEl>
                                        <p:attrNameLst>
                                          <p:attrName>ppt_w</p:attrName>
                                        </p:attrNameLst>
                                      </p:cBhvr>
                                      <p:tavLst>
                                        <p:tav tm="0">
                                          <p:val>
                                            <p:strVal val="#ppt_w*0.70"/>
                                          </p:val>
                                        </p:tav>
                                        <p:tav tm="100000">
                                          <p:val>
                                            <p:strVal val="#ppt_w"/>
                                          </p:val>
                                        </p:tav>
                                      </p:tavLst>
                                    </p:anim>
                                    <p:anim calcmode="lin" valueType="num">
                                      <p:cBhvr>
                                        <p:cTn id="111" dur="1000" fill="hold"/>
                                        <p:tgtEl>
                                          <p:spTgt spid="16"/>
                                        </p:tgtEl>
                                        <p:attrNameLst>
                                          <p:attrName>ppt_h</p:attrName>
                                        </p:attrNameLst>
                                      </p:cBhvr>
                                      <p:tavLst>
                                        <p:tav tm="0">
                                          <p:val>
                                            <p:strVal val="#ppt_h"/>
                                          </p:val>
                                        </p:tav>
                                        <p:tav tm="100000">
                                          <p:val>
                                            <p:strVal val="#ppt_h"/>
                                          </p:val>
                                        </p:tav>
                                      </p:tavLst>
                                    </p:anim>
                                    <p:animEffect transition="in" filter="fade">
                                      <p:cBhvr>
                                        <p:cTn id="112" dur="1000"/>
                                        <p:tgtEl>
                                          <p:spTgt spid="16"/>
                                        </p:tgtEl>
                                      </p:cBhvr>
                                    </p:animEffect>
                                  </p:childTnLst>
                                </p:cTn>
                              </p:par>
                              <p:par>
                                <p:cTn id="113" presetID="55" presetClass="exit" presetSubtype="0" fill="hold" grpId="1" nodeType="withEffect">
                                  <p:stCondLst>
                                    <p:cond delay="0"/>
                                  </p:stCondLst>
                                  <p:childTnLst>
                                    <p:anim calcmode="lin" valueType="num">
                                      <p:cBhvr>
                                        <p:cTn id="114" dur="1000"/>
                                        <p:tgtEl>
                                          <p:spTgt spid="15"/>
                                        </p:tgtEl>
                                        <p:attrNameLst>
                                          <p:attrName>ppt_w</p:attrName>
                                        </p:attrNameLst>
                                      </p:cBhvr>
                                      <p:tavLst>
                                        <p:tav tm="0">
                                          <p:val>
                                            <p:strVal val="ppt_w"/>
                                          </p:val>
                                        </p:tav>
                                        <p:tav tm="100000">
                                          <p:val>
                                            <p:strVal val="ppt_w*0.70"/>
                                          </p:val>
                                        </p:tav>
                                      </p:tavLst>
                                    </p:anim>
                                    <p:anim calcmode="lin" valueType="num">
                                      <p:cBhvr>
                                        <p:cTn id="115" dur="1000"/>
                                        <p:tgtEl>
                                          <p:spTgt spid="15"/>
                                        </p:tgtEl>
                                        <p:attrNameLst>
                                          <p:attrName>ppt_h</p:attrName>
                                        </p:attrNameLst>
                                      </p:cBhvr>
                                      <p:tavLst>
                                        <p:tav tm="0">
                                          <p:val>
                                            <p:strVal val="ppt_h"/>
                                          </p:val>
                                        </p:tav>
                                        <p:tav tm="100000">
                                          <p:val>
                                            <p:strVal val="ppt_h"/>
                                          </p:val>
                                        </p:tav>
                                      </p:tavLst>
                                    </p:anim>
                                    <p:animEffect transition="out" filter="fade">
                                      <p:cBhvr>
                                        <p:cTn id="116" dur="1000"/>
                                        <p:tgtEl>
                                          <p:spTgt spid="15"/>
                                        </p:tgtEl>
                                      </p:cBhvr>
                                    </p:animEffect>
                                    <p:set>
                                      <p:cBhvr>
                                        <p:cTn id="117" dur="1" fill="hold">
                                          <p:stCondLst>
                                            <p:cond delay="999"/>
                                          </p:stCondLst>
                                        </p:cTn>
                                        <p:tgtEl>
                                          <p:spTgt spid="1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55" presetClass="entr" presetSubtype="0" fill="hold" grpId="0" nodeType="click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1000" fill="hold"/>
                                        <p:tgtEl>
                                          <p:spTgt spid="23"/>
                                        </p:tgtEl>
                                        <p:attrNameLst>
                                          <p:attrName>ppt_w</p:attrName>
                                        </p:attrNameLst>
                                      </p:cBhvr>
                                      <p:tavLst>
                                        <p:tav tm="0">
                                          <p:val>
                                            <p:strVal val="#ppt_w*0.70"/>
                                          </p:val>
                                        </p:tav>
                                        <p:tav tm="100000">
                                          <p:val>
                                            <p:strVal val="#ppt_w"/>
                                          </p:val>
                                        </p:tav>
                                      </p:tavLst>
                                    </p:anim>
                                    <p:anim calcmode="lin" valueType="num">
                                      <p:cBhvr>
                                        <p:cTn id="123" dur="1000" fill="hold"/>
                                        <p:tgtEl>
                                          <p:spTgt spid="23"/>
                                        </p:tgtEl>
                                        <p:attrNameLst>
                                          <p:attrName>ppt_h</p:attrName>
                                        </p:attrNameLst>
                                      </p:cBhvr>
                                      <p:tavLst>
                                        <p:tav tm="0">
                                          <p:val>
                                            <p:strVal val="#ppt_h"/>
                                          </p:val>
                                        </p:tav>
                                        <p:tav tm="100000">
                                          <p:val>
                                            <p:strVal val="#ppt_h"/>
                                          </p:val>
                                        </p:tav>
                                      </p:tavLst>
                                    </p:anim>
                                    <p:animEffect transition="in" filter="fade">
                                      <p:cBhvr>
                                        <p:cTn id="124" dur="1000"/>
                                        <p:tgtEl>
                                          <p:spTgt spid="23"/>
                                        </p:tgtEl>
                                      </p:cBhvr>
                                    </p:animEffect>
                                  </p:childTnLst>
                                </p:cTn>
                              </p:par>
                              <p:par>
                                <p:cTn id="125" presetID="55" presetClass="exit" presetSubtype="0" fill="hold" grpId="1" nodeType="withEffect">
                                  <p:stCondLst>
                                    <p:cond delay="0"/>
                                  </p:stCondLst>
                                  <p:childTnLst>
                                    <p:anim calcmode="lin" valueType="num">
                                      <p:cBhvr>
                                        <p:cTn id="126" dur="1000"/>
                                        <p:tgtEl>
                                          <p:spTgt spid="16"/>
                                        </p:tgtEl>
                                        <p:attrNameLst>
                                          <p:attrName>ppt_w</p:attrName>
                                        </p:attrNameLst>
                                      </p:cBhvr>
                                      <p:tavLst>
                                        <p:tav tm="0">
                                          <p:val>
                                            <p:strVal val="ppt_w"/>
                                          </p:val>
                                        </p:tav>
                                        <p:tav tm="100000">
                                          <p:val>
                                            <p:strVal val="ppt_w*0.70"/>
                                          </p:val>
                                        </p:tav>
                                      </p:tavLst>
                                    </p:anim>
                                    <p:anim calcmode="lin" valueType="num">
                                      <p:cBhvr>
                                        <p:cTn id="127" dur="1000"/>
                                        <p:tgtEl>
                                          <p:spTgt spid="16"/>
                                        </p:tgtEl>
                                        <p:attrNameLst>
                                          <p:attrName>ppt_h</p:attrName>
                                        </p:attrNameLst>
                                      </p:cBhvr>
                                      <p:tavLst>
                                        <p:tav tm="0">
                                          <p:val>
                                            <p:strVal val="ppt_h"/>
                                          </p:val>
                                        </p:tav>
                                        <p:tav tm="100000">
                                          <p:val>
                                            <p:strVal val="ppt_h"/>
                                          </p:val>
                                        </p:tav>
                                      </p:tavLst>
                                    </p:anim>
                                    <p:animEffect transition="out" filter="fade">
                                      <p:cBhvr>
                                        <p:cTn id="128" dur="1000"/>
                                        <p:tgtEl>
                                          <p:spTgt spid="16"/>
                                        </p:tgtEl>
                                      </p:cBhvr>
                                    </p:animEffect>
                                    <p:set>
                                      <p:cBhvr>
                                        <p:cTn id="129" dur="1" fill="hold">
                                          <p:stCondLst>
                                            <p:cond delay="999"/>
                                          </p:stCondLst>
                                        </p:cTn>
                                        <p:tgtEl>
                                          <p:spTgt spid="1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p:cTn id="134" dur="1000" fill="hold"/>
                                        <p:tgtEl>
                                          <p:spTgt spid="22"/>
                                        </p:tgtEl>
                                        <p:attrNameLst>
                                          <p:attrName>ppt_w</p:attrName>
                                        </p:attrNameLst>
                                      </p:cBhvr>
                                      <p:tavLst>
                                        <p:tav tm="0">
                                          <p:val>
                                            <p:strVal val="#ppt_w*0.70"/>
                                          </p:val>
                                        </p:tav>
                                        <p:tav tm="100000">
                                          <p:val>
                                            <p:strVal val="#ppt_w"/>
                                          </p:val>
                                        </p:tav>
                                      </p:tavLst>
                                    </p:anim>
                                    <p:anim calcmode="lin" valueType="num">
                                      <p:cBhvr>
                                        <p:cTn id="135" dur="1000" fill="hold"/>
                                        <p:tgtEl>
                                          <p:spTgt spid="22"/>
                                        </p:tgtEl>
                                        <p:attrNameLst>
                                          <p:attrName>ppt_h</p:attrName>
                                        </p:attrNameLst>
                                      </p:cBhvr>
                                      <p:tavLst>
                                        <p:tav tm="0">
                                          <p:val>
                                            <p:strVal val="#ppt_h"/>
                                          </p:val>
                                        </p:tav>
                                        <p:tav tm="100000">
                                          <p:val>
                                            <p:strVal val="#ppt_h"/>
                                          </p:val>
                                        </p:tav>
                                      </p:tavLst>
                                    </p:anim>
                                    <p:animEffect transition="in" filter="fade">
                                      <p:cBhvr>
                                        <p:cTn id="136" dur="1000"/>
                                        <p:tgtEl>
                                          <p:spTgt spid="22"/>
                                        </p:tgtEl>
                                      </p:cBhvr>
                                    </p:animEffect>
                                  </p:childTnLst>
                                </p:cTn>
                              </p:par>
                            </p:childTnLst>
                          </p:cTn>
                        </p:par>
                      </p:childTnLst>
                    </p:cTn>
                  </p:par>
                  <p:par>
                    <p:cTn id="137" fill="hold">
                      <p:stCondLst>
                        <p:cond delay="indefinite"/>
                      </p:stCondLst>
                      <p:childTnLst>
                        <p:par>
                          <p:cTn id="138" fill="hold">
                            <p:stCondLst>
                              <p:cond delay="0"/>
                            </p:stCondLst>
                            <p:childTnLst>
                              <p:par>
                                <p:cTn id="139" presetID="55" presetClass="entr" presetSubtype="0" fill="hold" grpId="0" nodeType="clickEffect">
                                  <p:stCondLst>
                                    <p:cond delay="0"/>
                                  </p:stCondLst>
                                  <p:childTnLst>
                                    <p:set>
                                      <p:cBhvr>
                                        <p:cTn id="140" dur="1" fill="hold">
                                          <p:stCondLst>
                                            <p:cond delay="0"/>
                                          </p:stCondLst>
                                        </p:cTn>
                                        <p:tgtEl>
                                          <p:spTgt spid="24"/>
                                        </p:tgtEl>
                                        <p:attrNameLst>
                                          <p:attrName>style.visibility</p:attrName>
                                        </p:attrNameLst>
                                      </p:cBhvr>
                                      <p:to>
                                        <p:strVal val="visible"/>
                                      </p:to>
                                    </p:set>
                                    <p:anim calcmode="lin" valueType="num">
                                      <p:cBhvr>
                                        <p:cTn id="141" dur="1000" fill="hold"/>
                                        <p:tgtEl>
                                          <p:spTgt spid="24"/>
                                        </p:tgtEl>
                                        <p:attrNameLst>
                                          <p:attrName>ppt_w</p:attrName>
                                        </p:attrNameLst>
                                      </p:cBhvr>
                                      <p:tavLst>
                                        <p:tav tm="0">
                                          <p:val>
                                            <p:strVal val="#ppt_w*0.70"/>
                                          </p:val>
                                        </p:tav>
                                        <p:tav tm="100000">
                                          <p:val>
                                            <p:strVal val="#ppt_w"/>
                                          </p:val>
                                        </p:tav>
                                      </p:tavLst>
                                    </p:anim>
                                    <p:anim calcmode="lin" valueType="num">
                                      <p:cBhvr>
                                        <p:cTn id="142" dur="1000" fill="hold"/>
                                        <p:tgtEl>
                                          <p:spTgt spid="24"/>
                                        </p:tgtEl>
                                        <p:attrNameLst>
                                          <p:attrName>ppt_h</p:attrName>
                                        </p:attrNameLst>
                                      </p:cBhvr>
                                      <p:tavLst>
                                        <p:tav tm="0">
                                          <p:val>
                                            <p:strVal val="#ppt_h"/>
                                          </p:val>
                                        </p:tav>
                                        <p:tav tm="100000">
                                          <p:val>
                                            <p:strVal val="#ppt_h"/>
                                          </p:val>
                                        </p:tav>
                                      </p:tavLst>
                                    </p:anim>
                                    <p:animEffect transition="in" filter="fade">
                                      <p:cBhvr>
                                        <p:cTn id="143" dur="1000"/>
                                        <p:tgtEl>
                                          <p:spTgt spid="24"/>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 calcmode="lin" valueType="num">
                                      <p:cBhvr>
                                        <p:cTn id="146" dur="1000" fill="hold"/>
                                        <p:tgtEl>
                                          <p:spTgt spid="26"/>
                                        </p:tgtEl>
                                        <p:attrNameLst>
                                          <p:attrName>ppt_w</p:attrName>
                                        </p:attrNameLst>
                                      </p:cBhvr>
                                      <p:tavLst>
                                        <p:tav tm="0">
                                          <p:val>
                                            <p:strVal val="#ppt_w*0.70"/>
                                          </p:val>
                                        </p:tav>
                                        <p:tav tm="100000">
                                          <p:val>
                                            <p:strVal val="#ppt_w"/>
                                          </p:val>
                                        </p:tav>
                                      </p:tavLst>
                                    </p:anim>
                                    <p:anim calcmode="lin" valueType="num">
                                      <p:cBhvr>
                                        <p:cTn id="147" dur="1000" fill="hold"/>
                                        <p:tgtEl>
                                          <p:spTgt spid="26"/>
                                        </p:tgtEl>
                                        <p:attrNameLst>
                                          <p:attrName>ppt_h</p:attrName>
                                        </p:attrNameLst>
                                      </p:cBhvr>
                                      <p:tavLst>
                                        <p:tav tm="0">
                                          <p:val>
                                            <p:strVal val="#ppt_h"/>
                                          </p:val>
                                        </p:tav>
                                        <p:tav tm="100000">
                                          <p:val>
                                            <p:strVal val="#ppt_h"/>
                                          </p:val>
                                        </p:tav>
                                      </p:tavLst>
                                    </p:anim>
                                    <p:animEffect transition="in" filter="fade">
                                      <p:cBhvr>
                                        <p:cTn id="14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16" grpId="0" animBg="1"/>
      <p:bldP spid="16" grpId="1" animBg="1"/>
      <p:bldP spid="15" grpId="0" animBg="1"/>
      <p:bldP spid="15" grpId="1" animBg="1"/>
      <p:bldP spid="14" grpId="0" animBg="1"/>
      <p:bldP spid="14" grpId="1" animBg="1"/>
      <p:bldP spid="13" grpId="0" animBg="1"/>
      <p:bldP spid="13" grpId="1" animBg="1"/>
      <p:bldP spid="12" grpId="0" animBg="1"/>
      <p:bldP spid="12" grpId="1" animBg="1"/>
      <p:bldP spid="11" grpId="0" animBg="1"/>
      <p:bldP spid="11" grpId="1" animBg="1"/>
      <p:bldP spid="4" grpId="0" animBg="1"/>
      <p:bldP spid="4" grpId="1" animBg="1"/>
      <p:bldP spid="22" grpId="0" animBg="1"/>
      <p:bldP spid="23" grpId="0" animBg="1"/>
      <p:bldP spid="24"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p>
            <a:r>
              <a:rPr lang="en-US" dirty="0"/>
              <a:t>CUDA C Program: An Example of Vector Addition</a:t>
            </a:r>
          </a:p>
        </p:txBody>
      </p:sp>
      <p:sp>
        <p:nvSpPr>
          <p:cNvPr id="5" name="TextBox 4"/>
          <p:cNvSpPr txBox="1"/>
          <p:nvPr/>
        </p:nvSpPr>
        <p:spPr>
          <a:xfrm>
            <a:off x="152400" y="1066800"/>
            <a:ext cx="8991600" cy="2000548"/>
          </a:xfrm>
          <a:prstGeom prst="rect">
            <a:avLst/>
          </a:prstGeom>
          <a:noFill/>
          <a:ln w="9525">
            <a:solidFill>
              <a:schemeClr val="tx1"/>
            </a:solidFill>
          </a:ln>
        </p:spPr>
        <p:txBody>
          <a:bodyPr wrap="square" rtlCol="0">
            <a:spAutoFit/>
          </a:bodyPr>
          <a:lstStyle/>
          <a:p>
            <a:r>
              <a:rPr lang="en-US" sz="2000" dirty="0">
                <a:solidFill>
                  <a:schemeClr val="accent1">
                    <a:lumMod val="50000"/>
                  </a:schemeClr>
                </a:solidFill>
              </a:rPr>
              <a:t>// Kernel definition</a:t>
            </a:r>
            <a:endParaRPr lang="en-US" sz="2400" dirty="0">
              <a:solidFill>
                <a:schemeClr val="accent1">
                  <a:lumMod val="50000"/>
                </a:schemeClr>
              </a:solidFill>
            </a:endParaRPr>
          </a:p>
          <a:p>
            <a:r>
              <a:rPr lang="en-US" sz="2000" dirty="0">
                <a:solidFill>
                  <a:srgbClr val="C00000"/>
                </a:solidFill>
              </a:rPr>
              <a:t>__global__ </a:t>
            </a:r>
            <a:r>
              <a:rPr lang="en-US" sz="2000" dirty="0">
                <a:solidFill>
                  <a:srgbClr val="0070C0"/>
                </a:solidFill>
              </a:rPr>
              <a:t>void</a:t>
            </a:r>
            <a:r>
              <a:rPr lang="en-US" sz="2000" dirty="0"/>
              <a:t> VecAdd(</a:t>
            </a:r>
            <a:r>
              <a:rPr lang="en-US" sz="2000" dirty="0">
                <a:solidFill>
                  <a:srgbClr val="0070C0"/>
                </a:solidFill>
              </a:rPr>
              <a:t>float</a:t>
            </a:r>
            <a:r>
              <a:rPr lang="en-US" sz="2000" dirty="0"/>
              <a:t>* A, </a:t>
            </a:r>
            <a:r>
              <a:rPr lang="en-US" sz="2000" dirty="0">
                <a:solidFill>
                  <a:srgbClr val="0070C0"/>
                </a:solidFill>
              </a:rPr>
              <a:t>float</a:t>
            </a:r>
            <a:r>
              <a:rPr lang="en-US" sz="2000" dirty="0"/>
              <a:t>* B, </a:t>
            </a:r>
            <a:r>
              <a:rPr lang="en-US" sz="2000" dirty="0">
                <a:solidFill>
                  <a:srgbClr val="0070C0"/>
                </a:solidFill>
              </a:rPr>
              <a:t>float</a:t>
            </a:r>
            <a:r>
              <a:rPr lang="en-US" sz="2000" dirty="0"/>
              <a:t>* C) </a:t>
            </a:r>
          </a:p>
          <a:p>
            <a:r>
              <a:rPr lang="en-US" sz="2000" dirty="0"/>
              <a:t>{ </a:t>
            </a:r>
          </a:p>
          <a:p>
            <a:pPr lvl="1"/>
            <a:r>
              <a:rPr lang="en-US" sz="2000" dirty="0">
                <a:solidFill>
                  <a:srgbClr val="0070C0"/>
                </a:solidFill>
              </a:rPr>
              <a:t>int</a:t>
            </a:r>
            <a:r>
              <a:rPr lang="en-US" sz="2000" dirty="0"/>
              <a:t> i = </a:t>
            </a:r>
            <a:r>
              <a:rPr lang="en-US" sz="2000" dirty="0">
                <a:solidFill>
                  <a:srgbClr val="C00000"/>
                </a:solidFill>
              </a:rPr>
              <a:t>threadIdx</a:t>
            </a:r>
            <a:r>
              <a:rPr lang="en-US" sz="2000" dirty="0"/>
              <a:t>.x; </a:t>
            </a:r>
          </a:p>
          <a:p>
            <a:pPr lvl="1"/>
            <a:r>
              <a:rPr lang="en-US" sz="2000" dirty="0"/>
              <a:t>C[i] = A[i] + B[i]; </a:t>
            </a:r>
          </a:p>
          <a:p>
            <a:r>
              <a:rPr lang="en-US" sz="2000" dirty="0"/>
              <a:t>} </a:t>
            </a:r>
            <a:endParaRPr lang="en-US" sz="2000" i="1" dirty="0"/>
          </a:p>
        </p:txBody>
      </p:sp>
      <p:sp>
        <p:nvSpPr>
          <p:cNvPr id="4" name="TextBox 3"/>
          <p:cNvSpPr txBox="1"/>
          <p:nvPr/>
        </p:nvSpPr>
        <p:spPr>
          <a:xfrm>
            <a:off x="152400" y="3733800"/>
            <a:ext cx="8991600" cy="2246769"/>
          </a:xfrm>
          <a:prstGeom prst="rect">
            <a:avLst/>
          </a:prstGeom>
          <a:noFill/>
          <a:ln>
            <a:solidFill>
              <a:schemeClr val="tx1"/>
            </a:solidFill>
          </a:ln>
        </p:spPr>
        <p:txBody>
          <a:bodyPr wrap="square" rtlCol="0">
            <a:spAutoFit/>
          </a:bodyPr>
          <a:lstStyle/>
          <a:p>
            <a:r>
              <a:rPr lang="en-US" sz="2000" dirty="0">
                <a:solidFill>
                  <a:srgbClr val="0070C0"/>
                </a:solidFill>
              </a:rPr>
              <a:t>int</a:t>
            </a:r>
            <a:r>
              <a:rPr lang="en-US" sz="2000" dirty="0"/>
              <a:t> main()</a:t>
            </a:r>
            <a:endParaRPr lang="en-US" sz="2400" b="1" dirty="0">
              <a:solidFill>
                <a:srgbClr val="FF0000"/>
              </a:solidFill>
            </a:endParaRPr>
          </a:p>
          <a:p>
            <a:r>
              <a:rPr lang="en-US" sz="2000" dirty="0"/>
              <a:t>{ </a:t>
            </a:r>
          </a:p>
          <a:p>
            <a:pPr lvl="1"/>
            <a:r>
              <a:rPr lang="en-US" sz="2000" dirty="0">
                <a:solidFill>
                  <a:schemeClr val="accent1">
                    <a:lumMod val="50000"/>
                  </a:schemeClr>
                </a:solidFill>
              </a:rPr>
              <a:t>// The input/output matrices (A, B, C)  of size ‘N’ are allocated and </a:t>
            </a:r>
          </a:p>
          <a:p>
            <a:pPr lvl="1"/>
            <a:r>
              <a:rPr lang="en-US" sz="2000" dirty="0">
                <a:solidFill>
                  <a:schemeClr val="accent1">
                    <a:lumMod val="50000"/>
                  </a:schemeClr>
                </a:solidFill>
              </a:rPr>
              <a:t>// initialized</a:t>
            </a:r>
          </a:p>
          <a:p>
            <a:pPr lvl="1"/>
            <a:r>
              <a:rPr lang="pt-BR" sz="2000" dirty="0"/>
              <a:t>VecAdd</a:t>
            </a:r>
            <a:r>
              <a:rPr lang="pt-BR" sz="2000" dirty="0">
                <a:solidFill>
                  <a:srgbClr val="C00000"/>
                </a:solidFill>
              </a:rPr>
              <a:t>&lt;&lt;&lt;</a:t>
            </a:r>
            <a:r>
              <a:rPr lang="en-US" sz="2000" dirty="0"/>
              <a:t>1</a:t>
            </a:r>
            <a:r>
              <a:rPr lang="pt-BR" sz="2000" dirty="0"/>
              <a:t>, </a:t>
            </a:r>
            <a:r>
              <a:rPr lang="en-US" sz="2000" dirty="0"/>
              <a:t>N</a:t>
            </a:r>
            <a:r>
              <a:rPr lang="pt-BR" sz="2000" dirty="0">
                <a:solidFill>
                  <a:srgbClr val="C00000"/>
                </a:solidFill>
              </a:rPr>
              <a:t>&gt;&gt;&gt;</a:t>
            </a:r>
            <a:r>
              <a:rPr lang="pt-BR" sz="2000" dirty="0"/>
              <a:t>(A, B, C); </a:t>
            </a:r>
            <a:r>
              <a:rPr lang="en-US" sz="2000" dirty="0">
                <a:solidFill>
                  <a:schemeClr val="accent1">
                    <a:lumMod val="50000"/>
                  </a:schemeClr>
                </a:solidFill>
              </a:rPr>
              <a:t>/* Kernel invocation</a:t>
            </a:r>
          </a:p>
          <a:p>
            <a:pPr lvl="1"/>
            <a:r>
              <a:rPr lang="en-US" sz="2000" dirty="0">
                <a:solidFill>
                  <a:schemeClr val="accent1">
                    <a:lumMod val="50000"/>
                  </a:schemeClr>
                </a:solidFill>
              </a:rPr>
              <a:t>                                             with N threads, that  is the size of the vector */</a:t>
            </a:r>
            <a:endParaRPr lang="pt-BR" sz="2000" dirty="0">
              <a:solidFill>
                <a:schemeClr val="accent1">
                  <a:lumMod val="50000"/>
                </a:schemeClr>
              </a:solidFill>
            </a:endParaRPr>
          </a:p>
          <a:p>
            <a:r>
              <a:rPr lang="en-US" sz="2000" dirty="0"/>
              <a:t>} </a:t>
            </a:r>
          </a:p>
        </p:txBody>
      </p:sp>
      <p:sp>
        <p:nvSpPr>
          <p:cNvPr id="6" name="Rectangle 5"/>
          <p:cNvSpPr/>
          <p:nvPr/>
        </p:nvSpPr>
        <p:spPr>
          <a:xfrm>
            <a:off x="7924800" y="381000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HOST</a:t>
            </a:r>
          </a:p>
        </p:txBody>
      </p:sp>
      <p:sp>
        <p:nvSpPr>
          <p:cNvPr id="7" name="Rectangle 6"/>
          <p:cNvSpPr/>
          <p:nvPr/>
        </p:nvSpPr>
        <p:spPr>
          <a:xfrm>
            <a:off x="7924800" y="114300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DEVICE</a:t>
            </a:r>
          </a:p>
        </p:txBody>
      </p:sp>
      <p:sp>
        <p:nvSpPr>
          <p:cNvPr id="8" name="Oval 7"/>
          <p:cNvSpPr/>
          <p:nvPr/>
        </p:nvSpPr>
        <p:spPr>
          <a:xfrm>
            <a:off x="1600200" y="49530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219200" y="1981200"/>
            <a:ext cx="167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3048000" y="2286000"/>
            <a:ext cx="381000" cy="369332"/>
          </a:xfrm>
          <a:prstGeom prst="rect">
            <a:avLst/>
          </a:prstGeom>
          <a:noFill/>
        </p:spPr>
        <p:txBody>
          <a:bodyPr wrap="square" rtlCol="0">
            <a:spAutoFit/>
          </a:bodyPr>
          <a:lstStyle/>
          <a:p>
            <a:endParaRPr lang="en-US" b="1" dirty="0">
              <a:solidFill>
                <a:srgbClr val="FFFF00"/>
              </a:solidFill>
            </a:endParaRPr>
          </a:p>
        </p:txBody>
      </p:sp>
      <p:sp>
        <p:nvSpPr>
          <p:cNvPr id="15" name="Rounded Rectangular Callout 14"/>
          <p:cNvSpPr/>
          <p:nvPr/>
        </p:nvSpPr>
        <p:spPr>
          <a:xfrm>
            <a:off x="4191000" y="1981200"/>
            <a:ext cx="2438400" cy="609600"/>
          </a:xfrm>
          <a:prstGeom prst="wedgeRoundRectCallout">
            <a:avLst>
              <a:gd name="adj1" fmla="val -101833"/>
              <a:gd name="adj2" fmla="val -23500"/>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identification within a kernel</a:t>
            </a:r>
          </a:p>
        </p:txBody>
      </p:sp>
      <p:sp>
        <p:nvSpPr>
          <p:cNvPr id="16" name="Rounded Rectangular Callout 15"/>
          <p:cNvSpPr/>
          <p:nvPr/>
        </p:nvSpPr>
        <p:spPr>
          <a:xfrm>
            <a:off x="3429000" y="4038600"/>
            <a:ext cx="2438400" cy="609600"/>
          </a:xfrm>
          <a:prstGeom prst="wedgeRoundRectCallout">
            <a:avLst>
              <a:gd name="adj1" fmla="val -85833"/>
              <a:gd name="adj2" fmla="val 108500"/>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 execution configuration</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strVal val="#ppt_w*0.70"/>
                                          </p:val>
                                        </p:tav>
                                        <p:tav tm="100000">
                                          <p:val>
                                            <p:strVal val="#ppt_w"/>
                                          </p:val>
                                        </p:tav>
                                      </p:tavLst>
                                    </p:anim>
                                    <p:anim calcmode="lin" valueType="num">
                                      <p:cBhvr>
                                        <p:cTn id="29" dur="1000" fill="hold"/>
                                        <p:tgtEl>
                                          <p:spTgt spid="16"/>
                                        </p:tgtEl>
                                        <p:attrNameLst>
                                          <p:attrName>ppt_h</p:attrName>
                                        </p:attrNameLst>
                                      </p:cBhvr>
                                      <p:tavLst>
                                        <p:tav tm="0">
                                          <p:val>
                                            <p:strVal val="#ppt_h"/>
                                          </p:val>
                                        </p:tav>
                                        <p:tav tm="100000">
                                          <p:val>
                                            <p:strVal val="#ppt_h"/>
                                          </p:val>
                                        </p:tav>
                                      </p:tavLst>
                                    </p:anim>
                                    <p:animEffect transition="in" filter="fade">
                                      <p:cBhvr>
                                        <p:cTn id="30" dur="1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strVal val="#ppt_w*0.70"/>
                                          </p:val>
                                        </p:tav>
                                        <p:tav tm="100000">
                                          <p:val>
                                            <p:strVal val="#ppt_w"/>
                                          </p:val>
                                        </p:tav>
                                      </p:tavLst>
                                    </p:anim>
                                    <p:anim calcmode="lin" valueType="num">
                                      <p:cBhvr>
                                        <p:cTn id="36" dur="1000" fill="hold"/>
                                        <p:tgtEl>
                                          <p:spTgt spid="13"/>
                                        </p:tgtEl>
                                        <p:attrNameLst>
                                          <p:attrName>ppt_h</p:attrName>
                                        </p:attrNameLst>
                                      </p:cBhvr>
                                      <p:tavLst>
                                        <p:tav tm="0">
                                          <p:val>
                                            <p:strVal val="#ppt_h"/>
                                          </p:val>
                                        </p:tav>
                                        <p:tav tm="100000">
                                          <p:val>
                                            <p:strVal val="#ppt_h"/>
                                          </p:val>
                                        </p:tav>
                                      </p:tavLst>
                                    </p:anim>
                                    <p:animEffect transition="in" filter="fade">
                                      <p:cBhvr>
                                        <p:cTn id="37" dur="1000"/>
                                        <p:tgtEl>
                                          <p:spTgt spid="13"/>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strVal val="#ppt_w*0.70"/>
                                          </p:val>
                                        </p:tav>
                                        <p:tav tm="100000">
                                          <p:val>
                                            <p:strVal val="#ppt_w"/>
                                          </p:val>
                                        </p:tav>
                                      </p:tavLst>
                                    </p:anim>
                                    <p:anim calcmode="lin" valueType="num">
                                      <p:cBhvr>
                                        <p:cTn id="41" dur="1000" fill="hold"/>
                                        <p:tgtEl>
                                          <p:spTgt spid="15"/>
                                        </p:tgtEl>
                                        <p:attrNameLst>
                                          <p:attrName>ppt_h</p:attrName>
                                        </p:attrNameLst>
                                      </p:cBhvr>
                                      <p:tavLst>
                                        <p:tav tm="0">
                                          <p:val>
                                            <p:strVal val="#ppt_h"/>
                                          </p:val>
                                        </p:tav>
                                        <p:tav tm="100000">
                                          <p:val>
                                            <p:strVal val="#ppt_h"/>
                                          </p:val>
                                        </p:tav>
                                      </p:tavLst>
                                    </p:anim>
                                    <p:animEffect transition="in" filter="fade">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8" grpId="0" animBg="1"/>
      <p:bldP spid="13" grpId="1"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2133600" y="2438400"/>
            <a:ext cx="4495800" cy="685800"/>
            <a:chOff x="1344" y="1536"/>
            <a:chExt cx="2832" cy="432"/>
          </a:xfrm>
        </p:grpSpPr>
        <p:sp>
          <p:nvSpPr>
            <p:cNvPr id="39984" name="Rectangle 48"/>
            <p:cNvSpPr>
              <a:spLocks noChangeArrowheads="1"/>
            </p:cNvSpPr>
            <p:nvPr/>
          </p:nvSpPr>
          <p:spPr bwMode="auto">
            <a:xfrm>
              <a:off x="3648"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39983" name="Rectangle 47"/>
            <p:cNvSpPr>
              <a:spLocks noChangeArrowheads="1"/>
            </p:cNvSpPr>
            <p:nvPr/>
          </p:nvSpPr>
          <p:spPr bwMode="auto">
            <a:xfrm>
              <a:off x="3072"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39982" name="Rectangle 46"/>
            <p:cNvSpPr>
              <a:spLocks noChangeArrowheads="1"/>
            </p:cNvSpPr>
            <p:nvPr/>
          </p:nvSpPr>
          <p:spPr bwMode="auto">
            <a:xfrm>
              <a:off x="2496"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39981" name="Rectangle 45"/>
            <p:cNvSpPr>
              <a:spLocks noChangeArrowheads="1"/>
            </p:cNvSpPr>
            <p:nvPr/>
          </p:nvSpPr>
          <p:spPr bwMode="auto">
            <a:xfrm>
              <a:off x="1920"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39980" name="Rectangle 44"/>
            <p:cNvSpPr>
              <a:spLocks noChangeArrowheads="1"/>
            </p:cNvSpPr>
            <p:nvPr/>
          </p:nvSpPr>
          <p:spPr bwMode="auto">
            <a:xfrm>
              <a:off x="1344"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39938" name="Rectangle 2"/>
          <p:cNvSpPr>
            <a:spLocks noGrp="1" noChangeArrowheads="1"/>
          </p:cNvSpPr>
          <p:nvPr>
            <p:ph type="title"/>
          </p:nvPr>
        </p:nvSpPr>
        <p:spPr/>
        <p:txBody>
          <a:bodyPr>
            <a:normAutofit/>
          </a:bodyPr>
          <a:lstStyle/>
          <a:p>
            <a:r>
              <a:rPr lang="en-US" dirty="0"/>
              <a:t>CUDA Thread Hierarchy</a:t>
            </a:r>
          </a:p>
        </p:txBody>
      </p:sp>
      <p:grpSp>
        <p:nvGrpSpPr>
          <p:cNvPr id="3" name="Group 49"/>
          <p:cNvGrpSpPr>
            <a:grpSpLocks/>
          </p:cNvGrpSpPr>
          <p:nvPr/>
        </p:nvGrpSpPr>
        <p:grpSpPr bwMode="auto">
          <a:xfrm>
            <a:off x="2286000" y="2590800"/>
            <a:ext cx="4267200" cy="457200"/>
            <a:chOff x="1440" y="1632"/>
            <a:chExt cx="2688" cy="288"/>
          </a:xfrm>
        </p:grpSpPr>
        <p:sp>
          <p:nvSpPr>
            <p:cNvPr id="39940" name="Freeform 4"/>
            <p:cNvSpPr>
              <a:spLocks/>
            </p:cNvSpPr>
            <p:nvPr/>
          </p:nvSpPr>
          <p:spPr bwMode="auto">
            <a:xfrm>
              <a:off x="144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42" name="Freeform 6"/>
            <p:cNvSpPr>
              <a:spLocks/>
            </p:cNvSpPr>
            <p:nvPr/>
          </p:nvSpPr>
          <p:spPr bwMode="auto">
            <a:xfrm>
              <a:off x="158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43" name="Freeform 7"/>
            <p:cNvSpPr>
              <a:spLocks/>
            </p:cNvSpPr>
            <p:nvPr/>
          </p:nvSpPr>
          <p:spPr bwMode="auto">
            <a:xfrm>
              <a:off x="172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53" name="Freeform 17"/>
            <p:cNvSpPr>
              <a:spLocks/>
            </p:cNvSpPr>
            <p:nvPr/>
          </p:nvSpPr>
          <p:spPr bwMode="auto">
            <a:xfrm>
              <a:off x="196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54" name="Freeform 18"/>
            <p:cNvSpPr>
              <a:spLocks/>
            </p:cNvSpPr>
            <p:nvPr/>
          </p:nvSpPr>
          <p:spPr bwMode="auto">
            <a:xfrm>
              <a:off x="211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55" name="Freeform 19"/>
            <p:cNvSpPr>
              <a:spLocks/>
            </p:cNvSpPr>
            <p:nvPr/>
          </p:nvSpPr>
          <p:spPr bwMode="auto">
            <a:xfrm>
              <a:off x="2256"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58" name="Freeform 22"/>
            <p:cNvSpPr>
              <a:spLocks/>
            </p:cNvSpPr>
            <p:nvPr/>
          </p:nvSpPr>
          <p:spPr bwMode="auto">
            <a:xfrm>
              <a:off x="25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59" name="Freeform 23"/>
            <p:cNvSpPr>
              <a:spLocks/>
            </p:cNvSpPr>
            <p:nvPr/>
          </p:nvSpPr>
          <p:spPr bwMode="auto">
            <a:xfrm>
              <a:off x="26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0" name="Freeform 24"/>
            <p:cNvSpPr>
              <a:spLocks/>
            </p:cNvSpPr>
            <p:nvPr/>
          </p:nvSpPr>
          <p:spPr bwMode="auto">
            <a:xfrm>
              <a:off x="28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3" name="Freeform 27"/>
            <p:cNvSpPr>
              <a:spLocks/>
            </p:cNvSpPr>
            <p:nvPr/>
          </p:nvSpPr>
          <p:spPr bwMode="auto">
            <a:xfrm>
              <a:off x="37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4" name="Freeform 28"/>
            <p:cNvSpPr>
              <a:spLocks/>
            </p:cNvSpPr>
            <p:nvPr/>
          </p:nvSpPr>
          <p:spPr bwMode="auto">
            <a:xfrm>
              <a:off x="38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5" name="Freeform 29"/>
            <p:cNvSpPr>
              <a:spLocks/>
            </p:cNvSpPr>
            <p:nvPr/>
          </p:nvSpPr>
          <p:spPr bwMode="auto">
            <a:xfrm>
              <a:off x="40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8" name="Freeform 32"/>
            <p:cNvSpPr>
              <a:spLocks/>
            </p:cNvSpPr>
            <p:nvPr/>
          </p:nvSpPr>
          <p:spPr bwMode="auto">
            <a:xfrm>
              <a:off x="312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69" name="Freeform 33"/>
            <p:cNvSpPr>
              <a:spLocks/>
            </p:cNvSpPr>
            <p:nvPr/>
          </p:nvSpPr>
          <p:spPr bwMode="auto">
            <a:xfrm>
              <a:off x="326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39970" name="Freeform 34"/>
            <p:cNvSpPr>
              <a:spLocks/>
            </p:cNvSpPr>
            <p:nvPr/>
          </p:nvSpPr>
          <p:spPr bwMode="auto">
            <a:xfrm>
              <a:off x="340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sp>
        <p:nvSpPr>
          <p:cNvPr id="39974" name="AutoShape 38"/>
          <p:cNvSpPr>
            <a:spLocks/>
          </p:cNvSpPr>
          <p:nvPr/>
        </p:nvSpPr>
        <p:spPr bwMode="auto">
          <a:xfrm rot="16200000">
            <a:off x="4191000" y="2209800"/>
            <a:ext cx="304800" cy="3505200"/>
          </a:xfrm>
          <a:prstGeom prst="leftBrace">
            <a:avLst>
              <a:gd name="adj1" fmla="val 95833"/>
              <a:gd name="adj2" fmla="val 50000"/>
            </a:avLst>
          </a:prstGeom>
          <a:noFill/>
          <a:ln w="9525">
            <a:solidFill>
              <a:schemeClr val="tx1"/>
            </a:solidFill>
            <a:round/>
            <a:headEnd/>
            <a:tailEnd/>
          </a:ln>
          <a:effectLst/>
        </p:spPr>
        <p:txBody>
          <a:bodyPr lIns="0" tIns="0" rIns="0" bIns="0" anchor="ctr">
            <a:spAutoFit/>
          </a:bodyPr>
          <a:lstStyle/>
          <a:p>
            <a:endParaRPr lang="en-US" dirty="0"/>
          </a:p>
        </p:txBody>
      </p:sp>
      <p:sp>
        <p:nvSpPr>
          <p:cNvPr id="39975" name="Text Box 39"/>
          <p:cNvSpPr txBox="1">
            <a:spLocks noChangeArrowheads="1"/>
          </p:cNvSpPr>
          <p:nvPr/>
        </p:nvSpPr>
        <p:spPr bwMode="auto">
          <a:xfrm>
            <a:off x="3352800" y="43434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threads</a:t>
            </a:r>
          </a:p>
        </p:txBody>
      </p:sp>
      <p:sp>
        <p:nvSpPr>
          <p:cNvPr id="39987" name="Text Box 51"/>
          <p:cNvSpPr txBox="1">
            <a:spLocks noChangeArrowheads="1"/>
          </p:cNvSpPr>
          <p:nvPr/>
        </p:nvSpPr>
        <p:spPr bwMode="auto">
          <a:xfrm>
            <a:off x="3352800" y="4327525"/>
            <a:ext cx="2133600" cy="549275"/>
          </a:xfrm>
          <a:prstGeom prst="rect">
            <a:avLst/>
          </a:prstGeom>
          <a:noFill/>
          <a:ln w="9525" algn="ctr">
            <a:noFill/>
            <a:miter lim="800000"/>
            <a:headEnd/>
            <a:tailEnd/>
          </a:ln>
          <a:effectLst/>
        </p:spPr>
        <p:txBody>
          <a:bodyPr lIns="0" tIns="0" rIns="0" bIns="0">
            <a:spAutoFit/>
          </a:bodyPr>
          <a:lstStyle/>
          <a:p>
            <a:pPr algn="ctr"/>
            <a:r>
              <a:rPr lang="en-US" sz="1800" b="0" dirty="0"/>
              <a:t>threads are grouped into thread blocks</a:t>
            </a:r>
          </a:p>
        </p:txBody>
      </p:sp>
      <p:sp>
        <p:nvSpPr>
          <p:cNvPr id="39988" name="Rectangle 52"/>
          <p:cNvSpPr>
            <a:spLocks noChangeArrowheads="1"/>
          </p:cNvSpPr>
          <p:nvPr/>
        </p:nvSpPr>
        <p:spPr bwMode="auto">
          <a:xfrm>
            <a:off x="1752600" y="2057400"/>
            <a:ext cx="5181600" cy="1447800"/>
          </a:xfrm>
          <a:prstGeom prst="rect">
            <a:avLst/>
          </a:prstGeom>
          <a:solidFill>
            <a:srgbClr val="FF0000">
              <a:alpha val="22000"/>
            </a:srgb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39989" name="Text Box 53"/>
          <p:cNvSpPr txBox="1">
            <a:spLocks noChangeArrowheads="1"/>
          </p:cNvSpPr>
          <p:nvPr/>
        </p:nvSpPr>
        <p:spPr bwMode="auto">
          <a:xfrm>
            <a:off x="3352800" y="4343400"/>
            <a:ext cx="2133600" cy="549275"/>
          </a:xfrm>
          <a:prstGeom prst="rect">
            <a:avLst/>
          </a:prstGeom>
          <a:noFill/>
          <a:ln w="9525" algn="ctr">
            <a:noFill/>
            <a:miter lim="800000"/>
            <a:headEnd/>
            <a:tailEnd/>
          </a:ln>
          <a:effectLst/>
        </p:spPr>
        <p:txBody>
          <a:bodyPr lIns="0" tIns="0" rIns="0" bIns="0">
            <a:spAutoFit/>
          </a:bodyPr>
          <a:lstStyle/>
          <a:p>
            <a:pPr algn="ctr"/>
            <a:r>
              <a:rPr lang="en-US" sz="1800" b="0" dirty="0"/>
              <a:t>thread blocks are grouped into a grid</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75"/>
                                        </p:tgtEl>
                                        <p:attrNameLst>
                                          <p:attrName>style.visibility</p:attrName>
                                        </p:attrNameLst>
                                      </p:cBhvr>
                                      <p:to>
                                        <p:strVal val="visible"/>
                                      </p:to>
                                    </p:set>
                                  </p:childTnLst>
                                  <p:subTnLst>
                                    <p:set>
                                      <p:cBhvr override="childStyle">
                                        <p:cTn dur="1" fill="hold" display="0" masterRel="nextClick" afterEffect="1"/>
                                        <p:tgtEl>
                                          <p:spTgt spid="3997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87"/>
                                        </p:tgtEl>
                                        <p:attrNameLst>
                                          <p:attrName>style.visibility</p:attrName>
                                        </p:attrNameLst>
                                      </p:cBhvr>
                                      <p:to>
                                        <p:strVal val="visible"/>
                                      </p:to>
                                    </p:set>
                                  </p:childTnLst>
                                  <p:subTnLst>
                                    <p:set>
                                      <p:cBhvr override="childStyle">
                                        <p:cTn dur="1" fill="hold" display="0" masterRel="nextClick" afterEffect="1"/>
                                        <p:tgtEl>
                                          <p:spTgt spid="3998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4" grpId="0" animBg="1"/>
      <p:bldP spid="39975" grpId="0"/>
      <p:bldP spid="39987" grpId="0"/>
      <p:bldP spid="39988" grpId="0" animBg="1"/>
      <p:bldP spid="399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1" name="AutoShape 71"/>
          <p:cNvSpPr>
            <a:spLocks noChangeArrowheads="1"/>
          </p:cNvSpPr>
          <p:nvPr/>
        </p:nvSpPr>
        <p:spPr bwMode="auto">
          <a:xfrm>
            <a:off x="2362200" y="20574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grpSp>
        <p:nvGrpSpPr>
          <p:cNvPr id="2" name="Group 64"/>
          <p:cNvGrpSpPr>
            <a:grpSpLocks/>
          </p:cNvGrpSpPr>
          <p:nvPr/>
        </p:nvGrpSpPr>
        <p:grpSpPr bwMode="auto">
          <a:xfrm>
            <a:off x="2286000" y="2209800"/>
            <a:ext cx="4495800" cy="1143000"/>
            <a:chOff x="1344" y="1536"/>
            <a:chExt cx="2832" cy="432"/>
          </a:xfrm>
        </p:grpSpPr>
        <p:sp>
          <p:nvSpPr>
            <p:cNvPr id="41025" name="Rectangle 65"/>
            <p:cNvSpPr>
              <a:spLocks noChangeArrowheads="1"/>
            </p:cNvSpPr>
            <p:nvPr/>
          </p:nvSpPr>
          <p:spPr bwMode="auto">
            <a:xfrm>
              <a:off x="3648" y="1536"/>
              <a:ext cx="528" cy="432"/>
            </a:xfrm>
            <a:prstGeom prst="rect">
              <a:avLst/>
            </a:prstGeom>
            <a:solidFill>
              <a:schemeClr val="tx2">
                <a:alpha val="49001"/>
              </a:schemeClr>
            </a:solidFill>
            <a:ln w="9525" algn="ctr">
              <a:solidFill>
                <a:schemeClr val="tx1"/>
              </a:solidFill>
              <a:miter lim="800000"/>
              <a:headEnd/>
              <a:tailEnd/>
            </a:ln>
            <a:effectLst/>
          </p:spPr>
          <p:txBody>
            <a:bodyPr lIns="0" tIns="0" rIns="0" bIns="0" anchor="ctr">
              <a:spAutoFit/>
            </a:bodyPr>
            <a:lstStyle/>
            <a:p>
              <a:endParaRPr lang="en-US" dirty="0"/>
            </a:p>
          </p:txBody>
        </p:sp>
        <p:sp>
          <p:nvSpPr>
            <p:cNvPr id="41026" name="Rectangle 66"/>
            <p:cNvSpPr>
              <a:spLocks noChangeArrowheads="1"/>
            </p:cNvSpPr>
            <p:nvPr/>
          </p:nvSpPr>
          <p:spPr bwMode="auto">
            <a:xfrm>
              <a:off x="3072"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1027" name="Rectangle 67"/>
            <p:cNvSpPr>
              <a:spLocks noChangeArrowheads="1"/>
            </p:cNvSpPr>
            <p:nvPr/>
          </p:nvSpPr>
          <p:spPr bwMode="auto">
            <a:xfrm>
              <a:off x="2496"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1028" name="Rectangle 68"/>
            <p:cNvSpPr>
              <a:spLocks noChangeArrowheads="1"/>
            </p:cNvSpPr>
            <p:nvPr/>
          </p:nvSpPr>
          <p:spPr bwMode="auto">
            <a:xfrm>
              <a:off x="1920"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1029" name="Rectangle 69"/>
            <p:cNvSpPr>
              <a:spLocks noChangeArrowheads="1"/>
            </p:cNvSpPr>
            <p:nvPr/>
          </p:nvSpPr>
          <p:spPr bwMode="auto">
            <a:xfrm>
              <a:off x="1344"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grpSp>
      <p:grpSp>
        <p:nvGrpSpPr>
          <p:cNvPr id="3" name="Group 4"/>
          <p:cNvGrpSpPr>
            <a:grpSpLocks/>
          </p:cNvGrpSpPr>
          <p:nvPr/>
        </p:nvGrpSpPr>
        <p:grpSpPr bwMode="auto">
          <a:xfrm>
            <a:off x="2286000" y="2590800"/>
            <a:ext cx="4495800" cy="685800"/>
            <a:chOff x="1344" y="1536"/>
            <a:chExt cx="2832" cy="432"/>
          </a:xfrm>
        </p:grpSpPr>
        <p:sp>
          <p:nvSpPr>
            <p:cNvPr id="40965" name="Rectangle 5"/>
            <p:cNvSpPr>
              <a:spLocks noChangeArrowheads="1"/>
            </p:cNvSpPr>
            <p:nvPr/>
          </p:nvSpPr>
          <p:spPr bwMode="auto">
            <a:xfrm>
              <a:off x="3648"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0966" name="Rectangle 6"/>
            <p:cNvSpPr>
              <a:spLocks noChangeArrowheads="1"/>
            </p:cNvSpPr>
            <p:nvPr/>
          </p:nvSpPr>
          <p:spPr bwMode="auto">
            <a:xfrm>
              <a:off x="3072"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0967" name="Rectangle 7"/>
            <p:cNvSpPr>
              <a:spLocks noChangeArrowheads="1"/>
            </p:cNvSpPr>
            <p:nvPr/>
          </p:nvSpPr>
          <p:spPr bwMode="auto">
            <a:xfrm>
              <a:off x="2496"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0968" name="Rectangle 8"/>
            <p:cNvSpPr>
              <a:spLocks noChangeArrowheads="1"/>
            </p:cNvSpPr>
            <p:nvPr/>
          </p:nvSpPr>
          <p:spPr bwMode="auto">
            <a:xfrm>
              <a:off x="1920"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40969" name="Rectangle 9"/>
            <p:cNvSpPr>
              <a:spLocks noChangeArrowheads="1"/>
            </p:cNvSpPr>
            <p:nvPr/>
          </p:nvSpPr>
          <p:spPr bwMode="auto">
            <a:xfrm>
              <a:off x="1344" y="1536"/>
              <a:ext cx="528" cy="432"/>
            </a:xfrm>
            <a:prstGeom prst="rect">
              <a:avLst/>
            </a:prstGeom>
            <a:solidFill>
              <a:schemeClr val="tx2">
                <a:alpha val="49001"/>
              </a:schemeClr>
            </a:solidFill>
            <a:ln w="9525" algn="ctr">
              <a:solidFill>
                <a:schemeClr val="tx1"/>
              </a:solidFill>
              <a:miter lim="800000"/>
              <a:headEnd/>
              <a:tailEnd/>
            </a:ln>
            <a:effectLst/>
          </p:spPr>
          <p:txBody>
            <a:bodyPr wrap="none" lIns="0" tIns="0" rIns="0" bIns="0" anchor="ctr">
              <a:spAutoFit/>
            </a:bodyPr>
            <a:lstStyle/>
            <a:p>
              <a:endParaRPr lang="en-US" dirty="0"/>
            </a:p>
          </p:txBody>
        </p:sp>
      </p:grpSp>
      <p:grpSp>
        <p:nvGrpSpPr>
          <p:cNvPr id="4" name="Group 11"/>
          <p:cNvGrpSpPr>
            <a:grpSpLocks/>
          </p:cNvGrpSpPr>
          <p:nvPr/>
        </p:nvGrpSpPr>
        <p:grpSpPr bwMode="auto">
          <a:xfrm>
            <a:off x="2438400" y="2743200"/>
            <a:ext cx="4267200" cy="457200"/>
            <a:chOff x="1440" y="1632"/>
            <a:chExt cx="2688" cy="288"/>
          </a:xfrm>
        </p:grpSpPr>
        <p:sp>
          <p:nvSpPr>
            <p:cNvPr id="40972" name="Freeform 12"/>
            <p:cNvSpPr>
              <a:spLocks/>
            </p:cNvSpPr>
            <p:nvPr/>
          </p:nvSpPr>
          <p:spPr bwMode="auto">
            <a:xfrm>
              <a:off x="144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3" name="Freeform 13"/>
            <p:cNvSpPr>
              <a:spLocks/>
            </p:cNvSpPr>
            <p:nvPr/>
          </p:nvSpPr>
          <p:spPr bwMode="auto">
            <a:xfrm>
              <a:off x="158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4" name="Freeform 14"/>
            <p:cNvSpPr>
              <a:spLocks/>
            </p:cNvSpPr>
            <p:nvPr/>
          </p:nvSpPr>
          <p:spPr bwMode="auto">
            <a:xfrm>
              <a:off x="172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5" name="Freeform 15"/>
            <p:cNvSpPr>
              <a:spLocks/>
            </p:cNvSpPr>
            <p:nvPr/>
          </p:nvSpPr>
          <p:spPr bwMode="auto">
            <a:xfrm>
              <a:off x="196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6" name="Freeform 16"/>
            <p:cNvSpPr>
              <a:spLocks/>
            </p:cNvSpPr>
            <p:nvPr/>
          </p:nvSpPr>
          <p:spPr bwMode="auto">
            <a:xfrm>
              <a:off x="211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7" name="Freeform 17"/>
            <p:cNvSpPr>
              <a:spLocks/>
            </p:cNvSpPr>
            <p:nvPr/>
          </p:nvSpPr>
          <p:spPr bwMode="auto">
            <a:xfrm>
              <a:off x="2256"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8" name="Freeform 18"/>
            <p:cNvSpPr>
              <a:spLocks/>
            </p:cNvSpPr>
            <p:nvPr/>
          </p:nvSpPr>
          <p:spPr bwMode="auto">
            <a:xfrm>
              <a:off x="25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79" name="Freeform 19"/>
            <p:cNvSpPr>
              <a:spLocks/>
            </p:cNvSpPr>
            <p:nvPr/>
          </p:nvSpPr>
          <p:spPr bwMode="auto">
            <a:xfrm>
              <a:off x="26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0" name="Freeform 20"/>
            <p:cNvSpPr>
              <a:spLocks/>
            </p:cNvSpPr>
            <p:nvPr/>
          </p:nvSpPr>
          <p:spPr bwMode="auto">
            <a:xfrm>
              <a:off x="28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1" name="Freeform 21"/>
            <p:cNvSpPr>
              <a:spLocks/>
            </p:cNvSpPr>
            <p:nvPr/>
          </p:nvSpPr>
          <p:spPr bwMode="auto">
            <a:xfrm>
              <a:off x="37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2" name="Freeform 22"/>
            <p:cNvSpPr>
              <a:spLocks/>
            </p:cNvSpPr>
            <p:nvPr/>
          </p:nvSpPr>
          <p:spPr bwMode="auto">
            <a:xfrm>
              <a:off x="38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3" name="Freeform 23"/>
            <p:cNvSpPr>
              <a:spLocks/>
            </p:cNvSpPr>
            <p:nvPr/>
          </p:nvSpPr>
          <p:spPr bwMode="auto">
            <a:xfrm>
              <a:off x="40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4" name="Freeform 24"/>
            <p:cNvSpPr>
              <a:spLocks/>
            </p:cNvSpPr>
            <p:nvPr/>
          </p:nvSpPr>
          <p:spPr bwMode="auto">
            <a:xfrm>
              <a:off x="312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5" name="Freeform 25"/>
            <p:cNvSpPr>
              <a:spLocks/>
            </p:cNvSpPr>
            <p:nvPr/>
          </p:nvSpPr>
          <p:spPr bwMode="auto">
            <a:xfrm>
              <a:off x="326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86" name="Freeform 26"/>
            <p:cNvSpPr>
              <a:spLocks/>
            </p:cNvSpPr>
            <p:nvPr/>
          </p:nvSpPr>
          <p:spPr bwMode="auto">
            <a:xfrm>
              <a:off x="340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sp>
        <p:nvSpPr>
          <p:cNvPr id="40987" name="AutoShape 27"/>
          <p:cNvSpPr>
            <a:spLocks/>
          </p:cNvSpPr>
          <p:nvPr/>
        </p:nvSpPr>
        <p:spPr bwMode="auto">
          <a:xfrm rot="16200000">
            <a:off x="4343400" y="2362200"/>
            <a:ext cx="304800" cy="3505200"/>
          </a:xfrm>
          <a:prstGeom prst="leftBrace">
            <a:avLst>
              <a:gd name="adj1" fmla="val 95833"/>
              <a:gd name="adj2" fmla="val 50000"/>
            </a:avLst>
          </a:prstGeom>
          <a:noFill/>
          <a:ln w="9525">
            <a:solidFill>
              <a:schemeClr val="tx1"/>
            </a:solidFill>
            <a:round/>
            <a:headEnd/>
            <a:tailEnd/>
          </a:ln>
          <a:effectLst/>
        </p:spPr>
        <p:txBody>
          <a:bodyPr lIns="0" tIns="0" rIns="0" bIns="0" anchor="ctr">
            <a:spAutoFit/>
          </a:bodyPr>
          <a:lstStyle/>
          <a:p>
            <a:endParaRPr lang="en-US" dirty="0"/>
          </a:p>
        </p:txBody>
      </p:sp>
      <p:sp>
        <p:nvSpPr>
          <p:cNvPr id="40991" name="Text Box 31"/>
          <p:cNvSpPr txBox="1">
            <a:spLocks noChangeArrowheads="1"/>
          </p:cNvSpPr>
          <p:nvPr/>
        </p:nvSpPr>
        <p:spPr bwMode="auto">
          <a:xfrm>
            <a:off x="3505200" y="43434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1-D thread blocks</a:t>
            </a:r>
          </a:p>
        </p:txBody>
      </p:sp>
      <p:grpSp>
        <p:nvGrpSpPr>
          <p:cNvPr id="5" name="Group 32"/>
          <p:cNvGrpSpPr>
            <a:grpSpLocks/>
          </p:cNvGrpSpPr>
          <p:nvPr/>
        </p:nvGrpSpPr>
        <p:grpSpPr bwMode="auto">
          <a:xfrm>
            <a:off x="2438400" y="2286000"/>
            <a:ext cx="4267200" cy="457200"/>
            <a:chOff x="1440" y="1632"/>
            <a:chExt cx="2688" cy="288"/>
          </a:xfrm>
        </p:grpSpPr>
        <p:sp>
          <p:nvSpPr>
            <p:cNvPr id="40993" name="Freeform 33"/>
            <p:cNvSpPr>
              <a:spLocks/>
            </p:cNvSpPr>
            <p:nvPr/>
          </p:nvSpPr>
          <p:spPr bwMode="auto">
            <a:xfrm>
              <a:off x="144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4" name="Freeform 34"/>
            <p:cNvSpPr>
              <a:spLocks/>
            </p:cNvSpPr>
            <p:nvPr/>
          </p:nvSpPr>
          <p:spPr bwMode="auto">
            <a:xfrm>
              <a:off x="158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5" name="Freeform 35"/>
            <p:cNvSpPr>
              <a:spLocks/>
            </p:cNvSpPr>
            <p:nvPr/>
          </p:nvSpPr>
          <p:spPr bwMode="auto">
            <a:xfrm>
              <a:off x="172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6" name="Freeform 36"/>
            <p:cNvSpPr>
              <a:spLocks/>
            </p:cNvSpPr>
            <p:nvPr/>
          </p:nvSpPr>
          <p:spPr bwMode="auto">
            <a:xfrm>
              <a:off x="196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7" name="Freeform 37"/>
            <p:cNvSpPr>
              <a:spLocks/>
            </p:cNvSpPr>
            <p:nvPr/>
          </p:nvSpPr>
          <p:spPr bwMode="auto">
            <a:xfrm>
              <a:off x="211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8" name="Freeform 38"/>
            <p:cNvSpPr>
              <a:spLocks/>
            </p:cNvSpPr>
            <p:nvPr/>
          </p:nvSpPr>
          <p:spPr bwMode="auto">
            <a:xfrm>
              <a:off x="2256"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0999" name="Freeform 39"/>
            <p:cNvSpPr>
              <a:spLocks/>
            </p:cNvSpPr>
            <p:nvPr/>
          </p:nvSpPr>
          <p:spPr bwMode="auto">
            <a:xfrm>
              <a:off x="25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0" name="Freeform 40"/>
            <p:cNvSpPr>
              <a:spLocks/>
            </p:cNvSpPr>
            <p:nvPr/>
          </p:nvSpPr>
          <p:spPr bwMode="auto">
            <a:xfrm>
              <a:off x="26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1" name="Freeform 41"/>
            <p:cNvSpPr>
              <a:spLocks/>
            </p:cNvSpPr>
            <p:nvPr/>
          </p:nvSpPr>
          <p:spPr bwMode="auto">
            <a:xfrm>
              <a:off x="28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2" name="Freeform 42"/>
            <p:cNvSpPr>
              <a:spLocks/>
            </p:cNvSpPr>
            <p:nvPr/>
          </p:nvSpPr>
          <p:spPr bwMode="auto">
            <a:xfrm>
              <a:off x="37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3" name="Freeform 43"/>
            <p:cNvSpPr>
              <a:spLocks/>
            </p:cNvSpPr>
            <p:nvPr/>
          </p:nvSpPr>
          <p:spPr bwMode="auto">
            <a:xfrm>
              <a:off x="38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4" name="Freeform 44"/>
            <p:cNvSpPr>
              <a:spLocks/>
            </p:cNvSpPr>
            <p:nvPr/>
          </p:nvSpPr>
          <p:spPr bwMode="auto">
            <a:xfrm>
              <a:off x="40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5" name="Freeform 45"/>
            <p:cNvSpPr>
              <a:spLocks/>
            </p:cNvSpPr>
            <p:nvPr/>
          </p:nvSpPr>
          <p:spPr bwMode="auto">
            <a:xfrm>
              <a:off x="312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6" name="Freeform 46"/>
            <p:cNvSpPr>
              <a:spLocks/>
            </p:cNvSpPr>
            <p:nvPr/>
          </p:nvSpPr>
          <p:spPr bwMode="auto">
            <a:xfrm>
              <a:off x="326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07" name="Freeform 47"/>
            <p:cNvSpPr>
              <a:spLocks/>
            </p:cNvSpPr>
            <p:nvPr/>
          </p:nvSpPr>
          <p:spPr bwMode="auto">
            <a:xfrm>
              <a:off x="340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grpSp>
        <p:nvGrpSpPr>
          <p:cNvPr id="6" name="Group 48"/>
          <p:cNvGrpSpPr>
            <a:grpSpLocks/>
          </p:cNvGrpSpPr>
          <p:nvPr/>
        </p:nvGrpSpPr>
        <p:grpSpPr bwMode="auto">
          <a:xfrm>
            <a:off x="2362200" y="2895600"/>
            <a:ext cx="4267200" cy="457200"/>
            <a:chOff x="1440" y="1632"/>
            <a:chExt cx="2688" cy="288"/>
          </a:xfrm>
        </p:grpSpPr>
        <p:sp>
          <p:nvSpPr>
            <p:cNvPr id="41009" name="Freeform 49"/>
            <p:cNvSpPr>
              <a:spLocks/>
            </p:cNvSpPr>
            <p:nvPr/>
          </p:nvSpPr>
          <p:spPr bwMode="auto">
            <a:xfrm>
              <a:off x="144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0" name="Freeform 50"/>
            <p:cNvSpPr>
              <a:spLocks/>
            </p:cNvSpPr>
            <p:nvPr/>
          </p:nvSpPr>
          <p:spPr bwMode="auto">
            <a:xfrm>
              <a:off x="158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1" name="Freeform 51"/>
            <p:cNvSpPr>
              <a:spLocks/>
            </p:cNvSpPr>
            <p:nvPr/>
          </p:nvSpPr>
          <p:spPr bwMode="auto">
            <a:xfrm>
              <a:off x="172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2" name="Freeform 52"/>
            <p:cNvSpPr>
              <a:spLocks/>
            </p:cNvSpPr>
            <p:nvPr/>
          </p:nvSpPr>
          <p:spPr bwMode="auto">
            <a:xfrm>
              <a:off x="196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3" name="Freeform 53"/>
            <p:cNvSpPr>
              <a:spLocks/>
            </p:cNvSpPr>
            <p:nvPr/>
          </p:nvSpPr>
          <p:spPr bwMode="auto">
            <a:xfrm>
              <a:off x="211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4" name="Freeform 54"/>
            <p:cNvSpPr>
              <a:spLocks/>
            </p:cNvSpPr>
            <p:nvPr/>
          </p:nvSpPr>
          <p:spPr bwMode="auto">
            <a:xfrm>
              <a:off x="2256"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5" name="Freeform 55"/>
            <p:cNvSpPr>
              <a:spLocks/>
            </p:cNvSpPr>
            <p:nvPr/>
          </p:nvSpPr>
          <p:spPr bwMode="auto">
            <a:xfrm>
              <a:off x="25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6" name="Freeform 56"/>
            <p:cNvSpPr>
              <a:spLocks/>
            </p:cNvSpPr>
            <p:nvPr/>
          </p:nvSpPr>
          <p:spPr bwMode="auto">
            <a:xfrm>
              <a:off x="26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7" name="Freeform 57"/>
            <p:cNvSpPr>
              <a:spLocks/>
            </p:cNvSpPr>
            <p:nvPr/>
          </p:nvSpPr>
          <p:spPr bwMode="auto">
            <a:xfrm>
              <a:off x="28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8" name="Freeform 58"/>
            <p:cNvSpPr>
              <a:spLocks/>
            </p:cNvSpPr>
            <p:nvPr/>
          </p:nvSpPr>
          <p:spPr bwMode="auto">
            <a:xfrm>
              <a:off x="374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19" name="Freeform 59"/>
            <p:cNvSpPr>
              <a:spLocks/>
            </p:cNvSpPr>
            <p:nvPr/>
          </p:nvSpPr>
          <p:spPr bwMode="auto">
            <a:xfrm>
              <a:off x="388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20" name="Freeform 60"/>
            <p:cNvSpPr>
              <a:spLocks/>
            </p:cNvSpPr>
            <p:nvPr/>
          </p:nvSpPr>
          <p:spPr bwMode="auto">
            <a:xfrm>
              <a:off x="4032"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21" name="Freeform 61"/>
            <p:cNvSpPr>
              <a:spLocks/>
            </p:cNvSpPr>
            <p:nvPr/>
          </p:nvSpPr>
          <p:spPr bwMode="auto">
            <a:xfrm>
              <a:off x="3120"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22" name="Freeform 62"/>
            <p:cNvSpPr>
              <a:spLocks/>
            </p:cNvSpPr>
            <p:nvPr/>
          </p:nvSpPr>
          <p:spPr bwMode="auto">
            <a:xfrm>
              <a:off x="3264"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23" name="Freeform 63"/>
            <p:cNvSpPr>
              <a:spLocks/>
            </p:cNvSpPr>
            <p:nvPr/>
          </p:nvSpPr>
          <p:spPr bwMode="auto">
            <a:xfrm>
              <a:off x="3408" y="16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sp>
        <p:nvSpPr>
          <p:cNvPr id="41030" name="Text Box 70"/>
          <p:cNvSpPr txBox="1">
            <a:spLocks noChangeArrowheads="1"/>
          </p:cNvSpPr>
          <p:nvPr/>
        </p:nvSpPr>
        <p:spPr bwMode="auto">
          <a:xfrm>
            <a:off x="3581400" y="43434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2-D thread blocks</a:t>
            </a:r>
          </a:p>
        </p:txBody>
      </p:sp>
      <p:sp>
        <p:nvSpPr>
          <p:cNvPr id="41049" name="Freeform 89"/>
          <p:cNvSpPr>
            <a:spLocks/>
          </p:cNvSpPr>
          <p:nvPr/>
        </p:nvSpPr>
        <p:spPr bwMode="auto">
          <a:xfrm>
            <a:off x="24384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50" name="Freeform 90"/>
          <p:cNvSpPr>
            <a:spLocks/>
          </p:cNvSpPr>
          <p:nvPr/>
        </p:nvSpPr>
        <p:spPr bwMode="auto">
          <a:xfrm>
            <a:off x="26670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51" name="Freeform 91"/>
          <p:cNvSpPr>
            <a:spLocks/>
          </p:cNvSpPr>
          <p:nvPr/>
        </p:nvSpPr>
        <p:spPr bwMode="auto">
          <a:xfrm>
            <a:off x="28956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53" name="Freeform 93"/>
          <p:cNvSpPr>
            <a:spLocks/>
          </p:cNvSpPr>
          <p:nvPr/>
        </p:nvSpPr>
        <p:spPr bwMode="auto">
          <a:xfrm>
            <a:off x="3124200" y="22860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054" name="Freeform 94"/>
          <p:cNvSpPr>
            <a:spLocks/>
          </p:cNvSpPr>
          <p:nvPr/>
        </p:nvSpPr>
        <p:spPr bwMode="auto">
          <a:xfrm>
            <a:off x="3124200" y="2743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12" name="Text Box 152"/>
          <p:cNvSpPr txBox="1">
            <a:spLocks noChangeArrowheads="1"/>
          </p:cNvSpPr>
          <p:nvPr/>
        </p:nvSpPr>
        <p:spPr bwMode="auto">
          <a:xfrm>
            <a:off x="3505200" y="43434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3-D thread blocks</a:t>
            </a:r>
          </a:p>
        </p:txBody>
      </p:sp>
      <p:sp>
        <p:nvSpPr>
          <p:cNvPr id="41114" name="Freeform 154"/>
          <p:cNvSpPr>
            <a:spLocks/>
          </p:cNvSpPr>
          <p:nvPr/>
        </p:nvSpPr>
        <p:spPr bwMode="auto">
          <a:xfrm>
            <a:off x="24384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15" name="Freeform 155"/>
          <p:cNvSpPr>
            <a:spLocks/>
          </p:cNvSpPr>
          <p:nvPr/>
        </p:nvSpPr>
        <p:spPr bwMode="auto">
          <a:xfrm>
            <a:off x="26670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16" name="Freeform 156"/>
          <p:cNvSpPr>
            <a:spLocks/>
          </p:cNvSpPr>
          <p:nvPr/>
        </p:nvSpPr>
        <p:spPr bwMode="auto">
          <a:xfrm>
            <a:off x="28956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19" name="Freeform 159"/>
          <p:cNvSpPr>
            <a:spLocks/>
          </p:cNvSpPr>
          <p:nvPr/>
        </p:nvSpPr>
        <p:spPr bwMode="auto">
          <a:xfrm>
            <a:off x="25146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29" name="Freeform 169"/>
          <p:cNvSpPr>
            <a:spLocks/>
          </p:cNvSpPr>
          <p:nvPr/>
        </p:nvSpPr>
        <p:spPr bwMode="auto">
          <a:xfrm>
            <a:off x="27432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0" name="Freeform 170"/>
          <p:cNvSpPr>
            <a:spLocks/>
          </p:cNvSpPr>
          <p:nvPr/>
        </p:nvSpPr>
        <p:spPr bwMode="auto">
          <a:xfrm>
            <a:off x="29718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1" name="AutoShape 171"/>
          <p:cNvSpPr>
            <a:spLocks noChangeArrowheads="1"/>
          </p:cNvSpPr>
          <p:nvPr/>
        </p:nvSpPr>
        <p:spPr bwMode="auto">
          <a:xfrm>
            <a:off x="3200400" y="20574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1132" name="Freeform 172"/>
          <p:cNvSpPr>
            <a:spLocks/>
          </p:cNvSpPr>
          <p:nvPr/>
        </p:nvSpPr>
        <p:spPr bwMode="auto">
          <a:xfrm>
            <a:off x="32766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3" name="Freeform 173"/>
          <p:cNvSpPr>
            <a:spLocks/>
          </p:cNvSpPr>
          <p:nvPr/>
        </p:nvSpPr>
        <p:spPr bwMode="auto">
          <a:xfrm>
            <a:off x="35052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4" name="Freeform 174"/>
          <p:cNvSpPr>
            <a:spLocks/>
          </p:cNvSpPr>
          <p:nvPr/>
        </p:nvSpPr>
        <p:spPr bwMode="auto">
          <a:xfrm>
            <a:off x="37338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5" name="Freeform 175"/>
          <p:cNvSpPr>
            <a:spLocks/>
          </p:cNvSpPr>
          <p:nvPr/>
        </p:nvSpPr>
        <p:spPr bwMode="auto">
          <a:xfrm>
            <a:off x="3962400" y="22860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6" name="Freeform 176"/>
          <p:cNvSpPr>
            <a:spLocks/>
          </p:cNvSpPr>
          <p:nvPr/>
        </p:nvSpPr>
        <p:spPr bwMode="auto">
          <a:xfrm>
            <a:off x="3962400" y="2743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7" name="Freeform 177"/>
          <p:cNvSpPr>
            <a:spLocks/>
          </p:cNvSpPr>
          <p:nvPr/>
        </p:nvSpPr>
        <p:spPr bwMode="auto">
          <a:xfrm>
            <a:off x="32766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8" name="Freeform 178"/>
          <p:cNvSpPr>
            <a:spLocks/>
          </p:cNvSpPr>
          <p:nvPr/>
        </p:nvSpPr>
        <p:spPr bwMode="auto">
          <a:xfrm>
            <a:off x="35052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39" name="Freeform 179"/>
          <p:cNvSpPr>
            <a:spLocks/>
          </p:cNvSpPr>
          <p:nvPr/>
        </p:nvSpPr>
        <p:spPr bwMode="auto">
          <a:xfrm>
            <a:off x="37338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0" name="Freeform 180"/>
          <p:cNvSpPr>
            <a:spLocks/>
          </p:cNvSpPr>
          <p:nvPr/>
        </p:nvSpPr>
        <p:spPr bwMode="auto">
          <a:xfrm>
            <a:off x="33528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1" name="Freeform 181"/>
          <p:cNvSpPr>
            <a:spLocks/>
          </p:cNvSpPr>
          <p:nvPr/>
        </p:nvSpPr>
        <p:spPr bwMode="auto">
          <a:xfrm>
            <a:off x="35814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2" name="Freeform 182"/>
          <p:cNvSpPr>
            <a:spLocks/>
          </p:cNvSpPr>
          <p:nvPr/>
        </p:nvSpPr>
        <p:spPr bwMode="auto">
          <a:xfrm>
            <a:off x="38100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3" name="AutoShape 183"/>
          <p:cNvSpPr>
            <a:spLocks noChangeArrowheads="1"/>
          </p:cNvSpPr>
          <p:nvPr/>
        </p:nvSpPr>
        <p:spPr bwMode="auto">
          <a:xfrm>
            <a:off x="4038600" y="20574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1144" name="Freeform 184"/>
          <p:cNvSpPr>
            <a:spLocks/>
          </p:cNvSpPr>
          <p:nvPr/>
        </p:nvSpPr>
        <p:spPr bwMode="auto">
          <a:xfrm>
            <a:off x="41148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5" name="Freeform 185"/>
          <p:cNvSpPr>
            <a:spLocks/>
          </p:cNvSpPr>
          <p:nvPr/>
        </p:nvSpPr>
        <p:spPr bwMode="auto">
          <a:xfrm>
            <a:off x="43434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6" name="Freeform 186"/>
          <p:cNvSpPr>
            <a:spLocks/>
          </p:cNvSpPr>
          <p:nvPr/>
        </p:nvSpPr>
        <p:spPr bwMode="auto">
          <a:xfrm>
            <a:off x="45720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7" name="Freeform 187"/>
          <p:cNvSpPr>
            <a:spLocks/>
          </p:cNvSpPr>
          <p:nvPr/>
        </p:nvSpPr>
        <p:spPr bwMode="auto">
          <a:xfrm>
            <a:off x="4800600" y="22860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8" name="Freeform 188"/>
          <p:cNvSpPr>
            <a:spLocks/>
          </p:cNvSpPr>
          <p:nvPr/>
        </p:nvSpPr>
        <p:spPr bwMode="auto">
          <a:xfrm>
            <a:off x="4800600" y="2743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49" name="Freeform 189"/>
          <p:cNvSpPr>
            <a:spLocks/>
          </p:cNvSpPr>
          <p:nvPr/>
        </p:nvSpPr>
        <p:spPr bwMode="auto">
          <a:xfrm>
            <a:off x="41148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0" name="Freeform 190"/>
          <p:cNvSpPr>
            <a:spLocks/>
          </p:cNvSpPr>
          <p:nvPr/>
        </p:nvSpPr>
        <p:spPr bwMode="auto">
          <a:xfrm>
            <a:off x="43434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1" name="Freeform 191"/>
          <p:cNvSpPr>
            <a:spLocks/>
          </p:cNvSpPr>
          <p:nvPr/>
        </p:nvSpPr>
        <p:spPr bwMode="auto">
          <a:xfrm>
            <a:off x="45720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2" name="Freeform 192"/>
          <p:cNvSpPr>
            <a:spLocks/>
          </p:cNvSpPr>
          <p:nvPr/>
        </p:nvSpPr>
        <p:spPr bwMode="auto">
          <a:xfrm>
            <a:off x="41910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3" name="Freeform 193"/>
          <p:cNvSpPr>
            <a:spLocks/>
          </p:cNvSpPr>
          <p:nvPr/>
        </p:nvSpPr>
        <p:spPr bwMode="auto">
          <a:xfrm>
            <a:off x="44196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4" name="Freeform 194"/>
          <p:cNvSpPr>
            <a:spLocks/>
          </p:cNvSpPr>
          <p:nvPr/>
        </p:nvSpPr>
        <p:spPr bwMode="auto">
          <a:xfrm>
            <a:off x="46482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5" name="AutoShape 195"/>
          <p:cNvSpPr>
            <a:spLocks noChangeArrowheads="1"/>
          </p:cNvSpPr>
          <p:nvPr/>
        </p:nvSpPr>
        <p:spPr bwMode="auto">
          <a:xfrm>
            <a:off x="4876800" y="20574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1156" name="Freeform 196"/>
          <p:cNvSpPr>
            <a:spLocks/>
          </p:cNvSpPr>
          <p:nvPr/>
        </p:nvSpPr>
        <p:spPr bwMode="auto">
          <a:xfrm>
            <a:off x="49530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7" name="Freeform 197"/>
          <p:cNvSpPr>
            <a:spLocks/>
          </p:cNvSpPr>
          <p:nvPr/>
        </p:nvSpPr>
        <p:spPr bwMode="auto">
          <a:xfrm>
            <a:off x="51816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8" name="Freeform 198"/>
          <p:cNvSpPr>
            <a:spLocks/>
          </p:cNvSpPr>
          <p:nvPr/>
        </p:nvSpPr>
        <p:spPr bwMode="auto">
          <a:xfrm>
            <a:off x="54102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59" name="Freeform 199"/>
          <p:cNvSpPr>
            <a:spLocks/>
          </p:cNvSpPr>
          <p:nvPr/>
        </p:nvSpPr>
        <p:spPr bwMode="auto">
          <a:xfrm>
            <a:off x="5638800" y="22860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0" name="Freeform 200"/>
          <p:cNvSpPr>
            <a:spLocks/>
          </p:cNvSpPr>
          <p:nvPr/>
        </p:nvSpPr>
        <p:spPr bwMode="auto">
          <a:xfrm>
            <a:off x="5638800" y="2743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1" name="Freeform 201"/>
          <p:cNvSpPr>
            <a:spLocks/>
          </p:cNvSpPr>
          <p:nvPr/>
        </p:nvSpPr>
        <p:spPr bwMode="auto">
          <a:xfrm>
            <a:off x="49530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2" name="Freeform 202"/>
          <p:cNvSpPr>
            <a:spLocks/>
          </p:cNvSpPr>
          <p:nvPr/>
        </p:nvSpPr>
        <p:spPr bwMode="auto">
          <a:xfrm>
            <a:off x="51816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3" name="Freeform 203"/>
          <p:cNvSpPr>
            <a:spLocks/>
          </p:cNvSpPr>
          <p:nvPr/>
        </p:nvSpPr>
        <p:spPr bwMode="auto">
          <a:xfrm>
            <a:off x="54102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4" name="Freeform 204"/>
          <p:cNvSpPr>
            <a:spLocks/>
          </p:cNvSpPr>
          <p:nvPr/>
        </p:nvSpPr>
        <p:spPr bwMode="auto">
          <a:xfrm>
            <a:off x="50292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5" name="Freeform 205"/>
          <p:cNvSpPr>
            <a:spLocks/>
          </p:cNvSpPr>
          <p:nvPr/>
        </p:nvSpPr>
        <p:spPr bwMode="auto">
          <a:xfrm>
            <a:off x="52578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6" name="Freeform 206"/>
          <p:cNvSpPr>
            <a:spLocks/>
          </p:cNvSpPr>
          <p:nvPr/>
        </p:nvSpPr>
        <p:spPr bwMode="auto">
          <a:xfrm>
            <a:off x="54864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7" name="AutoShape 207"/>
          <p:cNvSpPr>
            <a:spLocks noChangeArrowheads="1"/>
          </p:cNvSpPr>
          <p:nvPr/>
        </p:nvSpPr>
        <p:spPr bwMode="auto">
          <a:xfrm>
            <a:off x="5715000" y="20574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1168" name="Freeform 208"/>
          <p:cNvSpPr>
            <a:spLocks/>
          </p:cNvSpPr>
          <p:nvPr/>
        </p:nvSpPr>
        <p:spPr bwMode="auto">
          <a:xfrm>
            <a:off x="57912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69" name="Freeform 209"/>
          <p:cNvSpPr>
            <a:spLocks/>
          </p:cNvSpPr>
          <p:nvPr/>
        </p:nvSpPr>
        <p:spPr bwMode="auto">
          <a:xfrm>
            <a:off x="60198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0" name="Freeform 210"/>
          <p:cNvSpPr>
            <a:spLocks/>
          </p:cNvSpPr>
          <p:nvPr/>
        </p:nvSpPr>
        <p:spPr bwMode="auto">
          <a:xfrm>
            <a:off x="6248400" y="2362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1" name="Freeform 211"/>
          <p:cNvSpPr>
            <a:spLocks/>
          </p:cNvSpPr>
          <p:nvPr/>
        </p:nvSpPr>
        <p:spPr bwMode="auto">
          <a:xfrm>
            <a:off x="6477000" y="22860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2" name="Freeform 212"/>
          <p:cNvSpPr>
            <a:spLocks/>
          </p:cNvSpPr>
          <p:nvPr/>
        </p:nvSpPr>
        <p:spPr bwMode="auto">
          <a:xfrm>
            <a:off x="6477000" y="27432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3" name="Freeform 213"/>
          <p:cNvSpPr>
            <a:spLocks/>
          </p:cNvSpPr>
          <p:nvPr/>
        </p:nvSpPr>
        <p:spPr bwMode="auto">
          <a:xfrm>
            <a:off x="57912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4" name="Freeform 214"/>
          <p:cNvSpPr>
            <a:spLocks/>
          </p:cNvSpPr>
          <p:nvPr/>
        </p:nvSpPr>
        <p:spPr bwMode="auto">
          <a:xfrm>
            <a:off x="60198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5" name="Freeform 215"/>
          <p:cNvSpPr>
            <a:spLocks/>
          </p:cNvSpPr>
          <p:nvPr/>
        </p:nvSpPr>
        <p:spPr bwMode="auto">
          <a:xfrm>
            <a:off x="6248400" y="2895600"/>
            <a:ext cx="152400" cy="4572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6" name="Freeform 216"/>
          <p:cNvSpPr>
            <a:spLocks/>
          </p:cNvSpPr>
          <p:nvPr/>
        </p:nvSpPr>
        <p:spPr bwMode="auto">
          <a:xfrm>
            <a:off x="58674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7" name="Freeform 217"/>
          <p:cNvSpPr>
            <a:spLocks/>
          </p:cNvSpPr>
          <p:nvPr/>
        </p:nvSpPr>
        <p:spPr bwMode="auto">
          <a:xfrm>
            <a:off x="60960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8" name="Freeform 218"/>
          <p:cNvSpPr>
            <a:spLocks/>
          </p:cNvSpPr>
          <p:nvPr/>
        </p:nvSpPr>
        <p:spPr bwMode="auto">
          <a:xfrm>
            <a:off x="6324600" y="2133600"/>
            <a:ext cx="152400" cy="152400"/>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1179" name="Rectangle 219"/>
          <p:cNvSpPr>
            <a:spLocks noChangeArrowheads="1"/>
          </p:cNvSpPr>
          <p:nvPr/>
        </p:nvSpPr>
        <p:spPr bwMode="auto">
          <a:xfrm>
            <a:off x="2209800" y="1905000"/>
            <a:ext cx="4648200" cy="1676400"/>
          </a:xfrm>
          <a:prstGeom prst="rect">
            <a:avLst/>
          </a:prstGeom>
          <a:solidFill>
            <a:srgbClr val="FF0000">
              <a:alpha val="22000"/>
            </a:srgbClr>
          </a:solidFill>
          <a:ln w="9525" algn="ctr">
            <a:solidFill>
              <a:schemeClr val="tx1"/>
            </a:solidFill>
            <a:miter lim="800000"/>
            <a:headEnd/>
            <a:tailEnd/>
          </a:ln>
          <a:effectLst/>
        </p:spPr>
        <p:txBody>
          <a:bodyPr lIns="0" tIns="0" rIns="0" bIns="0" anchor="ctr">
            <a:spAutoFit/>
          </a:bodyPr>
          <a:lstStyle/>
          <a:p>
            <a:endParaRPr lang="en-US" dirty="0"/>
          </a:p>
        </p:txBody>
      </p:sp>
      <p:sp>
        <p:nvSpPr>
          <p:cNvPr id="41180" name="Text Box 220"/>
          <p:cNvSpPr txBox="1">
            <a:spLocks noChangeArrowheads="1"/>
          </p:cNvSpPr>
          <p:nvPr/>
        </p:nvSpPr>
        <p:spPr bwMode="auto">
          <a:xfrm>
            <a:off x="3429000" y="43434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1-D grid</a:t>
            </a:r>
          </a:p>
        </p:txBody>
      </p:sp>
      <p:sp>
        <p:nvSpPr>
          <p:cNvPr id="129" name="Rectangle 2"/>
          <p:cNvSpPr>
            <a:spLocks noGrp="1" noChangeArrowheads="1"/>
          </p:cNvSpPr>
          <p:nvPr>
            <p:ph type="title"/>
          </p:nvPr>
        </p:nvSpPr>
        <p:spPr/>
        <p:txBody>
          <a:bodyPr>
            <a:normAutofit/>
          </a:bodyPr>
          <a:lstStyle/>
          <a:p>
            <a:r>
              <a:rPr lang="en-US" dirty="0"/>
              <a:t>CUDA Thread Hierarchy</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09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1"/>
                                        </p:tgtEl>
                                        <p:attrNameLst>
                                          <p:attrName>style.visibility</p:attrName>
                                        </p:attrNameLst>
                                      </p:cBhvr>
                                      <p:to>
                                        <p:strVal val="visible"/>
                                      </p:to>
                                    </p:set>
                                  </p:childTnLst>
                                  <p:subTnLst>
                                    <p:set>
                                      <p:cBhvr override="childStyle">
                                        <p:cTn dur="1" fill="hold" display="0" masterRel="nextClick" afterEffect="1"/>
                                        <p:tgtEl>
                                          <p:spTgt spid="4099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41030"/>
                                        </p:tgtEl>
                                        <p:attrNameLst>
                                          <p:attrName>style.visibility</p:attrName>
                                        </p:attrNameLst>
                                      </p:cBhvr>
                                      <p:to>
                                        <p:strVal val="visible"/>
                                      </p:to>
                                    </p:set>
                                  </p:childTnLst>
                                  <p:subTnLst>
                                    <p:set>
                                      <p:cBhvr override="childStyle">
                                        <p:cTn dur="1" fill="hold" display="0" masterRel="nextClick" afterEffect="1"/>
                                        <p:tgtEl>
                                          <p:spTgt spid="4103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112"/>
                                        </p:tgtEl>
                                        <p:attrNameLst>
                                          <p:attrName>style.visibility</p:attrName>
                                        </p:attrNameLst>
                                      </p:cBhvr>
                                      <p:to>
                                        <p:strVal val="visible"/>
                                      </p:to>
                                    </p:set>
                                  </p:childTnLst>
                                  <p:subTnLst>
                                    <p:set>
                                      <p:cBhvr override="childStyle">
                                        <p:cTn dur="1" fill="hold" display="0" masterRel="nextClick" afterEffect="1"/>
                                        <p:tgtEl>
                                          <p:spTgt spid="41112"/>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10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0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0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0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1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1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1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1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1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1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1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1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1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1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1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1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1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1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1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1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1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1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1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1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1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1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1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11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1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1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11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1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1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11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1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1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1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1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11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11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11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1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11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1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11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11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1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11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11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11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11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11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117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117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1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1" grpId="0" animBg="1"/>
      <p:bldP spid="40987" grpId="0" animBg="1"/>
      <p:bldP spid="40991" grpId="0"/>
      <p:bldP spid="41030" grpId="0"/>
      <p:bldP spid="41049" grpId="0" animBg="1"/>
      <p:bldP spid="41050" grpId="0" animBg="1"/>
      <p:bldP spid="41051" grpId="0" animBg="1"/>
      <p:bldP spid="41053" grpId="0" animBg="1"/>
      <p:bldP spid="41054" grpId="0" animBg="1"/>
      <p:bldP spid="41112" grpId="0"/>
      <p:bldP spid="41114" grpId="0" animBg="1"/>
      <p:bldP spid="41115" grpId="0" animBg="1"/>
      <p:bldP spid="41116" grpId="0" animBg="1"/>
      <p:bldP spid="41119" grpId="0" animBg="1"/>
      <p:bldP spid="41129" grpId="0" animBg="1"/>
      <p:bldP spid="41130" grpId="0" animBg="1"/>
      <p:bldP spid="41131" grpId="0" animBg="1"/>
      <p:bldP spid="41132" grpId="0" animBg="1"/>
      <p:bldP spid="41133" grpId="0" animBg="1"/>
      <p:bldP spid="41134" grpId="0" animBg="1"/>
      <p:bldP spid="41135" grpId="0" animBg="1"/>
      <p:bldP spid="41136" grpId="0" animBg="1"/>
      <p:bldP spid="41137" grpId="0" animBg="1"/>
      <p:bldP spid="41138" grpId="0" animBg="1"/>
      <p:bldP spid="41139" grpId="0" animBg="1"/>
      <p:bldP spid="41140" grpId="0" animBg="1"/>
      <p:bldP spid="41141" grpId="0" animBg="1"/>
      <p:bldP spid="41142" grpId="0" animBg="1"/>
      <p:bldP spid="41143" grpId="0" animBg="1"/>
      <p:bldP spid="41144" grpId="0" animBg="1"/>
      <p:bldP spid="41145" grpId="0" animBg="1"/>
      <p:bldP spid="41146" grpId="0" animBg="1"/>
      <p:bldP spid="41147" grpId="0" animBg="1"/>
      <p:bldP spid="41148" grpId="0" animBg="1"/>
      <p:bldP spid="41149" grpId="0" animBg="1"/>
      <p:bldP spid="41150" grpId="0" animBg="1"/>
      <p:bldP spid="41151" grpId="0" animBg="1"/>
      <p:bldP spid="41152" grpId="0" animBg="1"/>
      <p:bldP spid="41153" grpId="0" animBg="1"/>
      <p:bldP spid="41154" grpId="0" animBg="1"/>
      <p:bldP spid="41155" grpId="0" animBg="1"/>
      <p:bldP spid="41156" grpId="0" animBg="1"/>
      <p:bldP spid="41157" grpId="0" animBg="1"/>
      <p:bldP spid="41158" grpId="0" animBg="1"/>
      <p:bldP spid="41159" grpId="0" animBg="1"/>
      <p:bldP spid="41160" grpId="0" animBg="1"/>
      <p:bldP spid="41161" grpId="0" animBg="1"/>
      <p:bldP spid="41162" grpId="0" animBg="1"/>
      <p:bldP spid="41163" grpId="0" animBg="1"/>
      <p:bldP spid="41164" grpId="0" animBg="1"/>
      <p:bldP spid="41165" grpId="0" animBg="1"/>
      <p:bldP spid="41166" grpId="0" animBg="1"/>
      <p:bldP spid="41167" grpId="0" animBg="1"/>
      <p:bldP spid="41168" grpId="0" animBg="1"/>
      <p:bldP spid="41169" grpId="0" animBg="1"/>
      <p:bldP spid="41170" grpId="0" animBg="1"/>
      <p:bldP spid="41171" grpId="0" animBg="1"/>
      <p:bldP spid="41172" grpId="0" animBg="1"/>
      <p:bldP spid="41173" grpId="0" animBg="1"/>
      <p:bldP spid="41174" grpId="0" animBg="1"/>
      <p:bldP spid="41175" grpId="0" animBg="1"/>
      <p:bldP spid="41176" grpId="0" animBg="1"/>
      <p:bldP spid="41177" grpId="0" animBg="1"/>
      <p:bldP spid="41178" grpId="0" animBg="1"/>
      <p:bldP spid="41179" grpId="0" animBg="1"/>
      <p:bldP spid="411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65" name="AutoShape 81"/>
          <p:cNvSpPr>
            <a:spLocks noChangeArrowheads="1"/>
          </p:cNvSpPr>
          <p:nvPr/>
        </p:nvSpPr>
        <p:spPr bwMode="auto">
          <a:xfrm>
            <a:off x="3276600" y="19050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119" name="AutoShape 135"/>
          <p:cNvSpPr>
            <a:spLocks noChangeArrowheads="1"/>
          </p:cNvSpPr>
          <p:nvPr/>
        </p:nvSpPr>
        <p:spPr bwMode="auto">
          <a:xfrm>
            <a:off x="3124200" y="33528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1988" name="AutoShape 4"/>
          <p:cNvSpPr>
            <a:spLocks noChangeArrowheads="1"/>
          </p:cNvSpPr>
          <p:nvPr/>
        </p:nvSpPr>
        <p:spPr bwMode="auto">
          <a:xfrm>
            <a:off x="2438400" y="19050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018" name="AutoShape 34"/>
          <p:cNvSpPr>
            <a:spLocks/>
          </p:cNvSpPr>
          <p:nvPr/>
        </p:nvSpPr>
        <p:spPr bwMode="auto">
          <a:xfrm rot="16200000">
            <a:off x="4457700" y="2933700"/>
            <a:ext cx="304800" cy="4495800"/>
          </a:xfrm>
          <a:prstGeom prst="leftBrace">
            <a:avLst>
              <a:gd name="adj1" fmla="val 122917"/>
              <a:gd name="adj2" fmla="val 50000"/>
            </a:avLst>
          </a:prstGeom>
          <a:noFill/>
          <a:ln w="9525">
            <a:solidFill>
              <a:schemeClr val="tx1"/>
            </a:solidFill>
            <a:round/>
            <a:headEnd/>
            <a:tailEnd/>
          </a:ln>
          <a:effectLst/>
        </p:spPr>
        <p:txBody>
          <a:bodyPr lIns="0" tIns="0" rIns="0" bIns="0" anchor="ctr">
            <a:spAutoFit/>
          </a:bodyPr>
          <a:lstStyle/>
          <a:p>
            <a:endParaRPr lang="en-US" dirty="0"/>
          </a:p>
        </p:txBody>
      </p:sp>
      <p:sp>
        <p:nvSpPr>
          <p:cNvPr id="42077" name="AutoShape 93"/>
          <p:cNvSpPr>
            <a:spLocks noChangeArrowheads="1"/>
          </p:cNvSpPr>
          <p:nvPr/>
        </p:nvSpPr>
        <p:spPr bwMode="auto">
          <a:xfrm>
            <a:off x="4114800" y="19050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089" name="AutoShape 105"/>
          <p:cNvSpPr>
            <a:spLocks noChangeArrowheads="1"/>
          </p:cNvSpPr>
          <p:nvPr/>
        </p:nvSpPr>
        <p:spPr bwMode="auto">
          <a:xfrm>
            <a:off x="4953000" y="19050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101" name="AutoShape 117"/>
          <p:cNvSpPr>
            <a:spLocks noChangeArrowheads="1"/>
          </p:cNvSpPr>
          <p:nvPr/>
        </p:nvSpPr>
        <p:spPr bwMode="auto">
          <a:xfrm>
            <a:off x="5791200" y="19050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grpSp>
        <p:nvGrpSpPr>
          <p:cNvPr id="2" name="Group 132"/>
          <p:cNvGrpSpPr>
            <a:grpSpLocks/>
          </p:cNvGrpSpPr>
          <p:nvPr/>
        </p:nvGrpSpPr>
        <p:grpSpPr bwMode="auto">
          <a:xfrm>
            <a:off x="2438400" y="2209800"/>
            <a:ext cx="4191000" cy="533400"/>
            <a:chOff x="576" y="2784"/>
            <a:chExt cx="2640" cy="336"/>
          </a:xfrm>
        </p:grpSpPr>
        <p:sp>
          <p:nvSpPr>
            <p:cNvPr id="42053" name="Freeform 69"/>
            <p:cNvSpPr>
              <a:spLocks/>
            </p:cNvSpPr>
            <p:nvPr/>
          </p:nvSpPr>
          <p:spPr bwMode="auto">
            <a:xfrm>
              <a:off x="5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54" name="Freeform 70"/>
            <p:cNvSpPr>
              <a:spLocks/>
            </p:cNvSpPr>
            <p:nvPr/>
          </p:nvSpPr>
          <p:spPr bwMode="auto">
            <a:xfrm>
              <a:off x="72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55" name="Freeform 71"/>
            <p:cNvSpPr>
              <a:spLocks/>
            </p:cNvSpPr>
            <p:nvPr/>
          </p:nvSpPr>
          <p:spPr bwMode="auto">
            <a:xfrm>
              <a:off x="86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56" name="Freeform 72"/>
            <p:cNvSpPr>
              <a:spLocks/>
            </p:cNvSpPr>
            <p:nvPr/>
          </p:nvSpPr>
          <p:spPr bwMode="auto">
            <a:xfrm>
              <a:off x="1008"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6" name="Freeform 82"/>
            <p:cNvSpPr>
              <a:spLocks/>
            </p:cNvSpPr>
            <p:nvPr/>
          </p:nvSpPr>
          <p:spPr bwMode="auto">
            <a:xfrm>
              <a:off x="110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7" name="Freeform 83"/>
            <p:cNvSpPr>
              <a:spLocks/>
            </p:cNvSpPr>
            <p:nvPr/>
          </p:nvSpPr>
          <p:spPr bwMode="auto">
            <a:xfrm>
              <a:off x="124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8" name="Freeform 84"/>
            <p:cNvSpPr>
              <a:spLocks/>
            </p:cNvSpPr>
            <p:nvPr/>
          </p:nvSpPr>
          <p:spPr bwMode="auto">
            <a:xfrm>
              <a:off x="139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9" name="Freeform 85"/>
            <p:cNvSpPr>
              <a:spLocks/>
            </p:cNvSpPr>
            <p:nvPr/>
          </p:nvSpPr>
          <p:spPr bwMode="auto">
            <a:xfrm>
              <a:off x="1536"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8" name="Freeform 94"/>
            <p:cNvSpPr>
              <a:spLocks/>
            </p:cNvSpPr>
            <p:nvPr/>
          </p:nvSpPr>
          <p:spPr bwMode="auto">
            <a:xfrm>
              <a:off x="163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9" name="Freeform 95"/>
            <p:cNvSpPr>
              <a:spLocks/>
            </p:cNvSpPr>
            <p:nvPr/>
          </p:nvSpPr>
          <p:spPr bwMode="auto">
            <a:xfrm>
              <a:off x="17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0" name="Freeform 96"/>
            <p:cNvSpPr>
              <a:spLocks/>
            </p:cNvSpPr>
            <p:nvPr/>
          </p:nvSpPr>
          <p:spPr bwMode="auto">
            <a:xfrm>
              <a:off x="192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1" name="Freeform 97"/>
            <p:cNvSpPr>
              <a:spLocks/>
            </p:cNvSpPr>
            <p:nvPr/>
          </p:nvSpPr>
          <p:spPr bwMode="auto">
            <a:xfrm>
              <a:off x="2064"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0" name="Freeform 106"/>
            <p:cNvSpPr>
              <a:spLocks/>
            </p:cNvSpPr>
            <p:nvPr/>
          </p:nvSpPr>
          <p:spPr bwMode="auto">
            <a:xfrm>
              <a:off x="216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1" name="Freeform 107"/>
            <p:cNvSpPr>
              <a:spLocks/>
            </p:cNvSpPr>
            <p:nvPr/>
          </p:nvSpPr>
          <p:spPr bwMode="auto">
            <a:xfrm>
              <a:off x="230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2" name="Freeform 108"/>
            <p:cNvSpPr>
              <a:spLocks/>
            </p:cNvSpPr>
            <p:nvPr/>
          </p:nvSpPr>
          <p:spPr bwMode="auto">
            <a:xfrm>
              <a:off x="244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3" name="Freeform 109"/>
            <p:cNvSpPr>
              <a:spLocks/>
            </p:cNvSpPr>
            <p:nvPr/>
          </p:nvSpPr>
          <p:spPr bwMode="auto">
            <a:xfrm>
              <a:off x="2592"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2" name="Freeform 118"/>
            <p:cNvSpPr>
              <a:spLocks/>
            </p:cNvSpPr>
            <p:nvPr/>
          </p:nvSpPr>
          <p:spPr bwMode="auto">
            <a:xfrm>
              <a:off x="268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3" name="Freeform 119"/>
            <p:cNvSpPr>
              <a:spLocks/>
            </p:cNvSpPr>
            <p:nvPr/>
          </p:nvSpPr>
          <p:spPr bwMode="auto">
            <a:xfrm>
              <a:off x="283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4" name="Freeform 120"/>
            <p:cNvSpPr>
              <a:spLocks/>
            </p:cNvSpPr>
            <p:nvPr/>
          </p:nvSpPr>
          <p:spPr bwMode="auto">
            <a:xfrm>
              <a:off x="29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5" name="Freeform 121"/>
            <p:cNvSpPr>
              <a:spLocks/>
            </p:cNvSpPr>
            <p:nvPr/>
          </p:nvSpPr>
          <p:spPr bwMode="auto">
            <a:xfrm>
              <a:off x="3120"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grpSp>
        <p:nvGrpSpPr>
          <p:cNvPr id="3" name="Group 133"/>
          <p:cNvGrpSpPr>
            <a:grpSpLocks/>
          </p:cNvGrpSpPr>
          <p:nvPr/>
        </p:nvGrpSpPr>
        <p:grpSpPr bwMode="auto">
          <a:xfrm>
            <a:off x="2438400" y="2590800"/>
            <a:ext cx="4191000" cy="609600"/>
            <a:chOff x="576" y="3024"/>
            <a:chExt cx="2640" cy="384"/>
          </a:xfrm>
        </p:grpSpPr>
        <p:sp>
          <p:nvSpPr>
            <p:cNvPr id="42057" name="Freeform 73"/>
            <p:cNvSpPr>
              <a:spLocks/>
            </p:cNvSpPr>
            <p:nvPr/>
          </p:nvSpPr>
          <p:spPr bwMode="auto">
            <a:xfrm>
              <a:off x="1008"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59" name="Freeform 75"/>
            <p:cNvSpPr>
              <a:spLocks/>
            </p:cNvSpPr>
            <p:nvPr/>
          </p:nvSpPr>
          <p:spPr bwMode="auto">
            <a:xfrm>
              <a:off x="5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0" name="Freeform 76"/>
            <p:cNvSpPr>
              <a:spLocks/>
            </p:cNvSpPr>
            <p:nvPr/>
          </p:nvSpPr>
          <p:spPr bwMode="auto">
            <a:xfrm>
              <a:off x="72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1" name="Freeform 77"/>
            <p:cNvSpPr>
              <a:spLocks/>
            </p:cNvSpPr>
            <p:nvPr/>
          </p:nvSpPr>
          <p:spPr bwMode="auto">
            <a:xfrm>
              <a:off x="86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0" name="Freeform 86"/>
            <p:cNvSpPr>
              <a:spLocks/>
            </p:cNvSpPr>
            <p:nvPr/>
          </p:nvSpPr>
          <p:spPr bwMode="auto">
            <a:xfrm>
              <a:off x="1536"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1" name="Freeform 87"/>
            <p:cNvSpPr>
              <a:spLocks/>
            </p:cNvSpPr>
            <p:nvPr/>
          </p:nvSpPr>
          <p:spPr bwMode="auto">
            <a:xfrm>
              <a:off x="110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2" name="Freeform 88"/>
            <p:cNvSpPr>
              <a:spLocks/>
            </p:cNvSpPr>
            <p:nvPr/>
          </p:nvSpPr>
          <p:spPr bwMode="auto">
            <a:xfrm>
              <a:off x="124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3" name="Freeform 89"/>
            <p:cNvSpPr>
              <a:spLocks/>
            </p:cNvSpPr>
            <p:nvPr/>
          </p:nvSpPr>
          <p:spPr bwMode="auto">
            <a:xfrm>
              <a:off x="139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2" name="Freeform 98"/>
            <p:cNvSpPr>
              <a:spLocks/>
            </p:cNvSpPr>
            <p:nvPr/>
          </p:nvSpPr>
          <p:spPr bwMode="auto">
            <a:xfrm>
              <a:off x="2064"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3" name="Freeform 99"/>
            <p:cNvSpPr>
              <a:spLocks/>
            </p:cNvSpPr>
            <p:nvPr/>
          </p:nvSpPr>
          <p:spPr bwMode="auto">
            <a:xfrm>
              <a:off x="163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4" name="Freeform 100"/>
            <p:cNvSpPr>
              <a:spLocks/>
            </p:cNvSpPr>
            <p:nvPr/>
          </p:nvSpPr>
          <p:spPr bwMode="auto">
            <a:xfrm>
              <a:off x="17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5" name="Freeform 101"/>
            <p:cNvSpPr>
              <a:spLocks/>
            </p:cNvSpPr>
            <p:nvPr/>
          </p:nvSpPr>
          <p:spPr bwMode="auto">
            <a:xfrm>
              <a:off x="192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4" name="Freeform 110"/>
            <p:cNvSpPr>
              <a:spLocks/>
            </p:cNvSpPr>
            <p:nvPr/>
          </p:nvSpPr>
          <p:spPr bwMode="auto">
            <a:xfrm>
              <a:off x="2592"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5" name="Freeform 111"/>
            <p:cNvSpPr>
              <a:spLocks/>
            </p:cNvSpPr>
            <p:nvPr/>
          </p:nvSpPr>
          <p:spPr bwMode="auto">
            <a:xfrm>
              <a:off x="216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6" name="Freeform 112"/>
            <p:cNvSpPr>
              <a:spLocks/>
            </p:cNvSpPr>
            <p:nvPr/>
          </p:nvSpPr>
          <p:spPr bwMode="auto">
            <a:xfrm>
              <a:off x="230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7" name="Freeform 113"/>
            <p:cNvSpPr>
              <a:spLocks/>
            </p:cNvSpPr>
            <p:nvPr/>
          </p:nvSpPr>
          <p:spPr bwMode="auto">
            <a:xfrm>
              <a:off x="244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6" name="Freeform 122"/>
            <p:cNvSpPr>
              <a:spLocks/>
            </p:cNvSpPr>
            <p:nvPr/>
          </p:nvSpPr>
          <p:spPr bwMode="auto">
            <a:xfrm>
              <a:off x="3120"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7" name="Freeform 123"/>
            <p:cNvSpPr>
              <a:spLocks/>
            </p:cNvSpPr>
            <p:nvPr/>
          </p:nvSpPr>
          <p:spPr bwMode="auto">
            <a:xfrm>
              <a:off x="268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8" name="Freeform 124"/>
            <p:cNvSpPr>
              <a:spLocks/>
            </p:cNvSpPr>
            <p:nvPr/>
          </p:nvSpPr>
          <p:spPr bwMode="auto">
            <a:xfrm>
              <a:off x="283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9" name="Freeform 125"/>
            <p:cNvSpPr>
              <a:spLocks/>
            </p:cNvSpPr>
            <p:nvPr/>
          </p:nvSpPr>
          <p:spPr bwMode="auto">
            <a:xfrm>
              <a:off x="29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grpSp>
        <p:nvGrpSpPr>
          <p:cNvPr id="4" name="Group 131"/>
          <p:cNvGrpSpPr>
            <a:grpSpLocks/>
          </p:cNvGrpSpPr>
          <p:nvPr/>
        </p:nvGrpSpPr>
        <p:grpSpPr bwMode="auto">
          <a:xfrm>
            <a:off x="2667000" y="1981200"/>
            <a:ext cx="3962400" cy="152400"/>
            <a:chOff x="1584" y="1344"/>
            <a:chExt cx="2496" cy="96"/>
          </a:xfrm>
        </p:grpSpPr>
        <p:sp>
          <p:nvSpPr>
            <p:cNvPr id="42062" name="Freeform 78"/>
            <p:cNvSpPr>
              <a:spLocks/>
            </p:cNvSpPr>
            <p:nvPr/>
          </p:nvSpPr>
          <p:spPr bwMode="auto">
            <a:xfrm>
              <a:off x="15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3" name="Freeform 79"/>
            <p:cNvSpPr>
              <a:spLocks/>
            </p:cNvSpPr>
            <p:nvPr/>
          </p:nvSpPr>
          <p:spPr bwMode="auto">
            <a:xfrm>
              <a:off x="172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64" name="Freeform 80"/>
            <p:cNvSpPr>
              <a:spLocks/>
            </p:cNvSpPr>
            <p:nvPr/>
          </p:nvSpPr>
          <p:spPr bwMode="auto">
            <a:xfrm>
              <a:off x="187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4" name="Freeform 90"/>
            <p:cNvSpPr>
              <a:spLocks/>
            </p:cNvSpPr>
            <p:nvPr/>
          </p:nvSpPr>
          <p:spPr bwMode="auto">
            <a:xfrm>
              <a:off x="211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5" name="Freeform 91"/>
            <p:cNvSpPr>
              <a:spLocks/>
            </p:cNvSpPr>
            <p:nvPr/>
          </p:nvSpPr>
          <p:spPr bwMode="auto">
            <a:xfrm>
              <a:off x="225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76" name="Freeform 92"/>
            <p:cNvSpPr>
              <a:spLocks/>
            </p:cNvSpPr>
            <p:nvPr/>
          </p:nvSpPr>
          <p:spPr bwMode="auto">
            <a:xfrm>
              <a:off x="240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6" name="Freeform 102"/>
            <p:cNvSpPr>
              <a:spLocks/>
            </p:cNvSpPr>
            <p:nvPr/>
          </p:nvSpPr>
          <p:spPr bwMode="auto">
            <a:xfrm>
              <a:off x="264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7" name="Freeform 103"/>
            <p:cNvSpPr>
              <a:spLocks/>
            </p:cNvSpPr>
            <p:nvPr/>
          </p:nvSpPr>
          <p:spPr bwMode="auto">
            <a:xfrm>
              <a:off x="27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88" name="Freeform 104"/>
            <p:cNvSpPr>
              <a:spLocks/>
            </p:cNvSpPr>
            <p:nvPr/>
          </p:nvSpPr>
          <p:spPr bwMode="auto">
            <a:xfrm>
              <a:off x="292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8" name="Freeform 114"/>
            <p:cNvSpPr>
              <a:spLocks/>
            </p:cNvSpPr>
            <p:nvPr/>
          </p:nvSpPr>
          <p:spPr bwMode="auto">
            <a:xfrm>
              <a:off x="316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099" name="Freeform 115"/>
            <p:cNvSpPr>
              <a:spLocks/>
            </p:cNvSpPr>
            <p:nvPr/>
          </p:nvSpPr>
          <p:spPr bwMode="auto">
            <a:xfrm>
              <a:off x="331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00" name="Freeform 116"/>
            <p:cNvSpPr>
              <a:spLocks/>
            </p:cNvSpPr>
            <p:nvPr/>
          </p:nvSpPr>
          <p:spPr bwMode="auto">
            <a:xfrm>
              <a:off x="345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10" name="Freeform 126"/>
            <p:cNvSpPr>
              <a:spLocks/>
            </p:cNvSpPr>
            <p:nvPr/>
          </p:nvSpPr>
          <p:spPr bwMode="auto">
            <a:xfrm>
              <a:off x="369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11" name="Freeform 127"/>
            <p:cNvSpPr>
              <a:spLocks/>
            </p:cNvSpPr>
            <p:nvPr/>
          </p:nvSpPr>
          <p:spPr bwMode="auto">
            <a:xfrm>
              <a:off x="384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12" name="Freeform 128"/>
            <p:cNvSpPr>
              <a:spLocks/>
            </p:cNvSpPr>
            <p:nvPr/>
          </p:nvSpPr>
          <p:spPr bwMode="auto">
            <a:xfrm>
              <a:off x="39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sp>
        <p:nvSpPr>
          <p:cNvPr id="42114" name="Text Box 130"/>
          <p:cNvSpPr txBox="1">
            <a:spLocks noChangeArrowheads="1"/>
          </p:cNvSpPr>
          <p:nvPr/>
        </p:nvSpPr>
        <p:spPr bwMode="auto">
          <a:xfrm>
            <a:off x="3505200" y="5562600"/>
            <a:ext cx="2133600" cy="274638"/>
          </a:xfrm>
          <a:prstGeom prst="rect">
            <a:avLst/>
          </a:prstGeom>
          <a:noFill/>
          <a:ln w="9525" algn="ctr">
            <a:noFill/>
            <a:miter lim="800000"/>
            <a:headEnd/>
            <a:tailEnd/>
          </a:ln>
          <a:effectLst/>
        </p:spPr>
        <p:txBody>
          <a:bodyPr lIns="0" tIns="0" rIns="0" bIns="0">
            <a:spAutoFit/>
          </a:bodyPr>
          <a:lstStyle/>
          <a:p>
            <a:pPr algn="ctr"/>
            <a:r>
              <a:rPr lang="en-US" sz="1800" b="0" dirty="0"/>
              <a:t>2-D grid</a:t>
            </a:r>
          </a:p>
        </p:txBody>
      </p:sp>
      <p:sp>
        <p:nvSpPr>
          <p:cNvPr id="42118" name="AutoShape 134"/>
          <p:cNvSpPr>
            <a:spLocks noChangeArrowheads="1"/>
          </p:cNvSpPr>
          <p:nvPr/>
        </p:nvSpPr>
        <p:spPr bwMode="auto">
          <a:xfrm>
            <a:off x="2286000" y="33528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120" name="AutoShape 136"/>
          <p:cNvSpPr>
            <a:spLocks noChangeArrowheads="1"/>
          </p:cNvSpPr>
          <p:nvPr/>
        </p:nvSpPr>
        <p:spPr bwMode="auto">
          <a:xfrm>
            <a:off x="3962400" y="33528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121" name="AutoShape 137"/>
          <p:cNvSpPr>
            <a:spLocks noChangeArrowheads="1"/>
          </p:cNvSpPr>
          <p:nvPr/>
        </p:nvSpPr>
        <p:spPr bwMode="auto">
          <a:xfrm>
            <a:off x="4800600" y="33528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sp>
        <p:nvSpPr>
          <p:cNvPr id="42122" name="AutoShape 138"/>
          <p:cNvSpPr>
            <a:spLocks noChangeArrowheads="1"/>
          </p:cNvSpPr>
          <p:nvPr/>
        </p:nvSpPr>
        <p:spPr bwMode="auto">
          <a:xfrm>
            <a:off x="5638800" y="3352800"/>
            <a:ext cx="990600" cy="1371600"/>
          </a:xfrm>
          <a:prstGeom prst="cube">
            <a:avLst>
              <a:gd name="adj" fmla="val 25000"/>
            </a:avLst>
          </a:prstGeom>
          <a:solidFill>
            <a:schemeClr val="tx2">
              <a:alpha val="49001"/>
            </a:schemeClr>
          </a:solidFill>
          <a:ln w="9525">
            <a:solidFill>
              <a:schemeClr val="tx1"/>
            </a:solidFill>
            <a:miter lim="800000"/>
            <a:headEnd/>
            <a:tailEnd/>
          </a:ln>
          <a:effectLst/>
        </p:spPr>
        <p:txBody>
          <a:bodyPr lIns="0" tIns="0" rIns="0" bIns="0" anchor="ctr">
            <a:spAutoFit/>
          </a:bodyPr>
          <a:lstStyle/>
          <a:p>
            <a:endParaRPr lang="en-US" dirty="0"/>
          </a:p>
        </p:txBody>
      </p:sp>
      <p:grpSp>
        <p:nvGrpSpPr>
          <p:cNvPr id="5" name="Group 139"/>
          <p:cNvGrpSpPr>
            <a:grpSpLocks/>
          </p:cNvGrpSpPr>
          <p:nvPr/>
        </p:nvGrpSpPr>
        <p:grpSpPr bwMode="auto">
          <a:xfrm>
            <a:off x="2286000" y="3657600"/>
            <a:ext cx="4191000" cy="533400"/>
            <a:chOff x="576" y="2784"/>
            <a:chExt cx="2640" cy="336"/>
          </a:xfrm>
        </p:grpSpPr>
        <p:sp>
          <p:nvSpPr>
            <p:cNvPr id="42124" name="Freeform 140"/>
            <p:cNvSpPr>
              <a:spLocks/>
            </p:cNvSpPr>
            <p:nvPr/>
          </p:nvSpPr>
          <p:spPr bwMode="auto">
            <a:xfrm>
              <a:off x="5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25" name="Freeform 141"/>
            <p:cNvSpPr>
              <a:spLocks/>
            </p:cNvSpPr>
            <p:nvPr/>
          </p:nvSpPr>
          <p:spPr bwMode="auto">
            <a:xfrm>
              <a:off x="72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26" name="Freeform 142"/>
            <p:cNvSpPr>
              <a:spLocks/>
            </p:cNvSpPr>
            <p:nvPr/>
          </p:nvSpPr>
          <p:spPr bwMode="auto">
            <a:xfrm>
              <a:off x="86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27" name="Freeform 143"/>
            <p:cNvSpPr>
              <a:spLocks/>
            </p:cNvSpPr>
            <p:nvPr/>
          </p:nvSpPr>
          <p:spPr bwMode="auto">
            <a:xfrm>
              <a:off x="1008"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28" name="Freeform 144"/>
            <p:cNvSpPr>
              <a:spLocks/>
            </p:cNvSpPr>
            <p:nvPr/>
          </p:nvSpPr>
          <p:spPr bwMode="auto">
            <a:xfrm>
              <a:off x="110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29" name="Freeform 145"/>
            <p:cNvSpPr>
              <a:spLocks/>
            </p:cNvSpPr>
            <p:nvPr/>
          </p:nvSpPr>
          <p:spPr bwMode="auto">
            <a:xfrm>
              <a:off x="124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0" name="Freeform 146"/>
            <p:cNvSpPr>
              <a:spLocks/>
            </p:cNvSpPr>
            <p:nvPr/>
          </p:nvSpPr>
          <p:spPr bwMode="auto">
            <a:xfrm>
              <a:off x="139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1" name="Freeform 147"/>
            <p:cNvSpPr>
              <a:spLocks/>
            </p:cNvSpPr>
            <p:nvPr/>
          </p:nvSpPr>
          <p:spPr bwMode="auto">
            <a:xfrm>
              <a:off x="1536"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2" name="Freeform 148"/>
            <p:cNvSpPr>
              <a:spLocks/>
            </p:cNvSpPr>
            <p:nvPr/>
          </p:nvSpPr>
          <p:spPr bwMode="auto">
            <a:xfrm>
              <a:off x="163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3" name="Freeform 149"/>
            <p:cNvSpPr>
              <a:spLocks/>
            </p:cNvSpPr>
            <p:nvPr/>
          </p:nvSpPr>
          <p:spPr bwMode="auto">
            <a:xfrm>
              <a:off x="17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4" name="Freeform 150"/>
            <p:cNvSpPr>
              <a:spLocks/>
            </p:cNvSpPr>
            <p:nvPr/>
          </p:nvSpPr>
          <p:spPr bwMode="auto">
            <a:xfrm>
              <a:off x="192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5" name="Freeform 151"/>
            <p:cNvSpPr>
              <a:spLocks/>
            </p:cNvSpPr>
            <p:nvPr/>
          </p:nvSpPr>
          <p:spPr bwMode="auto">
            <a:xfrm>
              <a:off x="2064"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6" name="Freeform 152"/>
            <p:cNvSpPr>
              <a:spLocks/>
            </p:cNvSpPr>
            <p:nvPr/>
          </p:nvSpPr>
          <p:spPr bwMode="auto">
            <a:xfrm>
              <a:off x="2160"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7" name="Freeform 153"/>
            <p:cNvSpPr>
              <a:spLocks/>
            </p:cNvSpPr>
            <p:nvPr/>
          </p:nvSpPr>
          <p:spPr bwMode="auto">
            <a:xfrm>
              <a:off x="2304"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8" name="Freeform 154"/>
            <p:cNvSpPr>
              <a:spLocks/>
            </p:cNvSpPr>
            <p:nvPr/>
          </p:nvSpPr>
          <p:spPr bwMode="auto">
            <a:xfrm>
              <a:off x="244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39" name="Freeform 155"/>
            <p:cNvSpPr>
              <a:spLocks/>
            </p:cNvSpPr>
            <p:nvPr/>
          </p:nvSpPr>
          <p:spPr bwMode="auto">
            <a:xfrm>
              <a:off x="2592"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0" name="Freeform 156"/>
            <p:cNvSpPr>
              <a:spLocks/>
            </p:cNvSpPr>
            <p:nvPr/>
          </p:nvSpPr>
          <p:spPr bwMode="auto">
            <a:xfrm>
              <a:off x="2688"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1" name="Freeform 157"/>
            <p:cNvSpPr>
              <a:spLocks/>
            </p:cNvSpPr>
            <p:nvPr/>
          </p:nvSpPr>
          <p:spPr bwMode="auto">
            <a:xfrm>
              <a:off x="2832"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2" name="Freeform 158"/>
            <p:cNvSpPr>
              <a:spLocks/>
            </p:cNvSpPr>
            <p:nvPr/>
          </p:nvSpPr>
          <p:spPr bwMode="auto">
            <a:xfrm>
              <a:off x="2976" y="2832"/>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3" name="Freeform 159"/>
            <p:cNvSpPr>
              <a:spLocks/>
            </p:cNvSpPr>
            <p:nvPr/>
          </p:nvSpPr>
          <p:spPr bwMode="auto">
            <a:xfrm>
              <a:off x="3120" y="278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grpSp>
        <p:nvGrpSpPr>
          <p:cNvPr id="6" name="Group 160"/>
          <p:cNvGrpSpPr>
            <a:grpSpLocks/>
          </p:cNvGrpSpPr>
          <p:nvPr/>
        </p:nvGrpSpPr>
        <p:grpSpPr bwMode="auto">
          <a:xfrm>
            <a:off x="2286000" y="4038600"/>
            <a:ext cx="4191000" cy="609600"/>
            <a:chOff x="576" y="3024"/>
            <a:chExt cx="2640" cy="384"/>
          </a:xfrm>
        </p:grpSpPr>
        <p:sp>
          <p:nvSpPr>
            <p:cNvPr id="42145" name="Freeform 161"/>
            <p:cNvSpPr>
              <a:spLocks/>
            </p:cNvSpPr>
            <p:nvPr/>
          </p:nvSpPr>
          <p:spPr bwMode="auto">
            <a:xfrm>
              <a:off x="1008"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6" name="Freeform 162"/>
            <p:cNvSpPr>
              <a:spLocks/>
            </p:cNvSpPr>
            <p:nvPr/>
          </p:nvSpPr>
          <p:spPr bwMode="auto">
            <a:xfrm>
              <a:off x="5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7" name="Freeform 163"/>
            <p:cNvSpPr>
              <a:spLocks/>
            </p:cNvSpPr>
            <p:nvPr/>
          </p:nvSpPr>
          <p:spPr bwMode="auto">
            <a:xfrm>
              <a:off x="72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8" name="Freeform 164"/>
            <p:cNvSpPr>
              <a:spLocks/>
            </p:cNvSpPr>
            <p:nvPr/>
          </p:nvSpPr>
          <p:spPr bwMode="auto">
            <a:xfrm>
              <a:off x="86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49" name="Freeform 165"/>
            <p:cNvSpPr>
              <a:spLocks/>
            </p:cNvSpPr>
            <p:nvPr/>
          </p:nvSpPr>
          <p:spPr bwMode="auto">
            <a:xfrm>
              <a:off x="1536"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0" name="Freeform 166"/>
            <p:cNvSpPr>
              <a:spLocks/>
            </p:cNvSpPr>
            <p:nvPr/>
          </p:nvSpPr>
          <p:spPr bwMode="auto">
            <a:xfrm>
              <a:off x="110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1" name="Freeform 167"/>
            <p:cNvSpPr>
              <a:spLocks/>
            </p:cNvSpPr>
            <p:nvPr/>
          </p:nvSpPr>
          <p:spPr bwMode="auto">
            <a:xfrm>
              <a:off x="124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2" name="Freeform 168"/>
            <p:cNvSpPr>
              <a:spLocks/>
            </p:cNvSpPr>
            <p:nvPr/>
          </p:nvSpPr>
          <p:spPr bwMode="auto">
            <a:xfrm>
              <a:off x="139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3" name="Freeform 169"/>
            <p:cNvSpPr>
              <a:spLocks/>
            </p:cNvSpPr>
            <p:nvPr/>
          </p:nvSpPr>
          <p:spPr bwMode="auto">
            <a:xfrm>
              <a:off x="2064"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4" name="Freeform 170"/>
            <p:cNvSpPr>
              <a:spLocks/>
            </p:cNvSpPr>
            <p:nvPr/>
          </p:nvSpPr>
          <p:spPr bwMode="auto">
            <a:xfrm>
              <a:off x="163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5" name="Freeform 171"/>
            <p:cNvSpPr>
              <a:spLocks/>
            </p:cNvSpPr>
            <p:nvPr/>
          </p:nvSpPr>
          <p:spPr bwMode="auto">
            <a:xfrm>
              <a:off x="17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6" name="Freeform 172"/>
            <p:cNvSpPr>
              <a:spLocks/>
            </p:cNvSpPr>
            <p:nvPr/>
          </p:nvSpPr>
          <p:spPr bwMode="auto">
            <a:xfrm>
              <a:off x="192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7" name="Freeform 173"/>
            <p:cNvSpPr>
              <a:spLocks/>
            </p:cNvSpPr>
            <p:nvPr/>
          </p:nvSpPr>
          <p:spPr bwMode="auto">
            <a:xfrm>
              <a:off x="2592"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8" name="Freeform 174"/>
            <p:cNvSpPr>
              <a:spLocks/>
            </p:cNvSpPr>
            <p:nvPr/>
          </p:nvSpPr>
          <p:spPr bwMode="auto">
            <a:xfrm>
              <a:off x="2160"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59" name="Freeform 175"/>
            <p:cNvSpPr>
              <a:spLocks/>
            </p:cNvSpPr>
            <p:nvPr/>
          </p:nvSpPr>
          <p:spPr bwMode="auto">
            <a:xfrm>
              <a:off x="2304"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0" name="Freeform 176"/>
            <p:cNvSpPr>
              <a:spLocks/>
            </p:cNvSpPr>
            <p:nvPr/>
          </p:nvSpPr>
          <p:spPr bwMode="auto">
            <a:xfrm>
              <a:off x="244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1" name="Freeform 177"/>
            <p:cNvSpPr>
              <a:spLocks/>
            </p:cNvSpPr>
            <p:nvPr/>
          </p:nvSpPr>
          <p:spPr bwMode="auto">
            <a:xfrm>
              <a:off x="3120" y="3024"/>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2" name="Freeform 178"/>
            <p:cNvSpPr>
              <a:spLocks/>
            </p:cNvSpPr>
            <p:nvPr/>
          </p:nvSpPr>
          <p:spPr bwMode="auto">
            <a:xfrm>
              <a:off x="2688"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3" name="Freeform 179"/>
            <p:cNvSpPr>
              <a:spLocks/>
            </p:cNvSpPr>
            <p:nvPr/>
          </p:nvSpPr>
          <p:spPr bwMode="auto">
            <a:xfrm>
              <a:off x="2832"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4" name="Freeform 180"/>
            <p:cNvSpPr>
              <a:spLocks/>
            </p:cNvSpPr>
            <p:nvPr/>
          </p:nvSpPr>
          <p:spPr bwMode="auto">
            <a:xfrm>
              <a:off x="2976" y="3120"/>
              <a:ext cx="96" cy="288"/>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grpSp>
        <p:nvGrpSpPr>
          <p:cNvPr id="7" name="Group 181"/>
          <p:cNvGrpSpPr>
            <a:grpSpLocks/>
          </p:cNvGrpSpPr>
          <p:nvPr/>
        </p:nvGrpSpPr>
        <p:grpSpPr bwMode="auto">
          <a:xfrm>
            <a:off x="2514600" y="3429000"/>
            <a:ext cx="3962400" cy="152400"/>
            <a:chOff x="1584" y="1344"/>
            <a:chExt cx="2496" cy="96"/>
          </a:xfrm>
        </p:grpSpPr>
        <p:sp>
          <p:nvSpPr>
            <p:cNvPr id="42166" name="Freeform 182"/>
            <p:cNvSpPr>
              <a:spLocks/>
            </p:cNvSpPr>
            <p:nvPr/>
          </p:nvSpPr>
          <p:spPr bwMode="auto">
            <a:xfrm>
              <a:off x="15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7" name="Freeform 183"/>
            <p:cNvSpPr>
              <a:spLocks/>
            </p:cNvSpPr>
            <p:nvPr/>
          </p:nvSpPr>
          <p:spPr bwMode="auto">
            <a:xfrm>
              <a:off x="172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8" name="Freeform 184"/>
            <p:cNvSpPr>
              <a:spLocks/>
            </p:cNvSpPr>
            <p:nvPr/>
          </p:nvSpPr>
          <p:spPr bwMode="auto">
            <a:xfrm>
              <a:off x="187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69" name="Freeform 185"/>
            <p:cNvSpPr>
              <a:spLocks/>
            </p:cNvSpPr>
            <p:nvPr/>
          </p:nvSpPr>
          <p:spPr bwMode="auto">
            <a:xfrm>
              <a:off x="211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0" name="Freeform 186"/>
            <p:cNvSpPr>
              <a:spLocks/>
            </p:cNvSpPr>
            <p:nvPr/>
          </p:nvSpPr>
          <p:spPr bwMode="auto">
            <a:xfrm>
              <a:off x="225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1" name="Freeform 187"/>
            <p:cNvSpPr>
              <a:spLocks/>
            </p:cNvSpPr>
            <p:nvPr/>
          </p:nvSpPr>
          <p:spPr bwMode="auto">
            <a:xfrm>
              <a:off x="240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2" name="Freeform 188"/>
            <p:cNvSpPr>
              <a:spLocks/>
            </p:cNvSpPr>
            <p:nvPr/>
          </p:nvSpPr>
          <p:spPr bwMode="auto">
            <a:xfrm>
              <a:off x="264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3" name="Freeform 189"/>
            <p:cNvSpPr>
              <a:spLocks/>
            </p:cNvSpPr>
            <p:nvPr/>
          </p:nvSpPr>
          <p:spPr bwMode="auto">
            <a:xfrm>
              <a:off x="27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4" name="Freeform 190"/>
            <p:cNvSpPr>
              <a:spLocks/>
            </p:cNvSpPr>
            <p:nvPr/>
          </p:nvSpPr>
          <p:spPr bwMode="auto">
            <a:xfrm>
              <a:off x="292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5" name="Freeform 191"/>
            <p:cNvSpPr>
              <a:spLocks/>
            </p:cNvSpPr>
            <p:nvPr/>
          </p:nvSpPr>
          <p:spPr bwMode="auto">
            <a:xfrm>
              <a:off x="3168"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6" name="Freeform 192"/>
            <p:cNvSpPr>
              <a:spLocks/>
            </p:cNvSpPr>
            <p:nvPr/>
          </p:nvSpPr>
          <p:spPr bwMode="auto">
            <a:xfrm>
              <a:off x="3312"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7" name="Freeform 193"/>
            <p:cNvSpPr>
              <a:spLocks/>
            </p:cNvSpPr>
            <p:nvPr/>
          </p:nvSpPr>
          <p:spPr bwMode="auto">
            <a:xfrm>
              <a:off x="345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8" name="Freeform 194"/>
            <p:cNvSpPr>
              <a:spLocks/>
            </p:cNvSpPr>
            <p:nvPr/>
          </p:nvSpPr>
          <p:spPr bwMode="auto">
            <a:xfrm>
              <a:off x="3696"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79" name="Freeform 195"/>
            <p:cNvSpPr>
              <a:spLocks/>
            </p:cNvSpPr>
            <p:nvPr/>
          </p:nvSpPr>
          <p:spPr bwMode="auto">
            <a:xfrm>
              <a:off x="3840"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sp>
          <p:nvSpPr>
            <p:cNvPr id="42180" name="Freeform 196"/>
            <p:cNvSpPr>
              <a:spLocks/>
            </p:cNvSpPr>
            <p:nvPr/>
          </p:nvSpPr>
          <p:spPr bwMode="auto">
            <a:xfrm>
              <a:off x="3984" y="1344"/>
              <a:ext cx="96" cy="96"/>
            </a:xfrm>
            <a:custGeom>
              <a:avLst/>
              <a:gdLst/>
              <a:ahLst/>
              <a:cxnLst>
                <a:cxn ang="0">
                  <a:pos x="96" y="0"/>
                </a:cxn>
                <a:cxn ang="0">
                  <a:pos x="0" y="96"/>
                </a:cxn>
                <a:cxn ang="0">
                  <a:pos x="96" y="192"/>
                </a:cxn>
                <a:cxn ang="0">
                  <a:pos x="0" y="288"/>
                </a:cxn>
              </a:cxnLst>
              <a:rect l="0" t="0" r="r" b="b"/>
              <a:pathLst>
                <a:path w="96" h="288">
                  <a:moveTo>
                    <a:pt x="96" y="0"/>
                  </a:moveTo>
                  <a:cubicBezTo>
                    <a:pt x="48" y="32"/>
                    <a:pt x="0" y="64"/>
                    <a:pt x="0" y="96"/>
                  </a:cubicBezTo>
                  <a:cubicBezTo>
                    <a:pt x="0" y="128"/>
                    <a:pt x="96" y="160"/>
                    <a:pt x="96" y="192"/>
                  </a:cubicBezTo>
                  <a:cubicBezTo>
                    <a:pt x="96" y="224"/>
                    <a:pt x="16" y="272"/>
                    <a:pt x="0" y="288"/>
                  </a:cubicBezTo>
                </a:path>
              </a:pathLst>
            </a:custGeom>
            <a:noFill/>
            <a:ln w="19050" cap="flat" cmpd="sng">
              <a:solidFill>
                <a:srgbClr val="003399"/>
              </a:solidFill>
              <a:prstDash val="solid"/>
              <a:round/>
              <a:headEnd/>
              <a:tailEnd/>
            </a:ln>
            <a:effectLst/>
          </p:spPr>
          <p:txBody>
            <a:bodyPr lIns="0" tIns="0" rIns="0" bIns="0">
              <a:spAutoFit/>
            </a:bodyPr>
            <a:lstStyle/>
            <a:p>
              <a:endParaRPr lang="en-US" dirty="0"/>
            </a:p>
          </p:txBody>
        </p:sp>
      </p:grpSp>
      <p:sp>
        <p:nvSpPr>
          <p:cNvPr id="42113" name="Rectangle 129"/>
          <p:cNvSpPr>
            <a:spLocks noChangeArrowheads="1"/>
          </p:cNvSpPr>
          <p:nvPr/>
        </p:nvSpPr>
        <p:spPr bwMode="auto">
          <a:xfrm>
            <a:off x="2209800" y="1676400"/>
            <a:ext cx="4648200" cy="3124200"/>
          </a:xfrm>
          <a:prstGeom prst="rect">
            <a:avLst/>
          </a:prstGeom>
          <a:solidFill>
            <a:srgbClr val="FF0000">
              <a:alpha val="22000"/>
            </a:srgbClr>
          </a:solidFill>
          <a:ln w="9525" algn="ctr">
            <a:solidFill>
              <a:schemeClr val="tx1"/>
            </a:solidFill>
            <a:miter lim="800000"/>
            <a:headEnd/>
            <a:tailEnd/>
          </a:ln>
          <a:effectLst/>
        </p:spPr>
        <p:txBody>
          <a:bodyPr lIns="0" tIns="0" rIns="0" bIns="0" anchor="ctr">
            <a:spAutoFit/>
          </a:bodyPr>
          <a:lstStyle/>
          <a:p>
            <a:endParaRPr lang="en-US" dirty="0"/>
          </a:p>
        </p:txBody>
      </p:sp>
      <p:sp>
        <p:nvSpPr>
          <p:cNvPr id="132" name="Rectangle 2"/>
          <p:cNvSpPr>
            <a:spLocks noGrp="1" noChangeArrowheads="1"/>
          </p:cNvSpPr>
          <p:nvPr>
            <p:ph type="title"/>
          </p:nvPr>
        </p:nvSpPr>
        <p:spPr/>
        <p:txBody>
          <a:bodyPr>
            <a:normAutofit/>
          </a:bodyPr>
          <a:lstStyle/>
          <a:p>
            <a:r>
              <a:rPr lang="en-US" dirty="0"/>
              <a:t>CUDA Thread Hierarchy</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C00000"/>
                </a:solidFill>
              </a:rPr>
              <a:t>GPGPU Computing using CUDA: Goal, Scope and Pre-requisite</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457200" indent="-457200"/>
            <a:r>
              <a:rPr lang="en-US" b="1" dirty="0">
                <a:solidFill>
                  <a:srgbClr val="002060"/>
                </a:solidFill>
              </a:rPr>
              <a:t>Goal</a:t>
            </a:r>
          </a:p>
          <a:p>
            <a:pPr marL="457200" indent="-457200"/>
            <a:endParaRPr lang="en-US" b="1" dirty="0">
              <a:solidFill>
                <a:srgbClr val="002060"/>
              </a:solidFill>
            </a:endParaRPr>
          </a:p>
          <a:p>
            <a:pPr marL="857250" lvl="1" indent="-457200"/>
            <a:r>
              <a:rPr lang="en-US" dirty="0"/>
              <a:t>Introduce target audience to the world of GPGPU computing using CUDA</a:t>
            </a:r>
          </a:p>
          <a:p>
            <a:pPr marL="457200" indent="-457200"/>
            <a:endParaRPr lang="en-US" b="1" dirty="0">
              <a:solidFill>
                <a:srgbClr val="002060"/>
              </a:solidFill>
            </a:endParaRPr>
          </a:p>
          <a:p>
            <a:pPr marL="457200" indent="-457200"/>
            <a:r>
              <a:rPr lang="en-US" b="1" dirty="0">
                <a:solidFill>
                  <a:srgbClr val="002060"/>
                </a:solidFill>
              </a:rPr>
              <a:t>Scope</a:t>
            </a:r>
          </a:p>
          <a:p>
            <a:pPr marL="457200" indent="-457200">
              <a:buNone/>
            </a:pPr>
            <a:endParaRPr lang="en-US" b="1" dirty="0">
              <a:solidFill>
                <a:srgbClr val="002060"/>
              </a:solidFill>
            </a:endParaRPr>
          </a:p>
          <a:p>
            <a:pPr marL="857250" lvl="1" indent="-457200"/>
            <a:r>
              <a:rPr lang="en-US" dirty="0"/>
              <a:t>GPGPU Computing: What? Why? How?</a:t>
            </a:r>
          </a:p>
          <a:p>
            <a:pPr marL="857250" lvl="1" indent="-457200"/>
            <a:r>
              <a:rPr lang="en-US" dirty="0"/>
              <a:t>Introduction to CUDA architecture and programming model</a:t>
            </a:r>
          </a:p>
          <a:p>
            <a:pPr marL="857250" lvl="1" indent="-457200"/>
            <a:r>
              <a:rPr lang="en-US"/>
              <a:t>Few thumb-rules </a:t>
            </a:r>
            <a:r>
              <a:rPr lang="en-US" dirty="0"/>
              <a:t>for optimizing performance</a:t>
            </a:r>
          </a:p>
          <a:p>
            <a:pPr marL="857250" lvl="1" indent="-457200"/>
            <a:r>
              <a:rPr lang="en-US" dirty="0"/>
              <a:t>An example walkthrough of few performance optimization tips</a:t>
            </a:r>
          </a:p>
          <a:p>
            <a:pPr marL="857250" lvl="1" indent="-457200"/>
            <a:endParaRPr lang="en-US" dirty="0"/>
          </a:p>
          <a:p>
            <a:pPr marL="457200" indent="-457200"/>
            <a:r>
              <a:rPr lang="en-US" dirty="0">
                <a:solidFill>
                  <a:srgbClr val="002060"/>
                </a:solidFill>
              </a:rPr>
              <a:t> </a:t>
            </a:r>
            <a:r>
              <a:rPr lang="en-US" b="1" dirty="0">
                <a:solidFill>
                  <a:srgbClr val="002060"/>
                </a:solidFill>
              </a:rPr>
              <a:t>Pre-requisite</a:t>
            </a:r>
          </a:p>
          <a:p>
            <a:pPr marL="457200" indent="-457200"/>
            <a:endParaRPr lang="en-US" b="1" dirty="0">
              <a:solidFill>
                <a:srgbClr val="002060"/>
              </a:solidFill>
            </a:endParaRPr>
          </a:p>
          <a:p>
            <a:pPr marL="857250" lvl="1" indent="-457200"/>
            <a:r>
              <a:rPr lang="en-US" dirty="0"/>
              <a:t>Knowledge of C/C++ programming language basics</a:t>
            </a:r>
          </a:p>
          <a:p>
            <a:pPr marL="857250" lvl="1" indent="-457200"/>
            <a:endParaRPr lang="en-US" dirty="0">
              <a:solidFill>
                <a:schemeClr val="tx2"/>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descr="cuda gpu architecture.JPG"/>
          <p:cNvPicPr>
            <a:picLocks noChangeAspect="1"/>
          </p:cNvPicPr>
          <p:nvPr/>
        </p:nvPicPr>
        <p:blipFill>
          <a:blip r:embed="rId4" cstate="print"/>
          <a:stretch>
            <a:fillRect/>
          </a:stretch>
        </p:blipFill>
        <p:spPr>
          <a:xfrm>
            <a:off x="514350" y="1428750"/>
            <a:ext cx="6115050" cy="4286250"/>
          </a:xfrm>
          <a:prstGeom prst="rect">
            <a:avLst/>
          </a:prstGeom>
        </p:spPr>
      </p:pic>
      <p:sp>
        <p:nvSpPr>
          <p:cNvPr id="50178" name="Rectangle 2"/>
          <p:cNvSpPr>
            <a:spLocks noGrp="1" noChangeArrowheads="1"/>
          </p:cNvSpPr>
          <p:nvPr>
            <p:ph type="title"/>
          </p:nvPr>
        </p:nvSpPr>
        <p:spPr/>
        <p:txBody>
          <a:bodyPr anchor="ctr" anchorCtr="0">
            <a:noAutofit/>
          </a:bodyPr>
          <a:lstStyle/>
          <a:p>
            <a:r>
              <a:rPr lang="en-US" dirty="0"/>
              <a:t>Execution of CUDA Thread-Blocks on GPU</a:t>
            </a:r>
          </a:p>
        </p:txBody>
      </p:sp>
      <p:grpSp>
        <p:nvGrpSpPr>
          <p:cNvPr id="2" name="Group 4"/>
          <p:cNvGrpSpPr>
            <a:grpSpLocks/>
          </p:cNvGrpSpPr>
          <p:nvPr/>
        </p:nvGrpSpPr>
        <p:grpSpPr bwMode="auto">
          <a:xfrm>
            <a:off x="6400800" y="1676400"/>
            <a:ext cx="2209800" cy="2895600"/>
            <a:chOff x="4032" y="1056"/>
            <a:chExt cx="1392" cy="1824"/>
          </a:xfrm>
        </p:grpSpPr>
        <p:sp>
          <p:nvSpPr>
            <p:cNvPr id="50181" name="Line 5"/>
            <p:cNvSpPr>
              <a:spLocks noChangeShapeType="1"/>
            </p:cNvSpPr>
            <p:nvPr/>
          </p:nvSpPr>
          <p:spPr bwMode="auto">
            <a:xfrm>
              <a:off x="4032" y="1056"/>
              <a:ext cx="432" cy="672"/>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50182" name="Line 6"/>
            <p:cNvSpPr>
              <a:spLocks noChangeShapeType="1"/>
            </p:cNvSpPr>
            <p:nvPr/>
          </p:nvSpPr>
          <p:spPr bwMode="auto">
            <a:xfrm flipV="1">
              <a:off x="4032" y="1728"/>
              <a:ext cx="432" cy="1152"/>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50183" name="Text Box 7"/>
            <p:cNvSpPr txBox="1">
              <a:spLocks noChangeArrowheads="1"/>
            </p:cNvSpPr>
            <p:nvPr/>
          </p:nvSpPr>
          <p:spPr bwMode="auto">
            <a:xfrm>
              <a:off x="4512" y="1632"/>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Multi-processor</a:t>
              </a:r>
            </a:p>
          </p:txBody>
        </p:sp>
      </p:grpSp>
      <p:grpSp>
        <p:nvGrpSpPr>
          <p:cNvPr id="3" name="Group 8"/>
          <p:cNvGrpSpPr>
            <a:grpSpLocks/>
          </p:cNvGrpSpPr>
          <p:nvPr/>
        </p:nvGrpSpPr>
        <p:grpSpPr bwMode="auto">
          <a:xfrm>
            <a:off x="6324600" y="1752600"/>
            <a:ext cx="2286000" cy="1066800"/>
            <a:chOff x="3984" y="1104"/>
            <a:chExt cx="1440" cy="672"/>
          </a:xfrm>
        </p:grpSpPr>
        <p:sp>
          <p:nvSpPr>
            <p:cNvPr id="50185" name="Line 9"/>
            <p:cNvSpPr>
              <a:spLocks noChangeShapeType="1"/>
            </p:cNvSpPr>
            <p:nvPr/>
          </p:nvSpPr>
          <p:spPr bwMode="auto">
            <a:xfrm>
              <a:off x="3984" y="1104"/>
              <a:ext cx="384" cy="288"/>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50186" name="Line 10"/>
            <p:cNvSpPr>
              <a:spLocks noChangeShapeType="1"/>
            </p:cNvSpPr>
            <p:nvPr/>
          </p:nvSpPr>
          <p:spPr bwMode="auto">
            <a:xfrm flipH="1">
              <a:off x="3984" y="1392"/>
              <a:ext cx="384" cy="384"/>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50187" name="Text Box 11"/>
            <p:cNvSpPr txBox="1">
              <a:spLocks noChangeArrowheads="1"/>
            </p:cNvSpPr>
            <p:nvPr/>
          </p:nvSpPr>
          <p:spPr bwMode="auto">
            <a:xfrm>
              <a:off x="4512" y="1296"/>
              <a:ext cx="912"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SIMD cores</a:t>
              </a:r>
            </a:p>
          </p:txBody>
        </p:sp>
      </p:grpSp>
      <p:grpSp>
        <p:nvGrpSpPr>
          <p:cNvPr id="50179" name="Group 161"/>
          <p:cNvGrpSpPr>
            <a:grpSpLocks/>
          </p:cNvGrpSpPr>
          <p:nvPr/>
        </p:nvGrpSpPr>
        <p:grpSpPr bwMode="auto">
          <a:xfrm>
            <a:off x="6629400" y="1524000"/>
            <a:ext cx="1828800" cy="244475"/>
            <a:chOff x="4128" y="960"/>
            <a:chExt cx="1152" cy="154"/>
          </a:xfrm>
        </p:grpSpPr>
        <p:sp>
          <p:nvSpPr>
            <p:cNvPr id="50338" name="Line 162"/>
            <p:cNvSpPr>
              <a:spLocks noChangeShapeType="1"/>
            </p:cNvSpPr>
            <p:nvPr/>
          </p:nvSpPr>
          <p:spPr bwMode="auto">
            <a:xfrm>
              <a:off x="4128" y="1056"/>
              <a:ext cx="240" cy="0"/>
            </a:xfrm>
            <a:prstGeom prst="line">
              <a:avLst/>
            </a:prstGeom>
            <a:noFill/>
            <a:ln w="9525">
              <a:solidFill>
                <a:schemeClr val="tx1"/>
              </a:solidFill>
              <a:round/>
              <a:headEnd/>
              <a:tailEnd/>
            </a:ln>
            <a:effectLst/>
          </p:spPr>
          <p:txBody>
            <a:bodyPr lIns="0" tIns="0" rIns="0" bIns="0">
              <a:spAutoFit/>
            </a:bodyPr>
            <a:lstStyle/>
            <a:p>
              <a:endParaRPr lang="en-US" dirty="0"/>
            </a:p>
          </p:txBody>
        </p:sp>
        <p:sp>
          <p:nvSpPr>
            <p:cNvPr id="50339" name="Text Box 163"/>
            <p:cNvSpPr txBox="1">
              <a:spLocks noChangeArrowheads="1"/>
            </p:cNvSpPr>
            <p:nvPr/>
          </p:nvSpPr>
          <p:spPr bwMode="auto">
            <a:xfrm>
              <a:off x="4464" y="960"/>
              <a:ext cx="816" cy="154"/>
            </a:xfrm>
            <a:prstGeom prst="rect">
              <a:avLst/>
            </a:prstGeom>
            <a:noFill/>
            <a:ln w="9525" algn="ctr">
              <a:noFill/>
              <a:miter lim="800000"/>
              <a:headEnd/>
              <a:tailEnd/>
            </a:ln>
            <a:effectLst/>
          </p:spPr>
          <p:txBody>
            <a:bodyPr lIns="0" tIns="0" rIns="0" bIns="0">
              <a:spAutoFit/>
            </a:bodyPr>
            <a:lstStyle/>
            <a:p>
              <a:r>
                <a:rPr lang="en-US" sz="1600" b="0" dirty="0">
                  <a:solidFill>
                    <a:srgbClr val="002060"/>
                  </a:solidFill>
                </a:rPr>
                <a:t>GPU device</a:t>
              </a:r>
            </a:p>
          </p:txBody>
        </p:sp>
      </p:grpSp>
      <p:sp>
        <p:nvSpPr>
          <p:cNvPr id="50343" name="Rectangle 167"/>
          <p:cNvSpPr>
            <a:spLocks noChangeArrowheads="1"/>
          </p:cNvSpPr>
          <p:nvPr/>
        </p:nvSpPr>
        <p:spPr bwMode="auto">
          <a:xfrm>
            <a:off x="609600" y="6019800"/>
            <a:ext cx="457200" cy="533400"/>
          </a:xfrm>
          <a:prstGeom prst="rect">
            <a:avLst/>
          </a:prstGeom>
          <a:solidFill>
            <a:srgbClr val="008000"/>
          </a:solidFill>
          <a:ln w="9525" algn="ctr">
            <a:solidFill>
              <a:srgbClr val="008000"/>
            </a:solidFill>
            <a:miter lim="800000"/>
            <a:headEnd/>
            <a:tailEnd/>
          </a:ln>
          <a:effectLst/>
        </p:spPr>
        <p:txBody>
          <a:bodyPr wrap="none" lIns="0" tIns="0" rIns="0" bIns="0" anchor="ctr">
            <a:spAutoFit/>
          </a:bodyPr>
          <a:lstStyle/>
          <a:p>
            <a:endParaRPr lang="en-US" dirty="0"/>
          </a:p>
        </p:txBody>
      </p:sp>
      <p:sp>
        <p:nvSpPr>
          <p:cNvPr id="50344" name="Rectangle 168"/>
          <p:cNvSpPr>
            <a:spLocks noChangeArrowheads="1"/>
          </p:cNvSpPr>
          <p:nvPr/>
        </p:nvSpPr>
        <p:spPr bwMode="auto">
          <a:xfrm>
            <a:off x="1066800" y="6019800"/>
            <a:ext cx="457200" cy="533400"/>
          </a:xfrm>
          <a:prstGeom prst="rect">
            <a:avLst/>
          </a:prstGeom>
          <a:solidFill>
            <a:srgbClr val="3366AA"/>
          </a:solidFill>
          <a:ln w="9525" algn="ctr">
            <a:solidFill>
              <a:srgbClr val="3366AA"/>
            </a:solidFill>
            <a:miter lim="800000"/>
            <a:headEnd/>
            <a:tailEnd/>
          </a:ln>
          <a:effectLst/>
        </p:spPr>
        <p:txBody>
          <a:bodyPr wrap="none" lIns="0" tIns="0" rIns="0" bIns="0" anchor="ctr">
            <a:spAutoFit/>
          </a:bodyPr>
          <a:lstStyle/>
          <a:p>
            <a:endParaRPr lang="en-US" dirty="0"/>
          </a:p>
        </p:txBody>
      </p:sp>
      <p:sp>
        <p:nvSpPr>
          <p:cNvPr id="50345" name="Rectangle 169"/>
          <p:cNvSpPr>
            <a:spLocks noChangeArrowheads="1"/>
          </p:cNvSpPr>
          <p:nvPr/>
        </p:nvSpPr>
        <p:spPr bwMode="auto">
          <a:xfrm>
            <a:off x="1524000" y="6019800"/>
            <a:ext cx="457200" cy="533400"/>
          </a:xfrm>
          <a:prstGeom prst="rect">
            <a:avLst/>
          </a:prstGeom>
          <a:solidFill>
            <a:srgbClr val="00FF00"/>
          </a:solidFill>
          <a:ln w="9525" algn="ctr">
            <a:solidFill>
              <a:srgbClr val="00FF00"/>
            </a:solidFill>
            <a:miter lim="800000"/>
            <a:headEnd/>
            <a:tailEnd/>
          </a:ln>
          <a:effectLst/>
        </p:spPr>
        <p:txBody>
          <a:bodyPr wrap="none" lIns="0" tIns="0" rIns="0" bIns="0" anchor="ctr">
            <a:spAutoFit/>
          </a:bodyPr>
          <a:lstStyle/>
          <a:p>
            <a:endParaRPr lang="en-US" dirty="0"/>
          </a:p>
        </p:txBody>
      </p:sp>
      <p:sp>
        <p:nvSpPr>
          <p:cNvPr id="50346" name="Rectangle 170"/>
          <p:cNvSpPr>
            <a:spLocks noChangeArrowheads="1"/>
          </p:cNvSpPr>
          <p:nvPr/>
        </p:nvSpPr>
        <p:spPr bwMode="auto">
          <a:xfrm>
            <a:off x="1981200" y="6019800"/>
            <a:ext cx="457200" cy="533400"/>
          </a:xfrm>
          <a:prstGeom prst="rect">
            <a:avLst/>
          </a:prstGeom>
          <a:solidFill>
            <a:srgbClr val="FF0000"/>
          </a:solidFill>
          <a:ln w="9525" algn="ctr">
            <a:solidFill>
              <a:srgbClr val="FF0000"/>
            </a:solidFill>
            <a:miter lim="800000"/>
            <a:headEnd/>
            <a:tailEnd/>
          </a:ln>
          <a:effectLst/>
        </p:spPr>
        <p:txBody>
          <a:bodyPr wrap="none" lIns="0" tIns="0" rIns="0" bIns="0" anchor="ctr">
            <a:spAutoFit/>
          </a:bodyPr>
          <a:lstStyle/>
          <a:p>
            <a:endParaRPr lang="en-US" dirty="0"/>
          </a:p>
        </p:txBody>
      </p:sp>
      <p:sp>
        <p:nvSpPr>
          <p:cNvPr id="50347" name="Rectangle 171"/>
          <p:cNvSpPr>
            <a:spLocks noChangeArrowheads="1"/>
          </p:cNvSpPr>
          <p:nvPr/>
        </p:nvSpPr>
        <p:spPr bwMode="auto">
          <a:xfrm>
            <a:off x="3200400" y="6019800"/>
            <a:ext cx="457200" cy="533400"/>
          </a:xfrm>
          <a:prstGeom prst="rect">
            <a:avLst/>
          </a:prstGeom>
          <a:solidFill>
            <a:srgbClr val="003399"/>
          </a:solidFill>
          <a:ln w="9525" algn="ctr">
            <a:solidFill>
              <a:srgbClr val="003399"/>
            </a:solidFill>
            <a:miter lim="800000"/>
            <a:headEnd/>
            <a:tailEnd/>
          </a:ln>
          <a:effectLst/>
        </p:spPr>
        <p:txBody>
          <a:bodyPr wrap="none" lIns="0" tIns="0" rIns="0" bIns="0" anchor="ctr">
            <a:spAutoFit/>
          </a:bodyPr>
          <a:lstStyle/>
          <a:p>
            <a:endParaRPr lang="en-US" dirty="0"/>
          </a:p>
        </p:txBody>
      </p:sp>
      <p:sp>
        <p:nvSpPr>
          <p:cNvPr id="50348" name="Rectangle 172"/>
          <p:cNvSpPr>
            <a:spLocks noChangeArrowheads="1"/>
          </p:cNvSpPr>
          <p:nvPr/>
        </p:nvSpPr>
        <p:spPr bwMode="auto">
          <a:xfrm>
            <a:off x="3657600" y="6019800"/>
            <a:ext cx="457200" cy="533400"/>
          </a:xfrm>
          <a:prstGeom prst="rect">
            <a:avLst/>
          </a:prstGeom>
          <a:solidFill>
            <a:srgbClr val="FF99CC"/>
          </a:solidFill>
          <a:ln w="9525" algn="ctr">
            <a:solidFill>
              <a:srgbClr val="FF99CC"/>
            </a:solidFill>
            <a:miter lim="800000"/>
            <a:headEnd/>
            <a:tailEnd/>
          </a:ln>
          <a:effectLst/>
        </p:spPr>
        <p:txBody>
          <a:bodyPr wrap="none" lIns="0" tIns="0" rIns="0" bIns="0" anchor="ctr">
            <a:spAutoFit/>
          </a:bodyPr>
          <a:lstStyle/>
          <a:p>
            <a:endParaRPr lang="en-US" dirty="0"/>
          </a:p>
        </p:txBody>
      </p:sp>
      <p:sp>
        <p:nvSpPr>
          <p:cNvPr id="50349" name="Rectangle 173"/>
          <p:cNvSpPr>
            <a:spLocks noChangeArrowheads="1"/>
          </p:cNvSpPr>
          <p:nvPr/>
        </p:nvSpPr>
        <p:spPr bwMode="auto">
          <a:xfrm>
            <a:off x="4114800" y="6019800"/>
            <a:ext cx="457200" cy="533400"/>
          </a:xfrm>
          <a:prstGeom prst="rect">
            <a:avLst/>
          </a:prstGeom>
          <a:solidFill>
            <a:srgbClr val="800080"/>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50351" name="Text Box 175"/>
          <p:cNvSpPr txBox="1">
            <a:spLocks noChangeArrowheads="1"/>
          </p:cNvSpPr>
          <p:nvPr/>
        </p:nvSpPr>
        <p:spPr bwMode="auto">
          <a:xfrm>
            <a:off x="2667000" y="6096000"/>
            <a:ext cx="533400" cy="274638"/>
          </a:xfrm>
          <a:prstGeom prst="rect">
            <a:avLst/>
          </a:prstGeom>
          <a:noFill/>
          <a:ln w="9525" algn="ctr">
            <a:noFill/>
            <a:miter lim="800000"/>
            <a:headEnd/>
            <a:tailEnd/>
          </a:ln>
          <a:effectLst/>
        </p:spPr>
        <p:txBody>
          <a:bodyPr lIns="0" tIns="0" rIns="0" bIns="0">
            <a:spAutoFit/>
          </a:bodyPr>
          <a:lstStyle/>
          <a:p>
            <a:r>
              <a:rPr lang="en-US" sz="1800" dirty="0"/>
              <a:t>…</a:t>
            </a:r>
          </a:p>
        </p:txBody>
      </p:sp>
      <p:sp>
        <p:nvSpPr>
          <p:cNvPr id="25" name="TextBox 24"/>
          <p:cNvSpPr txBox="1"/>
          <p:nvPr/>
        </p:nvSpPr>
        <p:spPr>
          <a:xfrm>
            <a:off x="5638800" y="6096000"/>
            <a:ext cx="1524000" cy="338554"/>
          </a:xfrm>
          <a:prstGeom prst="rect">
            <a:avLst/>
          </a:prstGeom>
          <a:noFill/>
        </p:spPr>
        <p:txBody>
          <a:bodyPr wrap="square" rtlCol="0">
            <a:spAutoFit/>
          </a:bodyPr>
          <a:lstStyle/>
          <a:p>
            <a:r>
              <a:rPr lang="en-US" sz="1600" dirty="0">
                <a:solidFill>
                  <a:srgbClr val="002060"/>
                </a:solidFill>
              </a:rPr>
              <a:t>Thread-blocks</a:t>
            </a:r>
          </a:p>
        </p:txBody>
      </p:sp>
      <p:sp>
        <p:nvSpPr>
          <p:cNvPr id="24" name="Rectangle 23"/>
          <p:cNvSpPr/>
          <p:nvPr/>
        </p:nvSpPr>
        <p:spPr>
          <a:xfrm>
            <a:off x="2895600" y="4876800"/>
            <a:ext cx="1143000" cy="533400"/>
          </a:xfrm>
          <a:prstGeom prst="rect">
            <a:avLst/>
          </a:prstGeom>
          <a:solidFill>
            <a:schemeClr val="accent3">
              <a:lumMod val="60000"/>
              <a:lumOff val="4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191000" y="4876800"/>
            <a:ext cx="1981200" cy="533400"/>
          </a:xfrm>
          <a:prstGeom prst="rect">
            <a:avLst/>
          </a:prstGeom>
          <a:solidFill>
            <a:srgbClr val="C0000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72"/>
          <p:cNvSpPr>
            <a:spLocks noChangeArrowheads="1"/>
          </p:cNvSpPr>
          <p:nvPr/>
        </p:nvSpPr>
        <p:spPr bwMode="auto">
          <a:xfrm>
            <a:off x="4572000" y="6019800"/>
            <a:ext cx="457200" cy="533400"/>
          </a:xfrm>
          <a:prstGeom prst="rect">
            <a:avLst/>
          </a:prstGeom>
          <a:solidFill>
            <a:schemeClr val="accent6">
              <a:lumMod val="50000"/>
            </a:schemeClr>
          </a:solidFill>
          <a:ln w="9525" algn="ctr">
            <a:solidFill>
              <a:srgbClr val="FF99CC"/>
            </a:solidFill>
            <a:miter lim="800000"/>
            <a:headEnd/>
            <a:tailEnd/>
          </a:ln>
          <a:effectLst/>
        </p:spPr>
        <p:txBody>
          <a:bodyPr wrap="none" lIns="0" tIns="0" rIns="0" bIns="0" anchor="ctr">
            <a:spAutoFit/>
          </a:bodyPr>
          <a:lstStyle/>
          <a:p>
            <a:endParaRPr lang="en-US" dirty="0"/>
          </a:p>
        </p:txBody>
      </p:sp>
      <p:sp>
        <p:nvSpPr>
          <p:cNvPr id="28" name="Rectangle 172"/>
          <p:cNvSpPr>
            <a:spLocks noChangeArrowheads="1"/>
          </p:cNvSpPr>
          <p:nvPr/>
        </p:nvSpPr>
        <p:spPr bwMode="auto">
          <a:xfrm>
            <a:off x="5029200" y="6019800"/>
            <a:ext cx="457200" cy="533400"/>
          </a:xfrm>
          <a:prstGeom prst="rect">
            <a:avLst/>
          </a:prstGeom>
          <a:solidFill>
            <a:srgbClr val="FEBD1A"/>
          </a:solidFill>
          <a:ln w="9525" algn="ctr">
            <a:solidFill>
              <a:srgbClr val="FF99CC"/>
            </a:solidFill>
            <a:miter lim="800000"/>
            <a:headEnd/>
            <a:tailEnd/>
          </a:ln>
          <a:effectLst/>
        </p:spPr>
        <p:txBody>
          <a:bodyPr wrap="none" lIns="0" tIns="0" rIns="0" bIns="0" anchor="ctr">
            <a:spAutoFit/>
          </a:bodyPr>
          <a:lstStyle/>
          <a:p>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3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3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3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3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3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351"/>
                                        </p:tgtEl>
                                        <p:attrNameLst>
                                          <p:attrName>style.visibility</p:attrName>
                                        </p:attrNameLst>
                                      </p:cBhvr>
                                      <p:to>
                                        <p:strVal val="visible"/>
                                      </p:to>
                                    </p:set>
                                  </p:childTnLst>
                                  <p:subTnLst>
                                    <p:set>
                                      <p:cBhvr override="childStyle">
                                        <p:cTn dur="1" fill="hold" display="0" masterRel="nextClick" afterEffect="1"/>
                                        <p:tgtEl>
                                          <p:spTgt spid="50351"/>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503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3.33333E-6 -0.05 L 0.01666 -0.62778 " pathEditMode="relative" rAng="0" ptsTypes="AA">
                                      <p:cBhvr>
                                        <p:cTn id="44" dur="1000" fill="hold"/>
                                        <p:tgtEl>
                                          <p:spTgt spid="50343"/>
                                        </p:tgtEl>
                                        <p:attrNameLst>
                                          <p:attrName>ppt_x</p:attrName>
                                          <p:attrName>ppt_y</p:attrName>
                                        </p:attrNameLst>
                                      </p:cBhvr>
                                      <p:rCtr x="800" y="-28900"/>
                                    </p:animMotion>
                                  </p:childTnLst>
                                </p:cTn>
                              </p:par>
                              <p:par>
                                <p:cTn id="45" presetID="3" presetClass="exit" presetSubtype="10" fill="hold" grpId="0" nodeType="withEffect">
                                  <p:stCondLst>
                                    <p:cond delay="0"/>
                                  </p:stCondLst>
                                  <p:childTnLst>
                                    <p:animEffect transition="out" filter="blinds(horizontal)">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childTnLst>
                          </p:cTn>
                        </p:par>
                        <p:par>
                          <p:cTn id="48" fill="hold">
                            <p:stCondLst>
                              <p:cond delay="1000"/>
                            </p:stCondLst>
                            <p:childTnLst>
                              <p:par>
                                <p:cTn id="49" presetID="0" presetClass="path" presetSubtype="0" accel="50000" decel="50000" fill="hold" grpId="1" nodeType="afterEffect">
                                  <p:stCondLst>
                                    <p:cond delay="0"/>
                                  </p:stCondLst>
                                  <p:childTnLst>
                                    <p:animMotion origin="layout" path="M 3.33333E-6 -0.07223 L 0.03333 -0.62778 " pathEditMode="relative" rAng="0" ptsTypes="AA">
                                      <p:cBhvr>
                                        <p:cTn id="50" dur="1000" fill="hold"/>
                                        <p:tgtEl>
                                          <p:spTgt spid="50344"/>
                                        </p:tgtEl>
                                        <p:attrNameLst>
                                          <p:attrName>ppt_x</p:attrName>
                                          <p:attrName>ppt_y</p:attrName>
                                        </p:attrNameLst>
                                      </p:cBhvr>
                                      <p:rCtr x="1700" y="-27800"/>
                                    </p:animMotion>
                                  </p:childTnLst>
                                </p:cTn>
                              </p:par>
                            </p:childTnLst>
                          </p:cTn>
                        </p:par>
                        <p:par>
                          <p:cTn id="51" fill="hold">
                            <p:stCondLst>
                              <p:cond delay="2000"/>
                            </p:stCondLst>
                            <p:childTnLst>
                              <p:par>
                                <p:cTn id="52" presetID="0" presetClass="path" presetSubtype="0" accel="50000" decel="50000" fill="hold" grpId="1" nodeType="afterEffect">
                                  <p:stCondLst>
                                    <p:cond delay="0"/>
                                  </p:stCondLst>
                                  <p:childTnLst>
                                    <p:animMotion origin="layout" path="M 3.33333E-6 -0.07223 L 0.04166 -0.62778 " pathEditMode="relative" rAng="0" ptsTypes="AA">
                                      <p:cBhvr>
                                        <p:cTn id="53" dur="1000" fill="hold"/>
                                        <p:tgtEl>
                                          <p:spTgt spid="50345"/>
                                        </p:tgtEl>
                                        <p:attrNameLst>
                                          <p:attrName>ppt_x</p:attrName>
                                          <p:attrName>ppt_y</p:attrName>
                                        </p:attrNameLst>
                                      </p:cBhvr>
                                      <p:rCtr x="2100" y="-27800"/>
                                    </p:animMotion>
                                  </p:childTnLst>
                                </p:cTn>
                              </p:par>
                            </p:childTnLst>
                          </p:cTn>
                        </p:par>
                        <p:par>
                          <p:cTn id="54" fill="hold">
                            <p:stCondLst>
                              <p:cond delay="3000"/>
                            </p:stCondLst>
                            <p:childTnLst>
                              <p:par>
                                <p:cTn id="55" presetID="0" presetClass="path" presetSubtype="0" accel="50000" decel="50000" fill="hold" grpId="1" nodeType="afterEffect">
                                  <p:stCondLst>
                                    <p:cond delay="0"/>
                                  </p:stCondLst>
                                  <p:childTnLst>
                                    <p:animMotion origin="layout" path="M 3.33333E-6 -0.07223 L 0.05833 -0.62778 " pathEditMode="relative" ptsTypes="AA">
                                      <p:cBhvr>
                                        <p:cTn id="56" dur="1000" fill="hold"/>
                                        <p:tgtEl>
                                          <p:spTgt spid="50346"/>
                                        </p:tgtEl>
                                        <p:attrNameLst>
                                          <p:attrName>ppt_x</p:attrName>
                                          <p:attrName>ppt_y</p:attrName>
                                        </p:attrNameLst>
                                      </p:cBhvr>
                                    </p:animMotion>
                                  </p:childTnLst>
                                </p:cTn>
                              </p:par>
                            </p:childTnLst>
                          </p:cTn>
                        </p:par>
                        <p:par>
                          <p:cTn id="57" fill="hold">
                            <p:stCondLst>
                              <p:cond delay="4000"/>
                            </p:stCondLst>
                            <p:childTnLst>
                              <p:par>
                                <p:cTn id="58" presetID="0" presetClass="path" presetSubtype="0" accel="50000" decel="50000" fill="hold" grpId="1" nodeType="afterEffect">
                                  <p:stCondLst>
                                    <p:cond delay="0"/>
                                  </p:stCondLst>
                                  <p:childTnLst>
                                    <p:animMotion origin="layout" path="M 0.00833 -0.07216 L -0.01667 -0.6272 " pathEditMode="relative" rAng="0" ptsTypes="AA">
                                      <p:cBhvr>
                                        <p:cTn id="59" dur="1000" fill="hold"/>
                                        <p:tgtEl>
                                          <p:spTgt spid="50347"/>
                                        </p:tgtEl>
                                        <p:attrNameLst>
                                          <p:attrName>ppt_x</p:attrName>
                                          <p:attrName>ppt_y</p:attrName>
                                        </p:attrNameLst>
                                      </p:cBhvr>
                                      <p:rCtr x="-1300" y="-27800"/>
                                    </p:animMotion>
                                  </p:childTnLst>
                                </p:cTn>
                              </p:par>
                            </p:childTnLst>
                          </p:cTn>
                        </p:par>
                        <p:par>
                          <p:cTn id="60" fill="hold">
                            <p:stCondLst>
                              <p:cond delay="5000"/>
                            </p:stCondLst>
                            <p:childTnLst>
                              <p:par>
                                <p:cTn id="61" presetID="0" presetClass="path" presetSubtype="0" accel="50000" decel="50000" fill="hold" grpId="1" nodeType="afterEffect">
                                  <p:stCondLst>
                                    <p:cond delay="0"/>
                                  </p:stCondLst>
                                  <p:childTnLst>
                                    <p:animMotion origin="layout" path="M 5.55112E-17 -0.07216 L -0.00833 -0.6272 " pathEditMode="relative" rAng="0" ptsTypes="AA">
                                      <p:cBhvr>
                                        <p:cTn id="62" dur="1000" fill="hold"/>
                                        <p:tgtEl>
                                          <p:spTgt spid="50348"/>
                                        </p:tgtEl>
                                        <p:attrNameLst>
                                          <p:attrName>ppt_x</p:attrName>
                                          <p:attrName>ppt_y</p:attrName>
                                        </p:attrNameLst>
                                      </p:cBhvr>
                                      <p:rCtr x="-400" y="-27800"/>
                                    </p:animMotion>
                                  </p:childTnLst>
                                </p:cTn>
                              </p:par>
                            </p:childTnLst>
                          </p:cTn>
                        </p:par>
                        <p:par>
                          <p:cTn id="63" fill="hold">
                            <p:stCondLst>
                              <p:cond delay="6000"/>
                            </p:stCondLst>
                            <p:childTnLst>
                              <p:par>
                                <p:cTn id="64" presetID="0" presetClass="path" presetSubtype="0" accel="50000" decel="50000" fill="hold" grpId="1" nodeType="afterEffect">
                                  <p:stCondLst>
                                    <p:cond delay="0"/>
                                  </p:stCondLst>
                                  <p:childTnLst>
                                    <p:animMotion origin="layout" path="M 0 -0.07216 L 0.19167 -0.6272 " pathEditMode="relative" rAng="0" ptsTypes="AA">
                                      <p:cBhvr>
                                        <p:cTn id="65" dur="1000" fill="hold"/>
                                        <p:tgtEl>
                                          <p:spTgt spid="50349"/>
                                        </p:tgtEl>
                                        <p:attrNameLst>
                                          <p:attrName>ppt_x</p:attrName>
                                          <p:attrName>ppt_y</p:attrName>
                                        </p:attrNameLst>
                                      </p:cBhvr>
                                      <p:rCtr x="9600" y="-27800"/>
                                    </p:animMotion>
                                  </p:childTnLst>
                                </p:cTn>
                              </p:par>
                            </p:childTnLst>
                          </p:cTn>
                        </p:par>
                        <p:par>
                          <p:cTn id="66" fill="hold">
                            <p:stCondLst>
                              <p:cond delay="7000"/>
                            </p:stCondLst>
                            <p:childTnLst>
                              <p:par>
                                <p:cTn id="67" presetID="0" presetClass="path" presetSubtype="0" accel="50000" decel="50000" fill="hold" grpId="0" nodeType="afterEffect">
                                  <p:stCondLst>
                                    <p:cond delay="0"/>
                                  </p:stCondLst>
                                  <p:childTnLst>
                                    <p:animMotion origin="layout" path="M -0.01667 -0.08326 L -0.41667 -0.54949 " pathEditMode="relative" rAng="0" ptsTypes="AA">
                                      <p:cBhvr>
                                        <p:cTn id="68" dur="1000" fill="hold"/>
                                        <p:tgtEl>
                                          <p:spTgt spid="27"/>
                                        </p:tgtEl>
                                        <p:attrNameLst>
                                          <p:attrName>ppt_x</p:attrName>
                                          <p:attrName>ppt_y</p:attrName>
                                        </p:attrNameLst>
                                      </p:cBhvr>
                                      <p:rCtr x="-20000" y="-23300"/>
                                    </p:animMotion>
                                  </p:childTnLst>
                                </p:cTn>
                              </p:par>
                            </p:childTnLst>
                          </p:cTn>
                        </p:par>
                        <p:par>
                          <p:cTn id="69" fill="hold">
                            <p:stCondLst>
                              <p:cond delay="8000"/>
                            </p:stCondLst>
                            <p:childTnLst>
                              <p:par>
                                <p:cTn id="70" presetID="0" presetClass="path" presetSubtype="0" accel="50000" decel="50000" fill="hold" grpId="0" nodeType="afterEffect">
                                  <p:stCondLst>
                                    <p:cond delay="0"/>
                                  </p:stCondLst>
                                  <p:childTnLst>
                                    <p:animMotion origin="layout" path="M 0.00833 -0.08326 L -0.4 -0.54949 " pathEditMode="relative" rAng="0" ptsTypes="AA">
                                      <p:cBhvr>
                                        <p:cTn id="71" dur="1000" fill="hold"/>
                                        <p:tgtEl>
                                          <p:spTgt spid="28"/>
                                        </p:tgtEl>
                                        <p:attrNameLst>
                                          <p:attrName>ppt_x</p:attrName>
                                          <p:attrName>ppt_y</p:attrName>
                                        </p:attrNameLst>
                                      </p:cBhvr>
                                      <p:rCtr x="-204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43" grpId="1" animBg="1"/>
      <p:bldP spid="50344" grpId="1" animBg="1"/>
      <p:bldP spid="50345" grpId="1" animBg="1"/>
      <p:bldP spid="50346" grpId="1" animBg="1"/>
      <p:bldP spid="50347" grpId="1" animBg="1"/>
      <p:bldP spid="50348" grpId="1" animBg="1"/>
      <p:bldP spid="50349" grpId="1" animBg="1"/>
      <p:bldP spid="25" grpId="0"/>
      <p:bldP spid="24"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How to Specify Thread Hierarchy? And How to Identify Threads? </a:t>
            </a:r>
          </a:p>
        </p:txBody>
      </p:sp>
      <p:sp>
        <p:nvSpPr>
          <p:cNvPr id="3" name="TextBox 2"/>
          <p:cNvSpPr txBox="1"/>
          <p:nvPr/>
        </p:nvSpPr>
        <p:spPr>
          <a:xfrm>
            <a:off x="152400" y="1035784"/>
            <a:ext cx="8991600" cy="1631216"/>
          </a:xfrm>
          <a:prstGeom prst="rect">
            <a:avLst/>
          </a:prstGeom>
          <a:noFill/>
          <a:ln>
            <a:solidFill>
              <a:schemeClr val="tx1"/>
            </a:solidFill>
          </a:ln>
        </p:spPr>
        <p:txBody>
          <a:bodyPr wrap="square" rtlCol="0">
            <a:spAutoFit/>
          </a:bodyPr>
          <a:lstStyle/>
          <a:p>
            <a:r>
              <a:rPr lang="en-US" sz="2000" dirty="0">
                <a:solidFill>
                  <a:srgbClr val="C00000"/>
                </a:solidFill>
              </a:rPr>
              <a:t>__global__ </a:t>
            </a:r>
            <a:r>
              <a:rPr lang="en-US" sz="2000" dirty="0">
                <a:solidFill>
                  <a:srgbClr val="0070C0"/>
                </a:solidFill>
              </a:rPr>
              <a:t>void</a:t>
            </a:r>
            <a:r>
              <a:rPr lang="en-US" sz="2000" dirty="0"/>
              <a:t> VecAdd(</a:t>
            </a:r>
            <a:r>
              <a:rPr lang="en-US" sz="2000" dirty="0">
                <a:solidFill>
                  <a:srgbClr val="0070C0"/>
                </a:solidFill>
              </a:rPr>
              <a:t>float</a:t>
            </a:r>
            <a:r>
              <a:rPr lang="en-US" sz="2000" dirty="0"/>
              <a:t>* A, </a:t>
            </a:r>
            <a:r>
              <a:rPr lang="en-US" sz="2000" dirty="0">
                <a:solidFill>
                  <a:srgbClr val="0070C0"/>
                </a:solidFill>
              </a:rPr>
              <a:t>float</a:t>
            </a:r>
            <a:r>
              <a:rPr lang="en-US" sz="2000" dirty="0"/>
              <a:t>* B, </a:t>
            </a:r>
            <a:r>
              <a:rPr lang="en-US" sz="2000" dirty="0">
                <a:solidFill>
                  <a:srgbClr val="0070C0"/>
                </a:solidFill>
              </a:rPr>
              <a:t>float</a:t>
            </a:r>
            <a:r>
              <a:rPr lang="en-US" sz="2000" dirty="0"/>
              <a:t>* C) </a:t>
            </a:r>
          </a:p>
          <a:p>
            <a:r>
              <a:rPr lang="en-US" sz="2000" dirty="0"/>
              <a:t>{ </a:t>
            </a:r>
          </a:p>
          <a:p>
            <a:pPr lvl="1"/>
            <a:r>
              <a:rPr lang="en-US" sz="2000" dirty="0">
                <a:solidFill>
                  <a:srgbClr val="0070C0"/>
                </a:solidFill>
              </a:rPr>
              <a:t>int</a:t>
            </a:r>
            <a:r>
              <a:rPr lang="en-US" sz="2000" dirty="0"/>
              <a:t> i = (</a:t>
            </a:r>
            <a:r>
              <a:rPr lang="en-US" sz="2000" dirty="0">
                <a:solidFill>
                  <a:srgbClr val="C00000"/>
                </a:solidFill>
              </a:rPr>
              <a:t>blockId</a:t>
            </a:r>
            <a:r>
              <a:rPr lang="en-US" sz="2000" dirty="0"/>
              <a:t>.x * </a:t>
            </a:r>
            <a:r>
              <a:rPr lang="en-US" sz="2000" dirty="0">
                <a:solidFill>
                  <a:srgbClr val="C00000"/>
                </a:solidFill>
              </a:rPr>
              <a:t>blockDim</a:t>
            </a:r>
            <a:r>
              <a:rPr lang="en-US" sz="2000" dirty="0"/>
              <a:t>.x) + </a:t>
            </a:r>
            <a:r>
              <a:rPr lang="en-US" sz="2000" dirty="0">
                <a:solidFill>
                  <a:srgbClr val="C00000"/>
                </a:solidFill>
              </a:rPr>
              <a:t>threadIdx</a:t>
            </a:r>
            <a:r>
              <a:rPr lang="en-US" sz="2000" dirty="0"/>
              <a:t>.x; </a:t>
            </a:r>
          </a:p>
          <a:p>
            <a:pPr lvl="1"/>
            <a:r>
              <a:rPr lang="en-US" sz="2000" dirty="0"/>
              <a:t>C[i] = A[i] + B[i]; </a:t>
            </a:r>
          </a:p>
          <a:p>
            <a:r>
              <a:rPr lang="en-US" sz="2000" dirty="0"/>
              <a:t>} </a:t>
            </a:r>
            <a:endParaRPr lang="en-US" sz="2000" i="1" dirty="0"/>
          </a:p>
        </p:txBody>
      </p:sp>
      <p:sp>
        <p:nvSpPr>
          <p:cNvPr id="4" name="TextBox 3"/>
          <p:cNvSpPr txBox="1"/>
          <p:nvPr/>
        </p:nvSpPr>
        <p:spPr>
          <a:xfrm>
            <a:off x="152400" y="3352800"/>
            <a:ext cx="9144000" cy="2246769"/>
          </a:xfrm>
          <a:prstGeom prst="rect">
            <a:avLst/>
          </a:prstGeom>
          <a:noFill/>
          <a:ln>
            <a:solidFill>
              <a:schemeClr val="tx1"/>
            </a:solidFill>
          </a:ln>
        </p:spPr>
        <p:txBody>
          <a:bodyPr wrap="square" rtlCol="0">
            <a:spAutoFit/>
          </a:bodyPr>
          <a:lstStyle/>
          <a:p>
            <a:r>
              <a:rPr lang="en-US" sz="2000" dirty="0">
                <a:solidFill>
                  <a:srgbClr val="0070C0"/>
                </a:solidFill>
              </a:rPr>
              <a:t>int</a:t>
            </a:r>
            <a:r>
              <a:rPr lang="en-US" sz="2000" dirty="0"/>
              <a:t> main()</a:t>
            </a:r>
            <a:endParaRPr lang="en-US" sz="2400" b="1" dirty="0">
              <a:solidFill>
                <a:srgbClr val="FF0000"/>
              </a:solidFill>
            </a:endParaRPr>
          </a:p>
          <a:p>
            <a:r>
              <a:rPr lang="en-US" sz="2000" dirty="0"/>
              <a:t>{ </a:t>
            </a:r>
          </a:p>
          <a:p>
            <a:pPr lvl="1"/>
            <a:r>
              <a:rPr lang="en-US" sz="2000" dirty="0">
                <a:solidFill>
                  <a:srgbClr val="C00000"/>
                </a:solidFill>
              </a:rPr>
              <a:t>dim3</a:t>
            </a:r>
            <a:r>
              <a:rPr lang="en-US" sz="2000" dirty="0">
                <a:solidFill>
                  <a:srgbClr val="00B050"/>
                </a:solidFill>
              </a:rPr>
              <a:t> </a:t>
            </a:r>
            <a:r>
              <a:rPr lang="en-US" sz="2000" dirty="0"/>
              <a:t>numOfThreads(n, 1, 1);</a:t>
            </a:r>
          </a:p>
          <a:p>
            <a:pPr lvl="1"/>
            <a:r>
              <a:rPr lang="en-US" sz="2000" dirty="0">
                <a:solidFill>
                  <a:srgbClr val="C00000"/>
                </a:solidFill>
              </a:rPr>
              <a:t>dim3</a:t>
            </a:r>
            <a:r>
              <a:rPr lang="en-US" sz="2000" dirty="0">
                <a:solidFill>
                  <a:srgbClr val="00B050"/>
                </a:solidFill>
              </a:rPr>
              <a:t> </a:t>
            </a:r>
            <a:r>
              <a:rPr lang="en-US" sz="2000" dirty="0"/>
              <a:t>numOfBlocks(</a:t>
            </a:r>
            <a:r>
              <a:rPr lang="en-US" sz="2000" dirty="0">
                <a:solidFill>
                  <a:srgbClr val="0070C0"/>
                </a:solidFill>
              </a:rPr>
              <a:t>ceil</a:t>
            </a:r>
            <a:r>
              <a:rPr lang="en-US" sz="2000" dirty="0"/>
              <a:t>(N/n), 1); </a:t>
            </a:r>
          </a:p>
          <a:p>
            <a:pPr lvl="1"/>
            <a:endParaRPr lang="en-US" sz="2000" dirty="0"/>
          </a:p>
          <a:p>
            <a:pPr lvl="1"/>
            <a:r>
              <a:rPr lang="pt-BR" sz="2000" dirty="0"/>
              <a:t>VecAdd</a:t>
            </a:r>
            <a:r>
              <a:rPr lang="pt-BR" sz="2000" dirty="0">
                <a:solidFill>
                  <a:srgbClr val="C00000"/>
                </a:solidFill>
              </a:rPr>
              <a:t>&lt;&lt;&lt;</a:t>
            </a:r>
            <a:r>
              <a:rPr lang="en-US" sz="2000" dirty="0"/>
              <a:t>numOfBlocks</a:t>
            </a:r>
            <a:r>
              <a:rPr lang="pt-BR" sz="2000" dirty="0"/>
              <a:t>, </a:t>
            </a:r>
            <a:r>
              <a:rPr lang="en-US" sz="2000" dirty="0"/>
              <a:t>numOfThreads</a:t>
            </a:r>
            <a:r>
              <a:rPr lang="pt-BR" sz="2000" dirty="0">
                <a:solidFill>
                  <a:srgbClr val="C00000"/>
                </a:solidFill>
              </a:rPr>
              <a:t>&gt;&gt;&gt;</a:t>
            </a:r>
            <a:r>
              <a:rPr lang="pt-BR" sz="2000" dirty="0"/>
              <a:t>(A, B, C);</a:t>
            </a:r>
          </a:p>
          <a:p>
            <a:r>
              <a:rPr lang="en-US" sz="2000" dirty="0"/>
              <a:t>} </a:t>
            </a:r>
          </a:p>
        </p:txBody>
      </p:sp>
      <p:grpSp>
        <p:nvGrpSpPr>
          <p:cNvPr id="19" name="Group 18"/>
          <p:cNvGrpSpPr/>
          <p:nvPr/>
        </p:nvGrpSpPr>
        <p:grpSpPr>
          <a:xfrm>
            <a:off x="152400" y="3429000"/>
            <a:ext cx="7848600" cy="1219200"/>
            <a:chOff x="152400" y="3810000"/>
            <a:chExt cx="7848600" cy="1219200"/>
          </a:xfrm>
        </p:grpSpPr>
        <p:sp>
          <p:nvSpPr>
            <p:cNvPr id="5" name="Oval 4"/>
            <p:cNvSpPr/>
            <p:nvPr/>
          </p:nvSpPr>
          <p:spPr>
            <a:xfrm>
              <a:off x="152400" y="4343400"/>
              <a:ext cx="4267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ular Callout 6"/>
            <p:cNvSpPr/>
            <p:nvPr/>
          </p:nvSpPr>
          <p:spPr>
            <a:xfrm>
              <a:off x="4572000" y="3810000"/>
              <a:ext cx="3429000" cy="381000"/>
            </a:xfrm>
            <a:prstGeom prst="wedgeRoundRectCallout">
              <a:avLst>
                <a:gd name="adj1" fmla="val -107411"/>
                <a:gd name="adj2" fmla="val 82639"/>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hierarchy specification</a:t>
              </a:r>
            </a:p>
          </p:txBody>
        </p:sp>
      </p:grpSp>
      <p:grpSp>
        <p:nvGrpSpPr>
          <p:cNvPr id="20" name="Group 19"/>
          <p:cNvGrpSpPr/>
          <p:nvPr/>
        </p:nvGrpSpPr>
        <p:grpSpPr>
          <a:xfrm>
            <a:off x="228600" y="1371600"/>
            <a:ext cx="8839200" cy="1143000"/>
            <a:chOff x="228600" y="1219200"/>
            <a:chExt cx="8839200" cy="1143000"/>
          </a:xfrm>
        </p:grpSpPr>
        <p:sp>
          <p:nvSpPr>
            <p:cNvPr id="14" name="Oval 13"/>
            <p:cNvSpPr/>
            <p:nvPr/>
          </p:nvSpPr>
          <p:spPr>
            <a:xfrm>
              <a:off x="228600" y="1524000"/>
              <a:ext cx="548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ular Callout 17"/>
            <p:cNvSpPr/>
            <p:nvPr/>
          </p:nvSpPr>
          <p:spPr>
            <a:xfrm>
              <a:off x="7315200" y="1219200"/>
              <a:ext cx="1752600" cy="1143000"/>
            </a:xfrm>
            <a:prstGeom prst="wedgeRoundRectCallout">
              <a:avLst>
                <a:gd name="adj1" fmla="val -141184"/>
                <a:gd name="adj2" fmla="val -9096"/>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
              </a:pPr>
              <a:r>
                <a:rPr lang="en-US" dirty="0"/>
                <a:t> BlockDim</a:t>
              </a:r>
            </a:p>
            <a:p>
              <a:pPr>
                <a:buFont typeface="Wingdings" pitchFamily="2" charset="2"/>
                <a:buChar char="§"/>
              </a:pPr>
              <a:r>
                <a:rPr lang="en-US" dirty="0"/>
                <a:t> GridDim</a:t>
              </a:r>
            </a:p>
            <a:p>
              <a:pPr>
                <a:buFont typeface="Wingdings" pitchFamily="2" charset="2"/>
                <a:buChar char="§"/>
              </a:pPr>
              <a:r>
                <a:rPr lang="en-US" dirty="0"/>
                <a:t> ThreadIdx</a:t>
              </a:r>
            </a:p>
            <a:p>
              <a:pPr>
                <a:buFont typeface="Wingdings" pitchFamily="2" charset="2"/>
                <a:buChar char="§"/>
              </a:pPr>
              <a:r>
                <a:rPr lang="en-US" dirty="0"/>
                <a:t> BlockIdx</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ppt_w</p:attrName>
                                        </p:attrNameLst>
                                      </p:cBhvr>
                                      <p:tavLst>
                                        <p:tav tm="0">
                                          <p:val>
                                            <p:strVal val="#ppt_w*0.70"/>
                                          </p:val>
                                        </p:tav>
                                        <p:tav tm="100000">
                                          <p:val>
                                            <p:strVal val="#ppt_w"/>
                                          </p:val>
                                        </p:tav>
                                      </p:tavLst>
                                    </p:anim>
                                    <p:anim calcmode="lin" valueType="num">
                                      <p:cBhvr>
                                        <p:cTn id="15" dur="1000" fill="hold"/>
                                        <p:tgtEl>
                                          <p:spTgt spid="20"/>
                                        </p:tgtEl>
                                        <p:attrNameLst>
                                          <p:attrName>ppt_h</p:attrName>
                                        </p:attrNameLst>
                                      </p:cBhvr>
                                      <p:tavLst>
                                        <p:tav tm="0">
                                          <p:val>
                                            <p:strVal val="#ppt_h"/>
                                          </p:val>
                                        </p:tav>
                                        <p:tav tm="100000">
                                          <p:val>
                                            <p:strVal val="#ppt_h"/>
                                          </p:val>
                                        </p:tav>
                                      </p:tavLst>
                                    </p:anim>
                                    <p:animEffect transition="in" filter="fade">
                                      <p:cBhvr>
                                        <p:cTn id="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Autofit/>
          </a:bodyPr>
          <a:lstStyle/>
          <a:p>
            <a:r>
              <a:rPr lang="en-US" dirty="0"/>
              <a:t>Thread Synchronization and Scalability</a:t>
            </a:r>
          </a:p>
        </p:txBody>
      </p:sp>
      <p:sp>
        <p:nvSpPr>
          <p:cNvPr id="60429" name="Rectangle 13"/>
          <p:cNvSpPr>
            <a:spLocks noChangeArrowheads="1"/>
          </p:cNvSpPr>
          <p:nvPr/>
        </p:nvSpPr>
        <p:spPr bwMode="auto">
          <a:xfrm>
            <a:off x="3124200" y="1981200"/>
            <a:ext cx="1828800" cy="1066800"/>
          </a:xfrm>
          <a:prstGeom prst="rect">
            <a:avLst/>
          </a:prstGeom>
          <a:solidFill>
            <a:schemeClr val="tx2">
              <a:alpha val="47000"/>
            </a:schemeClr>
          </a:solidFill>
          <a:ln w="9525" algn="ctr">
            <a:solidFill>
              <a:schemeClr val="tx1"/>
            </a:solidFill>
            <a:miter lim="800000"/>
            <a:headEnd/>
            <a:tailEnd/>
          </a:ln>
          <a:effectLst/>
        </p:spPr>
        <p:txBody>
          <a:bodyPr lIns="0" tIns="0" rIns="0" bIns="0" anchor="ctr">
            <a:spAutoFit/>
          </a:bodyPr>
          <a:lstStyle/>
          <a:p>
            <a:endParaRPr lang="en-US" dirty="0"/>
          </a:p>
        </p:txBody>
      </p:sp>
      <p:sp>
        <p:nvSpPr>
          <p:cNvPr id="60422" name="Rectangle 6"/>
          <p:cNvSpPr>
            <a:spLocks noChangeArrowheads="1"/>
          </p:cNvSpPr>
          <p:nvPr/>
        </p:nvSpPr>
        <p:spPr bwMode="auto">
          <a:xfrm>
            <a:off x="3124200" y="1981200"/>
            <a:ext cx="457200" cy="533400"/>
          </a:xfrm>
          <a:prstGeom prst="rect">
            <a:avLst/>
          </a:prstGeom>
          <a:solidFill>
            <a:srgbClr val="008000"/>
          </a:solidFill>
          <a:ln w="9525" algn="ctr">
            <a:solidFill>
              <a:srgbClr val="008000"/>
            </a:solidFill>
            <a:miter lim="800000"/>
            <a:headEnd/>
            <a:tailEnd/>
          </a:ln>
          <a:effectLst/>
        </p:spPr>
        <p:txBody>
          <a:bodyPr wrap="none" lIns="0" tIns="0" rIns="0" bIns="0" anchor="ctr">
            <a:spAutoFit/>
          </a:bodyPr>
          <a:lstStyle/>
          <a:p>
            <a:endParaRPr lang="en-US" dirty="0"/>
          </a:p>
        </p:txBody>
      </p:sp>
      <p:sp>
        <p:nvSpPr>
          <p:cNvPr id="60423" name="Rectangle 7"/>
          <p:cNvSpPr>
            <a:spLocks noChangeArrowheads="1"/>
          </p:cNvSpPr>
          <p:nvPr/>
        </p:nvSpPr>
        <p:spPr bwMode="auto">
          <a:xfrm>
            <a:off x="3581400" y="1981200"/>
            <a:ext cx="457200" cy="533400"/>
          </a:xfrm>
          <a:prstGeom prst="rect">
            <a:avLst/>
          </a:prstGeom>
          <a:solidFill>
            <a:srgbClr val="3366AA"/>
          </a:solidFill>
          <a:ln w="9525" algn="ctr">
            <a:solidFill>
              <a:srgbClr val="3366AA"/>
            </a:solidFill>
            <a:miter lim="800000"/>
            <a:headEnd/>
            <a:tailEnd/>
          </a:ln>
          <a:effectLst/>
        </p:spPr>
        <p:txBody>
          <a:bodyPr wrap="none" lIns="0" tIns="0" rIns="0" bIns="0" anchor="ctr">
            <a:spAutoFit/>
          </a:bodyPr>
          <a:lstStyle/>
          <a:p>
            <a:endParaRPr lang="en-US" dirty="0"/>
          </a:p>
        </p:txBody>
      </p:sp>
      <p:sp>
        <p:nvSpPr>
          <p:cNvPr id="60424" name="Rectangle 8"/>
          <p:cNvSpPr>
            <a:spLocks noChangeArrowheads="1"/>
          </p:cNvSpPr>
          <p:nvPr/>
        </p:nvSpPr>
        <p:spPr bwMode="auto">
          <a:xfrm>
            <a:off x="4038600" y="1981200"/>
            <a:ext cx="457200" cy="533400"/>
          </a:xfrm>
          <a:prstGeom prst="rect">
            <a:avLst/>
          </a:prstGeom>
          <a:solidFill>
            <a:srgbClr val="00FF00"/>
          </a:solidFill>
          <a:ln w="9525" algn="ctr">
            <a:solidFill>
              <a:srgbClr val="00FF00"/>
            </a:solidFill>
            <a:miter lim="800000"/>
            <a:headEnd/>
            <a:tailEnd/>
          </a:ln>
          <a:effectLst/>
        </p:spPr>
        <p:txBody>
          <a:bodyPr wrap="none" lIns="0" tIns="0" rIns="0" bIns="0" anchor="ctr">
            <a:spAutoFit/>
          </a:bodyPr>
          <a:lstStyle/>
          <a:p>
            <a:endParaRPr lang="en-US" dirty="0"/>
          </a:p>
        </p:txBody>
      </p:sp>
      <p:sp>
        <p:nvSpPr>
          <p:cNvPr id="60425" name="Rectangle 9"/>
          <p:cNvSpPr>
            <a:spLocks noChangeArrowheads="1"/>
          </p:cNvSpPr>
          <p:nvPr/>
        </p:nvSpPr>
        <p:spPr bwMode="auto">
          <a:xfrm>
            <a:off x="4495800" y="1981200"/>
            <a:ext cx="457200" cy="533400"/>
          </a:xfrm>
          <a:prstGeom prst="rect">
            <a:avLst/>
          </a:prstGeom>
          <a:solidFill>
            <a:srgbClr val="FF0000"/>
          </a:solidFill>
          <a:ln w="9525" algn="ctr">
            <a:solidFill>
              <a:srgbClr val="FF0000"/>
            </a:solidFill>
            <a:miter lim="800000"/>
            <a:headEnd/>
            <a:tailEnd/>
          </a:ln>
          <a:effectLst/>
        </p:spPr>
        <p:txBody>
          <a:bodyPr wrap="none" lIns="0" tIns="0" rIns="0" bIns="0" anchor="ctr">
            <a:spAutoFit/>
          </a:bodyPr>
          <a:lstStyle/>
          <a:p>
            <a:endParaRPr lang="en-US" dirty="0"/>
          </a:p>
        </p:txBody>
      </p:sp>
      <p:sp>
        <p:nvSpPr>
          <p:cNvPr id="60426" name="Rectangle 10"/>
          <p:cNvSpPr>
            <a:spLocks noChangeArrowheads="1"/>
          </p:cNvSpPr>
          <p:nvPr/>
        </p:nvSpPr>
        <p:spPr bwMode="auto">
          <a:xfrm>
            <a:off x="3124200" y="2514600"/>
            <a:ext cx="457200" cy="533400"/>
          </a:xfrm>
          <a:prstGeom prst="rect">
            <a:avLst/>
          </a:prstGeom>
          <a:solidFill>
            <a:srgbClr val="003399"/>
          </a:solidFill>
          <a:ln w="9525" algn="ctr">
            <a:solidFill>
              <a:srgbClr val="003399"/>
            </a:solidFill>
            <a:miter lim="800000"/>
            <a:headEnd/>
            <a:tailEnd/>
          </a:ln>
          <a:effectLst/>
        </p:spPr>
        <p:txBody>
          <a:bodyPr wrap="none" lIns="0" tIns="0" rIns="0" bIns="0" anchor="ctr">
            <a:spAutoFit/>
          </a:bodyPr>
          <a:lstStyle/>
          <a:p>
            <a:endParaRPr lang="en-US" dirty="0"/>
          </a:p>
        </p:txBody>
      </p:sp>
      <p:sp>
        <p:nvSpPr>
          <p:cNvPr id="60427" name="Rectangle 11"/>
          <p:cNvSpPr>
            <a:spLocks noChangeArrowheads="1"/>
          </p:cNvSpPr>
          <p:nvPr/>
        </p:nvSpPr>
        <p:spPr bwMode="auto">
          <a:xfrm>
            <a:off x="3581400" y="2514600"/>
            <a:ext cx="457200" cy="533400"/>
          </a:xfrm>
          <a:prstGeom prst="rect">
            <a:avLst/>
          </a:prstGeom>
          <a:solidFill>
            <a:srgbClr val="FF99CC"/>
          </a:solidFill>
          <a:ln w="9525" algn="ctr">
            <a:solidFill>
              <a:srgbClr val="FF99CC"/>
            </a:solidFill>
            <a:miter lim="800000"/>
            <a:headEnd/>
            <a:tailEnd/>
          </a:ln>
          <a:effectLst/>
        </p:spPr>
        <p:txBody>
          <a:bodyPr wrap="none" lIns="0" tIns="0" rIns="0" bIns="0" anchor="ctr">
            <a:spAutoFit/>
          </a:bodyPr>
          <a:lstStyle/>
          <a:p>
            <a:endParaRPr lang="en-US" dirty="0"/>
          </a:p>
        </p:txBody>
      </p:sp>
      <p:sp>
        <p:nvSpPr>
          <p:cNvPr id="60428" name="Rectangle 12"/>
          <p:cNvSpPr>
            <a:spLocks noChangeArrowheads="1"/>
          </p:cNvSpPr>
          <p:nvPr/>
        </p:nvSpPr>
        <p:spPr bwMode="auto">
          <a:xfrm>
            <a:off x="4038600" y="2514600"/>
            <a:ext cx="457200" cy="533400"/>
          </a:xfrm>
          <a:prstGeom prst="rect">
            <a:avLst/>
          </a:prstGeom>
          <a:solidFill>
            <a:srgbClr val="800080"/>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60430" name="Rectangle 14"/>
          <p:cNvSpPr>
            <a:spLocks noChangeArrowheads="1"/>
          </p:cNvSpPr>
          <p:nvPr/>
        </p:nvSpPr>
        <p:spPr bwMode="auto">
          <a:xfrm>
            <a:off x="4495800" y="2514600"/>
            <a:ext cx="457200" cy="533400"/>
          </a:xfrm>
          <a:prstGeom prst="rect">
            <a:avLst/>
          </a:prstGeom>
          <a:solidFill>
            <a:srgbClr val="CCFFCC"/>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60432" name="Text Box 16"/>
          <p:cNvSpPr txBox="1">
            <a:spLocks noChangeArrowheads="1"/>
          </p:cNvSpPr>
          <p:nvPr/>
        </p:nvSpPr>
        <p:spPr bwMode="auto">
          <a:xfrm>
            <a:off x="3276600" y="3124200"/>
            <a:ext cx="1600200" cy="246221"/>
          </a:xfrm>
          <a:prstGeom prst="rect">
            <a:avLst/>
          </a:prstGeom>
          <a:noFill/>
          <a:ln w="9525" algn="ctr">
            <a:noFill/>
            <a:miter lim="800000"/>
            <a:headEnd/>
            <a:tailEnd/>
          </a:ln>
          <a:effectLst/>
        </p:spPr>
        <p:txBody>
          <a:bodyPr lIns="0" tIns="0" rIns="0" bIns="0">
            <a:spAutoFit/>
          </a:bodyPr>
          <a:lstStyle/>
          <a:p>
            <a:pPr algn="ctr"/>
            <a:r>
              <a:rPr lang="en-US" sz="1600" b="0" dirty="0">
                <a:solidFill>
                  <a:srgbClr val="00B050"/>
                </a:solidFill>
              </a:rPr>
              <a:t>Kernel grid</a:t>
            </a:r>
          </a:p>
        </p:txBody>
      </p:sp>
      <p:grpSp>
        <p:nvGrpSpPr>
          <p:cNvPr id="2" name="Group 143"/>
          <p:cNvGrpSpPr>
            <a:grpSpLocks/>
          </p:cNvGrpSpPr>
          <p:nvPr/>
        </p:nvGrpSpPr>
        <p:grpSpPr bwMode="auto">
          <a:xfrm>
            <a:off x="914400" y="2514600"/>
            <a:ext cx="1447800" cy="2438400"/>
            <a:chOff x="672" y="2400"/>
            <a:chExt cx="528" cy="1536"/>
          </a:xfrm>
        </p:grpSpPr>
        <p:sp>
          <p:nvSpPr>
            <p:cNvPr id="60435" name="Rectangle 19"/>
            <p:cNvSpPr>
              <a:spLocks noChangeArrowheads="1"/>
            </p:cNvSpPr>
            <p:nvPr/>
          </p:nvSpPr>
          <p:spPr bwMode="auto">
            <a:xfrm>
              <a:off x="672" y="2400"/>
              <a:ext cx="528" cy="1536"/>
            </a:xfrm>
            <a:prstGeom prst="rect">
              <a:avLst/>
            </a:prstGeom>
            <a:solidFill>
              <a:srgbClr val="3366AA">
                <a:alpha val="28999"/>
              </a:srgbClr>
            </a:solidFill>
            <a:ln w="22225" algn="ctr">
              <a:solidFill>
                <a:schemeClr val="tx1"/>
              </a:solidFill>
              <a:miter lim="800000"/>
              <a:headEnd/>
              <a:tailEnd/>
            </a:ln>
            <a:effectLst/>
          </p:spPr>
          <p:txBody>
            <a:bodyPr lIns="0" tIns="0" rIns="0" bIns="0" anchor="ctr">
              <a:spAutoFit/>
            </a:bodyPr>
            <a:lstStyle/>
            <a:p>
              <a:endParaRPr lang="en-US" dirty="0"/>
            </a:p>
          </p:txBody>
        </p:sp>
        <p:grpSp>
          <p:nvGrpSpPr>
            <p:cNvPr id="3" name="Group 21"/>
            <p:cNvGrpSpPr>
              <a:grpSpLocks/>
            </p:cNvGrpSpPr>
            <p:nvPr/>
          </p:nvGrpSpPr>
          <p:grpSpPr bwMode="auto">
            <a:xfrm>
              <a:off x="739" y="2503"/>
              <a:ext cx="200" cy="1337"/>
              <a:chOff x="432" y="1488"/>
              <a:chExt cx="432" cy="1872"/>
            </a:xfrm>
          </p:grpSpPr>
          <p:grpSp>
            <p:nvGrpSpPr>
              <p:cNvPr id="4" name="Group 22"/>
              <p:cNvGrpSpPr>
                <a:grpSpLocks/>
              </p:cNvGrpSpPr>
              <p:nvPr/>
            </p:nvGrpSpPr>
            <p:grpSpPr bwMode="auto">
              <a:xfrm>
                <a:off x="480" y="1536"/>
                <a:ext cx="336" cy="1248"/>
                <a:chOff x="480" y="1536"/>
                <a:chExt cx="336" cy="1248"/>
              </a:xfrm>
            </p:grpSpPr>
            <p:grpSp>
              <p:nvGrpSpPr>
                <p:cNvPr id="5" name="Group 23"/>
                <p:cNvGrpSpPr>
                  <a:grpSpLocks/>
                </p:cNvGrpSpPr>
                <p:nvPr/>
              </p:nvGrpSpPr>
              <p:grpSpPr bwMode="auto">
                <a:xfrm>
                  <a:off x="480" y="1536"/>
                  <a:ext cx="336" cy="1008"/>
                  <a:chOff x="480" y="1536"/>
                  <a:chExt cx="336" cy="1008"/>
                </a:xfrm>
              </p:grpSpPr>
              <p:grpSp>
                <p:nvGrpSpPr>
                  <p:cNvPr id="6" name="Group 24"/>
                  <p:cNvGrpSpPr>
                    <a:grpSpLocks/>
                  </p:cNvGrpSpPr>
                  <p:nvPr/>
                </p:nvGrpSpPr>
                <p:grpSpPr bwMode="auto">
                  <a:xfrm>
                    <a:off x="480" y="1536"/>
                    <a:ext cx="336" cy="720"/>
                    <a:chOff x="480" y="1536"/>
                    <a:chExt cx="336" cy="720"/>
                  </a:xfrm>
                </p:grpSpPr>
                <p:sp>
                  <p:nvSpPr>
                    <p:cNvPr id="60441" name="Rectangle 25"/>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2" name="Rectangle 26"/>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3" name="Rectangle 27"/>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4" name="Rectangle 28"/>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5" name="Rectangle 29"/>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6" name="Rectangle 30"/>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7" name="Rectangle 31"/>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48" name="Rectangle 32"/>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449" name="Rectangle 33"/>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450" name="Rectangle 34"/>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451" name="Rectangle 35"/>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452" name="Rectangle 36"/>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453" name="Rectangle 37"/>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7" name="Group 38"/>
            <p:cNvGrpSpPr>
              <a:grpSpLocks/>
            </p:cNvGrpSpPr>
            <p:nvPr/>
          </p:nvGrpSpPr>
          <p:grpSpPr bwMode="auto">
            <a:xfrm>
              <a:off x="939" y="2503"/>
              <a:ext cx="201" cy="1337"/>
              <a:chOff x="432" y="1488"/>
              <a:chExt cx="432" cy="1872"/>
            </a:xfrm>
          </p:grpSpPr>
          <p:grpSp>
            <p:nvGrpSpPr>
              <p:cNvPr id="8" name="Group 39"/>
              <p:cNvGrpSpPr>
                <a:grpSpLocks/>
              </p:cNvGrpSpPr>
              <p:nvPr/>
            </p:nvGrpSpPr>
            <p:grpSpPr bwMode="auto">
              <a:xfrm>
                <a:off x="480" y="1536"/>
                <a:ext cx="336" cy="1248"/>
                <a:chOff x="480" y="1536"/>
                <a:chExt cx="336" cy="1248"/>
              </a:xfrm>
            </p:grpSpPr>
            <p:grpSp>
              <p:nvGrpSpPr>
                <p:cNvPr id="9" name="Group 40"/>
                <p:cNvGrpSpPr>
                  <a:grpSpLocks/>
                </p:cNvGrpSpPr>
                <p:nvPr/>
              </p:nvGrpSpPr>
              <p:grpSpPr bwMode="auto">
                <a:xfrm>
                  <a:off x="480" y="1536"/>
                  <a:ext cx="336" cy="1008"/>
                  <a:chOff x="480" y="1536"/>
                  <a:chExt cx="336" cy="1008"/>
                </a:xfrm>
              </p:grpSpPr>
              <p:grpSp>
                <p:nvGrpSpPr>
                  <p:cNvPr id="10" name="Group 41"/>
                  <p:cNvGrpSpPr>
                    <a:grpSpLocks/>
                  </p:cNvGrpSpPr>
                  <p:nvPr/>
                </p:nvGrpSpPr>
                <p:grpSpPr bwMode="auto">
                  <a:xfrm>
                    <a:off x="480" y="1536"/>
                    <a:ext cx="336" cy="720"/>
                    <a:chOff x="480" y="1536"/>
                    <a:chExt cx="336" cy="720"/>
                  </a:xfrm>
                </p:grpSpPr>
                <p:sp>
                  <p:nvSpPr>
                    <p:cNvPr id="60458" name="Rectangle 42"/>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59" name="Rectangle 43"/>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0" name="Rectangle 44"/>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1" name="Rectangle 45"/>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2" name="Rectangle 46"/>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3" name="Rectangle 47"/>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4" name="Rectangle 48"/>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465" name="Rectangle 49"/>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466" name="Rectangle 50"/>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467" name="Rectangle 51"/>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468" name="Rectangle 52"/>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469" name="Rectangle 53"/>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470" name="Rectangle 54"/>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sp>
        <p:nvSpPr>
          <p:cNvPr id="60560" name="Text Box 144"/>
          <p:cNvSpPr txBox="1">
            <a:spLocks noChangeArrowheads="1"/>
          </p:cNvSpPr>
          <p:nvPr/>
        </p:nvSpPr>
        <p:spPr bwMode="auto">
          <a:xfrm>
            <a:off x="762000" y="1945957"/>
            <a:ext cx="1905000" cy="492443"/>
          </a:xfrm>
          <a:prstGeom prst="rect">
            <a:avLst/>
          </a:prstGeom>
          <a:noFill/>
          <a:ln w="9525" algn="ctr">
            <a:noFill/>
            <a:miter lim="800000"/>
            <a:headEnd/>
            <a:tailEnd/>
          </a:ln>
          <a:effectLst/>
        </p:spPr>
        <p:txBody>
          <a:bodyPr lIns="0" tIns="0" rIns="0" bIns="0">
            <a:spAutoFit/>
          </a:bodyPr>
          <a:lstStyle/>
          <a:p>
            <a:pPr algn="ctr"/>
            <a:r>
              <a:rPr lang="en-US" sz="1600" b="0" dirty="0">
                <a:solidFill>
                  <a:srgbClr val="00B050"/>
                </a:solidFill>
              </a:rPr>
              <a:t>GPU with 2 multi-processor units</a:t>
            </a:r>
          </a:p>
        </p:txBody>
      </p:sp>
      <p:grpSp>
        <p:nvGrpSpPr>
          <p:cNvPr id="11" name="Group 271"/>
          <p:cNvGrpSpPr>
            <a:grpSpLocks/>
          </p:cNvGrpSpPr>
          <p:nvPr/>
        </p:nvGrpSpPr>
        <p:grpSpPr bwMode="auto">
          <a:xfrm>
            <a:off x="5715000" y="2514600"/>
            <a:ext cx="2590800" cy="2438400"/>
            <a:chOff x="2064" y="1824"/>
            <a:chExt cx="1104" cy="1728"/>
          </a:xfrm>
        </p:grpSpPr>
        <p:sp>
          <p:nvSpPr>
            <p:cNvPr id="60563" name="Rectangle 147"/>
            <p:cNvSpPr>
              <a:spLocks noChangeArrowheads="1"/>
            </p:cNvSpPr>
            <p:nvPr/>
          </p:nvSpPr>
          <p:spPr bwMode="auto">
            <a:xfrm>
              <a:off x="2064" y="1824"/>
              <a:ext cx="1104" cy="1728"/>
            </a:xfrm>
            <a:prstGeom prst="rect">
              <a:avLst/>
            </a:prstGeom>
            <a:solidFill>
              <a:srgbClr val="3366AA">
                <a:alpha val="28999"/>
              </a:srgbClr>
            </a:solidFill>
            <a:ln w="22225" algn="ctr">
              <a:solidFill>
                <a:schemeClr val="tx1"/>
              </a:solidFill>
              <a:miter lim="800000"/>
              <a:headEnd/>
              <a:tailEnd/>
            </a:ln>
            <a:effectLst/>
          </p:spPr>
          <p:txBody>
            <a:bodyPr lIns="0" tIns="0" rIns="0" bIns="0" anchor="ctr">
              <a:spAutoFit/>
            </a:bodyPr>
            <a:lstStyle/>
            <a:p>
              <a:endParaRPr lang="en-US" dirty="0"/>
            </a:p>
          </p:txBody>
        </p:sp>
        <p:grpSp>
          <p:nvGrpSpPr>
            <p:cNvPr id="12" name="Group 149"/>
            <p:cNvGrpSpPr>
              <a:grpSpLocks/>
            </p:cNvGrpSpPr>
            <p:nvPr/>
          </p:nvGrpSpPr>
          <p:grpSpPr bwMode="auto">
            <a:xfrm>
              <a:off x="2144" y="1897"/>
              <a:ext cx="241" cy="1571"/>
              <a:chOff x="432" y="1488"/>
              <a:chExt cx="432" cy="1872"/>
            </a:xfrm>
          </p:grpSpPr>
          <p:grpSp>
            <p:nvGrpSpPr>
              <p:cNvPr id="13" name="Group 150"/>
              <p:cNvGrpSpPr>
                <a:grpSpLocks/>
              </p:cNvGrpSpPr>
              <p:nvPr/>
            </p:nvGrpSpPr>
            <p:grpSpPr bwMode="auto">
              <a:xfrm>
                <a:off x="480" y="1536"/>
                <a:ext cx="336" cy="1248"/>
                <a:chOff x="480" y="1536"/>
                <a:chExt cx="336" cy="1248"/>
              </a:xfrm>
            </p:grpSpPr>
            <p:grpSp>
              <p:nvGrpSpPr>
                <p:cNvPr id="14" name="Group 151"/>
                <p:cNvGrpSpPr>
                  <a:grpSpLocks/>
                </p:cNvGrpSpPr>
                <p:nvPr/>
              </p:nvGrpSpPr>
              <p:grpSpPr bwMode="auto">
                <a:xfrm>
                  <a:off x="480" y="1536"/>
                  <a:ext cx="336" cy="1008"/>
                  <a:chOff x="480" y="1536"/>
                  <a:chExt cx="336" cy="1008"/>
                </a:xfrm>
              </p:grpSpPr>
              <p:grpSp>
                <p:nvGrpSpPr>
                  <p:cNvPr id="15" name="Group 152"/>
                  <p:cNvGrpSpPr>
                    <a:grpSpLocks/>
                  </p:cNvGrpSpPr>
                  <p:nvPr/>
                </p:nvGrpSpPr>
                <p:grpSpPr bwMode="auto">
                  <a:xfrm>
                    <a:off x="480" y="1536"/>
                    <a:ext cx="336" cy="720"/>
                    <a:chOff x="480" y="1536"/>
                    <a:chExt cx="336" cy="720"/>
                  </a:xfrm>
                </p:grpSpPr>
                <p:sp>
                  <p:nvSpPr>
                    <p:cNvPr id="60569" name="Rectangle 153"/>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0" name="Rectangle 154"/>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1" name="Rectangle 155"/>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2" name="Rectangle 156"/>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3" name="Rectangle 157"/>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4" name="Rectangle 158"/>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5" name="Rectangle 159"/>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76" name="Rectangle 160"/>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577" name="Rectangle 161"/>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578" name="Rectangle 162"/>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579" name="Rectangle 163"/>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580" name="Rectangle 164"/>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581" name="Rectangle 165"/>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16" name="Group 166"/>
            <p:cNvGrpSpPr>
              <a:grpSpLocks/>
            </p:cNvGrpSpPr>
            <p:nvPr/>
          </p:nvGrpSpPr>
          <p:grpSpPr bwMode="auto">
            <a:xfrm>
              <a:off x="2385" y="1897"/>
              <a:ext cx="240" cy="1571"/>
              <a:chOff x="432" y="1488"/>
              <a:chExt cx="432" cy="1872"/>
            </a:xfrm>
          </p:grpSpPr>
          <p:grpSp>
            <p:nvGrpSpPr>
              <p:cNvPr id="17" name="Group 167"/>
              <p:cNvGrpSpPr>
                <a:grpSpLocks/>
              </p:cNvGrpSpPr>
              <p:nvPr/>
            </p:nvGrpSpPr>
            <p:grpSpPr bwMode="auto">
              <a:xfrm>
                <a:off x="480" y="1536"/>
                <a:ext cx="336" cy="1248"/>
                <a:chOff x="480" y="1536"/>
                <a:chExt cx="336" cy="1248"/>
              </a:xfrm>
            </p:grpSpPr>
            <p:grpSp>
              <p:nvGrpSpPr>
                <p:cNvPr id="18" name="Group 168"/>
                <p:cNvGrpSpPr>
                  <a:grpSpLocks/>
                </p:cNvGrpSpPr>
                <p:nvPr/>
              </p:nvGrpSpPr>
              <p:grpSpPr bwMode="auto">
                <a:xfrm>
                  <a:off x="480" y="1536"/>
                  <a:ext cx="336" cy="1008"/>
                  <a:chOff x="480" y="1536"/>
                  <a:chExt cx="336" cy="1008"/>
                </a:xfrm>
              </p:grpSpPr>
              <p:grpSp>
                <p:nvGrpSpPr>
                  <p:cNvPr id="19" name="Group 169"/>
                  <p:cNvGrpSpPr>
                    <a:grpSpLocks/>
                  </p:cNvGrpSpPr>
                  <p:nvPr/>
                </p:nvGrpSpPr>
                <p:grpSpPr bwMode="auto">
                  <a:xfrm>
                    <a:off x="480" y="1536"/>
                    <a:ext cx="336" cy="720"/>
                    <a:chOff x="480" y="1536"/>
                    <a:chExt cx="336" cy="720"/>
                  </a:xfrm>
                </p:grpSpPr>
                <p:sp>
                  <p:nvSpPr>
                    <p:cNvPr id="60586" name="Rectangle 170"/>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87" name="Rectangle 171"/>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88" name="Rectangle 172"/>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89" name="Rectangle 173"/>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90" name="Rectangle 174"/>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91" name="Rectangle 175"/>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92" name="Rectangle 176"/>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593" name="Rectangle 177"/>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594" name="Rectangle 178"/>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595" name="Rectangle 179"/>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596" name="Rectangle 180"/>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597" name="Rectangle 181"/>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598" name="Rectangle 182"/>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20" name="Group 183"/>
            <p:cNvGrpSpPr>
              <a:grpSpLocks/>
            </p:cNvGrpSpPr>
            <p:nvPr/>
          </p:nvGrpSpPr>
          <p:grpSpPr bwMode="auto">
            <a:xfrm>
              <a:off x="2625" y="1897"/>
              <a:ext cx="241" cy="1571"/>
              <a:chOff x="432" y="1488"/>
              <a:chExt cx="432" cy="1872"/>
            </a:xfrm>
          </p:grpSpPr>
          <p:grpSp>
            <p:nvGrpSpPr>
              <p:cNvPr id="21" name="Group 184"/>
              <p:cNvGrpSpPr>
                <a:grpSpLocks/>
              </p:cNvGrpSpPr>
              <p:nvPr/>
            </p:nvGrpSpPr>
            <p:grpSpPr bwMode="auto">
              <a:xfrm>
                <a:off x="480" y="1536"/>
                <a:ext cx="336" cy="1248"/>
                <a:chOff x="480" y="1536"/>
                <a:chExt cx="336" cy="1248"/>
              </a:xfrm>
            </p:grpSpPr>
            <p:grpSp>
              <p:nvGrpSpPr>
                <p:cNvPr id="22" name="Group 185"/>
                <p:cNvGrpSpPr>
                  <a:grpSpLocks/>
                </p:cNvGrpSpPr>
                <p:nvPr/>
              </p:nvGrpSpPr>
              <p:grpSpPr bwMode="auto">
                <a:xfrm>
                  <a:off x="480" y="1536"/>
                  <a:ext cx="336" cy="1008"/>
                  <a:chOff x="480" y="1536"/>
                  <a:chExt cx="336" cy="1008"/>
                </a:xfrm>
              </p:grpSpPr>
              <p:grpSp>
                <p:nvGrpSpPr>
                  <p:cNvPr id="23" name="Group 186"/>
                  <p:cNvGrpSpPr>
                    <a:grpSpLocks/>
                  </p:cNvGrpSpPr>
                  <p:nvPr/>
                </p:nvGrpSpPr>
                <p:grpSpPr bwMode="auto">
                  <a:xfrm>
                    <a:off x="480" y="1536"/>
                    <a:ext cx="336" cy="720"/>
                    <a:chOff x="480" y="1536"/>
                    <a:chExt cx="336" cy="720"/>
                  </a:xfrm>
                </p:grpSpPr>
                <p:sp>
                  <p:nvSpPr>
                    <p:cNvPr id="60603" name="Rectangle 187"/>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4" name="Rectangle 188"/>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5" name="Rectangle 189"/>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6" name="Rectangle 190"/>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7" name="Rectangle 191"/>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8" name="Rectangle 192"/>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09" name="Rectangle 193"/>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10" name="Rectangle 194"/>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611" name="Rectangle 195"/>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612" name="Rectangle 196"/>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613" name="Rectangle 197"/>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614" name="Rectangle 198"/>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615" name="Rectangle 199"/>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24" name="Group 200"/>
            <p:cNvGrpSpPr>
              <a:grpSpLocks/>
            </p:cNvGrpSpPr>
            <p:nvPr/>
          </p:nvGrpSpPr>
          <p:grpSpPr bwMode="auto">
            <a:xfrm>
              <a:off x="2866" y="1897"/>
              <a:ext cx="240" cy="1571"/>
              <a:chOff x="432" y="1488"/>
              <a:chExt cx="432" cy="1872"/>
            </a:xfrm>
          </p:grpSpPr>
          <p:grpSp>
            <p:nvGrpSpPr>
              <p:cNvPr id="25" name="Group 201"/>
              <p:cNvGrpSpPr>
                <a:grpSpLocks/>
              </p:cNvGrpSpPr>
              <p:nvPr/>
            </p:nvGrpSpPr>
            <p:grpSpPr bwMode="auto">
              <a:xfrm>
                <a:off x="480" y="1536"/>
                <a:ext cx="336" cy="1248"/>
                <a:chOff x="480" y="1536"/>
                <a:chExt cx="336" cy="1248"/>
              </a:xfrm>
            </p:grpSpPr>
            <p:grpSp>
              <p:nvGrpSpPr>
                <p:cNvPr id="26" name="Group 202"/>
                <p:cNvGrpSpPr>
                  <a:grpSpLocks/>
                </p:cNvGrpSpPr>
                <p:nvPr/>
              </p:nvGrpSpPr>
              <p:grpSpPr bwMode="auto">
                <a:xfrm>
                  <a:off x="480" y="1536"/>
                  <a:ext cx="336" cy="1008"/>
                  <a:chOff x="480" y="1536"/>
                  <a:chExt cx="336" cy="1008"/>
                </a:xfrm>
              </p:grpSpPr>
              <p:grpSp>
                <p:nvGrpSpPr>
                  <p:cNvPr id="27" name="Group 203"/>
                  <p:cNvGrpSpPr>
                    <a:grpSpLocks/>
                  </p:cNvGrpSpPr>
                  <p:nvPr/>
                </p:nvGrpSpPr>
                <p:grpSpPr bwMode="auto">
                  <a:xfrm>
                    <a:off x="480" y="1536"/>
                    <a:ext cx="336" cy="720"/>
                    <a:chOff x="480" y="1536"/>
                    <a:chExt cx="336" cy="720"/>
                  </a:xfrm>
                </p:grpSpPr>
                <p:sp>
                  <p:nvSpPr>
                    <p:cNvPr id="60620" name="Rectangle 204"/>
                    <p:cNvSpPr>
                      <a:spLocks noChangeArrowheads="1"/>
                    </p:cNvSpPr>
                    <p:nvPr/>
                  </p:nvSpPr>
                  <p:spPr bwMode="auto">
                    <a:xfrm>
                      <a:off x="480"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1" name="Rectangle 205"/>
                    <p:cNvSpPr>
                      <a:spLocks noChangeArrowheads="1"/>
                    </p:cNvSpPr>
                    <p:nvPr/>
                  </p:nvSpPr>
                  <p:spPr bwMode="auto">
                    <a:xfrm>
                      <a:off x="480"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2" name="Rectangle 206"/>
                    <p:cNvSpPr>
                      <a:spLocks noChangeArrowheads="1"/>
                    </p:cNvSpPr>
                    <p:nvPr/>
                  </p:nvSpPr>
                  <p:spPr bwMode="auto">
                    <a:xfrm>
                      <a:off x="480"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3" name="Rectangle 207"/>
                    <p:cNvSpPr>
                      <a:spLocks noChangeArrowheads="1"/>
                    </p:cNvSpPr>
                    <p:nvPr/>
                  </p:nvSpPr>
                  <p:spPr bwMode="auto">
                    <a:xfrm>
                      <a:off x="480"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4" name="Rectangle 208"/>
                    <p:cNvSpPr>
                      <a:spLocks noChangeArrowheads="1"/>
                    </p:cNvSpPr>
                    <p:nvPr/>
                  </p:nvSpPr>
                  <p:spPr bwMode="auto">
                    <a:xfrm>
                      <a:off x="672" y="1536"/>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5" name="Rectangle 209"/>
                    <p:cNvSpPr>
                      <a:spLocks noChangeArrowheads="1"/>
                    </p:cNvSpPr>
                    <p:nvPr/>
                  </p:nvSpPr>
                  <p:spPr bwMode="auto">
                    <a:xfrm>
                      <a:off x="672" y="1728"/>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6" name="Rectangle 210"/>
                    <p:cNvSpPr>
                      <a:spLocks noChangeArrowheads="1"/>
                    </p:cNvSpPr>
                    <p:nvPr/>
                  </p:nvSpPr>
                  <p:spPr bwMode="auto">
                    <a:xfrm>
                      <a:off x="672" y="1920"/>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sp>
                  <p:nvSpPr>
                    <p:cNvPr id="60627" name="Rectangle 211"/>
                    <p:cNvSpPr>
                      <a:spLocks noChangeArrowheads="1"/>
                    </p:cNvSpPr>
                    <p:nvPr/>
                  </p:nvSpPr>
                  <p:spPr bwMode="auto">
                    <a:xfrm>
                      <a:off x="672" y="2112"/>
                      <a:ext cx="144" cy="144"/>
                    </a:xfrm>
                    <a:prstGeom prst="rect">
                      <a:avLst/>
                    </a:prstGeom>
                    <a:solidFill>
                      <a:srgbClr val="FFCC00"/>
                    </a:solidFill>
                    <a:ln w="9525" algn="ctr">
                      <a:solidFill>
                        <a:schemeClr val="tx1"/>
                      </a:solidFill>
                      <a:miter lim="800000"/>
                      <a:headEnd/>
                      <a:tailEnd/>
                    </a:ln>
                    <a:effectLst/>
                  </p:spPr>
                  <p:txBody>
                    <a:bodyPr lIns="0" tIns="0" rIns="0" bIns="0" anchor="ctr">
                      <a:spAutoFit/>
                    </a:bodyPr>
                    <a:lstStyle/>
                    <a:p>
                      <a:endParaRPr lang="en-US" dirty="0"/>
                    </a:p>
                  </p:txBody>
                </p:sp>
              </p:grpSp>
              <p:sp>
                <p:nvSpPr>
                  <p:cNvPr id="60628" name="Rectangle 212"/>
                  <p:cNvSpPr>
                    <a:spLocks noChangeArrowheads="1"/>
                  </p:cNvSpPr>
                  <p:nvPr/>
                </p:nvSpPr>
                <p:spPr bwMode="auto">
                  <a:xfrm>
                    <a:off x="480" y="2352"/>
                    <a:ext cx="336" cy="192"/>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629" name="Rectangle 213"/>
                <p:cNvSpPr>
                  <a:spLocks noChangeArrowheads="1"/>
                </p:cNvSpPr>
                <p:nvPr/>
              </p:nvSpPr>
              <p:spPr bwMode="auto">
                <a:xfrm>
                  <a:off x="480" y="2640"/>
                  <a:ext cx="336" cy="144"/>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grpSp>
          <p:sp>
            <p:nvSpPr>
              <p:cNvPr id="60630" name="Rectangle 214"/>
              <p:cNvSpPr>
                <a:spLocks noChangeArrowheads="1"/>
              </p:cNvSpPr>
              <p:nvPr/>
            </p:nvSpPr>
            <p:spPr bwMode="auto">
              <a:xfrm>
                <a:off x="432" y="1488"/>
                <a:ext cx="432" cy="1872"/>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60631" name="Rectangle 215"/>
              <p:cNvSpPr>
                <a:spLocks noChangeArrowheads="1"/>
              </p:cNvSpPr>
              <p:nvPr/>
            </p:nvSpPr>
            <p:spPr bwMode="auto">
              <a:xfrm>
                <a:off x="480" y="2880"/>
                <a:ext cx="336" cy="144"/>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60632" name="Rectangle 216"/>
              <p:cNvSpPr>
                <a:spLocks noChangeArrowheads="1"/>
              </p:cNvSpPr>
              <p:nvPr/>
            </p:nvSpPr>
            <p:spPr bwMode="auto">
              <a:xfrm>
                <a:off x="480" y="3120"/>
                <a:ext cx="336" cy="144"/>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sp>
        <p:nvSpPr>
          <p:cNvPr id="60688" name="Text Box 272"/>
          <p:cNvSpPr txBox="1">
            <a:spLocks noChangeArrowheads="1"/>
          </p:cNvSpPr>
          <p:nvPr/>
        </p:nvSpPr>
        <p:spPr bwMode="auto">
          <a:xfrm>
            <a:off x="6172200" y="1981200"/>
            <a:ext cx="1752600" cy="492443"/>
          </a:xfrm>
          <a:prstGeom prst="rect">
            <a:avLst/>
          </a:prstGeom>
          <a:noFill/>
          <a:ln w="9525" algn="ctr">
            <a:noFill/>
            <a:miter lim="800000"/>
            <a:headEnd/>
            <a:tailEnd/>
          </a:ln>
          <a:effectLst/>
        </p:spPr>
        <p:txBody>
          <a:bodyPr lIns="0" tIns="0" rIns="0" bIns="0">
            <a:spAutoFit/>
          </a:bodyPr>
          <a:lstStyle/>
          <a:p>
            <a:pPr algn="ctr"/>
            <a:r>
              <a:rPr lang="en-US" sz="1600" b="0" dirty="0">
                <a:solidFill>
                  <a:srgbClr val="00B050"/>
                </a:solidFill>
              </a:rPr>
              <a:t>GPU with 4 multi-processor units</a:t>
            </a:r>
          </a:p>
        </p:txBody>
      </p:sp>
      <p:sp>
        <p:nvSpPr>
          <p:cNvPr id="60690" name="Rectangle 274"/>
          <p:cNvSpPr>
            <a:spLocks noChangeArrowheads="1"/>
          </p:cNvSpPr>
          <p:nvPr/>
        </p:nvSpPr>
        <p:spPr bwMode="auto">
          <a:xfrm>
            <a:off x="1143000" y="2667000"/>
            <a:ext cx="457200" cy="533400"/>
          </a:xfrm>
          <a:prstGeom prst="rect">
            <a:avLst/>
          </a:prstGeom>
          <a:solidFill>
            <a:srgbClr val="008000"/>
          </a:solidFill>
          <a:ln w="9525" algn="ctr">
            <a:solidFill>
              <a:srgbClr val="008000"/>
            </a:solidFill>
            <a:miter lim="800000"/>
            <a:headEnd/>
            <a:tailEnd/>
          </a:ln>
          <a:effectLst/>
        </p:spPr>
        <p:txBody>
          <a:bodyPr wrap="none" lIns="0" tIns="0" rIns="0" bIns="0" anchor="ctr">
            <a:spAutoFit/>
          </a:bodyPr>
          <a:lstStyle/>
          <a:p>
            <a:endParaRPr lang="en-US" dirty="0"/>
          </a:p>
        </p:txBody>
      </p:sp>
      <p:sp>
        <p:nvSpPr>
          <p:cNvPr id="60691" name="Rectangle 275"/>
          <p:cNvSpPr>
            <a:spLocks noChangeArrowheads="1"/>
          </p:cNvSpPr>
          <p:nvPr/>
        </p:nvSpPr>
        <p:spPr bwMode="auto">
          <a:xfrm>
            <a:off x="1676400" y="2667000"/>
            <a:ext cx="457200" cy="533400"/>
          </a:xfrm>
          <a:prstGeom prst="rect">
            <a:avLst/>
          </a:prstGeom>
          <a:solidFill>
            <a:srgbClr val="3366AA"/>
          </a:solidFill>
          <a:ln w="9525" algn="ctr">
            <a:solidFill>
              <a:srgbClr val="3366AA"/>
            </a:solidFill>
            <a:miter lim="800000"/>
            <a:headEnd/>
            <a:tailEnd/>
          </a:ln>
          <a:effectLst/>
        </p:spPr>
        <p:txBody>
          <a:bodyPr wrap="none" lIns="0" tIns="0" rIns="0" bIns="0" anchor="ctr">
            <a:spAutoFit/>
          </a:bodyPr>
          <a:lstStyle/>
          <a:p>
            <a:endParaRPr lang="en-US" dirty="0"/>
          </a:p>
        </p:txBody>
      </p:sp>
      <p:sp>
        <p:nvSpPr>
          <p:cNvPr id="60692" name="Rectangle 276"/>
          <p:cNvSpPr>
            <a:spLocks noChangeArrowheads="1"/>
          </p:cNvSpPr>
          <p:nvPr/>
        </p:nvSpPr>
        <p:spPr bwMode="auto">
          <a:xfrm>
            <a:off x="1143000" y="3200400"/>
            <a:ext cx="457200" cy="533400"/>
          </a:xfrm>
          <a:prstGeom prst="rect">
            <a:avLst/>
          </a:prstGeom>
          <a:solidFill>
            <a:srgbClr val="00FF00"/>
          </a:solidFill>
          <a:ln w="9525" algn="ctr">
            <a:solidFill>
              <a:srgbClr val="00FF00"/>
            </a:solidFill>
            <a:miter lim="800000"/>
            <a:headEnd/>
            <a:tailEnd/>
          </a:ln>
          <a:effectLst/>
        </p:spPr>
        <p:txBody>
          <a:bodyPr wrap="none" lIns="0" tIns="0" rIns="0" bIns="0" anchor="ctr">
            <a:spAutoFit/>
          </a:bodyPr>
          <a:lstStyle/>
          <a:p>
            <a:endParaRPr lang="en-US" dirty="0"/>
          </a:p>
        </p:txBody>
      </p:sp>
      <p:sp>
        <p:nvSpPr>
          <p:cNvPr id="60693" name="Rectangle 277"/>
          <p:cNvSpPr>
            <a:spLocks noChangeArrowheads="1"/>
          </p:cNvSpPr>
          <p:nvPr/>
        </p:nvSpPr>
        <p:spPr bwMode="auto">
          <a:xfrm>
            <a:off x="1676400" y="3200400"/>
            <a:ext cx="457200" cy="533400"/>
          </a:xfrm>
          <a:prstGeom prst="rect">
            <a:avLst/>
          </a:prstGeom>
          <a:solidFill>
            <a:srgbClr val="FF0000"/>
          </a:solidFill>
          <a:ln w="9525" algn="ctr">
            <a:solidFill>
              <a:srgbClr val="FF0000"/>
            </a:solidFill>
            <a:miter lim="800000"/>
            <a:headEnd/>
            <a:tailEnd/>
          </a:ln>
          <a:effectLst/>
        </p:spPr>
        <p:txBody>
          <a:bodyPr wrap="none" lIns="0" tIns="0" rIns="0" bIns="0" anchor="ctr">
            <a:spAutoFit/>
          </a:bodyPr>
          <a:lstStyle/>
          <a:p>
            <a:endParaRPr lang="en-US" dirty="0"/>
          </a:p>
        </p:txBody>
      </p:sp>
      <p:sp>
        <p:nvSpPr>
          <p:cNvPr id="60694" name="Rectangle 278"/>
          <p:cNvSpPr>
            <a:spLocks noChangeArrowheads="1"/>
          </p:cNvSpPr>
          <p:nvPr/>
        </p:nvSpPr>
        <p:spPr bwMode="auto">
          <a:xfrm>
            <a:off x="1143000" y="3733800"/>
            <a:ext cx="457200" cy="533400"/>
          </a:xfrm>
          <a:prstGeom prst="rect">
            <a:avLst/>
          </a:prstGeom>
          <a:solidFill>
            <a:srgbClr val="003399"/>
          </a:solidFill>
          <a:ln w="9525" algn="ctr">
            <a:solidFill>
              <a:srgbClr val="003399"/>
            </a:solidFill>
            <a:miter lim="800000"/>
            <a:headEnd/>
            <a:tailEnd/>
          </a:ln>
          <a:effectLst/>
        </p:spPr>
        <p:txBody>
          <a:bodyPr wrap="none" lIns="0" tIns="0" rIns="0" bIns="0" anchor="ctr">
            <a:spAutoFit/>
          </a:bodyPr>
          <a:lstStyle/>
          <a:p>
            <a:endParaRPr lang="en-US" dirty="0"/>
          </a:p>
        </p:txBody>
      </p:sp>
      <p:sp>
        <p:nvSpPr>
          <p:cNvPr id="60695" name="Rectangle 279"/>
          <p:cNvSpPr>
            <a:spLocks noChangeArrowheads="1"/>
          </p:cNvSpPr>
          <p:nvPr/>
        </p:nvSpPr>
        <p:spPr bwMode="auto">
          <a:xfrm>
            <a:off x="1676400" y="3733800"/>
            <a:ext cx="457200" cy="533400"/>
          </a:xfrm>
          <a:prstGeom prst="rect">
            <a:avLst/>
          </a:prstGeom>
          <a:solidFill>
            <a:srgbClr val="FF99CC"/>
          </a:solidFill>
          <a:ln w="9525" algn="ctr">
            <a:solidFill>
              <a:srgbClr val="FF99CC"/>
            </a:solidFill>
            <a:miter lim="800000"/>
            <a:headEnd/>
            <a:tailEnd/>
          </a:ln>
          <a:effectLst/>
        </p:spPr>
        <p:txBody>
          <a:bodyPr wrap="none" lIns="0" tIns="0" rIns="0" bIns="0" anchor="ctr">
            <a:spAutoFit/>
          </a:bodyPr>
          <a:lstStyle/>
          <a:p>
            <a:endParaRPr lang="en-US" dirty="0"/>
          </a:p>
        </p:txBody>
      </p:sp>
      <p:sp>
        <p:nvSpPr>
          <p:cNvPr id="60696" name="Rectangle 280"/>
          <p:cNvSpPr>
            <a:spLocks noChangeArrowheads="1"/>
          </p:cNvSpPr>
          <p:nvPr/>
        </p:nvSpPr>
        <p:spPr bwMode="auto">
          <a:xfrm>
            <a:off x="1143000" y="4267200"/>
            <a:ext cx="457200" cy="533400"/>
          </a:xfrm>
          <a:prstGeom prst="rect">
            <a:avLst/>
          </a:prstGeom>
          <a:solidFill>
            <a:srgbClr val="800080"/>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60698" name="Rectangle 282"/>
          <p:cNvSpPr>
            <a:spLocks noChangeArrowheads="1"/>
          </p:cNvSpPr>
          <p:nvPr/>
        </p:nvSpPr>
        <p:spPr bwMode="auto">
          <a:xfrm>
            <a:off x="1676400" y="4267200"/>
            <a:ext cx="457200" cy="533400"/>
          </a:xfrm>
          <a:prstGeom prst="rect">
            <a:avLst/>
          </a:prstGeom>
          <a:solidFill>
            <a:srgbClr val="CCFFCC"/>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60699" name="Rectangle 283"/>
          <p:cNvSpPr>
            <a:spLocks noChangeArrowheads="1"/>
          </p:cNvSpPr>
          <p:nvPr/>
        </p:nvSpPr>
        <p:spPr bwMode="auto">
          <a:xfrm>
            <a:off x="5943600" y="2590800"/>
            <a:ext cx="457200" cy="533400"/>
          </a:xfrm>
          <a:prstGeom prst="rect">
            <a:avLst/>
          </a:prstGeom>
          <a:solidFill>
            <a:srgbClr val="008000"/>
          </a:solidFill>
          <a:ln w="9525" algn="ctr">
            <a:solidFill>
              <a:srgbClr val="008000"/>
            </a:solidFill>
            <a:miter lim="800000"/>
            <a:headEnd/>
            <a:tailEnd/>
          </a:ln>
          <a:effectLst/>
        </p:spPr>
        <p:txBody>
          <a:bodyPr wrap="none" lIns="0" tIns="0" rIns="0" bIns="0" anchor="ctr">
            <a:spAutoFit/>
          </a:bodyPr>
          <a:lstStyle/>
          <a:p>
            <a:endParaRPr lang="en-US" dirty="0"/>
          </a:p>
        </p:txBody>
      </p:sp>
      <p:sp>
        <p:nvSpPr>
          <p:cNvPr id="60700" name="Rectangle 284"/>
          <p:cNvSpPr>
            <a:spLocks noChangeArrowheads="1"/>
          </p:cNvSpPr>
          <p:nvPr/>
        </p:nvSpPr>
        <p:spPr bwMode="auto">
          <a:xfrm>
            <a:off x="6553200" y="2590800"/>
            <a:ext cx="457200" cy="533400"/>
          </a:xfrm>
          <a:prstGeom prst="rect">
            <a:avLst/>
          </a:prstGeom>
          <a:solidFill>
            <a:srgbClr val="3366AA"/>
          </a:solidFill>
          <a:ln w="9525" algn="ctr">
            <a:solidFill>
              <a:srgbClr val="3366AA"/>
            </a:solidFill>
            <a:miter lim="800000"/>
            <a:headEnd/>
            <a:tailEnd/>
          </a:ln>
          <a:effectLst/>
        </p:spPr>
        <p:txBody>
          <a:bodyPr wrap="none" lIns="0" tIns="0" rIns="0" bIns="0" anchor="ctr">
            <a:spAutoFit/>
          </a:bodyPr>
          <a:lstStyle/>
          <a:p>
            <a:endParaRPr lang="en-US" dirty="0"/>
          </a:p>
        </p:txBody>
      </p:sp>
      <p:sp>
        <p:nvSpPr>
          <p:cNvPr id="60701" name="Rectangle 285"/>
          <p:cNvSpPr>
            <a:spLocks noChangeArrowheads="1"/>
          </p:cNvSpPr>
          <p:nvPr/>
        </p:nvSpPr>
        <p:spPr bwMode="auto">
          <a:xfrm>
            <a:off x="7086600" y="2590800"/>
            <a:ext cx="457200" cy="533400"/>
          </a:xfrm>
          <a:prstGeom prst="rect">
            <a:avLst/>
          </a:prstGeom>
          <a:solidFill>
            <a:srgbClr val="00FF00"/>
          </a:solidFill>
          <a:ln w="9525" algn="ctr">
            <a:solidFill>
              <a:srgbClr val="00FF00"/>
            </a:solidFill>
            <a:miter lim="800000"/>
            <a:headEnd/>
            <a:tailEnd/>
          </a:ln>
          <a:effectLst/>
        </p:spPr>
        <p:txBody>
          <a:bodyPr wrap="none" lIns="0" tIns="0" rIns="0" bIns="0" anchor="ctr">
            <a:spAutoFit/>
          </a:bodyPr>
          <a:lstStyle/>
          <a:p>
            <a:endParaRPr lang="en-US" dirty="0"/>
          </a:p>
        </p:txBody>
      </p:sp>
      <p:sp>
        <p:nvSpPr>
          <p:cNvPr id="60702" name="Rectangle 286"/>
          <p:cNvSpPr>
            <a:spLocks noChangeArrowheads="1"/>
          </p:cNvSpPr>
          <p:nvPr/>
        </p:nvSpPr>
        <p:spPr bwMode="auto">
          <a:xfrm>
            <a:off x="7620000" y="2590800"/>
            <a:ext cx="457200" cy="533400"/>
          </a:xfrm>
          <a:prstGeom prst="rect">
            <a:avLst/>
          </a:prstGeom>
          <a:solidFill>
            <a:srgbClr val="FF0000"/>
          </a:solidFill>
          <a:ln w="9525" algn="ctr">
            <a:solidFill>
              <a:srgbClr val="FF0000"/>
            </a:solidFill>
            <a:miter lim="800000"/>
            <a:headEnd/>
            <a:tailEnd/>
          </a:ln>
          <a:effectLst/>
        </p:spPr>
        <p:txBody>
          <a:bodyPr wrap="none" lIns="0" tIns="0" rIns="0" bIns="0" anchor="ctr">
            <a:spAutoFit/>
          </a:bodyPr>
          <a:lstStyle/>
          <a:p>
            <a:endParaRPr lang="en-US" dirty="0"/>
          </a:p>
        </p:txBody>
      </p:sp>
      <p:sp>
        <p:nvSpPr>
          <p:cNvPr id="60703" name="Rectangle 287"/>
          <p:cNvSpPr>
            <a:spLocks noChangeArrowheads="1"/>
          </p:cNvSpPr>
          <p:nvPr/>
        </p:nvSpPr>
        <p:spPr bwMode="auto">
          <a:xfrm>
            <a:off x="5943600" y="3124200"/>
            <a:ext cx="457200" cy="533400"/>
          </a:xfrm>
          <a:prstGeom prst="rect">
            <a:avLst/>
          </a:prstGeom>
          <a:solidFill>
            <a:srgbClr val="003399"/>
          </a:solidFill>
          <a:ln w="9525" algn="ctr">
            <a:solidFill>
              <a:srgbClr val="003399"/>
            </a:solidFill>
            <a:miter lim="800000"/>
            <a:headEnd/>
            <a:tailEnd/>
          </a:ln>
          <a:effectLst/>
        </p:spPr>
        <p:txBody>
          <a:bodyPr wrap="none" lIns="0" tIns="0" rIns="0" bIns="0" anchor="ctr">
            <a:spAutoFit/>
          </a:bodyPr>
          <a:lstStyle/>
          <a:p>
            <a:endParaRPr lang="en-US" dirty="0"/>
          </a:p>
        </p:txBody>
      </p:sp>
      <p:sp>
        <p:nvSpPr>
          <p:cNvPr id="60704" name="Rectangle 288"/>
          <p:cNvSpPr>
            <a:spLocks noChangeArrowheads="1"/>
          </p:cNvSpPr>
          <p:nvPr/>
        </p:nvSpPr>
        <p:spPr bwMode="auto">
          <a:xfrm>
            <a:off x="6553200" y="3124200"/>
            <a:ext cx="457200" cy="533400"/>
          </a:xfrm>
          <a:prstGeom prst="rect">
            <a:avLst/>
          </a:prstGeom>
          <a:solidFill>
            <a:srgbClr val="FF99CC"/>
          </a:solidFill>
          <a:ln w="9525" algn="ctr">
            <a:solidFill>
              <a:srgbClr val="FF99CC"/>
            </a:solidFill>
            <a:miter lim="800000"/>
            <a:headEnd/>
            <a:tailEnd/>
          </a:ln>
          <a:effectLst/>
        </p:spPr>
        <p:txBody>
          <a:bodyPr wrap="none" lIns="0" tIns="0" rIns="0" bIns="0" anchor="ctr">
            <a:spAutoFit/>
          </a:bodyPr>
          <a:lstStyle/>
          <a:p>
            <a:endParaRPr lang="en-US" dirty="0"/>
          </a:p>
        </p:txBody>
      </p:sp>
      <p:sp>
        <p:nvSpPr>
          <p:cNvPr id="60705" name="Rectangle 289"/>
          <p:cNvSpPr>
            <a:spLocks noChangeArrowheads="1"/>
          </p:cNvSpPr>
          <p:nvPr/>
        </p:nvSpPr>
        <p:spPr bwMode="auto">
          <a:xfrm>
            <a:off x="7086600" y="3124200"/>
            <a:ext cx="457200" cy="533400"/>
          </a:xfrm>
          <a:prstGeom prst="rect">
            <a:avLst/>
          </a:prstGeom>
          <a:solidFill>
            <a:srgbClr val="800080"/>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60706" name="Rectangle 290"/>
          <p:cNvSpPr>
            <a:spLocks noChangeArrowheads="1"/>
          </p:cNvSpPr>
          <p:nvPr/>
        </p:nvSpPr>
        <p:spPr bwMode="auto">
          <a:xfrm>
            <a:off x="7620000" y="3124200"/>
            <a:ext cx="457200" cy="533400"/>
          </a:xfrm>
          <a:prstGeom prst="rect">
            <a:avLst/>
          </a:prstGeom>
          <a:solidFill>
            <a:srgbClr val="CCFFCC"/>
          </a:solidFill>
          <a:ln w="9525" algn="ctr">
            <a:solidFill>
              <a:srgbClr val="800080"/>
            </a:solidFill>
            <a:miter lim="800000"/>
            <a:headEnd/>
            <a:tailEnd/>
          </a:ln>
          <a:effectLst/>
        </p:spPr>
        <p:txBody>
          <a:bodyPr wrap="none" lIns="0" tIns="0" rIns="0" bIns="0" anchor="ctr">
            <a:spAutoFit/>
          </a:bodyPr>
          <a:lstStyle/>
          <a:p>
            <a:endParaRPr lang="en-US" dirty="0"/>
          </a:p>
        </p:txBody>
      </p:sp>
      <p:sp>
        <p:nvSpPr>
          <p:cNvPr id="139" name="Rectangle 7"/>
          <p:cNvSpPr txBox="1">
            <a:spLocks noChangeArrowheads="1"/>
          </p:cNvSpPr>
          <p:nvPr/>
        </p:nvSpPr>
        <p:spPr>
          <a:xfrm>
            <a:off x="152400" y="838200"/>
            <a:ext cx="8991600" cy="1066800"/>
          </a:xfrm>
          <a:prstGeom prst="rect">
            <a:avLst/>
          </a:prstGeom>
        </p:spPr>
        <p:txBody>
          <a:bodyPr vert="horz">
            <a:normAutofit lnSpcReduction="10000"/>
          </a:bodyPr>
          <a:lstStyle/>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Barrier sync within a thread block </a:t>
            </a:r>
            <a:r>
              <a:rPr kumimoji="0" lang="en-US" sz="2000" b="0" i="0" u="none" strike="noStrike" kern="1200" cap="none" spc="0" normalizeH="0" baseline="0" noProof="0" dirty="0">
                <a:ln>
                  <a:noFill/>
                </a:ln>
                <a:solidFill>
                  <a:srgbClr val="C00000"/>
                </a:solidFill>
                <a:effectLst/>
                <a:uLnTx/>
                <a:uFillTx/>
                <a:latin typeface="+mn-lt"/>
                <a:ea typeface="+mn-ea"/>
                <a:cs typeface="+mn-cs"/>
              </a:rPr>
              <a:t>=&gt;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rgbClr val="C00000"/>
                </a:solidFill>
                <a:effectLst/>
                <a:uLnTx/>
                <a:uFillTx/>
                <a:latin typeface="+mn-lt"/>
                <a:ea typeface="+mn-ea"/>
                <a:cs typeface="+mn-cs"/>
              </a:rPr>
              <a:t>__syncthreads() intrinsic function</a:t>
            </a: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sync across thread blocks </a:t>
            </a:r>
            <a:r>
              <a:rPr kumimoji="0" lang="en-US" sz="2000" b="0" i="0" u="none" strike="noStrike" kern="1200" cap="none" spc="0" normalizeH="0" baseline="0" noProof="0" dirty="0">
                <a:ln>
                  <a:noFill/>
                </a:ln>
                <a:solidFill>
                  <a:srgbClr val="C00000"/>
                </a:solidFill>
                <a:effectLst/>
                <a:uLnTx/>
                <a:uFillTx/>
                <a:latin typeface="+mn-lt"/>
                <a:ea typeface="+mn-ea"/>
                <a:cs typeface="+mn-cs"/>
              </a:rPr>
              <a:t>=&gt;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rgbClr val="C00000"/>
                </a:solidFill>
                <a:effectLst/>
                <a:uLnTx/>
                <a:uFillTx/>
                <a:latin typeface="+mn-lt"/>
                <a:ea typeface="+mn-ea"/>
                <a:cs typeface="+mn-cs"/>
              </a:rPr>
              <a:t>to achieve trasparent scalability</a:t>
            </a:r>
            <a:endParaRPr kumimoji="0" lang="en-US" sz="2000" b="0" i="0" u="sng" strike="noStrike" kern="1200" cap="none" spc="0" normalizeH="0" baseline="0" noProof="0" dirty="0">
              <a:ln>
                <a:noFill/>
              </a:ln>
              <a:solidFill>
                <a:schemeClr val="tx1"/>
              </a:solidFill>
              <a:effectLst/>
              <a:uLnTx/>
              <a:uFillTx/>
              <a:latin typeface="+mn-lt"/>
              <a:ea typeface="+mn-ea"/>
              <a:cs typeface="+mn-cs"/>
            </a:endParaRPr>
          </a:p>
        </p:txBody>
      </p:sp>
      <p:sp>
        <p:nvSpPr>
          <p:cNvPr id="140" name="Rectangle 7"/>
          <p:cNvSpPr txBox="1">
            <a:spLocks noChangeArrowheads="1"/>
          </p:cNvSpPr>
          <p:nvPr/>
        </p:nvSpPr>
        <p:spPr>
          <a:xfrm>
            <a:off x="152400" y="5257800"/>
            <a:ext cx="8991600" cy="11430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Kernel launch is asynchronous </a:t>
            </a:r>
            <a:r>
              <a:rPr kumimoji="0" lang="en-US" sz="2000" b="0" i="0" u="none" strike="noStrike" kern="1200" cap="none" spc="0" normalizeH="0" baseline="0" noProof="0" dirty="0">
                <a:ln>
                  <a:noFill/>
                </a:ln>
                <a:solidFill>
                  <a:srgbClr val="C00000"/>
                </a:solidFill>
                <a:effectLst/>
                <a:uLnTx/>
                <a:uFillTx/>
                <a:latin typeface="+mn-lt"/>
                <a:ea typeface="+mn-ea"/>
                <a:cs typeface="+mn-cs"/>
              </a:rPr>
              <a:t>=&gt; heterogeneous programming</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Kernel calls are implicitly synchronized</a:t>
            </a:r>
            <a:endParaRPr kumimoji="0" lang="en-US" sz="2000" b="0" i="0" u="sng"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22"/>
                                        </p:tgtEl>
                                        <p:attrNameLst>
                                          <p:attrName>style.visibility</p:attrName>
                                        </p:attrNameLst>
                                      </p:cBhvr>
                                      <p:to>
                                        <p:strVal val="visible"/>
                                      </p:to>
                                    </p:set>
                                  </p:childTnLst>
                                  <p:subTnLst>
                                    <p:set>
                                      <p:cBhvr override="childStyle">
                                        <p:cTn dur="1" fill="hold" display="0" masterRel="nextClick" afterEffect="1"/>
                                        <p:tgtEl>
                                          <p:spTgt spid="60422"/>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60427"/>
                                        </p:tgtEl>
                                        <p:attrNameLst>
                                          <p:attrName>style.visibility</p:attrName>
                                        </p:attrNameLst>
                                      </p:cBhvr>
                                      <p:to>
                                        <p:strVal val="visible"/>
                                      </p:to>
                                    </p:set>
                                  </p:childTnLst>
                                  <p:subTnLst>
                                    <p:set>
                                      <p:cBhvr override="childStyle">
                                        <p:cTn dur="1" fill="hold" display="0" masterRel="nextClick" afterEffect="1"/>
                                        <p:tgtEl>
                                          <p:spTgt spid="60427"/>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60428"/>
                                        </p:tgtEl>
                                        <p:attrNameLst>
                                          <p:attrName>style.visibility</p:attrName>
                                        </p:attrNameLst>
                                      </p:cBhvr>
                                      <p:to>
                                        <p:strVal val="visible"/>
                                      </p:to>
                                    </p:set>
                                  </p:childTnLst>
                                  <p:subTnLst>
                                    <p:set>
                                      <p:cBhvr override="childStyle">
                                        <p:cTn dur="1" fill="hold" display="0" masterRel="nextClick" afterEffect="1"/>
                                        <p:tgtEl>
                                          <p:spTgt spid="60428"/>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60430"/>
                                        </p:tgtEl>
                                        <p:attrNameLst>
                                          <p:attrName>style.visibility</p:attrName>
                                        </p:attrNameLst>
                                      </p:cBhvr>
                                      <p:to>
                                        <p:strVal val="visible"/>
                                      </p:to>
                                    </p:set>
                                  </p:childTnLst>
                                  <p:subTnLst>
                                    <p:set>
                                      <p:cBhvr override="childStyle">
                                        <p:cTn dur="1" fill="hold" display="0" masterRel="nextClick" afterEffect="1"/>
                                        <p:tgtEl>
                                          <p:spTgt spid="60430"/>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60432"/>
                                        </p:tgtEl>
                                        <p:attrNameLst>
                                          <p:attrName>style.visibility</p:attrName>
                                        </p:attrNameLst>
                                      </p:cBhvr>
                                      <p:to>
                                        <p:strVal val="visible"/>
                                      </p:to>
                                    </p:set>
                                  </p:childTnLst>
                                  <p:subTnLst>
                                    <p:set>
                                      <p:cBhvr override="childStyle">
                                        <p:cTn dur="1" fill="hold" display="0" masterRel="nextClick" afterEffect="1"/>
                                        <p:tgtEl>
                                          <p:spTgt spid="60432"/>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05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6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690"/>
                                        </p:tgtEl>
                                        <p:attrNameLst>
                                          <p:attrName>style.visibility</p:attrName>
                                        </p:attrNameLst>
                                      </p:cBhvr>
                                      <p:to>
                                        <p:strVal val="visible"/>
                                      </p:to>
                                    </p:set>
                                  </p:childTnLst>
                                  <p:subTnLst>
                                    <p:set>
                                      <p:cBhvr override="childStyle">
                                        <p:cTn dur="1" fill="hold" display="0" masterRel="nextClick" afterEffect="1"/>
                                        <p:tgtEl>
                                          <p:spTgt spid="60690"/>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60691"/>
                                        </p:tgtEl>
                                        <p:attrNameLst>
                                          <p:attrName>style.visibility</p:attrName>
                                        </p:attrNameLst>
                                      </p:cBhvr>
                                      <p:to>
                                        <p:strVal val="visible"/>
                                      </p:to>
                                    </p:set>
                                  </p:childTnLst>
                                  <p:subTnLst>
                                    <p:set>
                                      <p:cBhvr override="childStyle">
                                        <p:cTn dur="1" fill="hold" display="0" masterRel="nextClick" afterEffect="1"/>
                                        <p:tgtEl>
                                          <p:spTgt spid="60691"/>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60692"/>
                                        </p:tgtEl>
                                        <p:attrNameLst>
                                          <p:attrName>style.visibility</p:attrName>
                                        </p:attrNameLst>
                                      </p:cBhvr>
                                      <p:to>
                                        <p:strVal val="visible"/>
                                      </p:to>
                                    </p:set>
                                  </p:childTnLst>
                                  <p:subTnLst>
                                    <p:set>
                                      <p:cBhvr override="childStyle">
                                        <p:cTn dur="1" fill="hold" display="0" masterRel="nextClick" afterEffect="1"/>
                                        <p:tgtEl>
                                          <p:spTgt spid="60692"/>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60693"/>
                                        </p:tgtEl>
                                        <p:attrNameLst>
                                          <p:attrName>style.visibility</p:attrName>
                                        </p:attrNameLst>
                                      </p:cBhvr>
                                      <p:to>
                                        <p:strVal val="visible"/>
                                      </p:to>
                                    </p:set>
                                  </p:childTnLst>
                                  <p:subTnLst>
                                    <p:set>
                                      <p:cBhvr override="childStyle">
                                        <p:cTn dur="1" fill="hold" display="0" masterRel="nextClick" afterEffect="1"/>
                                        <p:tgtEl>
                                          <p:spTgt spid="60693"/>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60694"/>
                                        </p:tgtEl>
                                        <p:attrNameLst>
                                          <p:attrName>style.visibility</p:attrName>
                                        </p:attrNameLst>
                                      </p:cBhvr>
                                      <p:to>
                                        <p:strVal val="visible"/>
                                      </p:to>
                                    </p:set>
                                  </p:childTnLst>
                                  <p:subTnLst>
                                    <p:set>
                                      <p:cBhvr override="childStyle">
                                        <p:cTn dur="1" fill="hold" display="0" masterRel="nextClick" afterEffect="1"/>
                                        <p:tgtEl>
                                          <p:spTgt spid="60694"/>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60695"/>
                                        </p:tgtEl>
                                        <p:attrNameLst>
                                          <p:attrName>style.visibility</p:attrName>
                                        </p:attrNameLst>
                                      </p:cBhvr>
                                      <p:to>
                                        <p:strVal val="visible"/>
                                      </p:to>
                                    </p:set>
                                  </p:childTnLst>
                                  <p:subTnLst>
                                    <p:set>
                                      <p:cBhvr override="childStyle">
                                        <p:cTn dur="1" fill="hold" display="0" masterRel="nextClick" afterEffect="1"/>
                                        <p:tgtEl>
                                          <p:spTgt spid="60695"/>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60696"/>
                                        </p:tgtEl>
                                        <p:attrNameLst>
                                          <p:attrName>style.visibility</p:attrName>
                                        </p:attrNameLst>
                                      </p:cBhvr>
                                      <p:to>
                                        <p:strVal val="visible"/>
                                      </p:to>
                                    </p:set>
                                  </p:childTnLst>
                                  <p:subTnLst>
                                    <p:set>
                                      <p:cBhvr override="childStyle">
                                        <p:cTn dur="1" fill="hold" display="0" masterRel="nextClick" afterEffect="1"/>
                                        <p:tgtEl>
                                          <p:spTgt spid="60696"/>
                                        </p:tgtEl>
                                        <p:attrNameLst>
                                          <p:attrName>style.visibility</p:attrName>
                                        </p:attrNameLst>
                                      </p:cBhvr>
                                      <p:to>
                                        <p:strVal val="hidden"/>
                                      </p:to>
                                    </p:set>
                                  </p:subTnLst>
                                </p:cTn>
                              </p:par>
                              <p:par>
                                <p:cTn id="55" presetID="1" presetClass="entr" presetSubtype="0" fill="hold" grpId="0" nodeType="withEffect">
                                  <p:stCondLst>
                                    <p:cond delay="0"/>
                                  </p:stCondLst>
                                  <p:childTnLst>
                                    <p:set>
                                      <p:cBhvr>
                                        <p:cTn id="56" dur="1" fill="hold">
                                          <p:stCondLst>
                                            <p:cond delay="0"/>
                                          </p:stCondLst>
                                        </p:cTn>
                                        <p:tgtEl>
                                          <p:spTgt spid="60698"/>
                                        </p:tgtEl>
                                        <p:attrNameLst>
                                          <p:attrName>style.visibility</p:attrName>
                                        </p:attrNameLst>
                                      </p:cBhvr>
                                      <p:to>
                                        <p:strVal val="visible"/>
                                      </p:to>
                                    </p:set>
                                  </p:childTnLst>
                                  <p:subTnLst>
                                    <p:set>
                                      <p:cBhvr override="childStyle">
                                        <p:cTn dur="1" fill="hold" display="0" masterRel="nextClick" afterEffect="1"/>
                                        <p:tgtEl>
                                          <p:spTgt spid="6069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6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7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70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70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7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70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7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7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9" grpId="0" animBg="1"/>
      <p:bldP spid="60422" grpId="0" animBg="1"/>
      <p:bldP spid="60423" grpId="0" animBg="1"/>
      <p:bldP spid="60424" grpId="0" animBg="1"/>
      <p:bldP spid="60425" grpId="0" animBg="1"/>
      <p:bldP spid="60426" grpId="0" animBg="1"/>
      <p:bldP spid="60427" grpId="0" animBg="1"/>
      <p:bldP spid="60428" grpId="0" animBg="1"/>
      <p:bldP spid="60430" grpId="0" animBg="1"/>
      <p:bldP spid="60432" grpId="0"/>
      <p:bldP spid="60560" grpId="0"/>
      <p:bldP spid="60688" grpId="0"/>
      <p:bldP spid="60690" grpId="0" animBg="1"/>
      <p:bldP spid="60691" grpId="0" animBg="1"/>
      <p:bldP spid="60692" grpId="0" animBg="1"/>
      <p:bldP spid="60693" grpId="0" animBg="1"/>
      <p:bldP spid="60694" grpId="0" animBg="1"/>
      <p:bldP spid="60695" grpId="0" animBg="1"/>
      <p:bldP spid="60696" grpId="0" animBg="1"/>
      <p:bldP spid="60698" grpId="0" animBg="1"/>
      <p:bldP spid="60699" grpId="0" animBg="1"/>
      <p:bldP spid="60700" grpId="0" animBg="1"/>
      <p:bldP spid="60701" grpId="0" animBg="1"/>
      <p:bldP spid="60702" grpId="0" animBg="1"/>
      <p:bldP spid="60703" grpId="0" animBg="1"/>
      <p:bldP spid="60704" grpId="0" animBg="1"/>
      <p:bldP spid="60705" grpId="0" animBg="1"/>
      <p:bldP spid="6070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Picture 166" descr="cuda gpu architecture.JPG"/>
          <p:cNvPicPr>
            <a:picLocks noChangeAspect="1"/>
          </p:cNvPicPr>
          <p:nvPr/>
        </p:nvPicPr>
        <p:blipFill>
          <a:blip r:embed="rId4" cstate="print"/>
          <a:stretch>
            <a:fillRect/>
          </a:stretch>
        </p:blipFill>
        <p:spPr>
          <a:xfrm>
            <a:off x="209550" y="1428750"/>
            <a:ext cx="6115050" cy="4286250"/>
          </a:xfrm>
          <a:prstGeom prst="rect">
            <a:avLst/>
          </a:prstGeom>
        </p:spPr>
      </p:pic>
      <p:sp>
        <p:nvSpPr>
          <p:cNvPr id="38914" name="Rectangle 2"/>
          <p:cNvSpPr>
            <a:spLocks noGrp="1" noChangeArrowheads="1"/>
          </p:cNvSpPr>
          <p:nvPr>
            <p:ph type="title"/>
          </p:nvPr>
        </p:nvSpPr>
        <p:spPr/>
        <p:txBody>
          <a:bodyPr>
            <a:normAutofit/>
          </a:bodyPr>
          <a:lstStyle/>
          <a:p>
            <a:r>
              <a:rPr lang="en-US" dirty="0"/>
              <a:t>CUDA Memory Hierarchy </a:t>
            </a:r>
            <a:endParaRPr lang="en-US" b="1" dirty="0"/>
          </a:p>
        </p:txBody>
      </p:sp>
      <p:grpSp>
        <p:nvGrpSpPr>
          <p:cNvPr id="4" name="Group 443"/>
          <p:cNvGrpSpPr>
            <a:grpSpLocks/>
          </p:cNvGrpSpPr>
          <p:nvPr/>
        </p:nvGrpSpPr>
        <p:grpSpPr bwMode="auto">
          <a:xfrm>
            <a:off x="5715000" y="3032125"/>
            <a:ext cx="2286000" cy="244475"/>
            <a:chOff x="3984" y="1872"/>
            <a:chExt cx="1440" cy="154"/>
          </a:xfrm>
        </p:grpSpPr>
        <p:sp>
          <p:nvSpPr>
            <p:cNvPr id="39343" name="Line 431"/>
            <p:cNvSpPr>
              <a:spLocks noChangeShapeType="1"/>
            </p:cNvSpPr>
            <p:nvPr/>
          </p:nvSpPr>
          <p:spPr bwMode="auto">
            <a:xfrm>
              <a:off x="3984" y="1968"/>
              <a:ext cx="480" cy="0"/>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44" name="Text Box 432"/>
            <p:cNvSpPr txBox="1">
              <a:spLocks noChangeArrowheads="1"/>
            </p:cNvSpPr>
            <p:nvPr/>
          </p:nvSpPr>
          <p:spPr bwMode="auto">
            <a:xfrm>
              <a:off x="4512" y="1872"/>
              <a:ext cx="912" cy="154"/>
            </a:xfrm>
            <a:prstGeom prst="rect">
              <a:avLst/>
            </a:prstGeom>
            <a:noFill/>
            <a:ln w="9525" algn="ctr">
              <a:noFill/>
              <a:miter lim="800000"/>
              <a:headEnd/>
              <a:tailEnd/>
            </a:ln>
            <a:effectLst/>
          </p:spPr>
          <p:txBody>
            <a:bodyPr lIns="0" tIns="0" rIns="0" bIns="0">
              <a:spAutoFit/>
            </a:bodyPr>
            <a:lstStyle/>
            <a:p>
              <a:r>
                <a:rPr lang="en-US" sz="1600" b="0" dirty="0">
                  <a:solidFill>
                    <a:schemeClr val="accent5">
                      <a:lumMod val="50000"/>
                    </a:schemeClr>
                  </a:solidFill>
                </a:rPr>
                <a:t>Shared memory</a:t>
              </a:r>
            </a:p>
          </p:txBody>
        </p:sp>
      </p:grpSp>
      <p:grpSp>
        <p:nvGrpSpPr>
          <p:cNvPr id="5" name="Group 444"/>
          <p:cNvGrpSpPr>
            <a:grpSpLocks/>
          </p:cNvGrpSpPr>
          <p:nvPr/>
        </p:nvGrpSpPr>
        <p:grpSpPr bwMode="auto">
          <a:xfrm>
            <a:off x="5715000" y="3429007"/>
            <a:ext cx="2286000" cy="246063"/>
            <a:chOff x="3984" y="2160"/>
            <a:chExt cx="1440" cy="155"/>
          </a:xfrm>
        </p:grpSpPr>
        <p:sp>
          <p:nvSpPr>
            <p:cNvPr id="39345" name="Line 433"/>
            <p:cNvSpPr>
              <a:spLocks noChangeShapeType="1"/>
            </p:cNvSpPr>
            <p:nvPr/>
          </p:nvSpPr>
          <p:spPr bwMode="auto">
            <a:xfrm>
              <a:off x="3984" y="2256"/>
              <a:ext cx="480" cy="0"/>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46" name="Text Box 434"/>
            <p:cNvSpPr txBox="1">
              <a:spLocks noChangeArrowheads="1"/>
            </p:cNvSpPr>
            <p:nvPr/>
          </p:nvSpPr>
          <p:spPr bwMode="auto">
            <a:xfrm>
              <a:off x="4512" y="2160"/>
              <a:ext cx="912" cy="155"/>
            </a:xfrm>
            <a:prstGeom prst="rect">
              <a:avLst/>
            </a:prstGeom>
            <a:noFill/>
            <a:ln w="9525" algn="ctr">
              <a:noFill/>
              <a:miter lim="800000"/>
              <a:headEnd/>
              <a:tailEnd/>
            </a:ln>
            <a:effectLst/>
          </p:spPr>
          <p:txBody>
            <a:bodyPr lIns="0" tIns="0" rIns="0" bIns="0">
              <a:spAutoFit/>
            </a:bodyPr>
            <a:lstStyle/>
            <a:p>
              <a:r>
                <a:rPr lang="en-US" sz="1600" b="0" dirty="0">
                  <a:solidFill>
                    <a:schemeClr val="accent5">
                      <a:lumMod val="50000"/>
                    </a:schemeClr>
                  </a:solidFill>
                </a:rPr>
                <a:t>Register file</a:t>
              </a:r>
            </a:p>
          </p:txBody>
        </p:sp>
      </p:grpSp>
      <p:grpSp>
        <p:nvGrpSpPr>
          <p:cNvPr id="6" name="Group 445"/>
          <p:cNvGrpSpPr>
            <a:grpSpLocks/>
          </p:cNvGrpSpPr>
          <p:nvPr/>
        </p:nvGrpSpPr>
        <p:grpSpPr bwMode="auto">
          <a:xfrm>
            <a:off x="5715000" y="3794125"/>
            <a:ext cx="2286000" cy="244475"/>
            <a:chOff x="3984" y="2390"/>
            <a:chExt cx="1440" cy="154"/>
          </a:xfrm>
        </p:grpSpPr>
        <p:sp>
          <p:nvSpPr>
            <p:cNvPr id="39347" name="Line 435"/>
            <p:cNvSpPr>
              <a:spLocks noChangeShapeType="1"/>
            </p:cNvSpPr>
            <p:nvPr/>
          </p:nvSpPr>
          <p:spPr bwMode="auto">
            <a:xfrm>
              <a:off x="3984" y="2486"/>
              <a:ext cx="480" cy="0"/>
            </a:xfrm>
            <a:prstGeom prst="line">
              <a:avLst/>
            </a:prstGeom>
            <a:noFill/>
            <a:ln w="9525">
              <a:solidFill>
                <a:srgbClr val="C00000"/>
              </a:solidFill>
              <a:round/>
              <a:headEnd/>
              <a:tailEnd/>
            </a:ln>
            <a:effectLst/>
          </p:spPr>
          <p:txBody>
            <a:bodyPr lIns="0" tIns="0" rIns="0" bIns="0">
              <a:spAutoFit/>
            </a:bodyPr>
            <a:lstStyle/>
            <a:p>
              <a:endParaRPr lang="en-US" dirty="0"/>
            </a:p>
          </p:txBody>
        </p:sp>
        <p:sp>
          <p:nvSpPr>
            <p:cNvPr id="39348" name="Text Box 436"/>
            <p:cNvSpPr txBox="1">
              <a:spLocks noChangeArrowheads="1"/>
            </p:cNvSpPr>
            <p:nvPr/>
          </p:nvSpPr>
          <p:spPr bwMode="auto">
            <a:xfrm>
              <a:off x="4512" y="2390"/>
              <a:ext cx="912" cy="154"/>
            </a:xfrm>
            <a:prstGeom prst="rect">
              <a:avLst/>
            </a:prstGeom>
            <a:noFill/>
            <a:ln w="9525" algn="ctr">
              <a:noFill/>
              <a:miter lim="800000"/>
              <a:headEnd/>
              <a:tailEnd/>
            </a:ln>
            <a:effectLst/>
          </p:spPr>
          <p:txBody>
            <a:bodyPr lIns="0" tIns="0" rIns="0" bIns="0">
              <a:spAutoFit/>
            </a:bodyPr>
            <a:lstStyle/>
            <a:p>
              <a:r>
                <a:rPr lang="en-US" sz="1600" b="0" dirty="0">
                  <a:solidFill>
                    <a:srgbClr val="C00000"/>
                  </a:solidFill>
                </a:rPr>
                <a:t>Constant cache</a:t>
              </a:r>
            </a:p>
          </p:txBody>
        </p:sp>
      </p:grpSp>
      <p:grpSp>
        <p:nvGrpSpPr>
          <p:cNvPr id="7" name="Group 446"/>
          <p:cNvGrpSpPr>
            <a:grpSpLocks/>
          </p:cNvGrpSpPr>
          <p:nvPr/>
        </p:nvGrpSpPr>
        <p:grpSpPr bwMode="auto">
          <a:xfrm>
            <a:off x="5715000" y="4175125"/>
            <a:ext cx="2286000" cy="244475"/>
            <a:chOff x="3984" y="2630"/>
            <a:chExt cx="1440" cy="154"/>
          </a:xfrm>
        </p:grpSpPr>
        <p:sp>
          <p:nvSpPr>
            <p:cNvPr id="39349" name="Line 437"/>
            <p:cNvSpPr>
              <a:spLocks noChangeShapeType="1"/>
            </p:cNvSpPr>
            <p:nvPr/>
          </p:nvSpPr>
          <p:spPr bwMode="auto">
            <a:xfrm>
              <a:off x="3984" y="2726"/>
              <a:ext cx="480" cy="0"/>
            </a:xfrm>
            <a:prstGeom prst="line">
              <a:avLst/>
            </a:prstGeom>
            <a:noFill/>
            <a:ln w="9525">
              <a:solidFill>
                <a:srgbClr val="C00000"/>
              </a:solidFill>
              <a:round/>
              <a:headEnd/>
              <a:tailEnd/>
            </a:ln>
            <a:effectLst/>
          </p:spPr>
          <p:txBody>
            <a:bodyPr lIns="0" tIns="0" rIns="0" bIns="0">
              <a:spAutoFit/>
            </a:bodyPr>
            <a:lstStyle/>
            <a:p>
              <a:endParaRPr lang="en-US" dirty="0"/>
            </a:p>
          </p:txBody>
        </p:sp>
        <p:sp>
          <p:nvSpPr>
            <p:cNvPr id="39350" name="Text Box 438"/>
            <p:cNvSpPr txBox="1">
              <a:spLocks noChangeArrowheads="1"/>
            </p:cNvSpPr>
            <p:nvPr/>
          </p:nvSpPr>
          <p:spPr bwMode="auto">
            <a:xfrm>
              <a:off x="4512" y="2630"/>
              <a:ext cx="912" cy="154"/>
            </a:xfrm>
            <a:prstGeom prst="rect">
              <a:avLst/>
            </a:prstGeom>
            <a:noFill/>
            <a:ln w="9525" algn="ctr">
              <a:noFill/>
              <a:miter lim="800000"/>
              <a:headEnd/>
              <a:tailEnd/>
            </a:ln>
            <a:effectLst/>
          </p:spPr>
          <p:txBody>
            <a:bodyPr lIns="0" tIns="0" rIns="0" bIns="0">
              <a:spAutoFit/>
            </a:bodyPr>
            <a:lstStyle/>
            <a:p>
              <a:r>
                <a:rPr lang="en-US" sz="1600" b="0" dirty="0">
                  <a:solidFill>
                    <a:srgbClr val="C00000"/>
                  </a:solidFill>
                </a:rPr>
                <a:t>Texture cache</a:t>
              </a:r>
            </a:p>
          </p:txBody>
        </p:sp>
      </p:grpSp>
      <p:grpSp>
        <p:nvGrpSpPr>
          <p:cNvPr id="9" name="Group 460"/>
          <p:cNvGrpSpPr>
            <a:grpSpLocks/>
          </p:cNvGrpSpPr>
          <p:nvPr/>
        </p:nvGrpSpPr>
        <p:grpSpPr bwMode="auto">
          <a:xfrm>
            <a:off x="990600" y="5181600"/>
            <a:ext cx="7924800" cy="473075"/>
            <a:chOff x="816" y="3264"/>
            <a:chExt cx="4800" cy="298"/>
          </a:xfrm>
        </p:grpSpPr>
        <p:sp>
          <p:nvSpPr>
            <p:cNvPr id="39363" name="Line 451"/>
            <p:cNvSpPr>
              <a:spLocks noChangeShapeType="1"/>
            </p:cNvSpPr>
            <p:nvPr/>
          </p:nvSpPr>
          <p:spPr bwMode="auto">
            <a:xfrm>
              <a:off x="816" y="3264"/>
              <a:ext cx="0" cy="240"/>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64" name="Line 452"/>
            <p:cNvSpPr>
              <a:spLocks noChangeShapeType="1"/>
            </p:cNvSpPr>
            <p:nvPr/>
          </p:nvSpPr>
          <p:spPr bwMode="auto">
            <a:xfrm>
              <a:off x="816" y="3504"/>
              <a:ext cx="3696" cy="0"/>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68" name="Text Box 456"/>
            <p:cNvSpPr txBox="1">
              <a:spLocks noChangeArrowheads="1"/>
            </p:cNvSpPr>
            <p:nvPr/>
          </p:nvSpPr>
          <p:spPr bwMode="auto">
            <a:xfrm>
              <a:off x="4560" y="3408"/>
              <a:ext cx="1056" cy="154"/>
            </a:xfrm>
            <a:prstGeom prst="rect">
              <a:avLst/>
            </a:prstGeom>
            <a:noFill/>
            <a:ln w="9525" algn="ctr">
              <a:noFill/>
              <a:miter lim="800000"/>
              <a:headEnd/>
              <a:tailEnd/>
            </a:ln>
            <a:effectLst/>
          </p:spPr>
          <p:txBody>
            <a:bodyPr lIns="0" tIns="0" rIns="0" bIns="0">
              <a:spAutoFit/>
            </a:bodyPr>
            <a:lstStyle/>
            <a:p>
              <a:r>
                <a:rPr lang="en-US" sz="1600" b="0" dirty="0">
                  <a:solidFill>
                    <a:schemeClr val="accent5">
                      <a:lumMod val="50000"/>
                    </a:schemeClr>
                  </a:solidFill>
                </a:rPr>
                <a:t>Constant memory</a:t>
              </a:r>
            </a:p>
          </p:txBody>
        </p:sp>
      </p:grpSp>
      <p:grpSp>
        <p:nvGrpSpPr>
          <p:cNvPr id="10" name="Group 461"/>
          <p:cNvGrpSpPr>
            <a:grpSpLocks/>
          </p:cNvGrpSpPr>
          <p:nvPr/>
        </p:nvGrpSpPr>
        <p:grpSpPr bwMode="auto">
          <a:xfrm>
            <a:off x="1905000" y="5181600"/>
            <a:ext cx="7051159" cy="777875"/>
            <a:chOff x="1488" y="3264"/>
            <a:chExt cx="4152" cy="490"/>
          </a:xfrm>
        </p:grpSpPr>
        <p:sp>
          <p:nvSpPr>
            <p:cNvPr id="39369" name="Line 457"/>
            <p:cNvSpPr>
              <a:spLocks noChangeShapeType="1"/>
            </p:cNvSpPr>
            <p:nvPr/>
          </p:nvSpPr>
          <p:spPr bwMode="auto">
            <a:xfrm>
              <a:off x="1488" y="3264"/>
              <a:ext cx="0" cy="432"/>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70" name="Line 458"/>
            <p:cNvSpPr>
              <a:spLocks noChangeShapeType="1"/>
            </p:cNvSpPr>
            <p:nvPr/>
          </p:nvSpPr>
          <p:spPr bwMode="auto">
            <a:xfrm>
              <a:off x="1488" y="3696"/>
              <a:ext cx="3024" cy="0"/>
            </a:xfrm>
            <a:prstGeom prst="line">
              <a:avLst/>
            </a:prstGeom>
            <a:noFill/>
            <a:ln w="9525">
              <a:solidFill>
                <a:srgbClr val="002060"/>
              </a:solidFill>
              <a:round/>
              <a:headEnd/>
              <a:tailEnd/>
            </a:ln>
            <a:effectLst/>
          </p:spPr>
          <p:txBody>
            <a:bodyPr lIns="0" tIns="0" rIns="0" bIns="0">
              <a:spAutoFit/>
            </a:bodyPr>
            <a:lstStyle/>
            <a:p>
              <a:endParaRPr lang="en-US" dirty="0"/>
            </a:p>
          </p:txBody>
        </p:sp>
        <p:sp>
          <p:nvSpPr>
            <p:cNvPr id="39371" name="Text Box 459"/>
            <p:cNvSpPr txBox="1">
              <a:spLocks noChangeArrowheads="1"/>
            </p:cNvSpPr>
            <p:nvPr/>
          </p:nvSpPr>
          <p:spPr bwMode="auto">
            <a:xfrm>
              <a:off x="4584" y="3600"/>
              <a:ext cx="1056" cy="154"/>
            </a:xfrm>
            <a:prstGeom prst="rect">
              <a:avLst/>
            </a:prstGeom>
            <a:noFill/>
            <a:ln w="9525" algn="ctr">
              <a:noFill/>
              <a:miter lim="800000"/>
              <a:headEnd/>
              <a:tailEnd/>
            </a:ln>
            <a:effectLst/>
          </p:spPr>
          <p:txBody>
            <a:bodyPr lIns="0" tIns="0" rIns="0" bIns="0">
              <a:spAutoFit/>
            </a:bodyPr>
            <a:lstStyle/>
            <a:p>
              <a:r>
                <a:rPr lang="en-US" sz="1600" b="0" dirty="0">
                  <a:solidFill>
                    <a:schemeClr val="accent5">
                      <a:lumMod val="50000"/>
                    </a:schemeClr>
                  </a:solidFill>
                </a:rPr>
                <a:t>Texture memory</a:t>
              </a:r>
            </a:p>
          </p:txBody>
        </p:sp>
      </p:grpSp>
      <p:sp>
        <p:nvSpPr>
          <p:cNvPr id="37" name="Rectangle 36"/>
          <p:cNvSpPr/>
          <p:nvPr/>
        </p:nvSpPr>
        <p:spPr>
          <a:xfrm>
            <a:off x="3962400" y="4876800"/>
            <a:ext cx="1905000" cy="533400"/>
          </a:xfrm>
          <a:prstGeom prst="rect">
            <a:avLst/>
          </a:prstGeom>
          <a:solidFill>
            <a:srgbClr val="FF000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5105400" y="5258594"/>
            <a:ext cx="3657600" cy="1099760"/>
            <a:chOff x="5105400" y="5258594"/>
            <a:chExt cx="3657600" cy="1099760"/>
          </a:xfrm>
        </p:grpSpPr>
        <p:cxnSp>
          <p:nvCxnSpPr>
            <p:cNvPr id="175" name="Straight Connector 174"/>
            <p:cNvCxnSpPr/>
            <p:nvPr/>
          </p:nvCxnSpPr>
          <p:spPr>
            <a:xfrm>
              <a:off x="5105400" y="6170612"/>
              <a:ext cx="19812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086600" y="6019800"/>
              <a:ext cx="1676400" cy="338554"/>
            </a:xfrm>
            <a:prstGeom prst="rect">
              <a:avLst/>
            </a:prstGeom>
            <a:noFill/>
          </p:spPr>
          <p:txBody>
            <a:bodyPr wrap="square" rtlCol="0">
              <a:spAutoFit/>
            </a:bodyPr>
            <a:lstStyle/>
            <a:p>
              <a:r>
                <a:rPr lang="en-US" sz="1600" dirty="0">
                  <a:solidFill>
                    <a:schemeClr val="accent5">
                      <a:lumMod val="50000"/>
                    </a:schemeClr>
                  </a:solidFill>
                </a:rPr>
                <a:t>Global memory</a:t>
              </a:r>
            </a:p>
          </p:txBody>
        </p:sp>
        <p:cxnSp>
          <p:nvCxnSpPr>
            <p:cNvPr id="173" name="Straight Connector 172"/>
            <p:cNvCxnSpPr/>
            <p:nvPr/>
          </p:nvCxnSpPr>
          <p:spPr>
            <a:xfrm rot="5400000">
              <a:off x="4648994" y="5715000"/>
              <a:ext cx="913606" cy="79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69" name="Rectangle 168"/>
          <p:cNvSpPr/>
          <p:nvPr/>
        </p:nvSpPr>
        <p:spPr>
          <a:xfrm>
            <a:off x="2590800" y="4876800"/>
            <a:ext cx="1143000" cy="533400"/>
          </a:xfrm>
          <a:prstGeom prst="rect">
            <a:avLst/>
          </a:prstGeom>
          <a:solidFill>
            <a:schemeClr val="accent3">
              <a:lumMod val="60000"/>
              <a:lumOff val="4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380206" y="5258594"/>
            <a:ext cx="2591594" cy="1218406"/>
            <a:chOff x="152400" y="5258594"/>
            <a:chExt cx="2591594" cy="1218406"/>
          </a:xfrm>
        </p:grpSpPr>
        <p:cxnSp>
          <p:nvCxnSpPr>
            <p:cNvPr id="41" name="Straight Connector 40"/>
            <p:cNvCxnSpPr/>
            <p:nvPr/>
          </p:nvCxnSpPr>
          <p:spPr>
            <a:xfrm rot="5400000">
              <a:off x="2210594" y="5791200"/>
              <a:ext cx="1066006" cy="79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600200" y="6324600"/>
              <a:ext cx="11430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400" y="6138446"/>
              <a:ext cx="1524000" cy="338554"/>
            </a:xfrm>
            <a:prstGeom prst="rect">
              <a:avLst/>
            </a:prstGeom>
            <a:noFill/>
          </p:spPr>
          <p:txBody>
            <a:bodyPr wrap="square" rtlCol="0">
              <a:spAutoFit/>
            </a:bodyPr>
            <a:lstStyle/>
            <a:p>
              <a:r>
                <a:rPr lang="en-US" sz="1600" dirty="0">
                  <a:solidFill>
                    <a:schemeClr val="accent5">
                      <a:lumMod val="50000"/>
                    </a:schemeClr>
                  </a:solidFill>
                </a:rPr>
                <a:t>Local memory</a:t>
              </a:r>
            </a:p>
          </p:txBody>
        </p:sp>
      </p:grpSp>
      <p:sp>
        <p:nvSpPr>
          <p:cNvPr id="55" name="Subtitle 2"/>
          <p:cNvSpPr txBox="1">
            <a:spLocks/>
          </p:cNvSpPr>
          <p:nvPr/>
        </p:nvSpPr>
        <p:spPr>
          <a:xfrm>
            <a:off x="381000" y="914400"/>
            <a:ext cx="4876800" cy="1828800"/>
          </a:xfrm>
          <a:prstGeom prst="rect">
            <a:avLst/>
          </a:prstGeom>
          <a:solidFill>
            <a:schemeClr val="accent5">
              <a:lumMod val="40000"/>
              <a:lumOff val="60000"/>
            </a:schemeClr>
          </a:solidFill>
          <a:ln>
            <a:solidFill>
              <a:srgbClr val="002060"/>
            </a:solidFill>
          </a:ln>
        </p:spPr>
        <p:txBody>
          <a:bodyPr vert="horz">
            <a:normAutofit/>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  </a:t>
            </a:r>
            <a:r>
              <a:rPr lang="en-US" sz="1600" dirty="0">
                <a:solidFill>
                  <a:schemeClr val="accent1">
                    <a:lumMod val="75000"/>
                  </a:schemeClr>
                </a:solidFill>
              </a:rPr>
              <a:t>O</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n chip</a:t>
            </a:r>
          </a:p>
          <a:p>
            <a:pPr marL="411480" indent="-283464">
              <a:spcBef>
                <a:spcPct val="20000"/>
              </a:spcBef>
              <a:buClr>
                <a:srgbClr val="35513C"/>
              </a:buClr>
              <a:buSzPct val="100000"/>
              <a:buFont typeface="Courier New" pitchFamily="49" charset="0"/>
              <a:buChar char="o"/>
            </a:pPr>
            <a:r>
              <a:rPr kumimoji="0" lang="en-US" sz="1600" b="0" i="0" u="none" strike="noStrike" kern="1200" cap="none" spc="0" normalizeH="0" baseline="0" noProof="0" dirty="0">
                <a:ln>
                  <a:noFill/>
                </a:ln>
                <a:solidFill>
                  <a:srgbClr val="002060"/>
                </a:solidFill>
                <a:effectLst/>
                <a:uLnTx/>
                <a:uFillTx/>
                <a:latin typeface="+mn-lt"/>
                <a:ea typeface="+mn-ea"/>
                <a:cs typeface="+mn-cs"/>
              </a:rPr>
              <a:t>Scope:</a:t>
            </a:r>
            <a:r>
              <a:rPr kumimoji="0" lang="en-US" sz="1600" b="0" i="0" u="none" strike="noStrike" kern="1200" cap="none" spc="0" normalizeH="0" baseline="0" noProof="0" dirty="0">
                <a:ln>
                  <a:noFill/>
                </a:ln>
                <a:solidFill>
                  <a:schemeClr val="accent1">
                    <a:lumMod val="60000"/>
                    <a:lumOff val="40000"/>
                  </a:schemeClr>
                </a:solidFill>
                <a:effectLst/>
                <a:uLnTx/>
                <a:uFillTx/>
                <a:latin typeface="+mn-lt"/>
                <a:ea typeface="+mn-ea"/>
                <a:cs typeface="+mn-cs"/>
              </a:rPr>
              <a:t>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Thread</a:t>
            </a:r>
          </a:p>
          <a:p>
            <a:pPr marL="411480" indent="-283464">
              <a:spcBef>
                <a:spcPct val="20000"/>
              </a:spcBef>
              <a:buClr>
                <a:srgbClr val="35513C"/>
              </a:buClr>
              <a:buSzPct val="100000"/>
              <a:buFont typeface="Courier New" pitchFamily="49" charset="0"/>
              <a:buChar char="o"/>
            </a:pPr>
            <a:r>
              <a:rPr lang="en-US" sz="1600" dirty="0">
                <a:solidFill>
                  <a:srgbClr val="002060"/>
                </a:solidFill>
              </a:rPr>
              <a:t>Lifetime:</a:t>
            </a:r>
            <a:r>
              <a:rPr lang="en-US" sz="1600" dirty="0">
                <a:solidFill>
                  <a:schemeClr val="bg1"/>
                </a:solidFill>
              </a:rPr>
              <a:t>   </a:t>
            </a:r>
            <a:r>
              <a:rPr lang="en-US" sz="1600" dirty="0">
                <a:solidFill>
                  <a:schemeClr val="accent1">
                    <a:lumMod val="75000"/>
                  </a:schemeClr>
                </a:solidFill>
              </a:rPr>
              <a:t>Thread</a:t>
            </a:r>
          </a:p>
          <a:p>
            <a:pPr marL="411480" indent="-283464">
              <a:spcBef>
                <a:spcPct val="20000"/>
              </a:spcBef>
              <a:buClr>
                <a:srgbClr val="35513C"/>
              </a:buClr>
              <a:buSzPct val="100000"/>
              <a:buFont typeface="Courier New" pitchFamily="49" charset="0"/>
              <a:buChar char="o"/>
            </a:pPr>
            <a:r>
              <a:rPr lang="en-US" sz="1600" dirty="0">
                <a:solidFill>
                  <a:srgbClr val="002060"/>
                </a:solidFill>
              </a:rPr>
              <a:t>Access:    </a:t>
            </a:r>
            <a:r>
              <a:rPr lang="en-US" sz="1600" dirty="0">
                <a:solidFill>
                  <a:schemeClr val="accent1">
                    <a:lumMod val="75000"/>
                  </a:schemeClr>
                </a:solidFill>
              </a:rPr>
              <a:t>Read/Write</a:t>
            </a:r>
          </a:p>
          <a:p>
            <a:pPr marL="411480" indent="-283464">
              <a:spcBef>
                <a:spcPct val="20000"/>
              </a:spcBef>
              <a:buClr>
                <a:srgbClr val="35513C"/>
              </a:buClr>
              <a:buSzPct val="100000"/>
              <a:buFont typeface="Courier New" pitchFamily="49" charset="0"/>
              <a:buChar char="o"/>
            </a:pPr>
            <a:r>
              <a:rPr lang="en-US" sz="1600" dirty="0">
                <a:solidFill>
                  <a:srgbClr val="002060"/>
                </a:solidFill>
              </a:rPr>
              <a:t>Speed:</a:t>
            </a:r>
            <a:r>
              <a:rPr lang="en-US" sz="1600" dirty="0">
                <a:solidFill>
                  <a:schemeClr val="accent1">
                    <a:lumMod val="60000"/>
                    <a:lumOff val="40000"/>
                  </a:schemeClr>
                </a:solidFill>
              </a:rPr>
              <a:t>      </a:t>
            </a:r>
            <a:r>
              <a:rPr lang="en-US" sz="1600" dirty="0">
                <a:solidFill>
                  <a:schemeClr val="accent1">
                    <a:lumMod val="75000"/>
                  </a:schemeClr>
                </a:solidFill>
              </a:rPr>
              <a:t>Fast access (8TB/s at minimum)</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kumimoji="0" lang="en-US" sz="1600" b="0" i="0" u="none" strike="noStrike" kern="1200" cap="none" spc="0" normalizeH="0" baseline="0" noProof="0" dirty="0">
                <a:ln>
                  <a:noFill/>
                </a:ln>
                <a:solidFill>
                  <a:srgbClr val="002060"/>
                </a:solidFill>
                <a:effectLst/>
                <a:uLnTx/>
                <a:uFillTx/>
                <a:latin typeface="+mn-lt"/>
                <a:ea typeface="+mn-ea"/>
                <a:cs typeface="+mn-cs"/>
              </a:rPr>
              <a:t>Size: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32</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K/SM (Fermi)</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endParaRPr kumimoji="0" lang="en-US" sz="1600" b="0" i="0" u="none" strike="noStrike" kern="1200" cap="none" spc="0" normalizeH="0" baseline="0" noProof="0" dirty="0">
              <a:ln>
                <a:noFill/>
              </a:ln>
              <a:solidFill>
                <a:schemeClr val="accent1">
                  <a:lumMod val="60000"/>
                  <a:lumOff val="40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endParaRPr kumimoji="0" lang="en-US" sz="1600" b="0" i="0" u="none" strike="noStrike" kern="1200" cap="none" spc="0" normalizeH="0" baseline="0" noProof="0" dirty="0">
              <a:ln>
                <a:noFill/>
              </a:ln>
              <a:solidFill>
                <a:schemeClr val="accent1">
                  <a:lumMod val="60000"/>
                  <a:lumOff val="40000"/>
                </a:schemeClr>
              </a:solidFill>
              <a:effectLst/>
              <a:uLnTx/>
              <a:uFillTx/>
              <a:latin typeface="+mn-lt"/>
              <a:ea typeface="+mn-ea"/>
              <a:cs typeface="+mn-cs"/>
            </a:endParaRPr>
          </a:p>
        </p:txBody>
      </p:sp>
      <p:sp>
        <p:nvSpPr>
          <p:cNvPr id="56" name="Subtitle 2"/>
          <p:cNvSpPr txBox="1">
            <a:spLocks/>
          </p:cNvSpPr>
          <p:nvPr/>
        </p:nvSpPr>
        <p:spPr>
          <a:xfrm>
            <a:off x="381000" y="914400"/>
            <a:ext cx="4876800" cy="2057400"/>
          </a:xfrm>
          <a:prstGeom prst="rect">
            <a:avLst/>
          </a:prstGeom>
          <a:solidFill>
            <a:schemeClr val="accent5">
              <a:lumMod val="40000"/>
              <a:lumOff val="60000"/>
            </a:schemeClr>
          </a:solidFill>
        </p:spPr>
        <p:txBody>
          <a:bodyPr vert="horz">
            <a:noAutofit/>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  </a:t>
            </a:r>
            <a:r>
              <a:rPr lang="en-US" sz="1600" dirty="0">
                <a:solidFill>
                  <a:schemeClr val="accent1">
                    <a:lumMod val="75000"/>
                  </a:schemeClr>
                </a:solidFill>
              </a:rPr>
              <a:t>O</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n chip</a:t>
            </a:r>
          </a:p>
          <a:p>
            <a:pPr marL="411480" indent="-283464">
              <a:spcBef>
                <a:spcPct val="20000"/>
              </a:spcBef>
              <a:buClr>
                <a:srgbClr val="35513C"/>
              </a:buClr>
              <a:buSzPct val="100000"/>
              <a:buFont typeface="Courier New" pitchFamily="49" charset="0"/>
              <a:buChar char="o"/>
            </a:pPr>
            <a:r>
              <a:rPr lang="en-US" sz="1600" dirty="0">
                <a:solidFill>
                  <a:srgbClr val="002060"/>
                </a:solidFill>
              </a:rPr>
              <a:t>Scope:      </a:t>
            </a:r>
            <a:r>
              <a:rPr lang="en-US" sz="1600" dirty="0">
                <a:solidFill>
                  <a:schemeClr val="accent1">
                    <a:lumMod val="75000"/>
                  </a:schemeClr>
                </a:solidFill>
              </a:rPr>
              <a:t>All threads in a</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 block</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 </a:t>
            </a: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Lifetime:   </a:t>
            </a:r>
            <a:r>
              <a:rPr lang="en-US" sz="1600" baseline="0" dirty="0">
                <a:solidFill>
                  <a:schemeClr val="accent1">
                    <a:lumMod val="75000"/>
                  </a:schemeClr>
                </a:solidFill>
              </a:rPr>
              <a:t>Block</a:t>
            </a:r>
          </a:p>
          <a:p>
            <a:pPr marL="411480" indent="-283464">
              <a:spcBef>
                <a:spcPct val="20000"/>
              </a:spcBef>
              <a:buClr>
                <a:srgbClr val="35513C"/>
              </a:buClr>
              <a:buSzPct val="100000"/>
              <a:buFont typeface="Courier New" pitchFamily="49" charset="0"/>
              <a:buChar char="o"/>
            </a:pPr>
            <a:r>
              <a:rPr lang="en-US" sz="1600" dirty="0">
                <a:solidFill>
                  <a:srgbClr val="002060"/>
                </a:solidFill>
              </a:rPr>
              <a:t>Access:    </a:t>
            </a:r>
            <a:r>
              <a:rPr lang="en-US" sz="1600" dirty="0">
                <a:solidFill>
                  <a:schemeClr val="accent1">
                    <a:lumMod val="75000"/>
                  </a:schemeClr>
                </a:solidFill>
              </a:rPr>
              <a:t>Read/Write</a:t>
            </a:r>
            <a:endParaRPr lang="en-US" sz="1600" baseline="0" dirty="0">
              <a:solidFill>
                <a:schemeClr val="accent1">
                  <a:lumMod val="75000"/>
                </a:schemeClr>
              </a:solidFill>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Speed:</a:t>
            </a:r>
            <a:r>
              <a:rPr lang="en-US" sz="1600" dirty="0">
                <a:solidFill>
                  <a:schemeClr val="accent1">
                    <a:lumMod val="60000"/>
                    <a:lumOff val="40000"/>
                  </a:schemeClr>
                </a:solidFill>
              </a:rPr>
              <a:t>      </a:t>
            </a:r>
            <a:r>
              <a:rPr lang="en-US" sz="1600" dirty="0">
                <a:solidFill>
                  <a:schemeClr val="accent1">
                    <a:lumMod val="75000"/>
                  </a:schemeClr>
                </a:solidFill>
              </a:rPr>
              <a:t>As fast as register in the absence of</a:t>
            </a:r>
          </a:p>
          <a:p>
            <a:pPr marL="411480" indent="-283464">
              <a:spcBef>
                <a:spcPct val="20000"/>
              </a:spcBef>
              <a:buClr>
                <a:srgbClr val="35513C"/>
              </a:buClr>
              <a:buSzPct val="100000"/>
            </a:pPr>
            <a:r>
              <a:rPr lang="en-US" sz="1600" dirty="0">
                <a:solidFill>
                  <a:schemeClr val="accent1">
                    <a:lumMod val="75000"/>
                  </a:schemeClr>
                </a:solidFill>
              </a:rPr>
              <a:t>                      bank conflicts</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Size:         </a:t>
            </a:r>
            <a:r>
              <a:rPr lang="en-US" sz="1600" dirty="0">
                <a:solidFill>
                  <a:schemeClr val="accent1">
                    <a:lumMod val="75000"/>
                  </a:schemeClr>
                </a:solidFill>
              </a:rPr>
              <a:t>Up to 48KB/SM (Fermi)</a:t>
            </a:r>
            <a:endParaRPr kumimoji="0" lang="en-US" sz="1600" b="0" i="0" u="none" strike="noStrike" kern="1200" cap="none" spc="0" normalizeH="0" noProof="0" dirty="0">
              <a:ln>
                <a:noFill/>
              </a:ln>
              <a:solidFill>
                <a:schemeClr val="accent1">
                  <a:lumMod val="75000"/>
                </a:schemeClr>
              </a:solidFill>
              <a:effectLst/>
              <a:uLnTx/>
              <a:uFillTx/>
              <a:latin typeface="+mn-lt"/>
              <a:ea typeface="+mn-ea"/>
              <a:cs typeface="+mn-cs"/>
            </a:endParaRPr>
          </a:p>
        </p:txBody>
      </p:sp>
      <p:sp>
        <p:nvSpPr>
          <p:cNvPr id="57" name="Subtitle 2"/>
          <p:cNvSpPr txBox="1">
            <a:spLocks/>
          </p:cNvSpPr>
          <p:nvPr/>
        </p:nvSpPr>
        <p:spPr>
          <a:xfrm>
            <a:off x="381000" y="914400"/>
            <a:ext cx="4876800" cy="2209800"/>
          </a:xfrm>
          <a:prstGeom prst="rect">
            <a:avLst/>
          </a:prstGeom>
          <a:solidFill>
            <a:schemeClr val="accent5">
              <a:lumMod val="40000"/>
              <a:lumOff val="60000"/>
            </a:schemeClr>
          </a:solidFill>
        </p:spPr>
        <p:txBody>
          <a:bodyPr vert="horz">
            <a:normAutofit lnSpcReduction="10000"/>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  </a:t>
            </a:r>
            <a:r>
              <a:rPr lang="en-US" sz="1600" dirty="0">
                <a:solidFill>
                  <a:schemeClr val="accent1">
                    <a:lumMod val="75000"/>
                  </a:schemeClr>
                </a:solidFill>
              </a:rPr>
              <a:t>Off chip (part of device memory)</a:t>
            </a:r>
          </a:p>
          <a:p>
            <a:pPr marL="411480" indent="-283464">
              <a:spcBef>
                <a:spcPct val="20000"/>
              </a:spcBef>
              <a:buClr>
                <a:srgbClr val="35513C"/>
              </a:buClr>
              <a:buSzPct val="100000"/>
              <a:buFont typeface="Courier New" pitchFamily="49" charset="0"/>
              <a:buChar char="o"/>
            </a:pPr>
            <a:r>
              <a:rPr kumimoji="0" lang="en-US" sz="1600" b="0" i="0" u="none" strike="noStrike" kern="1200" cap="none" spc="0" normalizeH="0" baseline="0" noProof="0" dirty="0">
                <a:ln>
                  <a:noFill/>
                </a:ln>
                <a:solidFill>
                  <a:srgbClr val="002060"/>
                </a:solidFill>
                <a:effectLst/>
                <a:uLnTx/>
                <a:uFillTx/>
                <a:latin typeface="+mn-lt"/>
                <a:ea typeface="+mn-ea"/>
                <a:cs typeface="+mn-cs"/>
              </a:rPr>
              <a:t>Scope:     </a:t>
            </a:r>
            <a:r>
              <a:rPr kumimoji="0" lang="en-US" sz="1600" b="0" i="0" u="none" strike="noStrike" kern="1200" cap="none" spc="0" normalizeH="0" noProof="0" dirty="0">
                <a:ln>
                  <a:noFill/>
                </a:ln>
                <a:solidFill>
                  <a:srgbClr val="002060"/>
                </a:solidFill>
                <a:effectLst/>
                <a:uLnTx/>
                <a:uFillTx/>
                <a:latin typeface="+mn-lt"/>
                <a:ea typeface="+mn-ea"/>
                <a:cs typeface="+mn-cs"/>
              </a:rPr>
              <a:t>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T</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hread</a:t>
            </a: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Lifetime:   </a:t>
            </a:r>
            <a:r>
              <a:rPr lang="en-US" sz="1600" baseline="0" dirty="0">
                <a:solidFill>
                  <a:schemeClr val="accent1">
                    <a:lumMod val="75000"/>
                  </a:schemeClr>
                </a:solidFill>
              </a:rPr>
              <a:t>Thread</a:t>
            </a:r>
          </a:p>
          <a:p>
            <a:pPr marL="411480" indent="-283464">
              <a:spcBef>
                <a:spcPct val="20000"/>
              </a:spcBef>
              <a:buClr>
                <a:srgbClr val="35513C"/>
              </a:buClr>
              <a:buSzPct val="100000"/>
              <a:buFont typeface="Courier New" pitchFamily="49" charset="0"/>
              <a:buChar char="o"/>
            </a:pPr>
            <a:r>
              <a:rPr lang="en-US" sz="1600" dirty="0">
                <a:solidFill>
                  <a:srgbClr val="002060"/>
                </a:solidFill>
              </a:rPr>
              <a:t>Access:     </a:t>
            </a:r>
            <a:r>
              <a:rPr lang="en-US" sz="1600" dirty="0">
                <a:solidFill>
                  <a:schemeClr val="accent1">
                    <a:lumMod val="75000"/>
                  </a:schemeClr>
                </a:solidFill>
              </a:rPr>
              <a:t>Read/Write</a:t>
            </a:r>
            <a:endParaRPr kumimoji="0" lang="en-US" sz="1600" b="0" i="0" u="none" strike="noStrike" kern="1200" cap="none" spc="0" normalizeH="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Cached?</a:t>
            </a:r>
            <a:r>
              <a:rPr lang="en-US" sz="1600" dirty="0">
                <a:solidFill>
                  <a:schemeClr val="accent1">
                    <a:lumMod val="60000"/>
                    <a:lumOff val="40000"/>
                  </a:schemeClr>
                </a:solidFill>
              </a:rPr>
              <a:t>   </a:t>
            </a:r>
            <a:r>
              <a:rPr lang="en-US" sz="1600" dirty="0">
                <a:solidFill>
                  <a:schemeClr val="accent1">
                    <a:lumMod val="75000"/>
                  </a:schemeClr>
                </a:solidFill>
              </a:rPr>
              <a:t>No</a:t>
            </a:r>
          </a:p>
          <a:p>
            <a:pPr marL="411480" indent="-283464">
              <a:spcBef>
                <a:spcPct val="20000"/>
              </a:spcBef>
              <a:buClr>
                <a:srgbClr val="35513C"/>
              </a:buClr>
              <a:buSzPct val="100000"/>
              <a:buFont typeface="Courier New" pitchFamily="49" charset="0"/>
              <a:buChar char="o"/>
            </a:pPr>
            <a:r>
              <a:rPr lang="en-US" sz="1600" dirty="0">
                <a:solidFill>
                  <a:srgbClr val="002060"/>
                </a:solidFill>
              </a:rPr>
              <a:t>Speed:</a:t>
            </a:r>
            <a:r>
              <a:rPr lang="en-US" sz="1600" dirty="0">
                <a:solidFill>
                  <a:schemeClr val="accent1">
                    <a:lumMod val="60000"/>
                    <a:lumOff val="40000"/>
                  </a:schemeClr>
                </a:solidFill>
              </a:rPr>
              <a:t>      </a:t>
            </a:r>
            <a:r>
              <a:rPr lang="en-US" sz="1600" dirty="0">
                <a:solidFill>
                  <a:schemeClr val="accent1">
                    <a:lumMod val="75000"/>
                  </a:schemeClr>
                </a:solidFill>
              </a:rPr>
              <a:t>Slow access (latency of 400 to 600</a:t>
            </a:r>
          </a:p>
          <a:p>
            <a:pPr marL="411480" indent="-283464">
              <a:spcBef>
                <a:spcPct val="20000"/>
              </a:spcBef>
              <a:buClr>
                <a:srgbClr val="35513C"/>
              </a:buClr>
              <a:buSzPct val="100000"/>
            </a:pPr>
            <a:r>
              <a:rPr lang="en-US" sz="1600" dirty="0">
                <a:solidFill>
                  <a:schemeClr val="accent1">
                    <a:lumMod val="75000"/>
                  </a:schemeClr>
                </a:solidFill>
              </a:rPr>
              <a:t>                      clock cycles)</a:t>
            </a:r>
          </a:p>
          <a:p>
            <a:pPr marL="411480" indent="-283464">
              <a:spcBef>
                <a:spcPct val="20000"/>
              </a:spcBef>
              <a:buClr>
                <a:srgbClr val="35513C"/>
              </a:buClr>
              <a:buSzPct val="100000"/>
              <a:buFont typeface="Courier New" pitchFamily="49" charset="0"/>
              <a:buChar char="o"/>
            </a:pPr>
            <a:r>
              <a:rPr lang="en-US" sz="1600" dirty="0">
                <a:solidFill>
                  <a:srgbClr val="002060"/>
                </a:solidFill>
              </a:rPr>
              <a:t>Size:         </a:t>
            </a:r>
            <a:r>
              <a:rPr lang="en-US" sz="1600" dirty="0">
                <a:solidFill>
                  <a:schemeClr val="accent1">
                    <a:lumMod val="75000"/>
                  </a:schemeClr>
                </a:solidFill>
              </a:rPr>
              <a:t>512KB/thread (Fermi)</a:t>
            </a:r>
          </a:p>
          <a:p>
            <a:pPr marL="411480" indent="-283464">
              <a:spcBef>
                <a:spcPct val="20000"/>
              </a:spcBef>
              <a:buClr>
                <a:srgbClr val="35513C"/>
              </a:buClr>
              <a:buSzPct val="100000"/>
              <a:buFont typeface="Courier New" pitchFamily="49" charset="0"/>
              <a:buChar char="o"/>
            </a:pP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58" name="Subtitle 2"/>
          <p:cNvSpPr txBox="1">
            <a:spLocks/>
          </p:cNvSpPr>
          <p:nvPr/>
        </p:nvSpPr>
        <p:spPr>
          <a:xfrm>
            <a:off x="381000" y="914400"/>
            <a:ext cx="4876800" cy="2438400"/>
          </a:xfrm>
          <a:prstGeom prst="rect">
            <a:avLst/>
          </a:prstGeom>
          <a:solidFill>
            <a:schemeClr val="accent5">
              <a:lumMod val="40000"/>
              <a:lumOff val="60000"/>
            </a:schemeClr>
          </a:solidFill>
        </p:spPr>
        <p:txBody>
          <a:bodyPr vert="horz">
            <a:noAutofit/>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a:t>
            </a:r>
            <a:r>
              <a:rPr lang="en-US" sz="1600" dirty="0">
                <a:solidFill>
                  <a:schemeClr val="accent1">
                    <a:lumMod val="60000"/>
                    <a:lumOff val="40000"/>
                  </a:schemeClr>
                </a:solidFill>
              </a:rPr>
              <a:t>  </a:t>
            </a:r>
            <a:r>
              <a:rPr lang="en-US" sz="1600" dirty="0">
                <a:solidFill>
                  <a:schemeClr val="accent1">
                    <a:lumMod val="75000"/>
                  </a:schemeClr>
                </a:solidFill>
              </a:rPr>
              <a:t>O</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ff</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chip </a:t>
            </a:r>
            <a:r>
              <a:rPr lang="en-US" sz="1600" dirty="0">
                <a:solidFill>
                  <a:schemeClr val="accent1">
                    <a:lumMod val="75000"/>
                  </a:schemeClr>
                </a:solidFill>
              </a:rPr>
              <a:t>(part of device memory)</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Scope:      </a:t>
            </a:r>
            <a:r>
              <a:rPr lang="en-US" sz="1600" dirty="0">
                <a:solidFill>
                  <a:schemeClr val="accent1">
                    <a:lumMod val="75000"/>
                  </a:schemeClr>
                </a:solidFill>
              </a:rPr>
              <a:t>All threads + host</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Lifetime:</a:t>
            </a:r>
            <a:r>
              <a:rPr lang="en-US" sz="1600" dirty="0">
                <a:solidFill>
                  <a:schemeClr val="bg1"/>
                </a:solidFill>
              </a:rPr>
              <a:t>   </a:t>
            </a:r>
            <a:r>
              <a:rPr lang="en-US" sz="1600" dirty="0">
                <a:solidFill>
                  <a:schemeClr val="accent1">
                    <a:lumMod val="75000"/>
                  </a:schemeClr>
                </a:solidFill>
              </a:rPr>
              <a:t>Host allocation</a:t>
            </a: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Access:    </a:t>
            </a:r>
            <a:r>
              <a:rPr lang="en-US" sz="1600" baseline="0" dirty="0">
                <a:solidFill>
                  <a:schemeClr val="accent1">
                    <a:lumMod val="75000"/>
                  </a:schemeClr>
                </a:solidFill>
              </a:rPr>
              <a:t>Read/Write</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Cached?</a:t>
            </a:r>
            <a:r>
              <a:rPr lang="en-US" sz="1600" dirty="0">
                <a:solidFill>
                  <a:schemeClr val="accent1">
                    <a:lumMod val="60000"/>
                    <a:lumOff val="40000"/>
                  </a:schemeClr>
                </a:solidFill>
              </a:rPr>
              <a:t>  </a:t>
            </a:r>
            <a:r>
              <a:rPr lang="en-US" sz="1600" dirty="0">
                <a:solidFill>
                  <a:schemeClr val="accent1">
                    <a:lumMod val="75000"/>
                  </a:schemeClr>
                </a:solidFill>
              </a:rPr>
              <a:t>No</a:t>
            </a:r>
          </a:p>
          <a:p>
            <a:pPr marL="411480" indent="-283464">
              <a:spcBef>
                <a:spcPct val="20000"/>
              </a:spcBef>
              <a:buClr>
                <a:srgbClr val="35513C"/>
              </a:buClr>
              <a:buSzPct val="100000"/>
              <a:buFont typeface="Courier New" pitchFamily="49" charset="0"/>
              <a:buChar char="o"/>
            </a:pPr>
            <a:r>
              <a:rPr lang="en-US" sz="1600" dirty="0">
                <a:solidFill>
                  <a:srgbClr val="002060"/>
                </a:solidFill>
              </a:rPr>
              <a:t>Speed:     </a:t>
            </a:r>
            <a:r>
              <a:rPr lang="en-US" sz="1600" dirty="0">
                <a:solidFill>
                  <a:schemeClr val="accent1">
                    <a:lumMod val="75000"/>
                  </a:schemeClr>
                </a:solidFill>
              </a:rPr>
              <a:t>Slow access (latency of 400 to 600</a:t>
            </a:r>
          </a:p>
          <a:p>
            <a:pPr marL="411480" indent="-283464">
              <a:spcBef>
                <a:spcPct val="20000"/>
              </a:spcBef>
              <a:buClr>
                <a:srgbClr val="35513C"/>
              </a:buClr>
              <a:buSzPct val="100000"/>
            </a:pPr>
            <a:r>
              <a:rPr lang="en-US" sz="1600" dirty="0">
                <a:solidFill>
                  <a:schemeClr val="accent1">
                    <a:lumMod val="75000"/>
                  </a:schemeClr>
                </a:solidFill>
              </a:rPr>
              <a:t>                      clock cycles)</a:t>
            </a:r>
          </a:p>
          <a:p>
            <a:pPr marL="411480" indent="-283464">
              <a:spcBef>
                <a:spcPct val="20000"/>
              </a:spcBef>
              <a:buClr>
                <a:srgbClr val="35513C"/>
              </a:buClr>
              <a:buSzPct val="100000"/>
              <a:buFont typeface="Courier New" pitchFamily="49" charset="0"/>
              <a:buChar char="o"/>
            </a:pPr>
            <a:r>
              <a:rPr lang="en-US" sz="1600" dirty="0">
                <a:solidFill>
                  <a:srgbClr val="002060"/>
                </a:solidFill>
              </a:rPr>
              <a:t>Size:</a:t>
            </a:r>
            <a:r>
              <a:rPr lang="en-US" sz="1600" dirty="0">
                <a:solidFill>
                  <a:schemeClr val="accent1">
                    <a:lumMod val="60000"/>
                    <a:lumOff val="40000"/>
                  </a:schemeClr>
                </a:solidFill>
              </a:rPr>
              <a:t>         </a:t>
            </a:r>
            <a:r>
              <a:rPr lang="en-US" sz="1600" dirty="0">
                <a:solidFill>
                  <a:schemeClr val="accent1">
                    <a:lumMod val="75000"/>
                  </a:schemeClr>
                </a:solidFill>
              </a:rPr>
              <a:t>Up to 6GB (Fermi)</a:t>
            </a:r>
          </a:p>
          <a:p>
            <a:pPr marL="411480" indent="-283464">
              <a:spcBef>
                <a:spcPct val="20000"/>
              </a:spcBef>
              <a:buClr>
                <a:srgbClr val="35513C"/>
              </a:buClr>
              <a:buSzPct val="100000"/>
              <a:buFont typeface="Courier New" pitchFamily="49" charset="0"/>
              <a:buChar char="o"/>
            </a:pPr>
            <a:endParaRPr lang="en-US" sz="1600" dirty="0">
              <a:solidFill>
                <a:schemeClr val="accent1">
                  <a:lumMod val="75000"/>
                </a:schemeClr>
              </a:solidFill>
            </a:endParaRPr>
          </a:p>
          <a:p>
            <a:pPr marL="411480" indent="-283464">
              <a:spcBef>
                <a:spcPct val="20000"/>
              </a:spcBef>
              <a:buClr>
                <a:srgbClr val="35513C"/>
              </a:buClr>
              <a:buSzPct val="100000"/>
              <a:buFont typeface="Courier New" pitchFamily="49" charset="0"/>
              <a:buChar char="o"/>
            </a:pP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59" name="Subtitle 2"/>
          <p:cNvSpPr txBox="1">
            <a:spLocks/>
          </p:cNvSpPr>
          <p:nvPr/>
        </p:nvSpPr>
        <p:spPr>
          <a:xfrm>
            <a:off x="381000" y="914400"/>
            <a:ext cx="4876800" cy="3505200"/>
          </a:xfrm>
          <a:prstGeom prst="rect">
            <a:avLst/>
          </a:prstGeom>
          <a:solidFill>
            <a:schemeClr val="accent5">
              <a:lumMod val="40000"/>
              <a:lumOff val="60000"/>
            </a:schemeClr>
          </a:solidFill>
        </p:spPr>
        <p:txBody>
          <a:bodyPr vert="horz">
            <a:noAutofit/>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a:t>
            </a:r>
            <a:r>
              <a:rPr lang="en-US" sz="1600" dirty="0">
                <a:solidFill>
                  <a:schemeClr val="accent1">
                    <a:lumMod val="60000"/>
                    <a:lumOff val="40000"/>
                  </a:schemeClr>
                </a:solidFill>
              </a:rPr>
              <a:t>  </a:t>
            </a:r>
            <a:r>
              <a:rPr lang="en-US" sz="1600" dirty="0">
                <a:solidFill>
                  <a:schemeClr val="accent1">
                    <a:lumMod val="75000"/>
                  </a:schemeClr>
                </a:solidFill>
              </a:rPr>
              <a:t>O</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ff</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chip </a:t>
            </a:r>
            <a:r>
              <a:rPr lang="en-US" sz="1600" dirty="0">
                <a:solidFill>
                  <a:schemeClr val="accent1">
                    <a:lumMod val="75000"/>
                  </a:schemeClr>
                </a:solidFill>
              </a:rPr>
              <a:t>(part of device memory)</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Scope:      </a:t>
            </a:r>
            <a:r>
              <a:rPr lang="en-US" sz="1600" dirty="0">
                <a:solidFill>
                  <a:schemeClr val="accent1">
                    <a:lumMod val="75000"/>
                  </a:schemeClr>
                </a:solidFill>
              </a:rPr>
              <a:t>All threads + host</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Lifetime:</a:t>
            </a:r>
            <a:r>
              <a:rPr lang="en-US" sz="1600" dirty="0">
                <a:solidFill>
                  <a:schemeClr val="bg1"/>
                </a:solidFill>
              </a:rPr>
              <a:t>   </a:t>
            </a:r>
            <a:r>
              <a:rPr lang="en-US" sz="1600" dirty="0">
                <a:solidFill>
                  <a:schemeClr val="accent1">
                    <a:lumMod val="75000"/>
                  </a:schemeClr>
                </a:solidFill>
              </a:rPr>
              <a:t>Host allocation</a:t>
            </a: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Access:    </a:t>
            </a:r>
            <a:r>
              <a:rPr lang="en-US" sz="1600" baseline="0" dirty="0">
                <a:solidFill>
                  <a:schemeClr val="accent1">
                    <a:lumMod val="75000"/>
                  </a:schemeClr>
                </a:solidFill>
              </a:rPr>
              <a:t>Read only</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Cached?</a:t>
            </a:r>
            <a:r>
              <a:rPr lang="en-US" sz="1600" dirty="0">
                <a:solidFill>
                  <a:schemeClr val="accent1">
                    <a:lumMod val="60000"/>
                    <a:lumOff val="40000"/>
                  </a:schemeClr>
                </a:solidFill>
              </a:rPr>
              <a:t>   </a:t>
            </a:r>
            <a:r>
              <a:rPr lang="en-US" sz="1600" dirty="0">
                <a:solidFill>
                  <a:schemeClr val="accent1">
                    <a:lumMod val="75000"/>
                  </a:schemeClr>
                </a:solidFill>
              </a:rPr>
              <a:t>Yes</a:t>
            </a:r>
          </a:p>
          <a:p>
            <a:pPr marL="411480" indent="-283464">
              <a:spcBef>
                <a:spcPct val="20000"/>
              </a:spcBef>
              <a:buClr>
                <a:srgbClr val="35513C"/>
              </a:buClr>
              <a:buSzPct val="100000"/>
              <a:buFont typeface="Courier New" pitchFamily="49" charset="0"/>
              <a:buChar char="o"/>
            </a:pPr>
            <a:r>
              <a:rPr lang="en-US" sz="1600" dirty="0">
                <a:solidFill>
                  <a:srgbClr val="002060"/>
                </a:solidFill>
              </a:rPr>
              <a:t>Spatial locality: </a:t>
            </a:r>
            <a:r>
              <a:rPr lang="en-US" sz="1600" dirty="0">
                <a:solidFill>
                  <a:schemeClr val="accent1"/>
                </a:solidFill>
              </a:rPr>
              <a:t> </a:t>
            </a:r>
            <a:r>
              <a:rPr lang="en-US" sz="1600" dirty="0">
                <a:solidFill>
                  <a:schemeClr val="accent1">
                    <a:lumMod val="75000"/>
                  </a:schemeClr>
                </a:solidFill>
              </a:rPr>
              <a:t>1D, 2D and 3D spatial locality</a:t>
            </a:r>
            <a:endParaRPr lang="en-US" sz="1600" dirty="0">
              <a:solidFill>
                <a:srgbClr val="002060"/>
              </a:solidFill>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Speed:     </a:t>
            </a:r>
            <a:r>
              <a:rPr lang="en-US" sz="1600" dirty="0">
                <a:solidFill>
                  <a:schemeClr val="accent1">
                    <a:lumMod val="75000"/>
                  </a:schemeClr>
                </a:solidFill>
              </a:rPr>
              <a:t>Slow, but cache makes it faster</a:t>
            </a:r>
          </a:p>
          <a:p>
            <a:pPr marL="411480" indent="-283464">
              <a:spcBef>
                <a:spcPct val="20000"/>
              </a:spcBef>
              <a:buClr>
                <a:srgbClr val="35513C"/>
              </a:buClr>
              <a:buSzPct val="100000"/>
              <a:buFont typeface="Courier New" pitchFamily="49" charset="0"/>
              <a:buChar char="o"/>
            </a:pPr>
            <a:r>
              <a:rPr lang="en-US" sz="1600" dirty="0">
                <a:solidFill>
                  <a:srgbClr val="002060"/>
                </a:solidFill>
              </a:rPr>
              <a:t>Size:         </a:t>
            </a:r>
            <a:r>
              <a:rPr lang="en-US" sz="1600" dirty="0">
                <a:solidFill>
                  <a:schemeClr val="accent1">
                    <a:lumMod val="75000"/>
                  </a:schemeClr>
                </a:solidFill>
              </a:rPr>
              <a:t>Depends on dimensionality of </a:t>
            </a:r>
          </a:p>
          <a:p>
            <a:pPr marL="411480" indent="-283464">
              <a:spcBef>
                <a:spcPct val="20000"/>
              </a:spcBef>
              <a:buClr>
                <a:srgbClr val="35513C"/>
              </a:buClr>
              <a:buSzPct val="100000"/>
            </a:pPr>
            <a:r>
              <a:rPr lang="en-US" sz="1600" dirty="0">
                <a:solidFill>
                  <a:schemeClr val="accent1">
                    <a:lumMod val="75000"/>
                  </a:schemeClr>
                </a:solidFill>
              </a:rPr>
              <a:t>                      texture and compute capability of </a:t>
            </a:r>
          </a:p>
          <a:p>
            <a:pPr marL="411480" indent="-283464">
              <a:spcBef>
                <a:spcPct val="20000"/>
              </a:spcBef>
              <a:buClr>
                <a:srgbClr val="35513C"/>
              </a:buClr>
              <a:buSzPct val="100000"/>
            </a:pPr>
            <a:r>
              <a:rPr lang="en-US" sz="1600" dirty="0">
                <a:solidFill>
                  <a:schemeClr val="accent1">
                    <a:lumMod val="75000"/>
                  </a:schemeClr>
                </a:solidFill>
              </a:rPr>
              <a:t>                      GPU</a:t>
            </a:r>
            <a:endParaRPr lang="en-US" sz="1600" dirty="0">
              <a:solidFill>
                <a:srgbClr val="002060"/>
              </a:solidFill>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Cache size:  </a:t>
            </a:r>
            <a:r>
              <a:rPr lang="en-US" sz="1600" dirty="0">
                <a:solidFill>
                  <a:schemeClr val="accent1">
                    <a:lumMod val="75000"/>
                  </a:schemeClr>
                </a:solidFill>
              </a:rPr>
              <a:t>Depends on GPU (from 6KB to</a:t>
            </a:r>
          </a:p>
          <a:p>
            <a:pPr marL="411480" indent="-283464">
              <a:spcBef>
                <a:spcPct val="20000"/>
              </a:spcBef>
              <a:buClr>
                <a:srgbClr val="35513C"/>
              </a:buClr>
              <a:buSzPct val="100000"/>
            </a:pPr>
            <a:r>
              <a:rPr lang="en-US" sz="1600" dirty="0">
                <a:solidFill>
                  <a:schemeClr val="accent1">
                    <a:lumMod val="75000"/>
                  </a:schemeClr>
                </a:solidFill>
              </a:rPr>
              <a:t>                      8KB/SM)</a:t>
            </a:r>
          </a:p>
        </p:txBody>
      </p:sp>
      <p:cxnSp>
        <p:nvCxnSpPr>
          <p:cNvPr id="61" name="Shape 60"/>
          <p:cNvCxnSpPr>
            <a:stCxn id="39350" idx="0"/>
          </p:cNvCxnSpPr>
          <p:nvPr/>
        </p:nvCxnSpPr>
        <p:spPr>
          <a:xfrm rot="16200000" flipV="1">
            <a:off x="3798888" y="696913"/>
            <a:ext cx="1889125" cy="5067300"/>
          </a:xfrm>
          <a:prstGeom prst="curved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Subtitle 2"/>
          <p:cNvSpPr txBox="1">
            <a:spLocks/>
          </p:cNvSpPr>
          <p:nvPr/>
        </p:nvSpPr>
        <p:spPr>
          <a:xfrm>
            <a:off x="381000" y="914400"/>
            <a:ext cx="4876800" cy="3505200"/>
          </a:xfrm>
          <a:prstGeom prst="rect">
            <a:avLst/>
          </a:prstGeom>
          <a:solidFill>
            <a:schemeClr val="accent5">
              <a:lumMod val="40000"/>
              <a:lumOff val="60000"/>
            </a:schemeClr>
          </a:solidFill>
        </p:spPr>
        <p:txBody>
          <a:bodyPr vert="horz">
            <a:noAutofit/>
          </a:bodyPr>
          <a:lstStyle/>
          <a:p>
            <a:pPr marL="411480" indent="-283464">
              <a:spcBef>
                <a:spcPct val="20000"/>
              </a:spcBef>
              <a:buClr>
                <a:srgbClr val="35513C"/>
              </a:buClr>
              <a:buSzPct val="100000"/>
              <a:buFont typeface="Courier New" pitchFamily="49" charset="0"/>
              <a:buChar char="o"/>
            </a:pPr>
            <a:r>
              <a:rPr lang="en-US" sz="1600" dirty="0">
                <a:solidFill>
                  <a:srgbClr val="002060"/>
                </a:solidFill>
              </a:rPr>
              <a:t>Location:</a:t>
            </a:r>
            <a:r>
              <a:rPr lang="en-US" sz="1600" dirty="0">
                <a:solidFill>
                  <a:schemeClr val="accent1">
                    <a:lumMod val="60000"/>
                    <a:lumOff val="40000"/>
                  </a:schemeClr>
                </a:solidFill>
              </a:rPr>
              <a:t>  </a:t>
            </a:r>
            <a:r>
              <a:rPr lang="en-US" sz="1600" dirty="0">
                <a:solidFill>
                  <a:schemeClr val="accent1">
                    <a:lumMod val="75000"/>
                  </a:schemeClr>
                </a:solidFill>
              </a:rPr>
              <a:t>O</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ff</a:t>
            </a:r>
            <a:r>
              <a:rPr kumimoji="0" lang="en-US" sz="1600" b="0" i="0" u="none" strike="noStrike" kern="1200" cap="none" spc="0" normalizeH="0" noProof="0" dirty="0">
                <a:ln>
                  <a:noFill/>
                </a:ln>
                <a:solidFill>
                  <a:schemeClr val="accent1">
                    <a:lumMod val="75000"/>
                  </a:schemeClr>
                </a:solidFill>
                <a:effectLst/>
                <a:uLnTx/>
                <a:uFillTx/>
                <a:latin typeface="+mn-lt"/>
                <a:ea typeface="+mn-ea"/>
                <a:cs typeface="+mn-cs"/>
              </a:rPr>
              <a:t> </a:t>
            </a:r>
            <a:r>
              <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rPr>
              <a:t>chip </a:t>
            </a:r>
            <a:r>
              <a:rPr lang="en-US" sz="1600" dirty="0">
                <a:solidFill>
                  <a:schemeClr val="accent1">
                    <a:lumMod val="75000"/>
                  </a:schemeClr>
                </a:solidFill>
              </a:rPr>
              <a:t>(part of device memory)</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Scope:      </a:t>
            </a:r>
            <a:r>
              <a:rPr lang="en-US" sz="1600" dirty="0">
                <a:solidFill>
                  <a:schemeClr val="accent1">
                    <a:lumMod val="75000"/>
                  </a:schemeClr>
                </a:solidFill>
              </a:rPr>
              <a:t>All threads + host</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Lifetime:</a:t>
            </a:r>
            <a:r>
              <a:rPr lang="en-US" sz="1600" dirty="0">
                <a:solidFill>
                  <a:schemeClr val="bg1"/>
                </a:solidFill>
              </a:rPr>
              <a:t>   </a:t>
            </a:r>
            <a:r>
              <a:rPr lang="en-US" sz="1600" dirty="0">
                <a:solidFill>
                  <a:schemeClr val="accent1">
                    <a:lumMod val="75000"/>
                  </a:schemeClr>
                </a:solidFill>
              </a:rPr>
              <a:t>Host allocation</a:t>
            </a:r>
          </a:p>
          <a:p>
            <a:pPr marL="411480" indent="-283464">
              <a:spcBef>
                <a:spcPct val="20000"/>
              </a:spcBef>
              <a:buClr>
                <a:srgbClr val="35513C"/>
              </a:buClr>
              <a:buSzPct val="100000"/>
              <a:buFont typeface="Courier New" pitchFamily="49" charset="0"/>
              <a:buChar char="o"/>
            </a:pPr>
            <a:r>
              <a:rPr lang="en-US" sz="1600" baseline="0" dirty="0">
                <a:solidFill>
                  <a:srgbClr val="002060"/>
                </a:solidFill>
              </a:rPr>
              <a:t>Access:    </a:t>
            </a:r>
            <a:r>
              <a:rPr lang="en-US" sz="1600" baseline="0" dirty="0">
                <a:solidFill>
                  <a:schemeClr val="accent1">
                    <a:lumMod val="75000"/>
                  </a:schemeClr>
                </a:solidFill>
              </a:rPr>
              <a:t>Read only</a:t>
            </a:r>
            <a:endParaRPr kumimoji="0" lang="en-US" sz="16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Cached?</a:t>
            </a:r>
            <a:r>
              <a:rPr lang="en-US" sz="1600" dirty="0">
                <a:solidFill>
                  <a:schemeClr val="accent1">
                    <a:lumMod val="60000"/>
                    <a:lumOff val="40000"/>
                  </a:schemeClr>
                </a:solidFill>
              </a:rPr>
              <a:t>   </a:t>
            </a:r>
            <a:r>
              <a:rPr lang="en-US" sz="1600" dirty="0">
                <a:solidFill>
                  <a:schemeClr val="accent1">
                    <a:lumMod val="75000"/>
                  </a:schemeClr>
                </a:solidFill>
              </a:rPr>
              <a:t>Yes</a:t>
            </a:r>
            <a:endParaRPr lang="en-US" sz="1600" dirty="0">
              <a:solidFill>
                <a:srgbClr val="002060"/>
              </a:solidFill>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Speed:     </a:t>
            </a:r>
            <a:r>
              <a:rPr lang="en-US" sz="1600" dirty="0">
                <a:solidFill>
                  <a:schemeClr val="accent1">
                    <a:lumMod val="75000"/>
                  </a:schemeClr>
                </a:solidFill>
              </a:rPr>
              <a:t>Slow, but cache makes it faster</a:t>
            </a:r>
          </a:p>
          <a:p>
            <a:pPr marL="411480" indent="-283464">
              <a:spcBef>
                <a:spcPct val="20000"/>
              </a:spcBef>
              <a:buClr>
                <a:srgbClr val="35513C"/>
              </a:buClr>
              <a:buSzPct val="100000"/>
              <a:buFont typeface="Courier New" pitchFamily="49" charset="0"/>
              <a:buChar char="o"/>
            </a:pPr>
            <a:r>
              <a:rPr lang="en-US" sz="1600" dirty="0">
                <a:solidFill>
                  <a:srgbClr val="002060"/>
                </a:solidFill>
              </a:rPr>
              <a:t>Size:         </a:t>
            </a:r>
            <a:r>
              <a:rPr lang="en-US" sz="1600" dirty="0">
                <a:solidFill>
                  <a:schemeClr val="accent1">
                    <a:lumMod val="75000"/>
                  </a:schemeClr>
                </a:solidFill>
              </a:rPr>
              <a:t>64KB</a:t>
            </a:r>
            <a:endParaRPr lang="en-US" sz="1600" dirty="0">
              <a:solidFill>
                <a:srgbClr val="002060"/>
              </a:solidFill>
            </a:endParaRPr>
          </a:p>
          <a:p>
            <a:pPr marL="411480" indent="-283464">
              <a:spcBef>
                <a:spcPct val="20000"/>
              </a:spcBef>
              <a:buClr>
                <a:srgbClr val="35513C"/>
              </a:buClr>
              <a:buSzPct val="100000"/>
              <a:buFont typeface="Courier New" pitchFamily="49" charset="0"/>
              <a:buChar char="o"/>
            </a:pPr>
            <a:r>
              <a:rPr lang="en-US" sz="1600" dirty="0">
                <a:solidFill>
                  <a:srgbClr val="002060"/>
                </a:solidFill>
              </a:rPr>
              <a:t>Cache size: </a:t>
            </a:r>
            <a:r>
              <a:rPr lang="en-US" sz="1600" dirty="0">
                <a:solidFill>
                  <a:schemeClr val="accent1">
                    <a:lumMod val="75000"/>
                  </a:schemeClr>
                </a:solidFill>
              </a:rPr>
              <a:t>8KB/SM</a:t>
            </a:r>
          </a:p>
          <a:p>
            <a:pPr marL="411480" indent="-283464">
              <a:spcBef>
                <a:spcPct val="20000"/>
              </a:spcBef>
              <a:buClr>
                <a:srgbClr val="35513C"/>
              </a:buClr>
              <a:buSzPct val="100000"/>
              <a:buFont typeface="Courier New" pitchFamily="49" charset="0"/>
              <a:buChar char="o"/>
            </a:pPr>
            <a:endParaRPr lang="en-US" sz="1600" dirty="0">
              <a:solidFill>
                <a:schemeClr val="accent1">
                  <a:lumMod val="75000"/>
                </a:schemeClr>
              </a:solidFill>
            </a:endParaRPr>
          </a:p>
          <a:p>
            <a:pPr marL="411480" indent="-283464" algn="ctr">
              <a:spcBef>
                <a:spcPct val="20000"/>
              </a:spcBef>
              <a:buClr>
                <a:srgbClr val="35513C"/>
              </a:buClr>
              <a:buSzPct val="100000"/>
            </a:pPr>
            <a:r>
              <a:rPr lang="en-US" sz="2000" dirty="0">
                <a:solidFill>
                  <a:srgbClr val="C00000"/>
                </a:solidFill>
              </a:rPr>
              <a:t>Useful for optimized accessing of static values by a group of threads</a:t>
            </a:r>
          </a:p>
          <a:p>
            <a:pPr marL="411480" indent="-283464">
              <a:spcBef>
                <a:spcPct val="20000"/>
              </a:spcBef>
              <a:buClr>
                <a:srgbClr val="35513C"/>
              </a:buClr>
              <a:buSzPct val="100000"/>
              <a:buFont typeface="Courier New" pitchFamily="49" charset="0"/>
              <a:buChar char="o"/>
            </a:pPr>
            <a:endParaRPr lang="en-US" sz="1600" dirty="0">
              <a:solidFill>
                <a:schemeClr val="accent1">
                  <a:lumMod val="75000"/>
                </a:schemeClr>
              </a:solidFill>
            </a:endParaRPr>
          </a:p>
        </p:txBody>
      </p:sp>
      <p:cxnSp>
        <p:nvCxnSpPr>
          <p:cNvPr id="64" name="Shape 63"/>
          <p:cNvCxnSpPr>
            <a:stCxn id="39348" idx="0"/>
          </p:cNvCxnSpPr>
          <p:nvPr/>
        </p:nvCxnSpPr>
        <p:spPr>
          <a:xfrm rot="16200000" flipV="1">
            <a:off x="3989388" y="506413"/>
            <a:ext cx="1508125" cy="5067300"/>
          </a:xfrm>
          <a:prstGeom prst="curved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p:cTn id="12" dur="1000" fill="hold"/>
                                        <p:tgtEl>
                                          <p:spTgt spid="55"/>
                                        </p:tgtEl>
                                        <p:attrNameLst>
                                          <p:attrName>ppt_w</p:attrName>
                                        </p:attrNameLst>
                                      </p:cBhvr>
                                      <p:tavLst>
                                        <p:tav tm="0">
                                          <p:val>
                                            <p:strVal val="#ppt_w*0.70"/>
                                          </p:val>
                                        </p:tav>
                                        <p:tav tm="100000">
                                          <p:val>
                                            <p:strVal val="#ppt_w"/>
                                          </p:val>
                                        </p:tav>
                                      </p:tavLst>
                                    </p:anim>
                                    <p:anim calcmode="lin" valueType="num">
                                      <p:cBhvr>
                                        <p:cTn id="13" dur="1000" fill="hold"/>
                                        <p:tgtEl>
                                          <p:spTgt spid="55"/>
                                        </p:tgtEl>
                                        <p:attrNameLst>
                                          <p:attrName>ppt_h</p:attrName>
                                        </p:attrNameLst>
                                      </p:cBhvr>
                                      <p:tavLst>
                                        <p:tav tm="0">
                                          <p:val>
                                            <p:strVal val="#ppt_h"/>
                                          </p:val>
                                        </p:tav>
                                        <p:tav tm="100000">
                                          <p:val>
                                            <p:strVal val="#ppt_h"/>
                                          </p:val>
                                        </p:tav>
                                      </p:tavLst>
                                    </p:anim>
                                    <p:animEffect transition="in" filter="fade">
                                      <p:cBhvr>
                                        <p:cTn id="14" dur="1000"/>
                                        <p:tgtEl>
                                          <p:spTgt spid="5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strVal val="#ppt_w*0.70"/>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Effect transition="in" filter="fade">
                                      <p:cBhvr>
                                        <p:cTn id="21" dur="1000"/>
                                        <p:tgtEl>
                                          <p:spTgt spid="4"/>
                                        </p:tgtEl>
                                      </p:cBhvr>
                                    </p:animEffect>
                                  </p:childTnLst>
                                </p:cTn>
                              </p:par>
                              <p:par>
                                <p:cTn id="22" presetID="55" presetClass="entr" presetSubtype="0" fill="hold" grpId="2"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p:cTn id="24" dur="1000" fill="hold"/>
                                        <p:tgtEl>
                                          <p:spTgt spid="56"/>
                                        </p:tgtEl>
                                        <p:attrNameLst>
                                          <p:attrName>ppt_w</p:attrName>
                                        </p:attrNameLst>
                                      </p:cBhvr>
                                      <p:tavLst>
                                        <p:tav tm="0">
                                          <p:val>
                                            <p:strVal val="#ppt_w*0.70"/>
                                          </p:val>
                                        </p:tav>
                                        <p:tav tm="100000">
                                          <p:val>
                                            <p:strVal val="#ppt_w"/>
                                          </p:val>
                                        </p:tav>
                                      </p:tavLst>
                                    </p:anim>
                                    <p:anim calcmode="lin" valueType="num">
                                      <p:cBhvr>
                                        <p:cTn id="25" dur="1000" fill="hold"/>
                                        <p:tgtEl>
                                          <p:spTgt spid="56"/>
                                        </p:tgtEl>
                                        <p:attrNameLst>
                                          <p:attrName>ppt_h</p:attrName>
                                        </p:attrNameLst>
                                      </p:cBhvr>
                                      <p:tavLst>
                                        <p:tav tm="0">
                                          <p:val>
                                            <p:strVal val="#ppt_h"/>
                                          </p:val>
                                        </p:tav>
                                        <p:tav tm="100000">
                                          <p:val>
                                            <p:strVal val="#ppt_h"/>
                                          </p:val>
                                        </p:tav>
                                      </p:tavLst>
                                    </p:anim>
                                    <p:animEffect transition="in" filter="fade">
                                      <p:cBhvr>
                                        <p:cTn id="26" dur="1000"/>
                                        <p:tgtEl>
                                          <p:spTgt spid="56"/>
                                        </p:tgtEl>
                                      </p:cBhvr>
                                    </p:animEffect>
                                  </p:childTnLst>
                                </p:cTn>
                              </p:par>
                              <p:par>
                                <p:cTn id="27" presetID="55" presetClass="exit" presetSubtype="0" fill="hold" nodeType="withEffect">
                                  <p:stCondLst>
                                    <p:cond delay="0"/>
                                  </p:stCondLst>
                                  <p:childTnLst>
                                    <p:anim calcmode="lin" valueType="num">
                                      <p:cBhvr>
                                        <p:cTn id="28" dur="1000"/>
                                        <p:tgtEl>
                                          <p:spTgt spid="5"/>
                                        </p:tgtEl>
                                        <p:attrNameLst>
                                          <p:attrName>ppt_w</p:attrName>
                                        </p:attrNameLst>
                                      </p:cBhvr>
                                      <p:tavLst>
                                        <p:tav tm="0">
                                          <p:val>
                                            <p:strVal val="ppt_w"/>
                                          </p:val>
                                        </p:tav>
                                        <p:tav tm="100000">
                                          <p:val>
                                            <p:strVal val="ppt_w*0.70"/>
                                          </p:val>
                                        </p:tav>
                                      </p:tavLst>
                                    </p:anim>
                                    <p:anim calcmode="lin" valueType="num">
                                      <p:cBhvr>
                                        <p:cTn id="29" dur="1000"/>
                                        <p:tgtEl>
                                          <p:spTgt spid="5"/>
                                        </p:tgtEl>
                                        <p:attrNameLst>
                                          <p:attrName>ppt_h</p:attrName>
                                        </p:attrNameLst>
                                      </p:cBhvr>
                                      <p:tavLst>
                                        <p:tav tm="0">
                                          <p:val>
                                            <p:strVal val="ppt_h"/>
                                          </p:val>
                                        </p:tav>
                                        <p:tav tm="100000">
                                          <p:val>
                                            <p:strVal val="ppt_h"/>
                                          </p:val>
                                        </p:tav>
                                      </p:tavLst>
                                    </p:anim>
                                    <p:animEffect transition="out" filter="fade">
                                      <p:cBhvr>
                                        <p:cTn id="30" dur="1000"/>
                                        <p:tgtEl>
                                          <p:spTgt spid="5"/>
                                        </p:tgtEl>
                                      </p:cBhvr>
                                    </p:animEffect>
                                    <p:set>
                                      <p:cBhvr>
                                        <p:cTn id="31" dur="1" fill="hold">
                                          <p:stCondLst>
                                            <p:cond delay="999"/>
                                          </p:stCondLst>
                                        </p:cTn>
                                        <p:tgtEl>
                                          <p:spTgt spid="5"/>
                                        </p:tgtEl>
                                        <p:attrNameLst>
                                          <p:attrName>style.visibility</p:attrName>
                                        </p:attrNameLst>
                                      </p:cBhvr>
                                      <p:to>
                                        <p:strVal val="hidden"/>
                                      </p:to>
                                    </p:set>
                                  </p:childTnLst>
                                </p:cTn>
                              </p:par>
                              <p:par>
                                <p:cTn id="32" presetID="55" presetClass="exit" presetSubtype="0" fill="hold" grpId="1" nodeType="withEffect">
                                  <p:stCondLst>
                                    <p:cond delay="0"/>
                                  </p:stCondLst>
                                  <p:childTnLst>
                                    <p:anim calcmode="lin" valueType="num">
                                      <p:cBhvr>
                                        <p:cTn id="33" dur="1000"/>
                                        <p:tgtEl>
                                          <p:spTgt spid="55"/>
                                        </p:tgtEl>
                                        <p:attrNameLst>
                                          <p:attrName>ppt_w</p:attrName>
                                        </p:attrNameLst>
                                      </p:cBhvr>
                                      <p:tavLst>
                                        <p:tav tm="0">
                                          <p:val>
                                            <p:strVal val="ppt_w"/>
                                          </p:val>
                                        </p:tav>
                                        <p:tav tm="100000">
                                          <p:val>
                                            <p:strVal val="ppt_w*0.70"/>
                                          </p:val>
                                        </p:tav>
                                      </p:tavLst>
                                    </p:anim>
                                    <p:anim calcmode="lin" valueType="num">
                                      <p:cBhvr>
                                        <p:cTn id="34" dur="1000"/>
                                        <p:tgtEl>
                                          <p:spTgt spid="55"/>
                                        </p:tgtEl>
                                        <p:attrNameLst>
                                          <p:attrName>ppt_h</p:attrName>
                                        </p:attrNameLst>
                                      </p:cBhvr>
                                      <p:tavLst>
                                        <p:tav tm="0">
                                          <p:val>
                                            <p:strVal val="ppt_h"/>
                                          </p:val>
                                        </p:tav>
                                        <p:tav tm="100000">
                                          <p:val>
                                            <p:strVal val="ppt_h"/>
                                          </p:val>
                                        </p:tav>
                                      </p:tavLst>
                                    </p:anim>
                                    <p:animEffect transition="out" filter="fade">
                                      <p:cBhvr>
                                        <p:cTn id="35" dur="1000"/>
                                        <p:tgtEl>
                                          <p:spTgt spid="55"/>
                                        </p:tgtEl>
                                      </p:cBhvr>
                                    </p:animEffect>
                                    <p:set>
                                      <p:cBhvr>
                                        <p:cTn id="36" dur="1" fill="hold">
                                          <p:stCondLst>
                                            <p:cond delay="999"/>
                                          </p:stCondLst>
                                        </p:cTn>
                                        <p:tgtEl>
                                          <p:spTgt spid="5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1000" fill="hold"/>
                                        <p:tgtEl>
                                          <p:spTgt spid="52"/>
                                        </p:tgtEl>
                                        <p:attrNameLst>
                                          <p:attrName>ppt_w</p:attrName>
                                        </p:attrNameLst>
                                      </p:cBhvr>
                                      <p:tavLst>
                                        <p:tav tm="0">
                                          <p:val>
                                            <p:strVal val="#ppt_w*0.70"/>
                                          </p:val>
                                        </p:tav>
                                        <p:tav tm="100000">
                                          <p:val>
                                            <p:strVal val="#ppt_w"/>
                                          </p:val>
                                        </p:tav>
                                      </p:tavLst>
                                    </p:anim>
                                    <p:anim calcmode="lin" valueType="num">
                                      <p:cBhvr>
                                        <p:cTn id="42" dur="1000" fill="hold"/>
                                        <p:tgtEl>
                                          <p:spTgt spid="52"/>
                                        </p:tgtEl>
                                        <p:attrNameLst>
                                          <p:attrName>ppt_h</p:attrName>
                                        </p:attrNameLst>
                                      </p:cBhvr>
                                      <p:tavLst>
                                        <p:tav tm="0">
                                          <p:val>
                                            <p:strVal val="#ppt_h"/>
                                          </p:val>
                                        </p:tav>
                                        <p:tav tm="100000">
                                          <p:val>
                                            <p:strVal val="#ppt_h"/>
                                          </p:val>
                                        </p:tav>
                                      </p:tavLst>
                                    </p:anim>
                                    <p:animEffect transition="in" filter="fade">
                                      <p:cBhvr>
                                        <p:cTn id="43" dur="1000"/>
                                        <p:tgtEl>
                                          <p:spTgt spid="52"/>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1000" fill="hold"/>
                                        <p:tgtEl>
                                          <p:spTgt spid="57"/>
                                        </p:tgtEl>
                                        <p:attrNameLst>
                                          <p:attrName>ppt_w</p:attrName>
                                        </p:attrNameLst>
                                      </p:cBhvr>
                                      <p:tavLst>
                                        <p:tav tm="0">
                                          <p:val>
                                            <p:strVal val="#ppt_w*0.70"/>
                                          </p:val>
                                        </p:tav>
                                        <p:tav tm="100000">
                                          <p:val>
                                            <p:strVal val="#ppt_w"/>
                                          </p:val>
                                        </p:tav>
                                      </p:tavLst>
                                    </p:anim>
                                    <p:anim calcmode="lin" valueType="num">
                                      <p:cBhvr>
                                        <p:cTn id="47" dur="1000" fill="hold"/>
                                        <p:tgtEl>
                                          <p:spTgt spid="57"/>
                                        </p:tgtEl>
                                        <p:attrNameLst>
                                          <p:attrName>ppt_h</p:attrName>
                                        </p:attrNameLst>
                                      </p:cBhvr>
                                      <p:tavLst>
                                        <p:tav tm="0">
                                          <p:val>
                                            <p:strVal val="#ppt_h"/>
                                          </p:val>
                                        </p:tav>
                                        <p:tav tm="100000">
                                          <p:val>
                                            <p:strVal val="#ppt_h"/>
                                          </p:val>
                                        </p:tav>
                                      </p:tavLst>
                                    </p:anim>
                                    <p:animEffect transition="in" filter="fade">
                                      <p:cBhvr>
                                        <p:cTn id="48" dur="1000"/>
                                        <p:tgtEl>
                                          <p:spTgt spid="57"/>
                                        </p:tgtEl>
                                      </p:cBhvr>
                                    </p:animEffect>
                                  </p:childTnLst>
                                </p:cTn>
                              </p:par>
                              <p:par>
                                <p:cTn id="49" presetID="55" presetClass="exit" presetSubtype="0" fill="hold" nodeType="withEffect">
                                  <p:stCondLst>
                                    <p:cond delay="0"/>
                                  </p:stCondLst>
                                  <p:childTnLst>
                                    <p:anim calcmode="lin" valueType="num">
                                      <p:cBhvr>
                                        <p:cTn id="50" dur="1000"/>
                                        <p:tgtEl>
                                          <p:spTgt spid="4"/>
                                        </p:tgtEl>
                                        <p:attrNameLst>
                                          <p:attrName>ppt_w</p:attrName>
                                        </p:attrNameLst>
                                      </p:cBhvr>
                                      <p:tavLst>
                                        <p:tav tm="0">
                                          <p:val>
                                            <p:strVal val="ppt_w"/>
                                          </p:val>
                                        </p:tav>
                                        <p:tav tm="100000">
                                          <p:val>
                                            <p:strVal val="ppt_w*0.70"/>
                                          </p:val>
                                        </p:tav>
                                      </p:tavLst>
                                    </p:anim>
                                    <p:anim calcmode="lin" valueType="num">
                                      <p:cBhvr>
                                        <p:cTn id="51" dur="1000"/>
                                        <p:tgtEl>
                                          <p:spTgt spid="4"/>
                                        </p:tgtEl>
                                        <p:attrNameLst>
                                          <p:attrName>ppt_h</p:attrName>
                                        </p:attrNameLst>
                                      </p:cBhvr>
                                      <p:tavLst>
                                        <p:tav tm="0">
                                          <p:val>
                                            <p:strVal val="ppt_h"/>
                                          </p:val>
                                        </p:tav>
                                        <p:tav tm="100000">
                                          <p:val>
                                            <p:strVal val="ppt_h"/>
                                          </p:val>
                                        </p:tav>
                                      </p:tavLst>
                                    </p:anim>
                                    <p:animEffect transition="out" filter="fade">
                                      <p:cBhvr>
                                        <p:cTn id="52" dur="1000"/>
                                        <p:tgtEl>
                                          <p:spTgt spid="4"/>
                                        </p:tgtEl>
                                      </p:cBhvr>
                                    </p:animEffect>
                                    <p:set>
                                      <p:cBhvr>
                                        <p:cTn id="53" dur="1" fill="hold">
                                          <p:stCondLst>
                                            <p:cond delay="999"/>
                                          </p:stCondLst>
                                        </p:cTn>
                                        <p:tgtEl>
                                          <p:spTgt spid="4"/>
                                        </p:tgtEl>
                                        <p:attrNameLst>
                                          <p:attrName>style.visibility</p:attrName>
                                        </p:attrNameLst>
                                      </p:cBhvr>
                                      <p:to>
                                        <p:strVal val="hidden"/>
                                      </p:to>
                                    </p:set>
                                  </p:childTnLst>
                                </p:cTn>
                              </p:par>
                              <p:par>
                                <p:cTn id="54" presetID="55" presetClass="exit" presetSubtype="0" fill="hold" grpId="3" nodeType="withEffect">
                                  <p:stCondLst>
                                    <p:cond delay="0"/>
                                  </p:stCondLst>
                                  <p:childTnLst>
                                    <p:anim calcmode="lin" valueType="num">
                                      <p:cBhvr>
                                        <p:cTn id="55" dur="1000"/>
                                        <p:tgtEl>
                                          <p:spTgt spid="56"/>
                                        </p:tgtEl>
                                        <p:attrNameLst>
                                          <p:attrName>ppt_w</p:attrName>
                                        </p:attrNameLst>
                                      </p:cBhvr>
                                      <p:tavLst>
                                        <p:tav tm="0">
                                          <p:val>
                                            <p:strVal val="ppt_w"/>
                                          </p:val>
                                        </p:tav>
                                        <p:tav tm="100000">
                                          <p:val>
                                            <p:strVal val="ppt_w*0.70"/>
                                          </p:val>
                                        </p:tav>
                                      </p:tavLst>
                                    </p:anim>
                                    <p:anim calcmode="lin" valueType="num">
                                      <p:cBhvr>
                                        <p:cTn id="56" dur="1000"/>
                                        <p:tgtEl>
                                          <p:spTgt spid="56"/>
                                        </p:tgtEl>
                                        <p:attrNameLst>
                                          <p:attrName>ppt_h</p:attrName>
                                        </p:attrNameLst>
                                      </p:cBhvr>
                                      <p:tavLst>
                                        <p:tav tm="0">
                                          <p:val>
                                            <p:strVal val="ppt_h"/>
                                          </p:val>
                                        </p:tav>
                                        <p:tav tm="100000">
                                          <p:val>
                                            <p:strVal val="ppt_h"/>
                                          </p:val>
                                        </p:tav>
                                      </p:tavLst>
                                    </p:anim>
                                    <p:animEffect transition="out" filter="fade">
                                      <p:cBhvr>
                                        <p:cTn id="57" dur="1000"/>
                                        <p:tgtEl>
                                          <p:spTgt spid="56"/>
                                        </p:tgtEl>
                                      </p:cBhvr>
                                    </p:animEffect>
                                    <p:set>
                                      <p:cBhvr>
                                        <p:cTn id="58" dur="1" fill="hold">
                                          <p:stCondLst>
                                            <p:cond delay="999"/>
                                          </p:stCondLst>
                                        </p:cTn>
                                        <p:tgtEl>
                                          <p:spTgt spid="5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p:cTn id="63" dur="1000" fill="hold"/>
                                        <p:tgtEl>
                                          <p:spTgt spid="53"/>
                                        </p:tgtEl>
                                        <p:attrNameLst>
                                          <p:attrName>ppt_w</p:attrName>
                                        </p:attrNameLst>
                                      </p:cBhvr>
                                      <p:tavLst>
                                        <p:tav tm="0">
                                          <p:val>
                                            <p:strVal val="#ppt_w*0.70"/>
                                          </p:val>
                                        </p:tav>
                                        <p:tav tm="100000">
                                          <p:val>
                                            <p:strVal val="#ppt_w"/>
                                          </p:val>
                                        </p:tav>
                                      </p:tavLst>
                                    </p:anim>
                                    <p:anim calcmode="lin" valueType="num">
                                      <p:cBhvr>
                                        <p:cTn id="64" dur="1000" fill="hold"/>
                                        <p:tgtEl>
                                          <p:spTgt spid="53"/>
                                        </p:tgtEl>
                                        <p:attrNameLst>
                                          <p:attrName>ppt_h</p:attrName>
                                        </p:attrNameLst>
                                      </p:cBhvr>
                                      <p:tavLst>
                                        <p:tav tm="0">
                                          <p:val>
                                            <p:strVal val="#ppt_h"/>
                                          </p:val>
                                        </p:tav>
                                        <p:tav tm="100000">
                                          <p:val>
                                            <p:strVal val="#ppt_h"/>
                                          </p:val>
                                        </p:tav>
                                      </p:tavLst>
                                    </p:anim>
                                    <p:animEffect transition="in" filter="fade">
                                      <p:cBhvr>
                                        <p:cTn id="65" dur="1000"/>
                                        <p:tgtEl>
                                          <p:spTgt spid="53"/>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1000" fill="hold"/>
                                        <p:tgtEl>
                                          <p:spTgt spid="58"/>
                                        </p:tgtEl>
                                        <p:attrNameLst>
                                          <p:attrName>ppt_w</p:attrName>
                                        </p:attrNameLst>
                                      </p:cBhvr>
                                      <p:tavLst>
                                        <p:tav tm="0">
                                          <p:val>
                                            <p:strVal val="#ppt_w*0.70"/>
                                          </p:val>
                                        </p:tav>
                                        <p:tav tm="100000">
                                          <p:val>
                                            <p:strVal val="#ppt_w"/>
                                          </p:val>
                                        </p:tav>
                                      </p:tavLst>
                                    </p:anim>
                                    <p:anim calcmode="lin" valueType="num">
                                      <p:cBhvr>
                                        <p:cTn id="69" dur="1000" fill="hold"/>
                                        <p:tgtEl>
                                          <p:spTgt spid="58"/>
                                        </p:tgtEl>
                                        <p:attrNameLst>
                                          <p:attrName>ppt_h</p:attrName>
                                        </p:attrNameLst>
                                      </p:cBhvr>
                                      <p:tavLst>
                                        <p:tav tm="0">
                                          <p:val>
                                            <p:strVal val="#ppt_h"/>
                                          </p:val>
                                        </p:tav>
                                        <p:tav tm="100000">
                                          <p:val>
                                            <p:strVal val="#ppt_h"/>
                                          </p:val>
                                        </p:tav>
                                      </p:tavLst>
                                    </p:anim>
                                    <p:animEffect transition="in" filter="fade">
                                      <p:cBhvr>
                                        <p:cTn id="70" dur="1000"/>
                                        <p:tgtEl>
                                          <p:spTgt spid="58"/>
                                        </p:tgtEl>
                                      </p:cBhvr>
                                    </p:animEffect>
                                  </p:childTnLst>
                                </p:cTn>
                              </p:par>
                              <p:par>
                                <p:cTn id="71" presetID="55" presetClass="exit" presetSubtype="0" fill="hold" grpId="1" nodeType="withEffect">
                                  <p:stCondLst>
                                    <p:cond delay="0"/>
                                  </p:stCondLst>
                                  <p:childTnLst>
                                    <p:anim calcmode="lin" valueType="num">
                                      <p:cBhvr>
                                        <p:cTn id="72" dur="1000"/>
                                        <p:tgtEl>
                                          <p:spTgt spid="57"/>
                                        </p:tgtEl>
                                        <p:attrNameLst>
                                          <p:attrName>ppt_w</p:attrName>
                                        </p:attrNameLst>
                                      </p:cBhvr>
                                      <p:tavLst>
                                        <p:tav tm="0">
                                          <p:val>
                                            <p:strVal val="ppt_w"/>
                                          </p:val>
                                        </p:tav>
                                        <p:tav tm="100000">
                                          <p:val>
                                            <p:strVal val="ppt_w*0.70"/>
                                          </p:val>
                                        </p:tav>
                                      </p:tavLst>
                                    </p:anim>
                                    <p:anim calcmode="lin" valueType="num">
                                      <p:cBhvr>
                                        <p:cTn id="73" dur="1000"/>
                                        <p:tgtEl>
                                          <p:spTgt spid="57"/>
                                        </p:tgtEl>
                                        <p:attrNameLst>
                                          <p:attrName>ppt_h</p:attrName>
                                        </p:attrNameLst>
                                      </p:cBhvr>
                                      <p:tavLst>
                                        <p:tav tm="0">
                                          <p:val>
                                            <p:strVal val="ppt_h"/>
                                          </p:val>
                                        </p:tav>
                                        <p:tav tm="100000">
                                          <p:val>
                                            <p:strVal val="ppt_h"/>
                                          </p:val>
                                        </p:tav>
                                      </p:tavLst>
                                    </p:anim>
                                    <p:animEffect transition="out" filter="fade">
                                      <p:cBhvr>
                                        <p:cTn id="74" dur="1000"/>
                                        <p:tgtEl>
                                          <p:spTgt spid="57"/>
                                        </p:tgtEl>
                                      </p:cBhvr>
                                    </p:animEffect>
                                    <p:set>
                                      <p:cBhvr>
                                        <p:cTn id="75" dur="1" fill="hold">
                                          <p:stCondLst>
                                            <p:cond delay="999"/>
                                          </p:stCondLst>
                                        </p:cTn>
                                        <p:tgtEl>
                                          <p:spTgt spid="57"/>
                                        </p:tgtEl>
                                        <p:attrNameLst>
                                          <p:attrName>style.visibility</p:attrName>
                                        </p:attrNameLst>
                                      </p:cBhvr>
                                      <p:to>
                                        <p:strVal val="hidden"/>
                                      </p:to>
                                    </p:set>
                                  </p:childTnLst>
                                </p:cTn>
                              </p:par>
                              <p:par>
                                <p:cTn id="76" presetID="55" presetClass="exit" presetSubtype="0" fill="hold" nodeType="withEffect">
                                  <p:stCondLst>
                                    <p:cond delay="0"/>
                                  </p:stCondLst>
                                  <p:childTnLst>
                                    <p:anim calcmode="lin" valueType="num">
                                      <p:cBhvr>
                                        <p:cTn id="77" dur="1000"/>
                                        <p:tgtEl>
                                          <p:spTgt spid="52"/>
                                        </p:tgtEl>
                                        <p:attrNameLst>
                                          <p:attrName>ppt_w</p:attrName>
                                        </p:attrNameLst>
                                      </p:cBhvr>
                                      <p:tavLst>
                                        <p:tav tm="0">
                                          <p:val>
                                            <p:strVal val="ppt_w"/>
                                          </p:val>
                                        </p:tav>
                                        <p:tav tm="100000">
                                          <p:val>
                                            <p:strVal val="ppt_w*0.70"/>
                                          </p:val>
                                        </p:tav>
                                      </p:tavLst>
                                    </p:anim>
                                    <p:anim calcmode="lin" valueType="num">
                                      <p:cBhvr>
                                        <p:cTn id="78" dur="1000"/>
                                        <p:tgtEl>
                                          <p:spTgt spid="52"/>
                                        </p:tgtEl>
                                        <p:attrNameLst>
                                          <p:attrName>ppt_h</p:attrName>
                                        </p:attrNameLst>
                                      </p:cBhvr>
                                      <p:tavLst>
                                        <p:tav tm="0">
                                          <p:val>
                                            <p:strVal val="ppt_h"/>
                                          </p:val>
                                        </p:tav>
                                        <p:tav tm="100000">
                                          <p:val>
                                            <p:strVal val="ppt_h"/>
                                          </p:val>
                                        </p:tav>
                                      </p:tavLst>
                                    </p:anim>
                                    <p:animEffect transition="out" filter="fade">
                                      <p:cBhvr>
                                        <p:cTn id="79" dur="1000"/>
                                        <p:tgtEl>
                                          <p:spTgt spid="52"/>
                                        </p:tgtEl>
                                      </p:cBhvr>
                                    </p:animEffect>
                                    <p:set>
                                      <p:cBhvr>
                                        <p:cTn id="80" dur="1" fill="hold">
                                          <p:stCondLst>
                                            <p:cond delay="999"/>
                                          </p:stCondLst>
                                        </p:cTn>
                                        <p:tgtEl>
                                          <p:spTgt spid="5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p:cTn id="85" dur="1000" fill="hold"/>
                                        <p:tgtEl>
                                          <p:spTgt spid="10"/>
                                        </p:tgtEl>
                                        <p:attrNameLst>
                                          <p:attrName>ppt_w</p:attrName>
                                        </p:attrNameLst>
                                      </p:cBhvr>
                                      <p:tavLst>
                                        <p:tav tm="0">
                                          <p:val>
                                            <p:strVal val="#ppt_w*0.70"/>
                                          </p:val>
                                        </p:tav>
                                        <p:tav tm="100000">
                                          <p:val>
                                            <p:strVal val="#ppt_w"/>
                                          </p:val>
                                        </p:tav>
                                      </p:tavLst>
                                    </p:anim>
                                    <p:anim calcmode="lin" valueType="num">
                                      <p:cBhvr>
                                        <p:cTn id="86" dur="1000" fill="hold"/>
                                        <p:tgtEl>
                                          <p:spTgt spid="10"/>
                                        </p:tgtEl>
                                        <p:attrNameLst>
                                          <p:attrName>ppt_h</p:attrName>
                                        </p:attrNameLst>
                                      </p:cBhvr>
                                      <p:tavLst>
                                        <p:tav tm="0">
                                          <p:val>
                                            <p:strVal val="#ppt_h"/>
                                          </p:val>
                                        </p:tav>
                                        <p:tav tm="100000">
                                          <p:val>
                                            <p:strVal val="#ppt_h"/>
                                          </p:val>
                                        </p:tav>
                                      </p:tavLst>
                                    </p:anim>
                                    <p:animEffect transition="in" filter="fade">
                                      <p:cBhvr>
                                        <p:cTn id="87" dur="1000"/>
                                        <p:tgtEl>
                                          <p:spTgt spid="10"/>
                                        </p:tgtEl>
                                      </p:cBhvr>
                                    </p:animEffect>
                                  </p:childTnLst>
                                </p:cTn>
                              </p:par>
                              <p:par>
                                <p:cTn id="88" presetID="55" presetClass="entr" presetSubtype="0" fill="hold" nodeType="with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1000" fill="hold"/>
                                        <p:tgtEl>
                                          <p:spTgt spid="7"/>
                                        </p:tgtEl>
                                        <p:attrNameLst>
                                          <p:attrName>ppt_w</p:attrName>
                                        </p:attrNameLst>
                                      </p:cBhvr>
                                      <p:tavLst>
                                        <p:tav tm="0">
                                          <p:val>
                                            <p:strVal val="#ppt_w*0.70"/>
                                          </p:val>
                                        </p:tav>
                                        <p:tav tm="100000">
                                          <p:val>
                                            <p:strVal val="#ppt_w"/>
                                          </p:val>
                                        </p:tav>
                                      </p:tavLst>
                                    </p:anim>
                                    <p:anim calcmode="lin" valueType="num">
                                      <p:cBhvr>
                                        <p:cTn id="91" dur="1000" fill="hold"/>
                                        <p:tgtEl>
                                          <p:spTgt spid="7"/>
                                        </p:tgtEl>
                                        <p:attrNameLst>
                                          <p:attrName>ppt_h</p:attrName>
                                        </p:attrNameLst>
                                      </p:cBhvr>
                                      <p:tavLst>
                                        <p:tav tm="0">
                                          <p:val>
                                            <p:strVal val="#ppt_h"/>
                                          </p:val>
                                        </p:tav>
                                        <p:tav tm="100000">
                                          <p:val>
                                            <p:strVal val="#ppt_h"/>
                                          </p:val>
                                        </p:tav>
                                      </p:tavLst>
                                    </p:anim>
                                    <p:animEffect transition="in" filter="fade">
                                      <p:cBhvr>
                                        <p:cTn id="92" dur="1000"/>
                                        <p:tgtEl>
                                          <p:spTgt spid="7"/>
                                        </p:tgtEl>
                                      </p:cBhvr>
                                    </p:animEffect>
                                  </p:childTnLst>
                                </p:cTn>
                              </p:par>
                              <p:par>
                                <p:cTn id="93" presetID="55"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1000" fill="hold"/>
                                        <p:tgtEl>
                                          <p:spTgt spid="59"/>
                                        </p:tgtEl>
                                        <p:attrNameLst>
                                          <p:attrName>ppt_w</p:attrName>
                                        </p:attrNameLst>
                                      </p:cBhvr>
                                      <p:tavLst>
                                        <p:tav tm="0">
                                          <p:val>
                                            <p:strVal val="#ppt_w*0.70"/>
                                          </p:val>
                                        </p:tav>
                                        <p:tav tm="100000">
                                          <p:val>
                                            <p:strVal val="#ppt_w"/>
                                          </p:val>
                                        </p:tav>
                                      </p:tavLst>
                                    </p:anim>
                                    <p:anim calcmode="lin" valueType="num">
                                      <p:cBhvr>
                                        <p:cTn id="96" dur="1000" fill="hold"/>
                                        <p:tgtEl>
                                          <p:spTgt spid="59"/>
                                        </p:tgtEl>
                                        <p:attrNameLst>
                                          <p:attrName>ppt_h</p:attrName>
                                        </p:attrNameLst>
                                      </p:cBhvr>
                                      <p:tavLst>
                                        <p:tav tm="0">
                                          <p:val>
                                            <p:strVal val="#ppt_h"/>
                                          </p:val>
                                        </p:tav>
                                        <p:tav tm="100000">
                                          <p:val>
                                            <p:strVal val="#ppt_h"/>
                                          </p:val>
                                        </p:tav>
                                      </p:tavLst>
                                    </p:anim>
                                    <p:animEffect transition="in" filter="fade">
                                      <p:cBhvr>
                                        <p:cTn id="97" dur="1000"/>
                                        <p:tgtEl>
                                          <p:spTgt spid="59"/>
                                        </p:tgtEl>
                                      </p:cBhvr>
                                    </p:animEffect>
                                  </p:childTnLst>
                                </p:cTn>
                              </p:par>
                              <p:par>
                                <p:cTn id="98" presetID="55" presetClass="entr" presetSubtype="0"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 calcmode="lin" valueType="num">
                                      <p:cBhvr>
                                        <p:cTn id="100" dur="1000" fill="hold"/>
                                        <p:tgtEl>
                                          <p:spTgt spid="61"/>
                                        </p:tgtEl>
                                        <p:attrNameLst>
                                          <p:attrName>ppt_w</p:attrName>
                                        </p:attrNameLst>
                                      </p:cBhvr>
                                      <p:tavLst>
                                        <p:tav tm="0">
                                          <p:val>
                                            <p:strVal val="#ppt_w*0.70"/>
                                          </p:val>
                                        </p:tav>
                                        <p:tav tm="100000">
                                          <p:val>
                                            <p:strVal val="#ppt_w"/>
                                          </p:val>
                                        </p:tav>
                                      </p:tavLst>
                                    </p:anim>
                                    <p:anim calcmode="lin" valueType="num">
                                      <p:cBhvr>
                                        <p:cTn id="101" dur="1000" fill="hold"/>
                                        <p:tgtEl>
                                          <p:spTgt spid="61"/>
                                        </p:tgtEl>
                                        <p:attrNameLst>
                                          <p:attrName>ppt_h</p:attrName>
                                        </p:attrNameLst>
                                      </p:cBhvr>
                                      <p:tavLst>
                                        <p:tav tm="0">
                                          <p:val>
                                            <p:strVal val="#ppt_h"/>
                                          </p:val>
                                        </p:tav>
                                        <p:tav tm="100000">
                                          <p:val>
                                            <p:strVal val="#ppt_h"/>
                                          </p:val>
                                        </p:tav>
                                      </p:tavLst>
                                    </p:anim>
                                    <p:animEffect transition="in" filter="fade">
                                      <p:cBhvr>
                                        <p:cTn id="102" dur="1000"/>
                                        <p:tgtEl>
                                          <p:spTgt spid="61"/>
                                        </p:tgtEl>
                                      </p:cBhvr>
                                    </p:animEffect>
                                  </p:childTnLst>
                                </p:cTn>
                              </p:par>
                              <p:par>
                                <p:cTn id="103" presetID="55" presetClass="exit" presetSubtype="0" fill="hold" grpId="1" nodeType="withEffect">
                                  <p:stCondLst>
                                    <p:cond delay="0"/>
                                  </p:stCondLst>
                                  <p:childTnLst>
                                    <p:anim calcmode="lin" valueType="num">
                                      <p:cBhvr>
                                        <p:cTn id="104" dur="1000"/>
                                        <p:tgtEl>
                                          <p:spTgt spid="58"/>
                                        </p:tgtEl>
                                        <p:attrNameLst>
                                          <p:attrName>ppt_w</p:attrName>
                                        </p:attrNameLst>
                                      </p:cBhvr>
                                      <p:tavLst>
                                        <p:tav tm="0">
                                          <p:val>
                                            <p:strVal val="ppt_w"/>
                                          </p:val>
                                        </p:tav>
                                        <p:tav tm="100000">
                                          <p:val>
                                            <p:strVal val="ppt_w*0.70"/>
                                          </p:val>
                                        </p:tav>
                                      </p:tavLst>
                                    </p:anim>
                                    <p:anim calcmode="lin" valueType="num">
                                      <p:cBhvr>
                                        <p:cTn id="105" dur="1000"/>
                                        <p:tgtEl>
                                          <p:spTgt spid="58"/>
                                        </p:tgtEl>
                                        <p:attrNameLst>
                                          <p:attrName>ppt_h</p:attrName>
                                        </p:attrNameLst>
                                      </p:cBhvr>
                                      <p:tavLst>
                                        <p:tav tm="0">
                                          <p:val>
                                            <p:strVal val="ppt_h"/>
                                          </p:val>
                                        </p:tav>
                                        <p:tav tm="100000">
                                          <p:val>
                                            <p:strVal val="ppt_h"/>
                                          </p:val>
                                        </p:tav>
                                      </p:tavLst>
                                    </p:anim>
                                    <p:animEffect transition="out" filter="fade">
                                      <p:cBhvr>
                                        <p:cTn id="106" dur="1000"/>
                                        <p:tgtEl>
                                          <p:spTgt spid="58"/>
                                        </p:tgtEl>
                                      </p:cBhvr>
                                    </p:animEffect>
                                    <p:set>
                                      <p:cBhvr>
                                        <p:cTn id="107" dur="1" fill="hold">
                                          <p:stCondLst>
                                            <p:cond delay="999"/>
                                          </p:stCondLst>
                                        </p:cTn>
                                        <p:tgtEl>
                                          <p:spTgt spid="58"/>
                                        </p:tgtEl>
                                        <p:attrNameLst>
                                          <p:attrName>style.visibility</p:attrName>
                                        </p:attrNameLst>
                                      </p:cBhvr>
                                      <p:to>
                                        <p:strVal val="hidden"/>
                                      </p:to>
                                    </p:set>
                                  </p:childTnLst>
                                </p:cTn>
                              </p:par>
                              <p:par>
                                <p:cTn id="108" presetID="55" presetClass="exit" presetSubtype="0" fill="hold" nodeType="withEffect">
                                  <p:stCondLst>
                                    <p:cond delay="0"/>
                                  </p:stCondLst>
                                  <p:childTnLst>
                                    <p:anim calcmode="lin" valueType="num">
                                      <p:cBhvr>
                                        <p:cTn id="109" dur="1000"/>
                                        <p:tgtEl>
                                          <p:spTgt spid="53"/>
                                        </p:tgtEl>
                                        <p:attrNameLst>
                                          <p:attrName>ppt_w</p:attrName>
                                        </p:attrNameLst>
                                      </p:cBhvr>
                                      <p:tavLst>
                                        <p:tav tm="0">
                                          <p:val>
                                            <p:strVal val="ppt_w"/>
                                          </p:val>
                                        </p:tav>
                                        <p:tav tm="100000">
                                          <p:val>
                                            <p:strVal val="ppt_w*0.70"/>
                                          </p:val>
                                        </p:tav>
                                      </p:tavLst>
                                    </p:anim>
                                    <p:anim calcmode="lin" valueType="num">
                                      <p:cBhvr>
                                        <p:cTn id="110" dur="1000"/>
                                        <p:tgtEl>
                                          <p:spTgt spid="53"/>
                                        </p:tgtEl>
                                        <p:attrNameLst>
                                          <p:attrName>ppt_h</p:attrName>
                                        </p:attrNameLst>
                                      </p:cBhvr>
                                      <p:tavLst>
                                        <p:tav tm="0">
                                          <p:val>
                                            <p:strVal val="ppt_h"/>
                                          </p:val>
                                        </p:tav>
                                        <p:tav tm="100000">
                                          <p:val>
                                            <p:strVal val="ppt_h"/>
                                          </p:val>
                                        </p:tav>
                                      </p:tavLst>
                                    </p:anim>
                                    <p:animEffect transition="out" filter="fade">
                                      <p:cBhvr>
                                        <p:cTn id="111" dur="1000"/>
                                        <p:tgtEl>
                                          <p:spTgt spid="53"/>
                                        </p:tgtEl>
                                      </p:cBhvr>
                                    </p:animEffect>
                                    <p:set>
                                      <p:cBhvr>
                                        <p:cTn id="112" dur="1" fill="hold">
                                          <p:stCondLst>
                                            <p:cond delay="999"/>
                                          </p:stCondLst>
                                        </p:cTn>
                                        <p:tgtEl>
                                          <p:spTgt spid="5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55" presetClass="entr" presetSubtype="0" fill="hold" nodeType="clickEffect">
                                  <p:stCondLst>
                                    <p:cond delay="0"/>
                                  </p:stCondLst>
                                  <p:childTnLst>
                                    <p:set>
                                      <p:cBhvr>
                                        <p:cTn id="116" dur="1" fill="hold">
                                          <p:stCondLst>
                                            <p:cond delay="0"/>
                                          </p:stCondLst>
                                        </p:cTn>
                                        <p:tgtEl>
                                          <p:spTgt spid="9"/>
                                        </p:tgtEl>
                                        <p:attrNameLst>
                                          <p:attrName>style.visibility</p:attrName>
                                        </p:attrNameLst>
                                      </p:cBhvr>
                                      <p:to>
                                        <p:strVal val="visible"/>
                                      </p:to>
                                    </p:set>
                                    <p:anim calcmode="lin" valueType="num">
                                      <p:cBhvr>
                                        <p:cTn id="117" dur="1000" fill="hold"/>
                                        <p:tgtEl>
                                          <p:spTgt spid="9"/>
                                        </p:tgtEl>
                                        <p:attrNameLst>
                                          <p:attrName>ppt_w</p:attrName>
                                        </p:attrNameLst>
                                      </p:cBhvr>
                                      <p:tavLst>
                                        <p:tav tm="0">
                                          <p:val>
                                            <p:strVal val="#ppt_w*0.70"/>
                                          </p:val>
                                        </p:tav>
                                        <p:tav tm="100000">
                                          <p:val>
                                            <p:strVal val="#ppt_w"/>
                                          </p:val>
                                        </p:tav>
                                      </p:tavLst>
                                    </p:anim>
                                    <p:anim calcmode="lin" valueType="num">
                                      <p:cBhvr>
                                        <p:cTn id="118" dur="1000" fill="hold"/>
                                        <p:tgtEl>
                                          <p:spTgt spid="9"/>
                                        </p:tgtEl>
                                        <p:attrNameLst>
                                          <p:attrName>ppt_h</p:attrName>
                                        </p:attrNameLst>
                                      </p:cBhvr>
                                      <p:tavLst>
                                        <p:tav tm="0">
                                          <p:val>
                                            <p:strVal val="#ppt_h"/>
                                          </p:val>
                                        </p:tav>
                                        <p:tav tm="100000">
                                          <p:val>
                                            <p:strVal val="#ppt_h"/>
                                          </p:val>
                                        </p:tav>
                                      </p:tavLst>
                                    </p:anim>
                                    <p:animEffect transition="in" filter="fade">
                                      <p:cBhvr>
                                        <p:cTn id="119" dur="1000"/>
                                        <p:tgtEl>
                                          <p:spTgt spid="9"/>
                                        </p:tgtEl>
                                      </p:cBhvr>
                                    </p:animEffect>
                                  </p:childTnLst>
                                </p:cTn>
                              </p:par>
                              <p:par>
                                <p:cTn id="120" presetID="55" presetClass="entr" presetSubtype="0" fill="hold" nodeType="withEffect">
                                  <p:stCondLst>
                                    <p:cond delay="0"/>
                                  </p:stCondLst>
                                  <p:childTnLst>
                                    <p:set>
                                      <p:cBhvr>
                                        <p:cTn id="121" dur="1" fill="hold">
                                          <p:stCondLst>
                                            <p:cond delay="0"/>
                                          </p:stCondLst>
                                        </p:cTn>
                                        <p:tgtEl>
                                          <p:spTgt spid="6"/>
                                        </p:tgtEl>
                                        <p:attrNameLst>
                                          <p:attrName>style.visibility</p:attrName>
                                        </p:attrNameLst>
                                      </p:cBhvr>
                                      <p:to>
                                        <p:strVal val="visible"/>
                                      </p:to>
                                    </p:set>
                                    <p:anim calcmode="lin" valueType="num">
                                      <p:cBhvr>
                                        <p:cTn id="122" dur="1000" fill="hold"/>
                                        <p:tgtEl>
                                          <p:spTgt spid="6"/>
                                        </p:tgtEl>
                                        <p:attrNameLst>
                                          <p:attrName>ppt_w</p:attrName>
                                        </p:attrNameLst>
                                      </p:cBhvr>
                                      <p:tavLst>
                                        <p:tav tm="0">
                                          <p:val>
                                            <p:strVal val="#ppt_w*0.70"/>
                                          </p:val>
                                        </p:tav>
                                        <p:tav tm="100000">
                                          <p:val>
                                            <p:strVal val="#ppt_w"/>
                                          </p:val>
                                        </p:tav>
                                      </p:tavLst>
                                    </p:anim>
                                    <p:anim calcmode="lin" valueType="num">
                                      <p:cBhvr>
                                        <p:cTn id="123" dur="1000" fill="hold"/>
                                        <p:tgtEl>
                                          <p:spTgt spid="6"/>
                                        </p:tgtEl>
                                        <p:attrNameLst>
                                          <p:attrName>ppt_h</p:attrName>
                                        </p:attrNameLst>
                                      </p:cBhvr>
                                      <p:tavLst>
                                        <p:tav tm="0">
                                          <p:val>
                                            <p:strVal val="#ppt_h"/>
                                          </p:val>
                                        </p:tav>
                                        <p:tav tm="100000">
                                          <p:val>
                                            <p:strVal val="#ppt_h"/>
                                          </p:val>
                                        </p:tav>
                                      </p:tavLst>
                                    </p:anim>
                                    <p:animEffect transition="in" filter="fade">
                                      <p:cBhvr>
                                        <p:cTn id="124" dur="1000"/>
                                        <p:tgtEl>
                                          <p:spTgt spid="6"/>
                                        </p:tgtEl>
                                      </p:cBhvr>
                                    </p:animEffect>
                                  </p:childTnLst>
                                </p:cTn>
                              </p:par>
                              <p:par>
                                <p:cTn id="125" presetID="55"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 calcmode="lin" valueType="num">
                                      <p:cBhvr>
                                        <p:cTn id="127" dur="1000" fill="hold"/>
                                        <p:tgtEl>
                                          <p:spTgt spid="62"/>
                                        </p:tgtEl>
                                        <p:attrNameLst>
                                          <p:attrName>ppt_w</p:attrName>
                                        </p:attrNameLst>
                                      </p:cBhvr>
                                      <p:tavLst>
                                        <p:tav tm="0">
                                          <p:val>
                                            <p:strVal val="#ppt_w*0.70"/>
                                          </p:val>
                                        </p:tav>
                                        <p:tav tm="100000">
                                          <p:val>
                                            <p:strVal val="#ppt_w"/>
                                          </p:val>
                                        </p:tav>
                                      </p:tavLst>
                                    </p:anim>
                                    <p:anim calcmode="lin" valueType="num">
                                      <p:cBhvr>
                                        <p:cTn id="128" dur="1000" fill="hold"/>
                                        <p:tgtEl>
                                          <p:spTgt spid="62"/>
                                        </p:tgtEl>
                                        <p:attrNameLst>
                                          <p:attrName>ppt_h</p:attrName>
                                        </p:attrNameLst>
                                      </p:cBhvr>
                                      <p:tavLst>
                                        <p:tav tm="0">
                                          <p:val>
                                            <p:strVal val="#ppt_h"/>
                                          </p:val>
                                        </p:tav>
                                        <p:tav tm="100000">
                                          <p:val>
                                            <p:strVal val="#ppt_h"/>
                                          </p:val>
                                        </p:tav>
                                      </p:tavLst>
                                    </p:anim>
                                    <p:animEffect transition="in" filter="fade">
                                      <p:cBhvr>
                                        <p:cTn id="129" dur="1000"/>
                                        <p:tgtEl>
                                          <p:spTgt spid="62"/>
                                        </p:tgtEl>
                                      </p:cBhvr>
                                    </p:animEffect>
                                  </p:childTnLst>
                                </p:cTn>
                              </p:par>
                              <p:par>
                                <p:cTn id="130" presetID="55" presetClass="entr" presetSubtype="0"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 calcmode="lin" valueType="num">
                                      <p:cBhvr>
                                        <p:cTn id="132" dur="1000" fill="hold"/>
                                        <p:tgtEl>
                                          <p:spTgt spid="64"/>
                                        </p:tgtEl>
                                        <p:attrNameLst>
                                          <p:attrName>ppt_w</p:attrName>
                                        </p:attrNameLst>
                                      </p:cBhvr>
                                      <p:tavLst>
                                        <p:tav tm="0">
                                          <p:val>
                                            <p:strVal val="#ppt_w*0.70"/>
                                          </p:val>
                                        </p:tav>
                                        <p:tav tm="100000">
                                          <p:val>
                                            <p:strVal val="#ppt_w"/>
                                          </p:val>
                                        </p:tav>
                                      </p:tavLst>
                                    </p:anim>
                                    <p:anim calcmode="lin" valueType="num">
                                      <p:cBhvr>
                                        <p:cTn id="133" dur="1000" fill="hold"/>
                                        <p:tgtEl>
                                          <p:spTgt spid="64"/>
                                        </p:tgtEl>
                                        <p:attrNameLst>
                                          <p:attrName>ppt_h</p:attrName>
                                        </p:attrNameLst>
                                      </p:cBhvr>
                                      <p:tavLst>
                                        <p:tav tm="0">
                                          <p:val>
                                            <p:strVal val="#ppt_h"/>
                                          </p:val>
                                        </p:tav>
                                        <p:tav tm="100000">
                                          <p:val>
                                            <p:strVal val="#ppt_h"/>
                                          </p:val>
                                        </p:tav>
                                      </p:tavLst>
                                    </p:anim>
                                    <p:animEffect transition="in" filter="fade">
                                      <p:cBhvr>
                                        <p:cTn id="134" dur="1000"/>
                                        <p:tgtEl>
                                          <p:spTgt spid="64"/>
                                        </p:tgtEl>
                                      </p:cBhvr>
                                    </p:animEffect>
                                  </p:childTnLst>
                                </p:cTn>
                              </p:par>
                              <p:par>
                                <p:cTn id="135" presetID="55" presetClass="exit" presetSubtype="0" fill="hold" nodeType="withEffect">
                                  <p:stCondLst>
                                    <p:cond delay="0"/>
                                  </p:stCondLst>
                                  <p:childTnLst>
                                    <p:anim calcmode="lin" valueType="num">
                                      <p:cBhvr>
                                        <p:cTn id="136" dur="1000"/>
                                        <p:tgtEl>
                                          <p:spTgt spid="10"/>
                                        </p:tgtEl>
                                        <p:attrNameLst>
                                          <p:attrName>ppt_w</p:attrName>
                                        </p:attrNameLst>
                                      </p:cBhvr>
                                      <p:tavLst>
                                        <p:tav tm="0">
                                          <p:val>
                                            <p:strVal val="ppt_w"/>
                                          </p:val>
                                        </p:tav>
                                        <p:tav tm="100000">
                                          <p:val>
                                            <p:strVal val="ppt_w*0.70"/>
                                          </p:val>
                                        </p:tav>
                                      </p:tavLst>
                                    </p:anim>
                                    <p:anim calcmode="lin" valueType="num">
                                      <p:cBhvr>
                                        <p:cTn id="137" dur="1000"/>
                                        <p:tgtEl>
                                          <p:spTgt spid="10"/>
                                        </p:tgtEl>
                                        <p:attrNameLst>
                                          <p:attrName>ppt_h</p:attrName>
                                        </p:attrNameLst>
                                      </p:cBhvr>
                                      <p:tavLst>
                                        <p:tav tm="0">
                                          <p:val>
                                            <p:strVal val="ppt_h"/>
                                          </p:val>
                                        </p:tav>
                                        <p:tav tm="100000">
                                          <p:val>
                                            <p:strVal val="ppt_h"/>
                                          </p:val>
                                        </p:tav>
                                      </p:tavLst>
                                    </p:anim>
                                    <p:animEffect transition="out" filter="fade">
                                      <p:cBhvr>
                                        <p:cTn id="138" dur="1000"/>
                                        <p:tgtEl>
                                          <p:spTgt spid="10"/>
                                        </p:tgtEl>
                                      </p:cBhvr>
                                    </p:animEffect>
                                    <p:set>
                                      <p:cBhvr>
                                        <p:cTn id="139" dur="1" fill="hold">
                                          <p:stCondLst>
                                            <p:cond delay="999"/>
                                          </p:stCondLst>
                                        </p:cTn>
                                        <p:tgtEl>
                                          <p:spTgt spid="10"/>
                                        </p:tgtEl>
                                        <p:attrNameLst>
                                          <p:attrName>style.visibility</p:attrName>
                                        </p:attrNameLst>
                                      </p:cBhvr>
                                      <p:to>
                                        <p:strVal val="hidden"/>
                                      </p:to>
                                    </p:set>
                                  </p:childTnLst>
                                </p:cTn>
                              </p:par>
                              <p:par>
                                <p:cTn id="140" presetID="55" presetClass="exit" presetSubtype="0" fill="hold" grpId="1" nodeType="withEffect">
                                  <p:stCondLst>
                                    <p:cond delay="0"/>
                                  </p:stCondLst>
                                  <p:childTnLst>
                                    <p:anim calcmode="lin" valueType="num">
                                      <p:cBhvr>
                                        <p:cTn id="141" dur="1000"/>
                                        <p:tgtEl>
                                          <p:spTgt spid="59"/>
                                        </p:tgtEl>
                                        <p:attrNameLst>
                                          <p:attrName>ppt_w</p:attrName>
                                        </p:attrNameLst>
                                      </p:cBhvr>
                                      <p:tavLst>
                                        <p:tav tm="0">
                                          <p:val>
                                            <p:strVal val="ppt_w"/>
                                          </p:val>
                                        </p:tav>
                                        <p:tav tm="100000">
                                          <p:val>
                                            <p:strVal val="ppt_w*0.70"/>
                                          </p:val>
                                        </p:tav>
                                      </p:tavLst>
                                    </p:anim>
                                    <p:anim calcmode="lin" valueType="num">
                                      <p:cBhvr>
                                        <p:cTn id="142" dur="1000"/>
                                        <p:tgtEl>
                                          <p:spTgt spid="59"/>
                                        </p:tgtEl>
                                        <p:attrNameLst>
                                          <p:attrName>ppt_h</p:attrName>
                                        </p:attrNameLst>
                                      </p:cBhvr>
                                      <p:tavLst>
                                        <p:tav tm="0">
                                          <p:val>
                                            <p:strVal val="ppt_h"/>
                                          </p:val>
                                        </p:tav>
                                        <p:tav tm="100000">
                                          <p:val>
                                            <p:strVal val="ppt_h"/>
                                          </p:val>
                                        </p:tav>
                                      </p:tavLst>
                                    </p:anim>
                                    <p:animEffect transition="out" filter="fade">
                                      <p:cBhvr>
                                        <p:cTn id="143" dur="1000"/>
                                        <p:tgtEl>
                                          <p:spTgt spid="59"/>
                                        </p:tgtEl>
                                      </p:cBhvr>
                                    </p:animEffect>
                                    <p:set>
                                      <p:cBhvr>
                                        <p:cTn id="144" dur="1" fill="hold">
                                          <p:stCondLst>
                                            <p:cond delay="999"/>
                                          </p:stCondLst>
                                        </p:cTn>
                                        <p:tgtEl>
                                          <p:spTgt spid="59"/>
                                        </p:tgtEl>
                                        <p:attrNameLst>
                                          <p:attrName>style.visibility</p:attrName>
                                        </p:attrNameLst>
                                      </p:cBhvr>
                                      <p:to>
                                        <p:strVal val="hidden"/>
                                      </p:to>
                                    </p:set>
                                  </p:childTnLst>
                                </p:cTn>
                              </p:par>
                              <p:par>
                                <p:cTn id="145" presetID="55" presetClass="exit" presetSubtype="0" fill="hold" nodeType="withEffect">
                                  <p:stCondLst>
                                    <p:cond delay="0"/>
                                  </p:stCondLst>
                                  <p:childTnLst>
                                    <p:anim calcmode="lin" valueType="num">
                                      <p:cBhvr>
                                        <p:cTn id="146" dur="1000"/>
                                        <p:tgtEl>
                                          <p:spTgt spid="61"/>
                                        </p:tgtEl>
                                        <p:attrNameLst>
                                          <p:attrName>ppt_w</p:attrName>
                                        </p:attrNameLst>
                                      </p:cBhvr>
                                      <p:tavLst>
                                        <p:tav tm="0">
                                          <p:val>
                                            <p:strVal val="ppt_w"/>
                                          </p:val>
                                        </p:tav>
                                        <p:tav tm="100000">
                                          <p:val>
                                            <p:strVal val="ppt_w*0.70"/>
                                          </p:val>
                                        </p:tav>
                                      </p:tavLst>
                                    </p:anim>
                                    <p:anim calcmode="lin" valueType="num">
                                      <p:cBhvr>
                                        <p:cTn id="147" dur="1000"/>
                                        <p:tgtEl>
                                          <p:spTgt spid="61"/>
                                        </p:tgtEl>
                                        <p:attrNameLst>
                                          <p:attrName>ppt_h</p:attrName>
                                        </p:attrNameLst>
                                      </p:cBhvr>
                                      <p:tavLst>
                                        <p:tav tm="0">
                                          <p:val>
                                            <p:strVal val="ppt_h"/>
                                          </p:val>
                                        </p:tav>
                                        <p:tav tm="100000">
                                          <p:val>
                                            <p:strVal val="ppt_h"/>
                                          </p:val>
                                        </p:tav>
                                      </p:tavLst>
                                    </p:anim>
                                    <p:animEffect transition="out" filter="fade">
                                      <p:cBhvr>
                                        <p:cTn id="148" dur="1000"/>
                                        <p:tgtEl>
                                          <p:spTgt spid="61"/>
                                        </p:tgtEl>
                                      </p:cBhvr>
                                    </p:animEffect>
                                    <p:set>
                                      <p:cBhvr>
                                        <p:cTn id="149" dur="1" fill="hold">
                                          <p:stCondLst>
                                            <p:cond delay="999"/>
                                          </p:stCondLst>
                                        </p:cTn>
                                        <p:tgtEl>
                                          <p:spTgt spid="61"/>
                                        </p:tgtEl>
                                        <p:attrNameLst>
                                          <p:attrName>style.visibility</p:attrName>
                                        </p:attrNameLst>
                                      </p:cBhvr>
                                      <p:to>
                                        <p:strVal val="hidden"/>
                                      </p:to>
                                    </p:set>
                                  </p:childTnLst>
                                </p:cTn>
                              </p:par>
                              <p:par>
                                <p:cTn id="150" presetID="55" presetClass="exit" presetSubtype="0" fill="hold" nodeType="withEffect">
                                  <p:stCondLst>
                                    <p:cond delay="0"/>
                                  </p:stCondLst>
                                  <p:childTnLst>
                                    <p:anim calcmode="lin" valueType="num">
                                      <p:cBhvr>
                                        <p:cTn id="151" dur="1000"/>
                                        <p:tgtEl>
                                          <p:spTgt spid="7"/>
                                        </p:tgtEl>
                                        <p:attrNameLst>
                                          <p:attrName>ppt_w</p:attrName>
                                        </p:attrNameLst>
                                      </p:cBhvr>
                                      <p:tavLst>
                                        <p:tav tm="0">
                                          <p:val>
                                            <p:strVal val="ppt_w"/>
                                          </p:val>
                                        </p:tav>
                                        <p:tav tm="100000">
                                          <p:val>
                                            <p:strVal val="ppt_w*0.70"/>
                                          </p:val>
                                        </p:tav>
                                      </p:tavLst>
                                    </p:anim>
                                    <p:anim calcmode="lin" valueType="num">
                                      <p:cBhvr>
                                        <p:cTn id="152" dur="1000"/>
                                        <p:tgtEl>
                                          <p:spTgt spid="7"/>
                                        </p:tgtEl>
                                        <p:attrNameLst>
                                          <p:attrName>ppt_h</p:attrName>
                                        </p:attrNameLst>
                                      </p:cBhvr>
                                      <p:tavLst>
                                        <p:tav tm="0">
                                          <p:val>
                                            <p:strVal val="ppt_h"/>
                                          </p:val>
                                        </p:tav>
                                        <p:tav tm="100000">
                                          <p:val>
                                            <p:strVal val="ppt_h"/>
                                          </p:val>
                                        </p:tav>
                                      </p:tavLst>
                                    </p:anim>
                                    <p:animEffect transition="out" filter="fade">
                                      <p:cBhvr>
                                        <p:cTn id="153" dur="1000"/>
                                        <p:tgtEl>
                                          <p:spTgt spid="7"/>
                                        </p:tgtEl>
                                      </p:cBhvr>
                                    </p:animEffect>
                                    <p:set>
                                      <p:cBhvr>
                                        <p:cTn id="154" dur="1" fill="hold">
                                          <p:stCondLst>
                                            <p:cond delay="999"/>
                                          </p:stCondLst>
                                        </p:cTn>
                                        <p:tgtEl>
                                          <p:spTgt spid="7"/>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55" presetClass="exit" presetSubtype="0" fill="hold" nodeType="clickEffect">
                                  <p:stCondLst>
                                    <p:cond delay="0"/>
                                  </p:stCondLst>
                                  <p:childTnLst>
                                    <p:anim calcmode="lin" valueType="num">
                                      <p:cBhvr>
                                        <p:cTn id="158" dur="1000"/>
                                        <p:tgtEl>
                                          <p:spTgt spid="9"/>
                                        </p:tgtEl>
                                        <p:attrNameLst>
                                          <p:attrName>ppt_w</p:attrName>
                                        </p:attrNameLst>
                                      </p:cBhvr>
                                      <p:tavLst>
                                        <p:tav tm="0">
                                          <p:val>
                                            <p:strVal val="ppt_w"/>
                                          </p:val>
                                        </p:tav>
                                        <p:tav tm="100000">
                                          <p:val>
                                            <p:strVal val="ppt_w*0.70"/>
                                          </p:val>
                                        </p:tav>
                                      </p:tavLst>
                                    </p:anim>
                                    <p:anim calcmode="lin" valueType="num">
                                      <p:cBhvr>
                                        <p:cTn id="159" dur="1000"/>
                                        <p:tgtEl>
                                          <p:spTgt spid="9"/>
                                        </p:tgtEl>
                                        <p:attrNameLst>
                                          <p:attrName>ppt_h</p:attrName>
                                        </p:attrNameLst>
                                      </p:cBhvr>
                                      <p:tavLst>
                                        <p:tav tm="0">
                                          <p:val>
                                            <p:strVal val="ppt_h"/>
                                          </p:val>
                                        </p:tav>
                                        <p:tav tm="100000">
                                          <p:val>
                                            <p:strVal val="ppt_h"/>
                                          </p:val>
                                        </p:tav>
                                      </p:tavLst>
                                    </p:anim>
                                    <p:animEffect transition="out" filter="fade">
                                      <p:cBhvr>
                                        <p:cTn id="160" dur="1000"/>
                                        <p:tgtEl>
                                          <p:spTgt spid="9"/>
                                        </p:tgtEl>
                                      </p:cBhvr>
                                    </p:animEffect>
                                    <p:set>
                                      <p:cBhvr>
                                        <p:cTn id="161" dur="1" fill="hold">
                                          <p:stCondLst>
                                            <p:cond delay="999"/>
                                          </p:stCondLst>
                                        </p:cTn>
                                        <p:tgtEl>
                                          <p:spTgt spid="9"/>
                                        </p:tgtEl>
                                        <p:attrNameLst>
                                          <p:attrName>style.visibility</p:attrName>
                                        </p:attrNameLst>
                                      </p:cBhvr>
                                      <p:to>
                                        <p:strVal val="hidden"/>
                                      </p:to>
                                    </p:set>
                                  </p:childTnLst>
                                </p:cTn>
                              </p:par>
                              <p:par>
                                <p:cTn id="162" presetID="55" presetClass="exit" presetSubtype="0" fill="hold" nodeType="withEffect">
                                  <p:stCondLst>
                                    <p:cond delay="0"/>
                                  </p:stCondLst>
                                  <p:childTnLst>
                                    <p:anim calcmode="lin" valueType="num">
                                      <p:cBhvr>
                                        <p:cTn id="163" dur="1000"/>
                                        <p:tgtEl>
                                          <p:spTgt spid="6"/>
                                        </p:tgtEl>
                                        <p:attrNameLst>
                                          <p:attrName>ppt_w</p:attrName>
                                        </p:attrNameLst>
                                      </p:cBhvr>
                                      <p:tavLst>
                                        <p:tav tm="0">
                                          <p:val>
                                            <p:strVal val="ppt_w"/>
                                          </p:val>
                                        </p:tav>
                                        <p:tav tm="100000">
                                          <p:val>
                                            <p:strVal val="ppt_w*0.70"/>
                                          </p:val>
                                        </p:tav>
                                      </p:tavLst>
                                    </p:anim>
                                    <p:anim calcmode="lin" valueType="num">
                                      <p:cBhvr>
                                        <p:cTn id="164" dur="1000"/>
                                        <p:tgtEl>
                                          <p:spTgt spid="6"/>
                                        </p:tgtEl>
                                        <p:attrNameLst>
                                          <p:attrName>ppt_h</p:attrName>
                                        </p:attrNameLst>
                                      </p:cBhvr>
                                      <p:tavLst>
                                        <p:tav tm="0">
                                          <p:val>
                                            <p:strVal val="ppt_h"/>
                                          </p:val>
                                        </p:tav>
                                        <p:tav tm="100000">
                                          <p:val>
                                            <p:strVal val="ppt_h"/>
                                          </p:val>
                                        </p:tav>
                                      </p:tavLst>
                                    </p:anim>
                                    <p:animEffect transition="out" filter="fade">
                                      <p:cBhvr>
                                        <p:cTn id="165" dur="1000"/>
                                        <p:tgtEl>
                                          <p:spTgt spid="6"/>
                                        </p:tgtEl>
                                      </p:cBhvr>
                                    </p:animEffect>
                                    <p:set>
                                      <p:cBhvr>
                                        <p:cTn id="166" dur="1" fill="hold">
                                          <p:stCondLst>
                                            <p:cond delay="999"/>
                                          </p:stCondLst>
                                        </p:cTn>
                                        <p:tgtEl>
                                          <p:spTgt spid="6"/>
                                        </p:tgtEl>
                                        <p:attrNameLst>
                                          <p:attrName>style.visibility</p:attrName>
                                        </p:attrNameLst>
                                      </p:cBhvr>
                                      <p:to>
                                        <p:strVal val="hidden"/>
                                      </p:to>
                                    </p:set>
                                  </p:childTnLst>
                                </p:cTn>
                              </p:par>
                              <p:par>
                                <p:cTn id="167" presetID="55" presetClass="exit" presetSubtype="0" fill="hold" grpId="1" nodeType="withEffect">
                                  <p:stCondLst>
                                    <p:cond delay="0"/>
                                  </p:stCondLst>
                                  <p:childTnLst>
                                    <p:anim calcmode="lin" valueType="num">
                                      <p:cBhvr>
                                        <p:cTn id="168" dur="1000"/>
                                        <p:tgtEl>
                                          <p:spTgt spid="62"/>
                                        </p:tgtEl>
                                        <p:attrNameLst>
                                          <p:attrName>ppt_w</p:attrName>
                                        </p:attrNameLst>
                                      </p:cBhvr>
                                      <p:tavLst>
                                        <p:tav tm="0">
                                          <p:val>
                                            <p:strVal val="ppt_w"/>
                                          </p:val>
                                        </p:tav>
                                        <p:tav tm="100000">
                                          <p:val>
                                            <p:strVal val="ppt_w*0.70"/>
                                          </p:val>
                                        </p:tav>
                                      </p:tavLst>
                                    </p:anim>
                                    <p:anim calcmode="lin" valueType="num">
                                      <p:cBhvr>
                                        <p:cTn id="169" dur="1000"/>
                                        <p:tgtEl>
                                          <p:spTgt spid="62"/>
                                        </p:tgtEl>
                                        <p:attrNameLst>
                                          <p:attrName>ppt_h</p:attrName>
                                        </p:attrNameLst>
                                      </p:cBhvr>
                                      <p:tavLst>
                                        <p:tav tm="0">
                                          <p:val>
                                            <p:strVal val="ppt_h"/>
                                          </p:val>
                                        </p:tav>
                                        <p:tav tm="100000">
                                          <p:val>
                                            <p:strVal val="ppt_h"/>
                                          </p:val>
                                        </p:tav>
                                      </p:tavLst>
                                    </p:anim>
                                    <p:animEffect transition="out" filter="fade">
                                      <p:cBhvr>
                                        <p:cTn id="170" dur="1000"/>
                                        <p:tgtEl>
                                          <p:spTgt spid="62"/>
                                        </p:tgtEl>
                                      </p:cBhvr>
                                    </p:animEffect>
                                    <p:set>
                                      <p:cBhvr>
                                        <p:cTn id="171" dur="1" fill="hold">
                                          <p:stCondLst>
                                            <p:cond delay="999"/>
                                          </p:stCondLst>
                                        </p:cTn>
                                        <p:tgtEl>
                                          <p:spTgt spid="62"/>
                                        </p:tgtEl>
                                        <p:attrNameLst>
                                          <p:attrName>style.visibility</p:attrName>
                                        </p:attrNameLst>
                                      </p:cBhvr>
                                      <p:to>
                                        <p:strVal val="hidden"/>
                                      </p:to>
                                    </p:set>
                                  </p:childTnLst>
                                </p:cTn>
                              </p:par>
                              <p:par>
                                <p:cTn id="172" presetID="55" presetClass="exit" presetSubtype="0" fill="hold" nodeType="withEffect">
                                  <p:stCondLst>
                                    <p:cond delay="0"/>
                                  </p:stCondLst>
                                  <p:childTnLst>
                                    <p:anim calcmode="lin" valueType="num">
                                      <p:cBhvr>
                                        <p:cTn id="173" dur="1000"/>
                                        <p:tgtEl>
                                          <p:spTgt spid="64"/>
                                        </p:tgtEl>
                                        <p:attrNameLst>
                                          <p:attrName>ppt_w</p:attrName>
                                        </p:attrNameLst>
                                      </p:cBhvr>
                                      <p:tavLst>
                                        <p:tav tm="0">
                                          <p:val>
                                            <p:strVal val="ppt_w"/>
                                          </p:val>
                                        </p:tav>
                                        <p:tav tm="100000">
                                          <p:val>
                                            <p:strVal val="ppt_w*0.70"/>
                                          </p:val>
                                        </p:tav>
                                      </p:tavLst>
                                    </p:anim>
                                    <p:anim calcmode="lin" valueType="num">
                                      <p:cBhvr>
                                        <p:cTn id="174" dur="1000"/>
                                        <p:tgtEl>
                                          <p:spTgt spid="64"/>
                                        </p:tgtEl>
                                        <p:attrNameLst>
                                          <p:attrName>ppt_h</p:attrName>
                                        </p:attrNameLst>
                                      </p:cBhvr>
                                      <p:tavLst>
                                        <p:tav tm="0">
                                          <p:val>
                                            <p:strVal val="ppt_h"/>
                                          </p:val>
                                        </p:tav>
                                        <p:tav tm="100000">
                                          <p:val>
                                            <p:strVal val="ppt_h"/>
                                          </p:val>
                                        </p:tav>
                                      </p:tavLst>
                                    </p:anim>
                                    <p:animEffect transition="out" filter="fade">
                                      <p:cBhvr>
                                        <p:cTn id="175" dur="1000"/>
                                        <p:tgtEl>
                                          <p:spTgt spid="64"/>
                                        </p:tgtEl>
                                      </p:cBhvr>
                                    </p:animEffect>
                                    <p:set>
                                      <p:cBhvr>
                                        <p:cTn id="176" dur="1" fill="hold">
                                          <p:stCondLst>
                                            <p:cond delay="9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2" animBg="1"/>
      <p:bldP spid="56" grpId="3" animBg="1"/>
      <p:bldP spid="57" grpId="0" animBg="1"/>
      <p:bldP spid="57" grpId="1" animBg="1"/>
      <p:bldP spid="58" grpId="0" animBg="1"/>
      <p:bldP spid="58" grpId="1" animBg="1"/>
      <p:bldP spid="59" grpId="0" animBg="1"/>
      <p:bldP spid="59" grpId="1" animBg="1"/>
      <p:bldP spid="62" grpId="0" animBg="1"/>
      <p:bldP spid="6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20" name="Rectangle 296"/>
          <p:cNvSpPr>
            <a:spLocks noChangeArrowheads="1"/>
          </p:cNvSpPr>
          <p:nvPr/>
        </p:nvSpPr>
        <p:spPr bwMode="auto">
          <a:xfrm>
            <a:off x="152400" y="990600"/>
            <a:ext cx="5257800" cy="1938992"/>
          </a:xfrm>
          <a:prstGeom prst="rect">
            <a:avLst/>
          </a:prstGeom>
          <a:solidFill>
            <a:schemeClr val="accent6">
              <a:lumMod val="50000"/>
              <a:alpha val="0"/>
            </a:schemeClr>
          </a:solidFill>
          <a:ln w="9525" algn="ctr">
            <a:solidFill>
              <a:schemeClr val="tx1"/>
            </a:solidFill>
            <a:miter lim="800000"/>
            <a:headEnd/>
            <a:tailEnd/>
          </a:ln>
          <a:effectLst/>
        </p:spPr>
        <p:txBody>
          <a:bodyPr wrap="square" lIns="0" tIns="0" rIns="0" bIns="0" anchor="ctr">
            <a:spAutoFit/>
          </a:bodyPr>
          <a:lstStyle/>
          <a:p>
            <a:r>
              <a:rPr lang="en-US" dirty="0">
                <a:solidFill>
                  <a:srgbClr val="00B050"/>
                </a:solidFill>
              </a:rPr>
              <a:t>// Kernel to compute vector sum C = A+B</a:t>
            </a:r>
          </a:p>
          <a:p>
            <a:r>
              <a:rPr lang="en-US" dirty="0">
                <a:solidFill>
                  <a:srgbClr val="C00000"/>
                </a:solidFill>
              </a:rPr>
              <a:t>__global__ </a:t>
            </a:r>
            <a:r>
              <a:rPr lang="en-US" dirty="0">
                <a:solidFill>
                  <a:srgbClr val="0070C0"/>
                </a:solidFill>
              </a:rPr>
              <a:t>void</a:t>
            </a:r>
            <a:r>
              <a:rPr lang="en-US" b="0" dirty="0">
                <a:solidFill>
                  <a:srgbClr val="0070C0"/>
                </a:solidFill>
              </a:rPr>
              <a:t> </a:t>
            </a:r>
            <a:r>
              <a:rPr lang="en-US" b="0" dirty="0"/>
              <a:t>vecAdd( </a:t>
            </a:r>
            <a:r>
              <a:rPr lang="en-US" b="0" dirty="0">
                <a:solidFill>
                  <a:srgbClr val="0070C0"/>
                </a:solidFill>
              </a:rPr>
              <a:t>float</a:t>
            </a:r>
            <a:r>
              <a:rPr lang="en-US" b="0" dirty="0"/>
              <a:t>* A,  </a:t>
            </a:r>
            <a:r>
              <a:rPr lang="en-US" b="0" dirty="0">
                <a:solidFill>
                  <a:srgbClr val="0070C0"/>
                </a:solidFill>
              </a:rPr>
              <a:t>float</a:t>
            </a:r>
            <a:r>
              <a:rPr lang="en-US" b="0" dirty="0"/>
              <a:t>* B,  </a:t>
            </a:r>
            <a:r>
              <a:rPr lang="en-US" b="0" dirty="0">
                <a:solidFill>
                  <a:srgbClr val="0070C0"/>
                </a:solidFill>
              </a:rPr>
              <a:t>float</a:t>
            </a:r>
            <a:r>
              <a:rPr lang="en-US" b="0" dirty="0"/>
              <a:t>* C )</a:t>
            </a:r>
          </a:p>
          <a:p>
            <a:r>
              <a:rPr lang="en-US" b="0" dirty="0"/>
              <a:t>{</a:t>
            </a:r>
          </a:p>
          <a:p>
            <a:r>
              <a:rPr lang="en-US" b="0" dirty="0"/>
              <a:t>    </a:t>
            </a:r>
            <a:r>
              <a:rPr lang="en-US" b="0" dirty="0">
                <a:solidFill>
                  <a:srgbClr val="0070C0"/>
                </a:solidFill>
              </a:rPr>
              <a:t>int</a:t>
            </a:r>
            <a:r>
              <a:rPr lang="en-US" b="0" dirty="0"/>
              <a:t> i = </a:t>
            </a:r>
            <a:r>
              <a:rPr lang="en-US" dirty="0">
                <a:solidFill>
                  <a:srgbClr val="C00000"/>
                </a:solidFill>
              </a:rPr>
              <a:t>blockDim.x</a:t>
            </a:r>
            <a:r>
              <a:rPr lang="en-US" b="0" dirty="0"/>
              <a:t> * </a:t>
            </a:r>
            <a:r>
              <a:rPr lang="en-US" dirty="0">
                <a:solidFill>
                  <a:srgbClr val="C00000"/>
                </a:solidFill>
              </a:rPr>
              <a:t>blockIdx.x</a:t>
            </a:r>
            <a:r>
              <a:rPr lang="en-US" dirty="0">
                <a:solidFill>
                  <a:srgbClr val="008000"/>
                </a:solidFill>
              </a:rPr>
              <a:t> </a:t>
            </a:r>
            <a:r>
              <a:rPr lang="en-US" b="0" dirty="0"/>
              <a:t>+ </a:t>
            </a:r>
            <a:r>
              <a:rPr lang="en-US" dirty="0">
                <a:solidFill>
                  <a:srgbClr val="C00000"/>
                </a:solidFill>
              </a:rPr>
              <a:t>threadIdx.x</a:t>
            </a:r>
            <a:r>
              <a:rPr lang="en-US" b="0" dirty="0"/>
              <a:t>;</a:t>
            </a:r>
          </a:p>
          <a:p>
            <a:r>
              <a:rPr lang="en-US" b="0" dirty="0"/>
              <a:t>    C[i] = A[i] + B[i];</a:t>
            </a:r>
          </a:p>
          <a:p>
            <a:r>
              <a:rPr lang="en-US" b="0" dirty="0"/>
              <a:t>}</a:t>
            </a:r>
          </a:p>
        </p:txBody>
      </p:sp>
      <p:sp>
        <p:nvSpPr>
          <p:cNvPr id="52226" name="Rectangle 2"/>
          <p:cNvSpPr>
            <a:spLocks noGrp="1" noChangeArrowheads="1"/>
          </p:cNvSpPr>
          <p:nvPr>
            <p:ph type="title"/>
          </p:nvPr>
        </p:nvSpPr>
        <p:spPr/>
        <p:txBody>
          <a:bodyPr anchor="ctr" anchorCtr="0">
            <a:noAutofit/>
          </a:bodyPr>
          <a:lstStyle/>
          <a:p>
            <a:r>
              <a:rPr lang="en-US" dirty="0"/>
              <a:t>CUDA Memory Hierarchy: An Illustration</a:t>
            </a:r>
          </a:p>
        </p:txBody>
      </p:sp>
      <p:grpSp>
        <p:nvGrpSpPr>
          <p:cNvPr id="2" name="Group 295"/>
          <p:cNvGrpSpPr>
            <a:grpSpLocks/>
          </p:cNvGrpSpPr>
          <p:nvPr/>
        </p:nvGrpSpPr>
        <p:grpSpPr bwMode="auto">
          <a:xfrm>
            <a:off x="533400" y="3048000"/>
            <a:ext cx="4495800" cy="2667000"/>
            <a:chOff x="1296" y="1776"/>
            <a:chExt cx="3840" cy="1872"/>
          </a:xfrm>
        </p:grpSpPr>
        <p:sp>
          <p:nvSpPr>
            <p:cNvPr id="52358" name="Rectangle 134"/>
            <p:cNvSpPr>
              <a:spLocks noChangeArrowheads="1"/>
            </p:cNvSpPr>
            <p:nvPr/>
          </p:nvSpPr>
          <p:spPr bwMode="auto">
            <a:xfrm>
              <a:off x="1296" y="1776"/>
              <a:ext cx="3840" cy="1872"/>
            </a:xfrm>
            <a:prstGeom prst="rect">
              <a:avLst/>
            </a:prstGeom>
            <a:solidFill>
              <a:srgbClr val="FEBD1A">
                <a:alpha val="28627"/>
              </a:srgbClr>
            </a:solidFill>
            <a:ln w="22225" algn="ctr">
              <a:solidFill>
                <a:schemeClr val="tx1"/>
              </a:solidFill>
              <a:miter lim="800000"/>
              <a:headEnd/>
              <a:tailEnd/>
            </a:ln>
            <a:effectLst/>
          </p:spPr>
          <p:txBody>
            <a:bodyPr lIns="0" tIns="0" rIns="0" bIns="0" anchor="ctr">
              <a:spAutoFit/>
            </a:bodyPr>
            <a:lstStyle/>
            <a:p>
              <a:endParaRPr lang="en-US" dirty="0"/>
            </a:p>
          </p:txBody>
        </p:sp>
        <p:sp>
          <p:nvSpPr>
            <p:cNvPr id="52359" name="Text Box 135"/>
            <p:cNvSpPr txBox="1">
              <a:spLocks noChangeArrowheads="1"/>
            </p:cNvSpPr>
            <p:nvPr/>
          </p:nvSpPr>
          <p:spPr bwMode="auto">
            <a:xfrm>
              <a:off x="3552" y="2304"/>
              <a:ext cx="1029" cy="513"/>
            </a:xfrm>
            <a:prstGeom prst="rect">
              <a:avLst/>
            </a:prstGeom>
            <a:noFill/>
            <a:ln w="9525" algn="ctr">
              <a:noFill/>
              <a:miter lim="800000"/>
              <a:headEnd/>
              <a:tailEnd/>
            </a:ln>
            <a:effectLst/>
          </p:spPr>
          <p:txBody>
            <a:bodyPr lIns="0" tIns="0" rIns="0" bIns="0">
              <a:spAutoFit/>
            </a:bodyPr>
            <a:lstStyle/>
            <a:p>
              <a:pPr algn="ctr"/>
              <a:r>
                <a:rPr lang="en-US" dirty="0"/>
                <a:t>…………..</a:t>
              </a:r>
            </a:p>
          </p:txBody>
        </p:sp>
        <p:grpSp>
          <p:nvGrpSpPr>
            <p:cNvPr id="3" name="Group 258"/>
            <p:cNvGrpSpPr>
              <a:grpSpLocks/>
            </p:cNvGrpSpPr>
            <p:nvPr/>
          </p:nvGrpSpPr>
          <p:grpSpPr bwMode="auto">
            <a:xfrm>
              <a:off x="4621" y="1920"/>
              <a:ext cx="357" cy="1068"/>
              <a:chOff x="4621" y="1920"/>
              <a:chExt cx="357" cy="1068"/>
            </a:xfrm>
          </p:grpSpPr>
          <p:sp>
            <p:nvSpPr>
              <p:cNvPr id="52459" name="Rectangle 235"/>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457" name="Rectangle 233"/>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58" name="Rectangle 234"/>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60" name="Rectangle 236"/>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461" name="Rectangle 237"/>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sp>
          <p:nvSpPr>
            <p:cNvPr id="52479" name="Rectangle 255"/>
            <p:cNvSpPr>
              <a:spLocks noChangeArrowheads="1"/>
            </p:cNvSpPr>
            <p:nvPr/>
          </p:nvSpPr>
          <p:spPr bwMode="auto">
            <a:xfrm>
              <a:off x="1415" y="3082"/>
              <a:ext cx="3563" cy="425"/>
            </a:xfrm>
            <a:prstGeom prst="rect">
              <a:avLst/>
            </a:prstGeom>
            <a:solidFill>
              <a:srgbClr val="339966"/>
            </a:solidFill>
            <a:ln w="15875" algn="ctr">
              <a:solidFill>
                <a:schemeClr val="tx1"/>
              </a:solidFill>
              <a:miter lim="800000"/>
              <a:headEnd/>
              <a:tailEnd/>
            </a:ln>
            <a:effectLst/>
          </p:spPr>
          <p:txBody>
            <a:bodyPr lIns="0" tIns="0" rIns="0" bIns="0" anchor="ctr">
              <a:spAutoFit/>
            </a:bodyPr>
            <a:lstStyle/>
            <a:p>
              <a:endParaRPr lang="en-US" dirty="0"/>
            </a:p>
          </p:txBody>
        </p:sp>
        <p:sp>
          <p:nvSpPr>
            <p:cNvPr id="52480" name="Rectangle 256"/>
            <p:cNvSpPr>
              <a:spLocks noChangeArrowheads="1"/>
            </p:cNvSpPr>
            <p:nvPr/>
          </p:nvSpPr>
          <p:spPr bwMode="auto">
            <a:xfrm>
              <a:off x="1536" y="3216"/>
              <a:ext cx="528" cy="144"/>
            </a:xfrm>
            <a:prstGeom prst="rect">
              <a:avLst/>
            </a:prstGeom>
            <a:solidFill>
              <a:srgbClr val="FFCC99"/>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81" name="Rectangle 257"/>
            <p:cNvSpPr>
              <a:spLocks noChangeArrowheads="1"/>
            </p:cNvSpPr>
            <p:nvPr/>
          </p:nvSpPr>
          <p:spPr bwMode="auto">
            <a:xfrm>
              <a:off x="2160" y="3216"/>
              <a:ext cx="528" cy="144"/>
            </a:xfrm>
            <a:prstGeom prst="rect">
              <a:avLst/>
            </a:prstGeom>
            <a:solidFill>
              <a:srgbClr val="FFFF99"/>
            </a:solidFill>
            <a:ln w="9525" algn="ctr">
              <a:solidFill>
                <a:schemeClr val="tx1"/>
              </a:solidFill>
              <a:miter lim="800000"/>
              <a:headEnd/>
              <a:tailEnd/>
            </a:ln>
            <a:effectLst/>
          </p:spPr>
          <p:txBody>
            <a:bodyPr wrap="none" lIns="0" tIns="0" rIns="0" bIns="0" anchor="ctr">
              <a:spAutoFit/>
            </a:bodyPr>
            <a:lstStyle/>
            <a:p>
              <a:endParaRPr lang="en-US" dirty="0"/>
            </a:p>
          </p:txBody>
        </p:sp>
        <p:grpSp>
          <p:nvGrpSpPr>
            <p:cNvPr id="4" name="Group 259"/>
            <p:cNvGrpSpPr>
              <a:grpSpLocks/>
            </p:cNvGrpSpPr>
            <p:nvPr/>
          </p:nvGrpSpPr>
          <p:grpSpPr bwMode="auto">
            <a:xfrm>
              <a:off x="3216" y="1920"/>
              <a:ext cx="357" cy="1068"/>
              <a:chOff x="4621" y="1920"/>
              <a:chExt cx="357" cy="1068"/>
            </a:xfrm>
          </p:grpSpPr>
          <p:sp>
            <p:nvSpPr>
              <p:cNvPr id="52484" name="Rectangle 260"/>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485" name="Rectangle 261"/>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86" name="Rectangle 262"/>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87" name="Rectangle 263"/>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488" name="Rectangle 264"/>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5" name="Group 265"/>
            <p:cNvGrpSpPr>
              <a:grpSpLocks/>
            </p:cNvGrpSpPr>
            <p:nvPr/>
          </p:nvGrpSpPr>
          <p:grpSpPr bwMode="auto">
            <a:xfrm>
              <a:off x="2859" y="1920"/>
              <a:ext cx="357" cy="1068"/>
              <a:chOff x="4621" y="1920"/>
              <a:chExt cx="357" cy="1068"/>
            </a:xfrm>
          </p:grpSpPr>
          <p:sp>
            <p:nvSpPr>
              <p:cNvPr id="52490" name="Rectangle 266"/>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491" name="Rectangle 267"/>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92" name="Rectangle 268"/>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93" name="Rectangle 269"/>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494" name="Rectangle 270"/>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6" name="Group 271"/>
            <p:cNvGrpSpPr>
              <a:grpSpLocks/>
            </p:cNvGrpSpPr>
            <p:nvPr/>
          </p:nvGrpSpPr>
          <p:grpSpPr bwMode="auto">
            <a:xfrm>
              <a:off x="2496" y="1920"/>
              <a:ext cx="357" cy="1068"/>
              <a:chOff x="4621" y="1920"/>
              <a:chExt cx="357" cy="1068"/>
            </a:xfrm>
          </p:grpSpPr>
          <p:sp>
            <p:nvSpPr>
              <p:cNvPr id="52496" name="Rectangle 272"/>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497" name="Rectangle 273"/>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98" name="Rectangle 274"/>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499" name="Rectangle 275"/>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500" name="Rectangle 276"/>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7" name="Group 277"/>
            <p:cNvGrpSpPr>
              <a:grpSpLocks/>
            </p:cNvGrpSpPr>
            <p:nvPr/>
          </p:nvGrpSpPr>
          <p:grpSpPr bwMode="auto">
            <a:xfrm>
              <a:off x="2139" y="1920"/>
              <a:ext cx="357" cy="1068"/>
              <a:chOff x="4621" y="1920"/>
              <a:chExt cx="357" cy="1068"/>
            </a:xfrm>
          </p:grpSpPr>
          <p:sp>
            <p:nvSpPr>
              <p:cNvPr id="52502" name="Rectangle 278"/>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503" name="Rectangle 279"/>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04" name="Rectangle 280"/>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05" name="Rectangle 281"/>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506" name="Rectangle 282"/>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8" name="Group 283"/>
            <p:cNvGrpSpPr>
              <a:grpSpLocks/>
            </p:cNvGrpSpPr>
            <p:nvPr/>
          </p:nvGrpSpPr>
          <p:grpSpPr bwMode="auto">
            <a:xfrm>
              <a:off x="1776" y="1920"/>
              <a:ext cx="357" cy="1068"/>
              <a:chOff x="4621" y="1920"/>
              <a:chExt cx="357" cy="1068"/>
            </a:xfrm>
          </p:grpSpPr>
          <p:sp>
            <p:nvSpPr>
              <p:cNvPr id="52508" name="Rectangle 284"/>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509" name="Rectangle 285"/>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10" name="Rectangle 286"/>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11" name="Rectangle 287"/>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512" name="Rectangle 288"/>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nvGrpSpPr>
            <p:cNvPr id="9" name="Group 289"/>
            <p:cNvGrpSpPr>
              <a:grpSpLocks/>
            </p:cNvGrpSpPr>
            <p:nvPr/>
          </p:nvGrpSpPr>
          <p:grpSpPr bwMode="auto">
            <a:xfrm>
              <a:off x="1419" y="1920"/>
              <a:ext cx="357" cy="1068"/>
              <a:chOff x="4621" y="1920"/>
              <a:chExt cx="357" cy="1068"/>
            </a:xfrm>
          </p:grpSpPr>
          <p:sp>
            <p:nvSpPr>
              <p:cNvPr id="52514" name="Rectangle 290"/>
              <p:cNvSpPr>
                <a:spLocks noChangeArrowheads="1"/>
              </p:cNvSpPr>
              <p:nvPr/>
            </p:nvSpPr>
            <p:spPr bwMode="auto">
              <a:xfrm>
                <a:off x="4621" y="1920"/>
                <a:ext cx="357" cy="1068"/>
              </a:xfrm>
              <a:prstGeom prst="rect">
                <a:avLst/>
              </a:prstGeom>
              <a:solidFill>
                <a:schemeClr val="tx2">
                  <a:alpha val="28999"/>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52515" name="Rectangle 291"/>
              <p:cNvSpPr>
                <a:spLocks noChangeArrowheads="1"/>
              </p:cNvSpPr>
              <p:nvPr/>
            </p:nvSpPr>
            <p:spPr bwMode="auto">
              <a:xfrm>
                <a:off x="4661" y="1997"/>
                <a:ext cx="277" cy="189"/>
              </a:xfrm>
              <a:prstGeom prst="rect">
                <a:avLst/>
              </a:prstGeom>
              <a:solidFill>
                <a:srgbClr val="FF99CC"/>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16" name="Rectangle 292"/>
              <p:cNvSpPr>
                <a:spLocks noChangeArrowheads="1"/>
              </p:cNvSpPr>
              <p:nvPr/>
            </p:nvSpPr>
            <p:spPr bwMode="auto">
              <a:xfrm>
                <a:off x="4661" y="2281"/>
                <a:ext cx="277" cy="141"/>
              </a:xfrm>
              <a:prstGeom prst="rect">
                <a:avLst/>
              </a:prstGeom>
              <a:solidFill>
                <a:srgbClr val="008080"/>
              </a:solidFill>
              <a:ln w="9525" algn="ctr">
                <a:solidFill>
                  <a:schemeClr val="tx1"/>
                </a:solidFill>
                <a:miter lim="800000"/>
                <a:headEnd/>
                <a:tailEnd/>
              </a:ln>
              <a:effectLst/>
            </p:spPr>
            <p:txBody>
              <a:bodyPr wrap="none" lIns="0" tIns="0" rIns="0" bIns="0" anchor="ctr">
                <a:spAutoFit/>
              </a:bodyPr>
              <a:lstStyle/>
              <a:p>
                <a:endParaRPr lang="en-US" dirty="0"/>
              </a:p>
            </p:txBody>
          </p:sp>
          <p:sp>
            <p:nvSpPr>
              <p:cNvPr id="52517" name="Rectangle 293"/>
              <p:cNvSpPr>
                <a:spLocks noChangeArrowheads="1"/>
              </p:cNvSpPr>
              <p:nvPr/>
            </p:nvSpPr>
            <p:spPr bwMode="auto">
              <a:xfrm>
                <a:off x="4661" y="2516"/>
                <a:ext cx="277" cy="142"/>
              </a:xfrm>
              <a:prstGeom prst="rect">
                <a:avLst/>
              </a:prstGeom>
              <a:solidFill>
                <a:srgbClr val="FFFF99"/>
              </a:solidFill>
              <a:ln w="9525" algn="ctr">
                <a:solidFill>
                  <a:schemeClr val="tx1"/>
                </a:solidFill>
                <a:miter lim="800000"/>
                <a:headEnd/>
                <a:tailEnd/>
              </a:ln>
              <a:effectLst/>
            </p:spPr>
            <p:txBody>
              <a:bodyPr lIns="0" tIns="0" rIns="0" bIns="0" anchor="ctr">
                <a:spAutoFit/>
              </a:bodyPr>
              <a:lstStyle/>
              <a:p>
                <a:endParaRPr lang="en-US" dirty="0"/>
              </a:p>
            </p:txBody>
          </p:sp>
          <p:sp>
            <p:nvSpPr>
              <p:cNvPr id="52518" name="Rectangle 294"/>
              <p:cNvSpPr>
                <a:spLocks noChangeArrowheads="1"/>
              </p:cNvSpPr>
              <p:nvPr/>
            </p:nvSpPr>
            <p:spPr bwMode="auto">
              <a:xfrm>
                <a:off x="4661" y="2752"/>
                <a:ext cx="277" cy="142"/>
              </a:xfrm>
              <a:prstGeom prst="rect">
                <a:avLst/>
              </a:prstGeom>
              <a:solidFill>
                <a:srgbClr val="FFCC99"/>
              </a:solidFill>
              <a:ln w="9525" algn="ctr">
                <a:solidFill>
                  <a:schemeClr val="tx1"/>
                </a:solidFill>
                <a:miter lim="800000"/>
                <a:headEnd/>
                <a:tailEnd/>
              </a:ln>
              <a:effectLst/>
            </p:spPr>
            <p:txBody>
              <a:bodyPr lIns="0" tIns="0" rIns="0" bIns="0" anchor="ctr">
                <a:spAutoFit/>
              </a:bodyPr>
              <a:lstStyle/>
              <a:p>
                <a:endParaRPr lang="en-US" dirty="0"/>
              </a:p>
            </p:txBody>
          </p:sp>
        </p:grpSp>
      </p:grpSp>
      <p:sp>
        <p:nvSpPr>
          <p:cNvPr id="52521" name="Oval 297"/>
          <p:cNvSpPr>
            <a:spLocks noChangeArrowheads="1"/>
          </p:cNvSpPr>
          <p:nvPr/>
        </p:nvSpPr>
        <p:spPr bwMode="auto">
          <a:xfrm>
            <a:off x="3733800" y="5791200"/>
            <a:ext cx="1905000" cy="389513"/>
          </a:xfrm>
          <a:prstGeom prst="ellipse">
            <a:avLst/>
          </a:prstGeom>
          <a:noFill/>
          <a:ln w="25400" algn="ctr">
            <a:solidFill>
              <a:srgbClr val="FF0000"/>
            </a:solidFill>
            <a:round/>
            <a:headEnd/>
            <a:tailEnd/>
          </a:ln>
          <a:effectLst/>
        </p:spPr>
        <p:txBody>
          <a:bodyPr wrap="square" lIns="0" tIns="0" rIns="0" bIns="0" anchor="ctr">
            <a:spAutoFit/>
          </a:bodyPr>
          <a:lstStyle/>
          <a:p>
            <a:endParaRPr lang="en-US" dirty="0"/>
          </a:p>
        </p:txBody>
      </p:sp>
      <p:sp>
        <p:nvSpPr>
          <p:cNvPr id="52522" name="Rectangle 298"/>
          <p:cNvSpPr>
            <a:spLocks noChangeArrowheads="1"/>
          </p:cNvSpPr>
          <p:nvPr/>
        </p:nvSpPr>
        <p:spPr bwMode="auto">
          <a:xfrm>
            <a:off x="152400" y="5867401"/>
            <a:ext cx="5410200" cy="276999"/>
          </a:xfrm>
          <a:prstGeom prst="rect">
            <a:avLst/>
          </a:prstGeom>
          <a:solidFill>
            <a:srgbClr val="3366AA">
              <a:alpha val="0"/>
            </a:srgbClr>
          </a:solidFill>
          <a:ln w="9525" algn="ctr">
            <a:solidFill>
              <a:schemeClr val="tx1"/>
            </a:solidFill>
            <a:miter lim="800000"/>
            <a:headEnd/>
            <a:tailEnd/>
          </a:ln>
          <a:effectLst/>
        </p:spPr>
        <p:txBody>
          <a:bodyPr wrap="square" lIns="0" tIns="0" rIns="0" bIns="0" anchor="ctr">
            <a:spAutoFit/>
          </a:bodyPr>
          <a:lstStyle/>
          <a:p>
            <a:r>
              <a:rPr lang="en-US" sz="1800" b="0" dirty="0">
                <a:solidFill>
                  <a:schemeClr val="accent2"/>
                </a:solidFill>
              </a:rPr>
              <a:t> </a:t>
            </a:r>
            <a:r>
              <a:rPr lang="en-US" b="0" dirty="0"/>
              <a:t>vecAdd</a:t>
            </a:r>
            <a:r>
              <a:rPr lang="en-US" dirty="0">
                <a:solidFill>
                  <a:srgbClr val="C00000"/>
                </a:solidFill>
              </a:rPr>
              <a:t>&lt;&lt;&lt;</a:t>
            </a:r>
            <a:r>
              <a:rPr lang="en-US" dirty="0">
                <a:solidFill>
                  <a:srgbClr val="008000"/>
                </a:solidFill>
              </a:rPr>
              <a:t> </a:t>
            </a:r>
            <a:r>
              <a:rPr lang="en-US" dirty="0"/>
              <a:t>dimGrid, dimBlock </a:t>
            </a:r>
            <a:r>
              <a:rPr lang="en-US" dirty="0">
                <a:solidFill>
                  <a:srgbClr val="C00000"/>
                </a:solidFill>
              </a:rPr>
              <a:t>&gt;&gt;&gt;</a:t>
            </a:r>
            <a:r>
              <a:rPr lang="en-US" b="0" dirty="0"/>
              <a:t>(d_A, d_B, d_C);</a:t>
            </a:r>
          </a:p>
        </p:txBody>
      </p:sp>
      <p:sp>
        <p:nvSpPr>
          <p:cNvPr id="52525" name="Oval 301"/>
          <p:cNvSpPr>
            <a:spLocks noChangeArrowheads="1"/>
          </p:cNvSpPr>
          <p:nvPr/>
        </p:nvSpPr>
        <p:spPr bwMode="auto">
          <a:xfrm>
            <a:off x="3276600" y="1210687"/>
            <a:ext cx="228600" cy="389513"/>
          </a:xfrm>
          <a:prstGeom prst="ellipse">
            <a:avLst/>
          </a:prstGeom>
          <a:noFill/>
          <a:ln w="25400" algn="ctr">
            <a:solidFill>
              <a:srgbClr val="0070C0"/>
            </a:solidFill>
            <a:round/>
            <a:headEnd/>
            <a:tailEnd/>
          </a:ln>
          <a:effectLst/>
        </p:spPr>
        <p:txBody>
          <a:bodyPr wrap="square" lIns="0" tIns="0" rIns="0" bIns="0" anchor="ctr">
            <a:spAutoFit/>
          </a:bodyPr>
          <a:lstStyle/>
          <a:p>
            <a:endParaRPr lang="en-US" dirty="0"/>
          </a:p>
        </p:txBody>
      </p:sp>
      <p:sp>
        <p:nvSpPr>
          <p:cNvPr id="52526" name="Oval 302"/>
          <p:cNvSpPr>
            <a:spLocks noChangeArrowheads="1"/>
          </p:cNvSpPr>
          <p:nvPr/>
        </p:nvSpPr>
        <p:spPr bwMode="auto">
          <a:xfrm>
            <a:off x="4191000" y="1210687"/>
            <a:ext cx="228600" cy="389513"/>
          </a:xfrm>
          <a:prstGeom prst="ellipse">
            <a:avLst/>
          </a:prstGeom>
          <a:noFill/>
          <a:ln w="25400" algn="ctr">
            <a:solidFill>
              <a:srgbClr val="0070C0"/>
            </a:solidFill>
            <a:round/>
            <a:headEnd/>
            <a:tailEnd/>
          </a:ln>
          <a:effectLst/>
        </p:spPr>
        <p:txBody>
          <a:bodyPr wrap="square" lIns="0" tIns="0" rIns="0" bIns="0" anchor="ctr">
            <a:spAutoFit/>
          </a:bodyPr>
          <a:lstStyle/>
          <a:p>
            <a:endParaRPr lang="en-US" dirty="0"/>
          </a:p>
        </p:txBody>
      </p:sp>
      <p:sp>
        <p:nvSpPr>
          <p:cNvPr id="52527" name="Oval 303"/>
          <p:cNvSpPr>
            <a:spLocks noChangeArrowheads="1"/>
          </p:cNvSpPr>
          <p:nvPr/>
        </p:nvSpPr>
        <p:spPr bwMode="auto">
          <a:xfrm>
            <a:off x="5029200" y="1210687"/>
            <a:ext cx="304800" cy="389513"/>
          </a:xfrm>
          <a:prstGeom prst="ellipse">
            <a:avLst/>
          </a:prstGeom>
          <a:noFill/>
          <a:ln w="25400" algn="ctr">
            <a:solidFill>
              <a:srgbClr val="0070C0"/>
            </a:solidFill>
            <a:round/>
            <a:headEnd/>
            <a:tailEnd/>
          </a:ln>
          <a:effectLst/>
        </p:spPr>
        <p:txBody>
          <a:bodyPr wrap="square" lIns="0" tIns="0" rIns="0" bIns="0" anchor="ctr">
            <a:spAutoFit/>
          </a:bodyPr>
          <a:lstStyle/>
          <a:p>
            <a:endParaRPr lang="en-US" b="1" dirty="0"/>
          </a:p>
        </p:txBody>
      </p:sp>
      <p:sp>
        <p:nvSpPr>
          <p:cNvPr id="52531" name="Oval 307"/>
          <p:cNvSpPr>
            <a:spLocks noChangeArrowheads="1"/>
          </p:cNvSpPr>
          <p:nvPr/>
        </p:nvSpPr>
        <p:spPr bwMode="auto">
          <a:xfrm>
            <a:off x="685800" y="2048887"/>
            <a:ext cx="152400" cy="389513"/>
          </a:xfrm>
          <a:prstGeom prst="ellipse">
            <a:avLst/>
          </a:prstGeom>
          <a:noFill/>
          <a:ln w="25400" algn="ctr">
            <a:solidFill>
              <a:srgbClr val="00B050"/>
            </a:solidFill>
            <a:round/>
            <a:headEnd/>
            <a:tailEnd/>
          </a:ln>
          <a:effectLst/>
        </p:spPr>
        <p:txBody>
          <a:bodyPr wrap="square" lIns="0" tIns="0" rIns="0" bIns="0" anchor="ctr">
            <a:spAutoFit/>
          </a:bodyPr>
          <a:lstStyle/>
          <a:p>
            <a:endParaRPr lang="en-US" dirty="0"/>
          </a:p>
        </p:txBody>
      </p:sp>
      <p:sp>
        <p:nvSpPr>
          <p:cNvPr id="52533" name="Text Box 309"/>
          <p:cNvSpPr txBox="1">
            <a:spLocks noChangeArrowheads="1"/>
          </p:cNvSpPr>
          <p:nvPr/>
        </p:nvSpPr>
        <p:spPr bwMode="auto">
          <a:xfrm>
            <a:off x="5334000" y="5029200"/>
            <a:ext cx="1828800" cy="274638"/>
          </a:xfrm>
          <a:prstGeom prst="rect">
            <a:avLst/>
          </a:prstGeom>
          <a:noFill/>
          <a:ln w="9525" algn="ctr">
            <a:noFill/>
            <a:miter lim="800000"/>
            <a:headEnd/>
            <a:tailEnd/>
          </a:ln>
          <a:effectLst/>
        </p:spPr>
        <p:txBody>
          <a:bodyPr lIns="0" tIns="0" rIns="0" bIns="0">
            <a:spAutoFit/>
          </a:bodyPr>
          <a:lstStyle/>
          <a:p>
            <a:r>
              <a:rPr lang="en-US" sz="1800" b="1" dirty="0">
                <a:solidFill>
                  <a:srgbClr val="FF0000"/>
                </a:solidFill>
              </a:rPr>
              <a:t>Global memory</a:t>
            </a:r>
          </a:p>
        </p:txBody>
      </p:sp>
      <p:sp>
        <p:nvSpPr>
          <p:cNvPr id="52534" name="Text Box 310"/>
          <p:cNvSpPr txBox="1">
            <a:spLocks noChangeArrowheads="1"/>
          </p:cNvSpPr>
          <p:nvPr/>
        </p:nvSpPr>
        <p:spPr bwMode="auto">
          <a:xfrm>
            <a:off x="5334000" y="3276600"/>
            <a:ext cx="1828800" cy="276999"/>
          </a:xfrm>
          <a:prstGeom prst="rect">
            <a:avLst/>
          </a:prstGeom>
          <a:noFill/>
          <a:ln w="9525" algn="ctr">
            <a:noFill/>
            <a:miter lim="800000"/>
            <a:headEnd/>
            <a:tailEnd/>
          </a:ln>
          <a:effectLst/>
        </p:spPr>
        <p:txBody>
          <a:bodyPr wrap="square" lIns="0" tIns="0" rIns="0" bIns="0">
            <a:spAutoFit/>
          </a:bodyPr>
          <a:lstStyle/>
          <a:p>
            <a:r>
              <a:rPr lang="en-US" sz="1800" b="1" dirty="0">
                <a:solidFill>
                  <a:srgbClr val="0070C0"/>
                </a:solidFill>
              </a:rPr>
              <a:t>Shared memory</a:t>
            </a:r>
          </a:p>
        </p:txBody>
      </p:sp>
      <p:sp>
        <p:nvSpPr>
          <p:cNvPr id="52535" name="Text Box 311"/>
          <p:cNvSpPr txBox="1">
            <a:spLocks noChangeArrowheads="1"/>
          </p:cNvSpPr>
          <p:nvPr/>
        </p:nvSpPr>
        <p:spPr bwMode="auto">
          <a:xfrm>
            <a:off x="5334000" y="3657600"/>
            <a:ext cx="1828800" cy="276999"/>
          </a:xfrm>
          <a:prstGeom prst="rect">
            <a:avLst/>
          </a:prstGeom>
          <a:noFill/>
          <a:ln w="9525" algn="ctr">
            <a:noFill/>
            <a:miter lim="800000"/>
            <a:headEnd/>
            <a:tailEnd/>
          </a:ln>
          <a:effectLst/>
        </p:spPr>
        <p:txBody>
          <a:bodyPr wrap="square" lIns="0" tIns="0" rIns="0" bIns="0">
            <a:spAutoFit/>
          </a:bodyPr>
          <a:lstStyle/>
          <a:p>
            <a:r>
              <a:rPr lang="en-US" b="1" dirty="0">
                <a:solidFill>
                  <a:srgbClr val="00B050"/>
                </a:solidFill>
              </a:rPr>
              <a:t>Register file</a:t>
            </a:r>
            <a:endParaRPr lang="en-US" sz="1800" b="1" dirty="0">
              <a:solidFill>
                <a:srgbClr val="00B050"/>
              </a:solidFill>
            </a:endParaRPr>
          </a:p>
        </p:txBody>
      </p:sp>
      <p:cxnSp>
        <p:nvCxnSpPr>
          <p:cNvPr id="72" name="Straight Arrow Connector 71"/>
          <p:cNvCxnSpPr>
            <a:stCxn id="52521" idx="0"/>
          </p:cNvCxnSpPr>
          <p:nvPr/>
        </p:nvCxnSpPr>
        <p:spPr>
          <a:xfrm rot="16200000" flipV="1">
            <a:off x="4324352" y="5429251"/>
            <a:ext cx="457198" cy="2666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525" idx="4"/>
            <a:endCxn id="52457" idx="0"/>
          </p:cNvCxnSpPr>
          <p:nvPr/>
        </p:nvCxnSpPr>
        <p:spPr>
          <a:xfrm rot="16200000" flipH="1">
            <a:off x="3131739" y="1859361"/>
            <a:ext cx="1762654" cy="124433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2526" idx="4"/>
            <a:endCxn id="52457" idx="0"/>
          </p:cNvCxnSpPr>
          <p:nvPr/>
        </p:nvCxnSpPr>
        <p:spPr>
          <a:xfrm rot="16200000" flipH="1">
            <a:off x="3588939" y="2316561"/>
            <a:ext cx="1762654" cy="32993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2527" idx="4"/>
            <a:endCxn id="52457" idx="0"/>
          </p:cNvCxnSpPr>
          <p:nvPr/>
        </p:nvCxnSpPr>
        <p:spPr>
          <a:xfrm rot="5400000">
            <a:off x="4027089" y="2208343"/>
            <a:ext cx="1762654" cy="54636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531" idx="5"/>
            <a:endCxn id="52458" idx="1"/>
          </p:cNvCxnSpPr>
          <p:nvPr/>
        </p:nvCxnSpPr>
        <p:spPr>
          <a:xfrm rot="16200000" flipH="1">
            <a:off x="1901207" y="1296031"/>
            <a:ext cx="1486546" cy="365719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590800" y="4953000"/>
            <a:ext cx="1905000" cy="381000"/>
          </a:xfrm>
          <a:prstGeom prst="rect">
            <a:avLst/>
          </a:prstGeom>
          <a:solidFill>
            <a:srgbClr val="FF000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5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5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5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5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21" grpId="0" animBg="1"/>
      <p:bldP spid="52525" grpId="0" animBg="1"/>
      <p:bldP spid="52526" grpId="0" animBg="1"/>
      <p:bldP spid="52527" grpId="0" animBg="1"/>
      <p:bldP spid="52531" grpId="0" animBg="1"/>
      <p:bldP spid="52533" grpId="0"/>
      <p:bldP spid="52534" grpId="0"/>
      <p:bldP spid="525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GPGPU Computing using CUDA</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857250" lvl="1" indent="-457200"/>
            <a:endParaRPr lang="en-US" dirty="0"/>
          </a:p>
          <a:p>
            <a:pPr marL="457200" indent="-457200"/>
            <a:endParaRPr lang="en-US" b="1" dirty="0">
              <a:solidFill>
                <a:srgbClr val="002060"/>
              </a:solidFill>
            </a:endParaRPr>
          </a:p>
          <a:p>
            <a:pPr marL="457200" indent="-457200">
              <a:buNone/>
            </a:pPr>
            <a:endParaRPr lang="en-US" b="1" dirty="0">
              <a:solidFill>
                <a:srgbClr val="002060"/>
              </a:solidFill>
            </a:endParaRPr>
          </a:p>
          <a:p>
            <a:pPr marL="537210" indent="-457200"/>
            <a:r>
              <a:rPr lang="en-US" dirty="0"/>
              <a:t>GPGPU Computing: What? Why? How?</a:t>
            </a:r>
          </a:p>
          <a:p>
            <a:pPr marL="537210" indent="-457200"/>
            <a:endParaRPr lang="en-US" dirty="0"/>
          </a:p>
          <a:p>
            <a:pPr marL="537210" indent="-457200"/>
            <a:r>
              <a:rPr lang="en-US" dirty="0"/>
              <a:t>Introduction to CUDA architecture and programming model</a:t>
            </a:r>
          </a:p>
          <a:p>
            <a:pPr marL="537210" indent="-457200"/>
            <a:endParaRPr lang="en-US" dirty="0"/>
          </a:p>
          <a:p>
            <a:pPr marL="537210" indent="-457200"/>
            <a:r>
              <a:rPr lang="en-US" dirty="0"/>
              <a:t>Few thumb-rules for optimizing performance</a:t>
            </a:r>
          </a:p>
          <a:p>
            <a:pPr marL="537210" indent="-457200"/>
            <a:endParaRPr lang="en-US" dirty="0"/>
          </a:p>
          <a:p>
            <a:pPr marL="537210" indent="-457200"/>
            <a:r>
              <a:rPr lang="en-US" dirty="0"/>
              <a:t>An example walkthrough of few performance optimizations tips</a:t>
            </a:r>
          </a:p>
          <a:p>
            <a:pPr marL="857250" lvl="1" indent="-457200"/>
            <a:endParaRPr lang="en-US" dirty="0">
              <a:solidFill>
                <a:schemeClr val="tx2"/>
              </a:solidFill>
            </a:endParaRPr>
          </a:p>
        </p:txBody>
      </p:sp>
      <p:sp>
        <p:nvSpPr>
          <p:cNvPr id="7" name="Rectangle 6"/>
          <p:cNvSpPr/>
          <p:nvPr/>
        </p:nvSpPr>
        <p:spPr>
          <a:xfrm>
            <a:off x="609600" y="3581400"/>
            <a:ext cx="4876800" cy="381000"/>
          </a:xfrm>
          <a:prstGeom prst="rect">
            <a:avLst/>
          </a:prstGeom>
          <a:noFill/>
          <a:ln>
            <a:solidFill>
              <a:srgbClr val="002060"/>
            </a:solidFill>
          </a:ln>
          <a:effectLst>
            <a:outerShdw blurRad="50800" dist="50800" dir="5400000" algn="ctr" rotWithShape="0">
              <a:schemeClr val="tx1"/>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ctr" anchorCtr="0">
            <a:normAutofit/>
          </a:bodyPr>
          <a:lstStyle/>
          <a:p>
            <a:r>
              <a:rPr lang="en-US" dirty="0"/>
              <a:t>Thumb-rules for Impressive Speedups</a:t>
            </a:r>
          </a:p>
        </p:txBody>
      </p:sp>
      <p:sp>
        <p:nvSpPr>
          <p:cNvPr id="67591" name="Rectangle 7"/>
          <p:cNvSpPr>
            <a:spLocks noGrp="1" noChangeArrowheads="1"/>
          </p:cNvSpPr>
          <p:nvPr>
            <p:ph idx="4294967295"/>
          </p:nvPr>
        </p:nvSpPr>
        <p:spPr>
          <a:xfrm>
            <a:off x="152400" y="838200"/>
            <a:ext cx="8991600" cy="5638800"/>
          </a:xfrm>
          <a:prstGeom prst="rect">
            <a:avLst/>
          </a:prstGeom>
        </p:spPr>
        <p:txBody>
          <a:bodyPr/>
          <a:lstStyle/>
          <a:p>
            <a:r>
              <a:rPr lang="en-US" sz="2000" dirty="0"/>
              <a:t>Optimize </a:t>
            </a:r>
            <a:r>
              <a:rPr lang="en-US" dirty="0"/>
              <a:t>computation efficiency: </a:t>
            </a:r>
            <a:endParaRPr lang="en-US" i="1" dirty="0">
              <a:solidFill>
                <a:srgbClr val="C00000"/>
              </a:solidFill>
            </a:endParaRPr>
          </a:p>
          <a:p>
            <a:pPr lvl="2">
              <a:buNone/>
            </a:pPr>
            <a:r>
              <a:rPr lang="en-US" i="1" dirty="0">
                <a:solidFill>
                  <a:srgbClr val="C00000"/>
                </a:solidFill>
              </a:rPr>
              <a:t>to maximize execution throughput</a:t>
            </a:r>
          </a:p>
          <a:p>
            <a:pPr lvl="1"/>
            <a:endParaRPr lang="en-US" sz="2000" dirty="0">
              <a:solidFill>
                <a:schemeClr val="bg1"/>
              </a:solidFill>
            </a:endParaRPr>
          </a:p>
          <a:p>
            <a:r>
              <a:rPr lang="en-US" sz="2000" dirty="0"/>
              <a:t>Optimize memory usage:</a:t>
            </a:r>
          </a:p>
          <a:p>
            <a:pPr lvl="2">
              <a:buNone/>
            </a:pPr>
            <a:r>
              <a:rPr lang="en-US" i="1" dirty="0">
                <a:solidFill>
                  <a:srgbClr val="C00000"/>
                </a:solidFill>
              </a:rPr>
              <a:t>to maximize memory access throughput</a:t>
            </a:r>
          </a:p>
          <a:p>
            <a:pPr lvl="1"/>
            <a:endParaRPr lang="en-US" dirty="0"/>
          </a:p>
          <a:p>
            <a:r>
              <a:rPr lang="en-US" dirty="0"/>
              <a:t>Optimize resource usage:</a:t>
            </a:r>
          </a:p>
          <a:p>
            <a:pPr lvl="2">
              <a:buNone/>
            </a:pPr>
            <a:r>
              <a:rPr lang="en-US" i="1" dirty="0">
                <a:solidFill>
                  <a:srgbClr val="C00000"/>
                </a:solidFill>
              </a:rPr>
              <a:t>to maximize overall concurrency</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 Computation Efficiency</a:t>
            </a:r>
          </a:p>
        </p:txBody>
      </p:sp>
      <p:sp>
        <p:nvSpPr>
          <p:cNvPr id="3" name="Rectangle 7"/>
          <p:cNvSpPr txBox="1">
            <a:spLocks noChangeArrowheads="1"/>
          </p:cNvSpPr>
          <p:nvPr/>
        </p:nvSpPr>
        <p:spPr>
          <a:xfrm>
            <a:off x="152400" y="838200"/>
            <a:ext cx="8991600" cy="5638800"/>
          </a:xfrm>
          <a:prstGeom prst="rect">
            <a:avLst/>
          </a:prstGeom>
        </p:spPr>
        <p:txBody>
          <a:bodyPr vert="horz">
            <a:normAutofit/>
          </a:bodyPr>
          <a:lstStyle/>
          <a:p>
            <a:pPr marL="548640" lvl="0" indent="-411480">
              <a:spcBef>
                <a:spcPct val="20000"/>
              </a:spcBef>
              <a:buClr>
                <a:srgbClr val="35513C"/>
              </a:buClr>
              <a:buSzPct val="80000"/>
              <a:buFont typeface="Wingdings 2"/>
              <a:buChar char=""/>
              <a:defRPr/>
            </a:pPr>
            <a:r>
              <a:rPr lang="en-US" sz="2000" dirty="0">
                <a:solidFill>
                  <a:srgbClr val="002060"/>
                </a:solidFill>
              </a:rPr>
              <a:t>Design algorithm to achieve maximum independent data parallelism</a:t>
            </a: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endParaRPr lang="en-US" sz="2000" dirty="0">
              <a:solidFill>
                <a:schemeClr val="bg1"/>
              </a:solidFill>
            </a:endParaRPr>
          </a:p>
          <a:p>
            <a:pPr marL="548640" lvl="0" indent="-411480">
              <a:spcBef>
                <a:spcPct val="20000"/>
              </a:spcBef>
              <a:buClr>
                <a:srgbClr val="35513C"/>
              </a:buClr>
              <a:buSzPct val="80000"/>
              <a:buFont typeface="Wingdings 2"/>
              <a:buChar char=""/>
            </a:pPr>
            <a:r>
              <a:rPr kumimoji="0" lang="en-US" sz="2000" b="0" i="0" u="none" strike="noStrike" kern="1200" cap="none" spc="0" normalizeH="0" baseline="0" noProof="0" dirty="0">
                <a:ln>
                  <a:noFill/>
                </a:ln>
                <a:solidFill>
                  <a:srgbClr val="002060"/>
                </a:solidFill>
                <a:effectLst/>
                <a:uLnTx/>
                <a:uFillTx/>
                <a:latin typeface="+mn-lt"/>
                <a:ea typeface="+mn-ea"/>
                <a:cs typeface="+mn-cs"/>
              </a:rPr>
              <a:t>Minimize</a:t>
            </a:r>
            <a:r>
              <a:rPr kumimoji="0" lang="en-US" sz="2000" b="0" i="0" u="none" strike="noStrike" kern="1200" cap="none" spc="0" normalizeH="0" noProof="0" dirty="0">
                <a:ln>
                  <a:noFill/>
                </a:ln>
                <a:solidFill>
                  <a:srgbClr val="002060"/>
                </a:solidFill>
                <a:effectLst/>
                <a:uLnTx/>
                <a:uFillTx/>
                <a:latin typeface="+mn-lt"/>
                <a:ea typeface="+mn-ea"/>
                <a:cs typeface="+mn-cs"/>
              </a:rPr>
              <a:t> latency:</a:t>
            </a:r>
          </a:p>
          <a:p>
            <a:pPr marL="1005840" lvl="1" indent="-411480">
              <a:spcBef>
                <a:spcPct val="20000"/>
              </a:spcBef>
              <a:buClr>
                <a:srgbClr val="35513C"/>
              </a:buClr>
              <a:buSzPct val="80000"/>
            </a:pPr>
            <a:r>
              <a:rPr lang="en-US" sz="2000" i="1" dirty="0">
                <a:solidFill>
                  <a:srgbClr val="C00000"/>
                </a:solidFill>
                <a:sym typeface="Wingdings" pitchFamily="2" charset="2"/>
              </a:rPr>
              <a:t>re-computing </a:t>
            </a:r>
            <a:r>
              <a:rPr lang="en-US" sz="2000" i="1" dirty="0">
                <a:solidFill>
                  <a:srgbClr val="002060"/>
                </a:solidFill>
                <a:sym typeface="Wingdings" pitchFamily="2" charset="2"/>
              </a:rPr>
              <a:t>vs</a:t>
            </a:r>
            <a:r>
              <a:rPr lang="en-US" sz="2000" i="1" dirty="0">
                <a:solidFill>
                  <a:srgbClr val="C00000"/>
                </a:solidFill>
                <a:sym typeface="Wingdings" pitchFamily="2" charset="2"/>
              </a:rPr>
              <a:t> off-chip data access </a:t>
            </a:r>
            <a:r>
              <a:rPr lang="en-US" sz="2000" i="1" dirty="0">
                <a:sym typeface="Wingdings" pitchFamily="2" charset="2"/>
              </a:rPr>
              <a:t>–</a:t>
            </a:r>
            <a:r>
              <a:rPr lang="en-US" sz="2000" i="1" dirty="0">
                <a:solidFill>
                  <a:srgbClr val="C00000"/>
                </a:solidFill>
                <a:sym typeface="Wingdings" pitchFamily="2" charset="2"/>
              </a:rPr>
              <a:t> </a:t>
            </a:r>
            <a:r>
              <a:rPr lang="en-US" sz="2000" i="1" dirty="0">
                <a:solidFill>
                  <a:schemeClr val="accent1">
                    <a:lumMod val="75000"/>
                  </a:schemeClr>
                </a:solidFill>
                <a:sym typeface="Wingdings" pitchFamily="2" charset="2"/>
              </a:rPr>
              <a:t>arithmetic latency </a:t>
            </a:r>
            <a:r>
              <a:rPr lang="en-US" sz="2000" i="1" dirty="0">
                <a:solidFill>
                  <a:schemeClr val="accent1">
                    <a:lumMod val="75000"/>
                  </a:schemeClr>
                </a:solidFill>
              </a:rPr>
              <a:t>≈ 4 cycles</a:t>
            </a:r>
          </a:p>
          <a:p>
            <a:pPr marL="1005840" lvl="1" indent="-411480">
              <a:spcBef>
                <a:spcPct val="20000"/>
              </a:spcBef>
              <a:buClr>
                <a:srgbClr val="35513C"/>
              </a:buClr>
              <a:buSzPct val="80000"/>
            </a:pPr>
            <a:r>
              <a:rPr lang="en-US" sz="2000" i="1" dirty="0">
                <a:solidFill>
                  <a:schemeClr val="accent1">
                    <a:lumMod val="75000"/>
                  </a:schemeClr>
                </a:solidFill>
              </a:rPr>
              <a:t>compare to off-chip memory latency ≈ 400 cycles</a:t>
            </a:r>
            <a:endParaRPr lang="en-US" sz="2000" i="1" dirty="0">
              <a:solidFill>
                <a:schemeClr val="accent1">
                  <a:lumMod val="75000"/>
                </a:schemeClr>
              </a:solidFill>
              <a:sym typeface="Wingdings" pitchFamily="2" charset="2"/>
            </a:endParaRPr>
          </a:p>
          <a:p>
            <a:pPr marL="548640" lvl="0" indent="-411480">
              <a:spcBef>
                <a:spcPct val="20000"/>
              </a:spcBef>
              <a:buClr>
                <a:srgbClr val="35513C"/>
              </a:buClr>
              <a:buSzPct val="80000"/>
              <a:buFont typeface="Wingdings 2"/>
              <a:buChar char=""/>
            </a:pPr>
            <a:endParaRPr lang="en-US" sz="2000" i="1" dirty="0">
              <a:solidFill>
                <a:srgbClr val="FFC000"/>
              </a:solidFill>
              <a:sym typeface="Wingdings" pitchFamily="2" charset="2"/>
            </a:endParaRPr>
          </a:p>
          <a:p>
            <a:pPr marL="548640" indent="-411480">
              <a:spcBef>
                <a:spcPct val="20000"/>
              </a:spcBef>
              <a:buClr>
                <a:srgbClr val="35513C"/>
              </a:buClr>
              <a:buSzPct val="80000"/>
              <a:buFont typeface="Wingdings 2"/>
              <a:buChar char=""/>
            </a:pPr>
            <a:r>
              <a:rPr lang="en-US" sz="2000" dirty="0">
                <a:solidFill>
                  <a:srgbClr val="002060"/>
                </a:solidFill>
              </a:rPr>
              <a:t>Maximize instruction throughput: </a:t>
            </a:r>
          </a:p>
          <a:p>
            <a:pPr marL="1005840" lvl="1" indent="-411480">
              <a:spcBef>
                <a:spcPct val="20000"/>
              </a:spcBef>
              <a:buClr>
                <a:srgbClr val="35513C"/>
              </a:buClr>
              <a:buSzPct val="80000"/>
            </a:pPr>
            <a:r>
              <a:rPr lang="en-US" sz="2000" i="1" dirty="0">
                <a:solidFill>
                  <a:srgbClr val="C00000"/>
                </a:solidFill>
              </a:rPr>
              <a:t>Use intrinsic functions like __mul24() and single precision instructions </a:t>
            </a:r>
          </a:p>
          <a:p>
            <a:pPr marL="1005840" lvl="1" indent="-411480">
              <a:spcBef>
                <a:spcPct val="20000"/>
              </a:spcBef>
              <a:buClr>
                <a:srgbClr val="35513C"/>
              </a:buClr>
              <a:buSzPct val="80000"/>
            </a:pPr>
            <a:r>
              <a:rPr lang="en-US" sz="2000" i="1" dirty="0">
                <a:solidFill>
                  <a:srgbClr val="C00000"/>
                </a:solidFill>
              </a:rPr>
              <a:t>when precision does not affect end result </a:t>
            </a:r>
            <a:r>
              <a:rPr lang="en-US" sz="2000" i="1" dirty="0">
                <a:sym typeface="Wingdings" pitchFamily="2" charset="2"/>
              </a:rPr>
              <a:t>–</a:t>
            </a:r>
            <a:r>
              <a:rPr lang="en-US" sz="2000" i="1" dirty="0">
                <a:solidFill>
                  <a:srgbClr val="C00000"/>
                </a:solidFill>
                <a:sym typeface="Wingdings" pitchFamily="2" charset="2"/>
              </a:rPr>
              <a:t>  </a:t>
            </a:r>
            <a:r>
              <a:rPr lang="en-US" sz="2000" i="1" dirty="0">
                <a:solidFill>
                  <a:schemeClr val="accent1">
                    <a:lumMod val="75000"/>
                  </a:schemeClr>
                </a:solidFill>
              </a:rPr>
              <a:t>__mul24() ≈ 4 cycles</a:t>
            </a:r>
          </a:p>
          <a:p>
            <a:pPr marL="1005840" lvl="1" indent="-411480">
              <a:spcBef>
                <a:spcPct val="20000"/>
              </a:spcBef>
              <a:buClr>
                <a:srgbClr val="35513C"/>
              </a:buClr>
              <a:buSzPct val="80000"/>
            </a:pPr>
            <a:r>
              <a:rPr lang="en-US" sz="2000" i="1" dirty="0">
                <a:solidFill>
                  <a:schemeClr val="accent1">
                    <a:lumMod val="75000"/>
                  </a:schemeClr>
                </a:solidFill>
              </a:rPr>
              <a:t>compare to </a:t>
            </a:r>
            <a:r>
              <a:rPr lang="en-US" sz="2000" i="1" dirty="0">
                <a:solidFill>
                  <a:schemeClr val="accent1">
                    <a:lumMod val="75000"/>
                  </a:schemeClr>
                </a:solidFill>
                <a:sym typeface="Wingdings" pitchFamily="2" charset="2"/>
              </a:rPr>
              <a:t>32 bit int multiplication </a:t>
            </a:r>
            <a:r>
              <a:rPr lang="en-US" sz="2000" i="1" dirty="0">
                <a:solidFill>
                  <a:schemeClr val="accent1">
                    <a:lumMod val="75000"/>
                  </a:schemeClr>
                </a:solidFill>
              </a:rPr>
              <a:t>≈  16 cycles</a:t>
            </a:r>
          </a:p>
          <a:p>
            <a:pPr marL="548640" indent="-411480">
              <a:spcBef>
                <a:spcPct val="20000"/>
              </a:spcBef>
              <a:buClr>
                <a:srgbClr val="35513C"/>
              </a:buClr>
              <a:buSzPct val="80000"/>
              <a:buFont typeface="Wingdings 2"/>
              <a:buChar char=""/>
            </a:pPr>
            <a:endParaRPr lang="en-US" sz="2000" i="1" dirty="0">
              <a:solidFill>
                <a:schemeClr val="accent3"/>
              </a:solidFill>
            </a:endParaRPr>
          </a:p>
          <a:p>
            <a:pPr marL="548640" indent="-411480">
              <a:spcBef>
                <a:spcPct val="20000"/>
              </a:spcBef>
              <a:buClr>
                <a:srgbClr val="35513C"/>
              </a:buClr>
              <a:buSzPct val="80000"/>
              <a:buFont typeface="Wingdings 2"/>
              <a:buChar char=""/>
            </a:pPr>
            <a:r>
              <a:rPr lang="en-US" sz="2000" dirty="0">
                <a:solidFill>
                  <a:srgbClr val="002060"/>
                </a:solidFill>
              </a:rPr>
              <a:t>Avoid warp divergence</a:t>
            </a:r>
          </a:p>
          <a:p>
            <a:pPr marL="548640" lvl="0" indent="-411480">
              <a:spcBef>
                <a:spcPct val="20000"/>
              </a:spcBef>
              <a:buClr>
                <a:srgbClr val="35513C"/>
              </a:buClr>
              <a:buSzPct val="80000"/>
              <a:buFont typeface="Wingdings 2"/>
              <a:buChar cha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7"/>
          <p:cNvSpPr>
            <a:spLocks noChangeArrowheads="1"/>
          </p:cNvSpPr>
          <p:nvPr/>
        </p:nvSpPr>
        <p:spPr bwMode="auto">
          <a:xfrm>
            <a:off x="5029200" y="4507230"/>
            <a:ext cx="4114800" cy="1969770"/>
          </a:xfrm>
          <a:prstGeom prst="rect">
            <a:avLst/>
          </a:prstGeom>
          <a:solidFill>
            <a:srgbClr val="3366AA">
              <a:alpha val="0"/>
            </a:srgbClr>
          </a:solidFill>
          <a:ln w="19050" algn="ctr">
            <a:solidFill>
              <a:schemeClr val="tx1"/>
            </a:solidFill>
            <a:miter lim="800000"/>
            <a:headEnd/>
            <a:tailEnd/>
          </a:ln>
          <a:effectLst/>
        </p:spPr>
        <p:txBody>
          <a:bodyPr wrap="square" lIns="0" tIns="0" rIns="0" bIns="0" anchor="ctr">
            <a:spAutoFit/>
          </a:bodyPr>
          <a:lstStyle/>
          <a:p>
            <a:r>
              <a:rPr lang="en-US" sz="1600" dirty="0">
                <a:solidFill>
                  <a:schemeClr val="accent1">
                    <a:lumMod val="50000"/>
                  </a:schemeClr>
                </a:solidFill>
              </a:rPr>
              <a:t>// Dummy kernel</a:t>
            </a:r>
          </a:p>
          <a:p>
            <a:r>
              <a:rPr lang="en-US" sz="1600" dirty="0">
                <a:solidFill>
                  <a:srgbClr val="C00000"/>
                </a:solidFill>
              </a:rPr>
              <a:t>__global__ </a:t>
            </a:r>
            <a:r>
              <a:rPr lang="en-US" sz="1600" dirty="0">
                <a:solidFill>
                  <a:srgbClr val="0070C0"/>
                </a:solidFill>
              </a:rPr>
              <a:t>void</a:t>
            </a:r>
            <a:r>
              <a:rPr lang="en-US" sz="1600" b="0" dirty="0"/>
              <a:t> dummyKernel( … )</a:t>
            </a:r>
          </a:p>
          <a:p>
            <a:r>
              <a:rPr lang="en-US" sz="1600" b="0" dirty="0"/>
              <a:t>{</a:t>
            </a:r>
          </a:p>
          <a:p>
            <a:r>
              <a:rPr lang="en-US" sz="1600" b="0" dirty="0"/>
              <a:t>    </a:t>
            </a:r>
            <a:r>
              <a:rPr lang="en-US" sz="1600" b="0" dirty="0">
                <a:solidFill>
                  <a:srgbClr val="0070C0"/>
                </a:solidFill>
              </a:rPr>
              <a:t>if</a:t>
            </a:r>
            <a:r>
              <a:rPr lang="en-US" sz="1600" b="0" dirty="0"/>
              <a:t> (threadId.x &gt; 2) </a:t>
            </a:r>
          </a:p>
          <a:p>
            <a:r>
              <a:rPr lang="en-US" sz="1600" dirty="0"/>
              <a:t>    </a:t>
            </a:r>
            <a:r>
              <a:rPr lang="en-US" sz="1600" b="0" dirty="0"/>
              <a:t>{…}</a:t>
            </a:r>
          </a:p>
          <a:p>
            <a:r>
              <a:rPr lang="en-US" sz="1600" b="0" dirty="0"/>
              <a:t>    </a:t>
            </a:r>
            <a:r>
              <a:rPr lang="en-US" sz="1600" b="0" dirty="0">
                <a:solidFill>
                  <a:srgbClr val="0070C0"/>
                </a:solidFill>
              </a:rPr>
              <a:t>else</a:t>
            </a:r>
          </a:p>
          <a:p>
            <a:r>
              <a:rPr lang="en-US" sz="1600" dirty="0">
                <a:solidFill>
                  <a:srgbClr val="0070C0"/>
                </a:solidFill>
              </a:rPr>
              <a:t>   </a:t>
            </a:r>
            <a:r>
              <a:rPr lang="en-US" sz="1600" b="0" dirty="0"/>
              <a:t> {…}</a:t>
            </a:r>
            <a:endParaRPr lang="en-US" sz="1600" b="1" dirty="0"/>
          </a:p>
          <a:p>
            <a:r>
              <a:rPr lang="en-US" sz="1600" b="0" dirty="0"/>
              <a:t>}</a:t>
            </a:r>
          </a:p>
        </p:txBody>
      </p:sp>
      <p:sp>
        <p:nvSpPr>
          <p:cNvPr id="5" name="Oval 4"/>
          <p:cNvSpPr/>
          <p:nvPr/>
        </p:nvSpPr>
        <p:spPr>
          <a:xfrm>
            <a:off x="1447800" y="49530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ular Callout 6"/>
          <p:cNvSpPr/>
          <p:nvPr/>
        </p:nvSpPr>
        <p:spPr>
          <a:xfrm>
            <a:off x="762000" y="5638800"/>
            <a:ext cx="3124200" cy="685800"/>
          </a:xfrm>
          <a:prstGeom prst="wedgeRoundRectCallout">
            <a:avLst>
              <a:gd name="adj1" fmla="val -16540"/>
              <a:gd name="adj2" fmla="val -95470"/>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Group of 32 contiguous threads within a block executing same instruction at any given time </a:t>
            </a:r>
          </a:p>
        </p:txBody>
      </p:sp>
      <p:sp>
        <p:nvSpPr>
          <p:cNvPr id="8" name="Oval 7"/>
          <p:cNvSpPr/>
          <p:nvPr/>
        </p:nvSpPr>
        <p:spPr>
          <a:xfrm>
            <a:off x="5105400" y="5181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ular Callout 8"/>
          <p:cNvSpPr/>
          <p:nvPr/>
        </p:nvSpPr>
        <p:spPr>
          <a:xfrm>
            <a:off x="6858000" y="5562600"/>
            <a:ext cx="2286000" cy="762000"/>
          </a:xfrm>
          <a:prstGeom prst="wedgeRoundRectCallout">
            <a:avLst>
              <a:gd name="adj1" fmla="val -55463"/>
              <a:gd name="adj2" fmla="val -80724"/>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Warp divergence. Results in two pass execution</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ppt_w</p:attrName>
                                        </p:attrNameLst>
                                      </p:cBhvr>
                                      <p:tavLst>
                                        <p:tav tm="0">
                                          <p:val>
                                            <p:strVal val="#ppt_w*0.70"/>
                                          </p:val>
                                        </p:tav>
                                        <p:tav tm="100000">
                                          <p:val>
                                            <p:strVal val="#ppt_w"/>
                                          </p:val>
                                        </p:tav>
                                      </p:tavLst>
                                    </p:anim>
                                    <p:anim calcmode="lin" valueType="num">
                                      <p:cBhvr>
                                        <p:cTn id="34" dur="1000" fill="hold"/>
                                        <p:tgtEl>
                                          <p:spTgt spid="5"/>
                                        </p:tgtEl>
                                        <p:attrNameLst>
                                          <p:attrName>ppt_h</p:attrName>
                                        </p:attrNameLst>
                                      </p:cBhvr>
                                      <p:tavLst>
                                        <p:tav tm="0">
                                          <p:val>
                                            <p:strVal val="#ppt_h"/>
                                          </p:val>
                                        </p:tav>
                                        <p:tav tm="100000">
                                          <p:val>
                                            <p:strVal val="#ppt_h"/>
                                          </p:val>
                                        </p:tav>
                                      </p:tavLst>
                                    </p:anim>
                                    <p:animEffect transition="in" filter="fade">
                                      <p:cBhvr>
                                        <p:cTn id="35" dur="1000"/>
                                        <p:tgtEl>
                                          <p:spTgt spid="5"/>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ppt_w</p:attrName>
                                        </p:attrNameLst>
                                      </p:cBhvr>
                                      <p:tavLst>
                                        <p:tav tm="0">
                                          <p:val>
                                            <p:strVal val="#ppt_w*0.70"/>
                                          </p:val>
                                        </p:tav>
                                        <p:tav tm="100000">
                                          <p:val>
                                            <p:strVal val="#ppt_w"/>
                                          </p:val>
                                        </p:tav>
                                      </p:tavLst>
                                    </p:anim>
                                    <p:anim calcmode="lin" valueType="num">
                                      <p:cBhvr>
                                        <p:cTn id="39" dur="1000" fill="hold"/>
                                        <p:tgtEl>
                                          <p:spTgt spid="7"/>
                                        </p:tgtEl>
                                        <p:attrNameLst>
                                          <p:attrName>ppt_h</p:attrName>
                                        </p:attrNameLst>
                                      </p:cBhvr>
                                      <p:tavLst>
                                        <p:tav tm="0">
                                          <p:val>
                                            <p:strVal val="#ppt_h"/>
                                          </p:val>
                                        </p:tav>
                                        <p:tav tm="100000">
                                          <p:val>
                                            <p:strVal val="#ppt_h"/>
                                          </p:val>
                                        </p:tav>
                                      </p:tavLst>
                                    </p:anim>
                                    <p:animEffect transition="in" filter="fade">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strVal val="#ppt_w*0.70"/>
                                          </p:val>
                                        </p:tav>
                                        <p:tav tm="100000">
                                          <p:val>
                                            <p:strVal val="#ppt_w"/>
                                          </p:val>
                                        </p:tav>
                                      </p:tavLst>
                                    </p:anim>
                                    <p:anim calcmode="lin" valueType="num">
                                      <p:cBhvr>
                                        <p:cTn id="50" dur="1000" fill="hold"/>
                                        <p:tgtEl>
                                          <p:spTgt spid="8"/>
                                        </p:tgtEl>
                                        <p:attrNameLst>
                                          <p:attrName>ppt_h</p:attrName>
                                        </p:attrNameLst>
                                      </p:cBhvr>
                                      <p:tavLst>
                                        <p:tav tm="0">
                                          <p:val>
                                            <p:strVal val="#ppt_h"/>
                                          </p:val>
                                        </p:tav>
                                        <p:tav tm="100000">
                                          <p:val>
                                            <p:strVal val="#ppt_h"/>
                                          </p:val>
                                        </p:tav>
                                      </p:tavLst>
                                    </p:anim>
                                    <p:animEffect transition="in" filter="fade">
                                      <p:cBhvr>
                                        <p:cTn id="51" dur="1000"/>
                                        <p:tgtEl>
                                          <p:spTgt spid="8"/>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strVal val="#ppt_w*0.70"/>
                                          </p:val>
                                        </p:tav>
                                        <p:tav tm="100000">
                                          <p:val>
                                            <p:strVal val="#ppt_w"/>
                                          </p:val>
                                        </p:tav>
                                      </p:tavLst>
                                    </p:anim>
                                    <p:anim calcmode="lin" valueType="num">
                                      <p:cBhvr>
                                        <p:cTn id="55" dur="1000" fill="hold"/>
                                        <p:tgtEl>
                                          <p:spTgt spid="9"/>
                                        </p:tgtEl>
                                        <p:attrNameLst>
                                          <p:attrName>ppt_h</p:attrName>
                                        </p:attrNameLst>
                                      </p:cBhvr>
                                      <p:tavLst>
                                        <p:tav tm="0">
                                          <p:val>
                                            <p:strVal val="#ppt_h"/>
                                          </p:val>
                                        </p:tav>
                                        <p:tav tm="100000">
                                          <p:val>
                                            <p:strVal val="#ppt_h"/>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Optimize Memory Usage</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457200" indent="-457200"/>
            <a:r>
              <a:rPr lang="en-US" sz="2000" dirty="0">
                <a:solidFill>
                  <a:schemeClr val="accent5">
                    <a:lumMod val="50000"/>
                  </a:schemeClr>
                </a:solidFill>
              </a:rPr>
              <a:t>Minimize </a:t>
            </a:r>
            <a:r>
              <a:rPr lang="en-US" sz="2000" kern="0" dirty="0">
                <a:solidFill>
                  <a:schemeClr val="accent5">
                    <a:lumMod val="50000"/>
                  </a:schemeClr>
                </a:solidFill>
              </a:rPr>
              <a:t>data transfers with low bandwidth and high latency</a:t>
            </a:r>
            <a:endParaRPr lang="en-US" sz="2000" kern="0" dirty="0">
              <a:solidFill>
                <a:schemeClr val="bg2"/>
              </a:solidFill>
            </a:endParaRPr>
          </a:p>
          <a:p>
            <a:pPr marL="1042416" lvl="2" indent="-457200">
              <a:buFont typeface="Courier New" pitchFamily="49" charset="0"/>
              <a:buChar char="o"/>
            </a:pPr>
            <a:r>
              <a:rPr lang="en-US" i="1" kern="0" dirty="0">
                <a:solidFill>
                  <a:srgbClr val="C00000"/>
                </a:solidFill>
              </a:rPr>
              <a:t>M</a:t>
            </a:r>
            <a:r>
              <a:rPr lang="en-US" i="1" dirty="0">
                <a:solidFill>
                  <a:srgbClr val="C00000"/>
                </a:solidFill>
              </a:rPr>
              <a:t>inimize data transfers between the host and the device</a:t>
            </a:r>
            <a:endParaRPr lang="en-US" i="1" dirty="0">
              <a:solidFill>
                <a:schemeClr val="accent5">
                  <a:lumMod val="50000"/>
                </a:schemeClr>
              </a:solidFill>
            </a:endParaRPr>
          </a:p>
          <a:p>
            <a:pPr marL="1024128" lvl="2" indent="-457200">
              <a:buFont typeface="Courier New" pitchFamily="49" charset="0"/>
              <a:buChar char="o"/>
            </a:pPr>
            <a:r>
              <a:rPr lang="en-US" i="1" dirty="0">
                <a:solidFill>
                  <a:srgbClr val="C00000"/>
                </a:solidFill>
              </a:rPr>
              <a:t>Optimize access to global memory</a:t>
            </a:r>
            <a:endParaRPr lang="en-US" i="1" dirty="0">
              <a:solidFill>
                <a:srgbClr val="7030A0"/>
              </a:solidFill>
            </a:endParaRPr>
          </a:p>
          <a:p>
            <a:pPr marL="1024128" lvl="2" indent="-457200">
              <a:buFont typeface="Courier New" pitchFamily="49" charset="0"/>
              <a:buChar char="o"/>
            </a:pPr>
            <a:endParaRPr lang="en-US" i="1" dirty="0">
              <a:solidFill>
                <a:srgbClr val="7030A0"/>
              </a:solidFill>
            </a:endParaRPr>
          </a:p>
          <a:p>
            <a:pPr marL="1024128" lvl="2" indent="-457200">
              <a:buNone/>
            </a:pPr>
            <a:endParaRPr lang="en-US" dirty="0">
              <a:solidFill>
                <a:schemeClr val="accent3"/>
              </a:solidFill>
            </a:endParaRPr>
          </a:p>
          <a:p>
            <a:pPr marL="1024128" lvl="2" indent="-457200">
              <a:buFont typeface="Courier New" pitchFamily="49" charset="0"/>
              <a:buChar char="o"/>
            </a:pPr>
            <a:endParaRPr lang="en-US" sz="1000" dirty="0">
              <a:solidFill>
                <a:schemeClr val="accent3"/>
              </a:solidFill>
            </a:endParaRPr>
          </a:p>
          <a:p>
            <a:pPr marL="1024128" lvl="2" indent="-457200">
              <a:buNone/>
            </a:pPr>
            <a:endParaRPr lang="en-US" dirty="0">
              <a:solidFill>
                <a:schemeClr val="accent3"/>
              </a:solidFill>
            </a:endParaRPr>
          </a:p>
          <a:p>
            <a:pPr marL="438912" indent="-457200"/>
            <a:r>
              <a:rPr lang="en-US" dirty="0">
                <a:solidFill>
                  <a:schemeClr val="accent5">
                    <a:lumMod val="50000"/>
                  </a:schemeClr>
                </a:solidFill>
              </a:rPr>
              <a:t>Avoid shared memory bank conflicts</a:t>
            </a:r>
          </a:p>
          <a:p>
            <a:pPr marL="438912" indent="-457200"/>
            <a:endParaRPr lang="en-US" dirty="0">
              <a:solidFill>
                <a:schemeClr val="accent5">
                  <a:lumMod val="50000"/>
                </a:schemeClr>
              </a:solidFill>
            </a:endParaRPr>
          </a:p>
          <a:p>
            <a:pPr marL="1024128" lvl="2" indent="-457200">
              <a:buFont typeface="Courier New" pitchFamily="49" charset="0"/>
              <a:buChar char="o"/>
            </a:pPr>
            <a:endParaRPr lang="en-US" dirty="0">
              <a:solidFill>
                <a:schemeClr val="accent3"/>
              </a:solidFill>
            </a:endParaRPr>
          </a:p>
          <a:p>
            <a:pPr marL="457200" indent="-457200"/>
            <a:endParaRPr lang="en-US" sz="2000" dirty="0">
              <a:solidFill>
                <a:schemeClr val="accent5">
                  <a:lumMod val="50000"/>
                </a:schemeClr>
              </a:solidFill>
            </a:endParaRPr>
          </a:p>
          <a:p>
            <a:pPr marL="457200" indent="-457200"/>
            <a:endParaRPr lang="en-US" sz="2000" dirty="0">
              <a:solidFill>
                <a:schemeClr val="accent5">
                  <a:lumMod val="50000"/>
                </a:schemeClr>
              </a:solidFill>
            </a:endParaRPr>
          </a:p>
          <a:p>
            <a:pPr marL="457200" indent="-457200"/>
            <a:endParaRPr lang="en-US" sz="2000" dirty="0">
              <a:solidFill>
                <a:schemeClr val="accent5">
                  <a:lumMod val="50000"/>
                </a:schemeClr>
              </a:solidFill>
            </a:endParaRPr>
          </a:p>
          <a:p>
            <a:pPr marL="457200" indent="-457200"/>
            <a:r>
              <a:rPr lang="en-US" sz="2000" dirty="0">
                <a:solidFill>
                  <a:schemeClr val="accent5">
                    <a:lumMod val="50000"/>
                  </a:schemeClr>
                </a:solidFill>
              </a:rPr>
              <a:t>Maximize use of on-chip shared memory and caches</a:t>
            </a:r>
          </a:p>
          <a:p>
            <a:pPr marL="457200" indent="-457200"/>
            <a:endParaRPr lang="en-US" sz="2000" dirty="0">
              <a:solidFill>
                <a:schemeClr val="bg2"/>
              </a:solidFill>
            </a:endParaRPr>
          </a:p>
          <a:p>
            <a:pPr marL="457200" indent="-457200"/>
            <a:r>
              <a:rPr lang="en-US" dirty="0">
                <a:solidFill>
                  <a:schemeClr val="accent5">
                    <a:lumMod val="50000"/>
                  </a:schemeClr>
                </a:solidFill>
              </a:rPr>
              <a:t>A</a:t>
            </a:r>
            <a:r>
              <a:rPr lang="en-US" sz="2000" dirty="0">
                <a:solidFill>
                  <a:schemeClr val="accent5">
                    <a:lumMod val="50000"/>
                  </a:schemeClr>
                </a:solidFill>
              </a:rPr>
              <a:t>void register spilling -</a:t>
            </a:r>
            <a:r>
              <a:rPr lang="en-US" i="1" dirty="0">
                <a:solidFill>
                  <a:srgbClr val="C00000"/>
                </a:solidFill>
              </a:rPr>
              <a:t>  as local memory access involves high latency</a:t>
            </a:r>
          </a:p>
        </p:txBody>
      </p:sp>
      <p:sp>
        <p:nvSpPr>
          <p:cNvPr id="6" name="Rounded Rectangular Callout 5"/>
          <p:cNvSpPr/>
          <p:nvPr/>
        </p:nvSpPr>
        <p:spPr>
          <a:xfrm>
            <a:off x="152400" y="685800"/>
            <a:ext cx="2590800" cy="381000"/>
          </a:xfrm>
          <a:prstGeom prst="wedgeRoundRectCallout">
            <a:avLst>
              <a:gd name="adj1" fmla="val 87763"/>
              <a:gd name="adj2" fmla="val 76822"/>
              <a:gd name="adj3" fmla="val 16667"/>
            </a:avLst>
          </a:prstGeom>
          <a:gradFill>
            <a:gsLst>
              <a:gs pos="0">
                <a:srgbClr val="C00000">
                  <a:alpha val="0"/>
                  <a:lumMod val="73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Use pinned memory</a:t>
            </a:r>
          </a:p>
        </p:txBody>
      </p:sp>
      <p:sp>
        <p:nvSpPr>
          <p:cNvPr id="9" name="Rounded Rectangular Callout 8"/>
          <p:cNvSpPr/>
          <p:nvPr/>
        </p:nvSpPr>
        <p:spPr>
          <a:xfrm>
            <a:off x="5715000" y="762000"/>
            <a:ext cx="2362200" cy="381000"/>
          </a:xfrm>
          <a:prstGeom prst="wedgeRoundRectCallout">
            <a:avLst>
              <a:gd name="adj1" fmla="val -122523"/>
              <a:gd name="adj2" fmla="val 151022"/>
              <a:gd name="adj3" fmla="val 16667"/>
            </a:avLst>
          </a:prstGeom>
          <a:gradFill>
            <a:gsLst>
              <a:gs pos="0">
                <a:srgbClr val="C00000">
                  <a:alpha val="0"/>
                  <a:lumMod val="73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Maximize coalescing</a:t>
            </a:r>
          </a:p>
        </p:txBody>
      </p:sp>
      <p:graphicFrame>
        <p:nvGraphicFramePr>
          <p:cNvPr id="10" name="Table 9"/>
          <p:cNvGraphicFramePr>
            <a:graphicFrameLocks noGrp="1"/>
          </p:cNvGraphicFramePr>
          <p:nvPr>
            <p:extLst>
              <p:ext uri="{D42A27DB-BD31-4B8C-83A1-F6EECF244321}">
                <p14:modId xmlns:p14="http://schemas.microsoft.com/office/powerpoint/2010/main" val="208931021"/>
              </p:ext>
            </p:extLst>
          </p:nvPr>
        </p:nvGraphicFramePr>
        <p:xfrm>
          <a:off x="685800" y="18288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18440">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30388969"/>
              </p:ext>
            </p:extLst>
          </p:nvPr>
        </p:nvGraphicFramePr>
        <p:xfrm>
          <a:off x="685800" y="21336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28600">
                <a:tc>
                  <a:txBody>
                    <a:bodyPr/>
                    <a:lstStyle/>
                    <a:p>
                      <a:r>
                        <a:rPr lang="en-US" sz="900" dirty="0">
                          <a:solidFill>
                            <a:schemeClr val="tx1"/>
                          </a:solidFill>
                          <a:latin typeface="Times New Roman" pitchFamily="18" charset="0"/>
                          <a:cs typeface="Times New Roman" pitchFamily="18" charset="0"/>
                        </a:rPr>
                        <a:t>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72" name="Group 71"/>
          <p:cNvGrpSpPr/>
          <p:nvPr/>
        </p:nvGrpSpPr>
        <p:grpSpPr>
          <a:xfrm>
            <a:off x="912812" y="1905000"/>
            <a:ext cx="5716588" cy="381000"/>
            <a:chOff x="912812" y="2057400"/>
            <a:chExt cx="5716588" cy="381000"/>
          </a:xfrm>
        </p:grpSpPr>
        <p:cxnSp>
          <p:nvCxnSpPr>
            <p:cNvPr id="18" name="Straight Arrow Connector 17"/>
            <p:cNvCxnSpPr/>
            <p:nvPr/>
          </p:nvCxnSpPr>
          <p:spPr>
            <a:xfrm rot="5400000" flipH="1" flipV="1">
              <a:off x="723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1104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85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1866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2247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2628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3009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3390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3771105"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152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5295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533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4914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5676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6057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6438106" y="2247106"/>
              <a:ext cx="38100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35" name="Rounded Rectangle 34"/>
          <p:cNvSpPr/>
          <p:nvPr/>
        </p:nvSpPr>
        <p:spPr>
          <a:xfrm>
            <a:off x="914400" y="2286000"/>
            <a:ext cx="55626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a:solidFill>
                  <a:schemeClr val="accent2">
                    <a:lumMod val="75000"/>
                  </a:schemeClr>
                </a:solidFill>
              </a:rPr>
              <a:t>contiguous threads in a half-warp accessing  aligned contiguous memory locations – can be coalesced into one single transaction </a:t>
            </a:r>
          </a:p>
        </p:txBody>
      </p:sp>
      <p:graphicFrame>
        <p:nvGraphicFramePr>
          <p:cNvPr id="37" name="Table 36"/>
          <p:cNvGraphicFramePr>
            <a:graphicFrameLocks noGrp="1"/>
          </p:cNvGraphicFramePr>
          <p:nvPr/>
        </p:nvGraphicFramePr>
        <p:xfrm>
          <a:off x="304800" y="34290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18440">
                <a:tc>
                  <a:txBody>
                    <a:bodyPr/>
                    <a:lstStyle/>
                    <a:p>
                      <a:r>
                        <a:rPr lang="en-US" sz="900" dirty="0">
                          <a:solidFill>
                            <a:srgbClr val="002060"/>
                          </a:solidFill>
                          <a:latin typeface="Times New Roman" pitchFamily="18" charset="0"/>
                          <a:cs typeface="Times New Roman" pitchFamily="18" charset="0"/>
                        </a:rPr>
                        <a:t>B1</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B2</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B3</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B4</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B5</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B6</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B7</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B8</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B9</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B10</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B11</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B12</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B13</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B14</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B15</a:t>
                      </a:r>
                    </a:p>
                  </a:txBody>
                  <a:tcPr>
                    <a:solidFill>
                      <a:schemeClr val="accent2">
                        <a:lumMod val="60000"/>
                        <a:lumOff val="40000"/>
                      </a:schemeClr>
                    </a:solidFill>
                  </a:tcPr>
                </a:tc>
                <a:tc>
                  <a:txBody>
                    <a:bodyPr/>
                    <a:lstStyle/>
                    <a:p>
                      <a:r>
                        <a:rPr lang="en-US" sz="900" dirty="0">
                          <a:solidFill>
                            <a:srgbClr val="002060"/>
                          </a:solidFill>
                          <a:latin typeface="Times New Roman" pitchFamily="18" charset="0"/>
                          <a:cs typeface="Times New Roman" pitchFamily="18" charset="0"/>
                        </a:rPr>
                        <a:t>B16</a:t>
                      </a:r>
                    </a:p>
                  </a:txBody>
                  <a:tcPr>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304800" y="37338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28600">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nvGraphicFramePr>
        <p:xfrm>
          <a:off x="304800" y="43434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28600">
                <a:tc>
                  <a:txBody>
                    <a:bodyPr/>
                    <a:lstStyle/>
                    <a:p>
                      <a:r>
                        <a:rPr lang="en-US" sz="900" dirty="0">
                          <a:solidFill>
                            <a:schemeClr val="tx1"/>
                          </a:solidFill>
                          <a:latin typeface="Times New Roman" pitchFamily="18" charset="0"/>
                          <a:cs typeface="Times New Roman" pitchFamily="18" charset="0"/>
                        </a:rPr>
                        <a:t>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latin typeface="Times New Roman" pitchFamily="18" charset="0"/>
                          <a:cs typeface="Times New Roman" pitchFamily="18" charset="0"/>
                        </a:rPr>
                        <a:t>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4" name="TextBox 73"/>
          <p:cNvSpPr txBox="1"/>
          <p:nvPr/>
        </p:nvSpPr>
        <p:spPr>
          <a:xfrm>
            <a:off x="6477000" y="3429000"/>
            <a:ext cx="1981200" cy="304800"/>
          </a:xfrm>
          <a:prstGeom prst="rect">
            <a:avLst/>
          </a:prstGeom>
          <a:noFill/>
        </p:spPr>
        <p:txBody>
          <a:bodyPr wrap="square" rtlCol="0">
            <a:spAutoFit/>
          </a:bodyPr>
          <a:lstStyle/>
          <a:p>
            <a:r>
              <a:rPr lang="en-US" sz="1400" dirty="0">
                <a:solidFill>
                  <a:srgbClr val="002060"/>
                </a:solidFill>
              </a:rPr>
              <a:t>shared memory banks</a:t>
            </a:r>
          </a:p>
        </p:txBody>
      </p:sp>
      <p:sp>
        <p:nvSpPr>
          <p:cNvPr id="75" name="TextBox 74"/>
          <p:cNvSpPr txBox="1"/>
          <p:nvPr/>
        </p:nvSpPr>
        <p:spPr>
          <a:xfrm>
            <a:off x="6477000" y="3733800"/>
            <a:ext cx="2438400" cy="523220"/>
          </a:xfrm>
          <a:prstGeom prst="rect">
            <a:avLst/>
          </a:prstGeom>
          <a:noFill/>
        </p:spPr>
        <p:txBody>
          <a:bodyPr wrap="square" rtlCol="0">
            <a:spAutoFit/>
          </a:bodyPr>
          <a:lstStyle/>
          <a:p>
            <a:r>
              <a:rPr lang="en-US" sz="1400" dirty="0">
                <a:solidFill>
                  <a:srgbClr val="002060"/>
                </a:solidFill>
              </a:rPr>
              <a:t>32 32-bit array elements stored in shared memory</a:t>
            </a:r>
          </a:p>
        </p:txBody>
      </p:sp>
      <p:sp>
        <p:nvSpPr>
          <p:cNvPr id="76" name="TextBox 75"/>
          <p:cNvSpPr txBox="1"/>
          <p:nvPr/>
        </p:nvSpPr>
        <p:spPr>
          <a:xfrm>
            <a:off x="6477000" y="4267200"/>
            <a:ext cx="2362200" cy="307777"/>
          </a:xfrm>
          <a:prstGeom prst="rect">
            <a:avLst/>
          </a:prstGeom>
          <a:noFill/>
        </p:spPr>
        <p:txBody>
          <a:bodyPr wrap="square" rtlCol="0">
            <a:spAutoFit/>
          </a:bodyPr>
          <a:lstStyle/>
          <a:p>
            <a:r>
              <a:rPr lang="en-US" sz="1400" dirty="0">
                <a:solidFill>
                  <a:srgbClr val="002060"/>
                </a:solidFill>
              </a:rPr>
              <a:t>threads in first half-warp</a:t>
            </a:r>
          </a:p>
        </p:txBody>
      </p:sp>
      <p:sp>
        <p:nvSpPr>
          <p:cNvPr id="78" name="Rounded Rectangle 77"/>
          <p:cNvSpPr/>
          <p:nvPr/>
        </p:nvSpPr>
        <p:spPr>
          <a:xfrm>
            <a:off x="457200" y="4495800"/>
            <a:ext cx="55626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a:solidFill>
                  <a:schemeClr val="accent2">
                    <a:lumMod val="75000"/>
                  </a:schemeClr>
                </a:solidFill>
              </a:rPr>
              <a:t>different threads in a half-warp accessing different banks</a:t>
            </a:r>
          </a:p>
          <a:p>
            <a:pPr algn="ctr"/>
            <a:r>
              <a:rPr lang="en-US" sz="1200" b="1" dirty="0">
                <a:solidFill>
                  <a:schemeClr val="accent2">
                    <a:lumMod val="75000"/>
                  </a:schemeClr>
                </a:solidFill>
              </a:rPr>
              <a:t>– no conflict – simultaneous access </a:t>
            </a:r>
          </a:p>
        </p:txBody>
      </p:sp>
      <p:sp>
        <p:nvSpPr>
          <p:cNvPr id="97" name="Rounded Rectangle 96"/>
          <p:cNvSpPr/>
          <p:nvPr/>
        </p:nvSpPr>
        <p:spPr>
          <a:xfrm>
            <a:off x="457200" y="4495800"/>
            <a:ext cx="6019800" cy="5334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a:solidFill>
                  <a:schemeClr val="accent2">
                    <a:lumMod val="75000"/>
                  </a:schemeClr>
                </a:solidFill>
              </a:rPr>
              <a:t>Threads within a half-warp accessing different addresses </a:t>
            </a:r>
          </a:p>
          <a:p>
            <a:pPr algn="ctr"/>
            <a:r>
              <a:rPr lang="en-US" sz="1200" b="1" dirty="0">
                <a:solidFill>
                  <a:schemeClr val="accent2">
                    <a:lumMod val="75000"/>
                  </a:schemeClr>
                </a:solidFill>
              </a:rPr>
              <a:t> in the same bank – conflict – serialized access </a:t>
            </a:r>
          </a:p>
        </p:txBody>
      </p:sp>
      <p:sp>
        <p:nvSpPr>
          <p:cNvPr id="96" name="TextBox 95"/>
          <p:cNvSpPr txBox="1"/>
          <p:nvPr/>
        </p:nvSpPr>
        <p:spPr>
          <a:xfrm>
            <a:off x="6934200" y="1752600"/>
            <a:ext cx="1981200" cy="304800"/>
          </a:xfrm>
          <a:prstGeom prst="rect">
            <a:avLst/>
          </a:prstGeom>
          <a:noFill/>
        </p:spPr>
        <p:txBody>
          <a:bodyPr wrap="square" rtlCol="0">
            <a:spAutoFit/>
          </a:bodyPr>
          <a:lstStyle/>
          <a:p>
            <a:r>
              <a:rPr lang="en-US" sz="1400" dirty="0">
                <a:solidFill>
                  <a:srgbClr val="002060"/>
                </a:solidFill>
              </a:rPr>
              <a:t>global memory</a:t>
            </a:r>
          </a:p>
        </p:txBody>
      </p:sp>
      <p:sp>
        <p:nvSpPr>
          <p:cNvPr id="98" name="TextBox 97"/>
          <p:cNvSpPr txBox="1"/>
          <p:nvPr/>
        </p:nvSpPr>
        <p:spPr>
          <a:xfrm>
            <a:off x="6934200" y="2057400"/>
            <a:ext cx="2209800" cy="307777"/>
          </a:xfrm>
          <a:prstGeom prst="rect">
            <a:avLst/>
          </a:prstGeom>
          <a:noFill/>
        </p:spPr>
        <p:txBody>
          <a:bodyPr wrap="square" rtlCol="0">
            <a:spAutoFit/>
          </a:bodyPr>
          <a:lstStyle/>
          <a:p>
            <a:r>
              <a:rPr lang="en-US" sz="1400" dirty="0">
                <a:solidFill>
                  <a:srgbClr val="002060"/>
                </a:solidFill>
              </a:rPr>
              <a:t>threads in first half-warp</a:t>
            </a:r>
          </a:p>
        </p:txBody>
      </p:sp>
      <p:graphicFrame>
        <p:nvGraphicFramePr>
          <p:cNvPr id="143" name="Table 142"/>
          <p:cNvGraphicFramePr>
            <a:graphicFrameLocks noGrp="1"/>
          </p:cNvGraphicFramePr>
          <p:nvPr/>
        </p:nvGraphicFramePr>
        <p:xfrm>
          <a:off x="304800" y="4038600"/>
          <a:ext cx="6096000" cy="228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28600">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9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grpSp>
        <p:nvGrpSpPr>
          <p:cNvPr id="370" name="Group 369"/>
          <p:cNvGrpSpPr/>
          <p:nvPr/>
        </p:nvGrpSpPr>
        <p:grpSpPr>
          <a:xfrm>
            <a:off x="380206" y="3505200"/>
            <a:ext cx="5944394" cy="610394"/>
            <a:chOff x="380206" y="3505200"/>
            <a:chExt cx="5944394" cy="610394"/>
          </a:xfrm>
        </p:grpSpPr>
        <p:cxnSp>
          <p:nvCxnSpPr>
            <p:cNvPr id="272" name="Straight Arrow Connector 271"/>
            <p:cNvCxnSpPr/>
            <p:nvPr/>
          </p:nvCxnSpPr>
          <p:spPr>
            <a:xfrm rot="5400000" flipH="1" flipV="1">
              <a:off x="227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rot="5400000" flipH="1" flipV="1">
              <a:off x="608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rot="5400000" flipH="1" flipV="1">
              <a:off x="990600"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rot="5400000" flipH="1" flipV="1">
              <a:off x="1371600"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rot="5400000" flipH="1" flipV="1">
              <a:off x="1751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rot="5400000" flipH="1" flipV="1">
              <a:off x="2132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rot="5400000" flipH="1" flipV="1">
              <a:off x="2513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rot="5400000" flipH="1" flipV="1">
              <a:off x="2895600"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rot="5400000" flipH="1" flipV="1">
              <a:off x="3275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rot="5400000" flipH="1" flipV="1">
              <a:off x="3656805"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rot="5400000" flipH="1" flipV="1">
              <a:off x="4037805"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p:nvPr/>
          </p:nvCxnSpPr>
          <p:spPr>
            <a:xfrm rot="5400000" flipH="1" flipV="1">
              <a:off x="4418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rot="5400000" flipH="1" flipV="1">
              <a:off x="4799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rot="5400000" flipH="1" flipV="1">
              <a:off x="5181600"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rot="5400000" flipH="1" flipV="1">
              <a:off x="5561806"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rot="5400000" flipH="1" flipV="1">
              <a:off x="5943600" y="3657600"/>
              <a:ext cx="305594" cy="79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rot="5400000" flipH="1" flipV="1">
              <a:off x="304800" y="3810000"/>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rot="5400000" flipH="1" flipV="1">
              <a:off x="685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rot="5400000" flipH="1" flipV="1">
              <a:off x="1066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rot="5400000" flipH="1" flipV="1">
              <a:off x="1447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rot="5400000" flipH="1" flipV="1">
              <a:off x="1828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rot="5400000" flipH="1" flipV="1">
              <a:off x="2210594"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rot="5400000" flipH="1" flipV="1">
              <a:off x="2590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rot="5400000" flipH="1" flipV="1">
              <a:off x="2971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rot="5400000" flipH="1" flipV="1">
              <a:off x="3353594"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rot="5400000" flipH="1" flipV="1">
              <a:off x="3733005"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rot="5400000" flipH="1" flipV="1">
              <a:off x="4114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rot="5400000" flipH="1" flipV="1">
              <a:off x="4495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rot="5400000" flipH="1" flipV="1">
              <a:off x="4876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p:nvPr/>
          </p:nvCxnSpPr>
          <p:spPr>
            <a:xfrm rot="5400000" flipH="1" flipV="1">
              <a:off x="5257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p:nvPr/>
          </p:nvCxnSpPr>
          <p:spPr>
            <a:xfrm rot="5400000" flipH="1" flipV="1">
              <a:off x="5638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rot="5400000" flipH="1" flipV="1">
              <a:off x="6019006" y="3809206"/>
              <a:ext cx="6096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380206" y="3883818"/>
            <a:ext cx="5944394" cy="611982"/>
            <a:chOff x="380206" y="3809206"/>
            <a:chExt cx="5944394" cy="611982"/>
          </a:xfrm>
        </p:grpSpPr>
        <p:cxnSp>
          <p:nvCxnSpPr>
            <p:cNvPr id="372" name="Straight Arrow Connector 371"/>
            <p:cNvCxnSpPr/>
            <p:nvPr/>
          </p:nvCxnSpPr>
          <p:spPr>
            <a:xfrm rot="5400000" flipH="1" flipV="1">
              <a:off x="75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rot="5400000" flipH="1" flipV="1">
              <a:off x="456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rot="5400000" flipH="1" flipV="1">
              <a:off x="837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rot="5400000" flipH="1" flipV="1">
              <a:off x="1218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rot="5400000" flipH="1" flipV="1">
              <a:off x="1599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rot="5400000" flipH="1" flipV="1">
              <a:off x="1980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rot="5400000" flipH="1" flipV="1">
              <a:off x="2361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p:nvPr/>
          </p:nvCxnSpPr>
          <p:spPr>
            <a:xfrm rot="5400000" flipH="1" flipV="1">
              <a:off x="2742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1" name="Straight Arrow Connector 380"/>
            <p:cNvCxnSpPr/>
            <p:nvPr/>
          </p:nvCxnSpPr>
          <p:spPr>
            <a:xfrm rot="5400000" flipH="1" flipV="1">
              <a:off x="3124200"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2" name="Straight Arrow Connector 381"/>
            <p:cNvCxnSpPr/>
            <p:nvPr/>
          </p:nvCxnSpPr>
          <p:spPr>
            <a:xfrm rot="5400000" flipH="1" flipV="1">
              <a:off x="3505200"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p:nvPr/>
          </p:nvCxnSpPr>
          <p:spPr>
            <a:xfrm rot="5400000" flipH="1" flipV="1">
              <a:off x="3885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p:nvPr/>
          </p:nvCxnSpPr>
          <p:spPr>
            <a:xfrm rot="5400000" flipH="1" flipV="1">
              <a:off x="4266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5" name="Straight Arrow Connector 384"/>
            <p:cNvCxnSpPr/>
            <p:nvPr/>
          </p:nvCxnSpPr>
          <p:spPr>
            <a:xfrm rot="5400000" flipH="1" flipV="1">
              <a:off x="4648200"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6" name="Straight Arrow Connector 385"/>
            <p:cNvCxnSpPr/>
            <p:nvPr/>
          </p:nvCxnSpPr>
          <p:spPr>
            <a:xfrm rot="5400000" flipH="1" flipV="1">
              <a:off x="5029200"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p:nvPr/>
          </p:nvCxnSpPr>
          <p:spPr>
            <a:xfrm rot="5400000" flipH="1" flipV="1">
              <a:off x="5410200"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p:nvPr/>
          </p:nvCxnSpPr>
          <p:spPr>
            <a:xfrm rot="5400000" flipH="1" flipV="1">
              <a:off x="5790406" y="4114006"/>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p:nvPr/>
          </p:nvCxnSpPr>
          <p:spPr>
            <a:xfrm rot="5400000" flipH="1" flipV="1">
              <a:off x="456803" y="4267597"/>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rot="5400000" flipH="1" flipV="1">
              <a:off x="837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rot="5400000" flipH="1" flipV="1">
              <a:off x="1218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p:nvPr/>
          </p:nvCxnSpPr>
          <p:spPr>
            <a:xfrm rot="5400000" flipH="1" flipV="1">
              <a:off x="1599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p:nvPr/>
          </p:nvCxnSpPr>
          <p:spPr>
            <a:xfrm rot="5400000" flipH="1" flipV="1">
              <a:off x="1980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8" name="Straight Arrow Connector 397"/>
            <p:cNvCxnSpPr/>
            <p:nvPr/>
          </p:nvCxnSpPr>
          <p:spPr>
            <a:xfrm rot="5400000" flipH="1" flipV="1">
              <a:off x="2361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9" name="Straight Arrow Connector 398"/>
            <p:cNvCxnSpPr/>
            <p:nvPr/>
          </p:nvCxnSpPr>
          <p:spPr>
            <a:xfrm rot="5400000" flipH="1" flipV="1">
              <a:off x="2742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p:nvPr/>
          </p:nvCxnSpPr>
          <p:spPr>
            <a:xfrm rot="5400000" flipH="1" flipV="1">
              <a:off x="3123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1" name="Straight Arrow Connector 400"/>
            <p:cNvCxnSpPr/>
            <p:nvPr/>
          </p:nvCxnSpPr>
          <p:spPr>
            <a:xfrm rot="5400000" flipH="1" flipV="1">
              <a:off x="3504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2" name="Straight Arrow Connector 401"/>
            <p:cNvCxnSpPr/>
            <p:nvPr/>
          </p:nvCxnSpPr>
          <p:spPr>
            <a:xfrm rot="5400000" flipH="1" flipV="1">
              <a:off x="3885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rot="5400000" flipH="1" flipV="1">
              <a:off x="4266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4" name="Straight Arrow Connector 403"/>
            <p:cNvCxnSpPr/>
            <p:nvPr/>
          </p:nvCxnSpPr>
          <p:spPr>
            <a:xfrm flipV="1">
              <a:off x="4799012" y="4116388"/>
              <a:ext cx="1588" cy="304006"/>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5" name="Straight Arrow Connector 404"/>
            <p:cNvCxnSpPr/>
            <p:nvPr/>
          </p:nvCxnSpPr>
          <p:spPr>
            <a:xfrm flipV="1">
              <a:off x="5180012" y="4116388"/>
              <a:ext cx="1588" cy="304006"/>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6" name="Straight Arrow Connector 405"/>
            <p:cNvCxnSpPr/>
            <p:nvPr/>
          </p:nvCxnSpPr>
          <p:spPr>
            <a:xfrm rot="5400000" flipH="1" flipV="1">
              <a:off x="5409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p:nvPr/>
          </p:nvCxnSpPr>
          <p:spPr>
            <a:xfrm rot="5400000" flipH="1" flipV="1">
              <a:off x="5790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8" name="Straight Arrow Connector 407"/>
            <p:cNvCxnSpPr/>
            <p:nvPr/>
          </p:nvCxnSpPr>
          <p:spPr>
            <a:xfrm rot="5400000" flipH="1" flipV="1">
              <a:off x="6171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06" name="Group 505"/>
          <p:cNvGrpSpPr/>
          <p:nvPr/>
        </p:nvGrpSpPr>
        <p:grpSpPr>
          <a:xfrm>
            <a:off x="381000" y="3852283"/>
            <a:ext cx="5944394" cy="645107"/>
            <a:chOff x="380206" y="3809203"/>
            <a:chExt cx="5944394" cy="611191"/>
          </a:xfrm>
        </p:grpSpPr>
        <p:cxnSp>
          <p:nvCxnSpPr>
            <p:cNvPr id="507" name="Straight Arrow Connector 506"/>
            <p:cNvCxnSpPr/>
            <p:nvPr/>
          </p:nvCxnSpPr>
          <p:spPr>
            <a:xfrm rot="5400000" flipH="1" flipV="1">
              <a:off x="75406" y="4114800"/>
              <a:ext cx="610394" cy="79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8" name="Straight Arrow Connector 507"/>
            <p:cNvCxnSpPr/>
            <p:nvPr/>
          </p:nvCxnSpPr>
          <p:spPr>
            <a:xfrm flipV="1">
              <a:off x="761206" y="3809206"/>
              <a:ext cx="610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9" name="Straight Arrow Connector 508"/>
            <p:cNvCxnSpPr/>
            <p:nvPr/>
          </p:nvCxnSpPr>
          <p:spPr>
            <a:xfrm flipV="1">
              <a:off x="1142206" y="3809206"/>
              <a:ext cx="991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0" name="Straight Arrow Connector 509"/>
            <p:cNvCxnSpPr/>
            <p:nvPr/>
          </p:nvCxnSpPr>
          <p:spPr>
            <a:xfrm flipV="1">
              <a:off x="1523206" y="3809206"/>
              <a:ext cx="1372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1" name="Straight Arrow Connector 510"/>
            <p:cNvCxnSpPr/>
            <p:nvPr/>
          </p:nvCxnSpPr>
          <p:spPr>
            <a:xfrm flipV="1">
              <a:off x="1904206" y="3809206"/>
              <a:ext cx="1753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2" name="Straight Arrow Connector 511"/>
            <p:cNvCxnSpPr/>
            <p:nvPr/>
          </p:nvCxnSpPr>
          <p:spPr>
            <a:xfrm flipV="1">
              <a:off x="2285206" y="3809206"/>
              <a:ext cx="2134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3" name="Straight Arrow Connector 512"/>
            <p:cNvCxnSpPr/>
            <p:nvPr/>
          </p:nvCxnSpPr>
          <p:spPr>
            <a:xfrm flipV="1">
              <a:off x="2666206" y="3809206"/>
              <a:ext cx="2514600"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4" name="Straight Arrow Connector 513"/>
            <p:cNvCxnSpPr/>
            <p:nvPr/>
          </p:nvCxnSpPr>
          <p:spPr>
            <a:xfrm flipV="1">
              <a:off x="3047206" y="3809206"/>
              <a:ext cx="2896394" cy="6111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5" name="Straight Arrow Connector 514"/>
            <p:cNvCxnSpPr/>
            <p:nvPr/>
          </p:nvCxnSpPr>
          <p:spPr>
            <a:xfrm flipH="1" flipV="1">
              <a:off x="533400" y="4037806"/>
              <a:ext cx="31234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6" name="Straight Arrow Connector 515"/>
            <p:cNvCxnSpPr/>
            <p:nvPr/>
          </p:nvCxnSpPr>
          <p:spPr>
            <a:xfrm flipH="1" flipV="1">
              <a:off x="1371600" y="4037806"/>
              <a:ext cx="26662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7" name="Straight Arrow Connector 516"/>
            <p:cNvCxnSpPr/>
            <p:nvPr/>
          </p:nvCxnSpPr>
          <p:spPr>
            <a:xfrm flipH="1" flipV="1">
              <a:off x="2133600" y="4037806"/>
              <a:ext cx="22852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p:nvPr/>
          </p:nvCxnSpPr>
          <p:spPr>
            <a:xfrm flipH="1" flipV="1">
              <a:off x="2894806" y="4057918"/>
              <a:ext cx="1905000" cy="360969"/>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9" name="Straight Arrow Connector 518"/>
            <p:cNvCxnSpPr/>
            <p:nvPr/>
          </p:nvCxnSpPr>
          <p:spPr>
            <a:xfrm flipH="1" flipV="1">
              <a:off x="3581400" y="4037806"/>
              <a:ext cx="15994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0" name="Straight Arrow Connector 519"/>
            <p:cNvCxnSpPr/>
            <p:nvPr/>
          </p:nvCxnSpPr>
          <p:spPr>
            <a:xfrm flipH="1" flipV="1">
              <a:off x="4343400" y="4037806"/>
              <a:ext cx="12184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1" name="Straight Arrow Connector 520"/>
            <p:cNvCxnSpPr/>
            <p:nvPr/>
          </p:nvCxnSpPr>
          <p:spPr>
            <a:xfrm flipH="1" flipV="1">
              <a:off x="5181600" y="4037806"/>
              <a:ext cx="7612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2" name="Straight Arrow Connector 521"/>
            <p:cNvCxnSpPr/>
            <p:nvPr/>
          </p:nvCxnSpPr>
          <p:spPr>
            <a:xfrm flipH="1" flipV="1">
              <a:off x="5943600" y="4037806"/>
              <a:ext cx="380206" cy="3810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3" name="Straight Arrow Connector 522"/>
            <p:cNvCxnSpPr/>
            <p:nvPr/>
          </p:nvCxnSpPr>
          <p:spPr>
            <a:xfrm flipV="1">
              <a:off x="380206" y="3809206"/>
              <a:ext cx="610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4" name="Straight Arrow Connector 523"/>
            <p:cNvCxnSpPr/>
            <p:nvPr/>
          </p:nvCxnSpPr>
          <p:spPr>
            <a:xfrm flipV="1">
              <a:off x="761206" y="3809203"/>
              <a:ext cx="991394" cy="609683"/>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5" name="Straight Arrow Connector 524"/>
            <p:cNvCxnSpPr/>
            <p:nvPr/>
          </p:nvCxnSpPr>
          <p:spPr>
            <a:xfrm flipV="1">
              <a:off x="1142206" y="3809206"/>
              <a:ext cx="1372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6" name="Straight Arrow Connector 525"/>
            <p:cNvCxnSpPr/>
            <p:nvPr/>
          </p:nvCxnSpPr>
          <p:spPr>
            <a:xfrm flipV="1">
              <a:off x="1523206" y="3809206"/>
              <a:ext cx="1753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7" name="Straight Arrow Connector 526"/>
            <p:cNvCxnSpPr/>
            <p:nvPr/>
          </p:nvCxnSpPr>
          <p:spPr>
            <a:xfrm flipV="1">
              <a:off x="1904206" y="3809206"/>
              <a:ext cx="2134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8" name="Straight Arrow Connector 527"/>
            <p:cNvCxnSpPr/>
            <p:nvPr/>
          </p:nvCxnSpPr>
          <p:spPr>
            <a:xfrm flipV="1">
              <a:off x="2285206" y="3809206"/>
              <a:ext cx="2515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9" name="Straight Arrow Connector 528"/>
            <p:cNvCxnSpPr/>
            <p:nvPr/>
          </p:nvCxnSpPr>
          <p:spPr>
            <a:xfrm flipV="1">
              <a:off x="2590006" y="3809206"/>
              <a:ext cx="29725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0" name="Straight Arrow Connector 529"/>
            <p:cNvCxnSpPr/>
            <p:nvPr/>
          </p:nvCxnSpPr>
          <p:spPr>
            <a:xfrm flipV="1">
              <a:off x="3047206" y="3809206"/>
              <a:ext cx="3277394" cy="6096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1" name="Straight Arrow Connector 530"/>
            <p:cNvCxnSpPr/>
            <p:nvPr/>
          </p:nvCxnSpPr>
          <p:spPr>
            <a:xfrm flipH="1" flipV="1">
              <a:off x="990600" y="4037806"/>
              <a:ext cx="2665412"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2" name="Straight Arrow Connector 531"/>
            <p:cNvCxnSpPr/>
            <p:nvPr/>
          </p:nvCxnSpPr>
          <p:spPr>
            <a:xfrm flipH="1" flipV="1">
              <a:off x="1752600" y="4037806"/>
              <a:ext cx="2284412"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3" name="Straight Arrow Connector 532"/>
            <p:cNvCxnSpPr/>
            <p:nvPr/>
          </p:nvCxnSpPr>
          <p:spPr>
            <a:xfrm flipH="1" flipV="1">
              <a:off x="2514600" y="4037806"/>
              <a:ext cx="1903412"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4" name="Straight Arrow Connector 533"/>
            <p:cNvCxnSpPr/>
            <p:nvPr/>
          </p:nvCxnSpPr>
          <p:spPr>
            <a:xfrm flipH="1" flipV="1">
              <a:off x="3275806" y="4037806"/>
              <a:ext cx="1523206"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5" name="Straight Arrow Connector 534"/>
            <p:cNvCxnSpPr/>
            <p:nvPr/>
          </p:nvCxnSpPr>
          <p:spPr>
            <a:xfrm flipH="1" flipV="1">
              <a:off x="4037806" y="4057918"/>
              <a:ext cx="1142206" cy="36247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6" name="Straight Arrow Connector 535"/>
            <p:cNvCxnSpPr/>
            <p:nvPr/>
          </p:nvCxnSpPr>
          <p:spPr>
            <a:xfrm flipH="1" flipV="1">
              <a:off x="4800600" y="4037806"/>
              <a:ext cx="760412"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7" name="Straight Arrow Connector 536"/>
            <p:cNvCxnSpPr/>
            <p:nvPr/>
          </p:nvCxnSpPr>
          <p:spPr>
            <a:xfrm flipH="1" flipV="1">
              <a:off x="5562600" y="4037806"/>
              <a:ext cx="379412" cy="382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8" name="Straight Arrow Connector 537"/>
            <p:cNvCxnSpPr/>
            <p:nvPr/>
          </p:nvCxnSpPr>
          <p:spPr>
            <a:xfrm rot="5400000" flipH="1" flipV="1">
              <a:off x="6171009" y="4266803"/>
              <a:ext cx="305594" cy="158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strVal val="#ppt_w*0.70"/>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strVal val="#ppt_w*0.70"/>
                                          </p:val>
                                        </p:tav>
                                        <p:tav tm="100000">
                                          <p:val>
                                            <p:strVal val="#ppt_w"/>
                                          </p:val>
                                        </p:tav>
                                      </p:tavLst>
                                    </p:anim>
                                    <p:anim calcmode="lin" valueType="num">
                                      <p:cBhvr>
                                        <p:cTn id="27" dur="1000" fill="hold"/>
                                        <p:tgtEl>
                                          <p:spTgt spid="9"/>
                                        </p:tgtEl>
                                        <p:attrNameLst>
                                          <p:attrName>ppt_h</p:attrName>
                                        </p:attrNameLst>
                                      </p:cBhvr>
                                      <p:tavLst>
                                        <p:tav tm="0">
                                          <p:val>
                                            <p:strVal val="#ppt_h"/>
                                          </p:val>
                                        </p:tav>
                                        <p:tav tm="100000">
                                          <p:val>
                                            <p:strVal val="#ppt_h"/>
                                          </p:val>
                                        </p:tav>
                                      </p:tavLst>
                                    </p:anim>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strVal val="#ppt_w*0.70"/>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Effect transition="in" filter="fade">
                                      <p:cBhvr>
                                        <p:cTn id="35" dur="1000"/>
                                        <p:tgtEl>
                                          <p:spTgt spid="10"/>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p:cTn id="38" dur="1000" fill="hold"/>
                                        <p:tgtEl>
                                          <p:spTgt spid="96"/>
                                        </p:tgtEl>
                                        <p:attrNameLst>
                                          <p:attrName>ppt_w</p:attrName>
                                        </p:attrNameLst>
                                      </p:cBhvr>
                                      <p:tavLst>
                                        <p:tav tm="0">
                                          <p:val>
                                            <p:strVal val="#ppt_w*0.70"/>
                                          </p:val>
                                        </p:tav>
                                        <p:tav tm="100000">
                                          <p:val>
                                            <p:strVal val="#ppt_w"/>
                                          </p:val>
                                        </p:tav>
                                      </p:tavLst>
                                    </p:anim>
                                    <p:anim calcmode="lin" valueType="num">
                                      <p:cBhvr>
                                        <p:cTn id="39" dur="1000" fill="hold"/>
                                        <p:tgtEl>
                                          <p:spTgt spid="96"/>
                                        </p:tgtEl>
                                        <p:attrNameLst>
                                          <p:attrName>ppt_h</p:attrName>
                                        </p:attrNameLst>
                                      </p:cBhvr>
                                      <p:tavLst>
                                        <p:tav tm="0">
                                          <p:val>
                                            <p:strVal val="#ppt_h"/>
                                          </p:val>
                                        </p:tav>
                                        <p:tav tm="100000">
                                          <p:val>
                                            <p:strVal val="#ppt_h"/>
                                          </p:val>
                                        </p:tav>
                                      </p:tavLst>
                                    </p:anim>
                                    <p:animEffect transition="in" filter="fade">
                                      <p:cBhvr>
                                        <p:cTn id="40" dur="1000"/>
                                        <p:tgtEl>
                                          <p:spTgt spid="96"/>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strVal val="#ppt_w*0.70"/>
                                          </p:val>
                                        </p:tav>
                                        <p:tav tm="100000">
                                          <p:val>
                                            <p:strVal val="#ppt_w"/>
                                          </p:val>
                                        </p:tav>
                                      </p:tavLst>
                                    </p:anim>
                                    <p:anim calcmode="lin" valueType="num">
                                      <p:cBhvr>
                                        <p:cTn id="46" dur="1000" fill="hold"/>
                                        <p:tgtEl>
                                          <p:spTgt spid="11"/>
                                        </p:tgtEl>
                                        <p:attrNameLst>
                                          <p:attrName>ppt_h</p:attrName>
                                        </p:attrNameLst>
                                      </p:cBhvr>
                                      <p:tavLst>
                                        <p:tav tm="0">
                                          <p:val>
                                            <p:strVal val="#ppt_h"/>
                                          </p:val>
                                        </p:tav>
                                        <p:tav tm="100000">
                                          <p:val>
                                            <p:strVal val="#ppt_h"/>
                                          </p:val>
                                        </p:tav>
                                      </p:tavLst>
                                    </p:anim>
                                    <p:animEffect transition="in" filter="fade">
                                      <p:cBhvr>
                                        <p:cTn id="47" dur="1000"/>
                                        <p:tgtEl>
                                          <p:spTgt spid="11"/>
                                        </p:tgtEl>
                                      </p:cBhvr>
                                    </p:animEffect>
                                  </p:childTnLst>
                                </p:cTn>
                              </p:par>
                              <p:par>
                                <p:cTn id="48" presetID="55" presetClass="entr" presetSubtype="0" fill="hold" nodeType="withEffect">
                                  <p:stCondLst>
                                    <p:cond delay="0"/>
                                  </p:stCondLst>
                                  <p:childTnLst>
                                    <p:set>
                                      <p:cBhvr>
                                        <p:cTn id="49" dur="1" fill="hold">
                                          <p:stCondLst>
                                            <p:cond delay="0"/>
                                          </p:stCondLst>
                                        </p:cTn>
                                        <p:tgtEl>
                                          <p:spTgt spid="72"/>
                                        </p:tgtEl>
                                        <p:attrNameLst>
                                          <p:attrName>style.visibility</p:attrName>
                                        </p:attrNameLst>
                                      </p:cBhvr>
                                      <p:to>
                                        <p:strVal val="visible"/>
                                      </p:to>
                                    </p:set>
                                    <p:anim calcmode="lin" valueType="num">
                                      <p:cBhvr>
                                        <p:cTn id="50" dur="1000" fill="hold"/>
                                        <p:tgtEl>
                                          <p:spTgt spid="72"/>
                                        </p:tgtEl>
                                        <p:attrNameLst>
                                          <p:attrName>ppt_w</p:attrName>
                                        </p:attrNameLst>
                                      </p:cBhvr>
                                      <p:tavLst>
                                        <p:tav tm="0">
                                          <p:val>
                                            <p:strVal val="#ppt_w*0.70"/>
                                          </p:val>
                                        </p:tav>
                                        <p:tav tm="100000">
                                          <p:val>
                                            <p:strVal val="#ppt_w"/>
                                          </p:val>
                                        </p:tav>
                                      </p:tavLst>
                                    </p:anim>
                                    <p:anim calcmode="lin" valueType="num">
                                      <p:cBhvr>
                                        <p:cTn id="51" dur="1000" fill="hold"/>
                                        <p:tgtEl>
                                          <p:spTgt spid="72"/>
                                        </p:tgtEl>
                                        <p:attrNameLst>
                                          <p:attrName>ppt_h</p:attrName>
                                        </p:attrNameLst>
                                      </p:cBhvr>
                                      <p:tavLst>
                                        <p:tav tm="0">
                                          <p:val>
                                            <p:strVal val="#ppt_h"/>
                                          </p:val>
                                        </p:tav>
                                        <p:tav tm="100000">
                                          <p:val>
                                            <p:strVal val="#ppt_h"/>
                                          </p:val>
                                        </p:tav>
                                      </p:tavLst>
                                    </p:anim>
                                    <p:animEffect transition="in" filter="fade">
                                      <p:cBhvr>
                                        <p:cTn id="52" dur="1000"/>
                                        <p:tgtEl>
                                          <p:spTgt spid="72"/>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98"/>
                                        </p:tgtEl>
                                        <p:attrNameLst>
                                          <p:attrName>style.visibility</p:attrName>
                                        </p:attrNameLst>
                                      </p:cBhvr>
                                      <p:to>
                                        <p:strVal val="visible"/>
                                      </p:to>
                                    </p:set>
                                    <p:anim calcmode="lin" valueType="num">
                                      <p:cBhvr>
                                        <p:cTn id="55" dur="1000" fill="hold"/>
                                        <p:tgtEl>
                                          <p:spTgt spid="98"/>
                                        </p:tgtEl>
                                        <p:attrNameLst>
                                          <p:attrName>ppt_w</p:attrName>
                                        </p:attrNameLst>
                                      </p:cBhvr>
                                      <p:tavLst>
                                        <p:tav tm="0">
                                          <p:val>
                                            <p:strVal val="#ppt_w*0.70"/>
                                          </p:val>
                                        </p:tav>
                                        <p:tav tm="100000">
                                          <p:val>
                                            <p:strVal val="#ppt_w"/>
                                          </p:val>
                                        </p:tav>
                                      </p:tavLst>
                                    </p:anim>
                                    <p:anim calcmode="lin" valueType="num">
                                      <p:cBhvr>
                                        <p:cTn id="56" dur="1000" fill="hold"/>
                                        <p:tgtEl>
                                          <p:spTgt spid="98"/>
                                        </p:tgtEl>
                                        <p:attrNameLst>
                                          <p:attrName>ppt_h</p:attrName>
                                        </p:attrNameLst>
                                      </p:cBhvr>
                                      <p:tavLst>
                                        <p:tav tm="0">
                                          <p:val>
                                            <p:strVal val="#ppt_h"/>
                                          </p:val>
                                        </p:tav>
                                        <p:tav tm="100000">
                                          <p:val>
                                            <p:strVal val="#ppt_h"/>
                                          </p:val>
                                        </p:tav>
                                      </p:tavLst>
                                    </p:anim>
                                    <p:animEffect transition="in" filter="fade">
                                      <p:cBhvr>
                                        <p:cTn id="57" dur="1000"/>
                                        <p:tgtEl>
                                          <p:spTgt spid="98"/>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p:cTn id="60" dur="1000" fill="hold"/>
                                        <p:tgtEl>
                                          <p:spTgt spid="35"/>
                                        </p:tgtEl>
                                        <p:attrNameLst>
                                          <p:attrName>ppt_w</p:attrName>
                                        </p:attrNameLst>
                                      </p:cBhvr>
                                      <p:tavLst>
                                        <p:tav tm="0">
                                          <p:val>
                                            <p:strVal val="#ppt_w*0.70"/>
                                          </p:val>
                                        </p:tav>
                                        <p:tav tm="100000">
                                          <p:val>
                                            <p:strVal val="#ppt_w"/>
                                          </p:val>
                                        </p:tav>
                                      </p:tavLst>
                                    </p:anim>
                                    <p:anim calcmode="lin" valueType="num">
                                      <p:cBhvr>
                                        <p:cTn id="61" dur="1000" fill="hold"/>
                                        <p:tgtEl>
                                          <p:spTgt spid="35"/>
                                        </p:tgtEl>
                                        <p:attrNameLst>
                                          <p:attrName>ppt_h</p:attrName>
                                        </p:attrNameLst>
                                      </p:cBhvr>
                                      <p:tavLst>
                                        <p:tav tm="0">
                                          <p:val>
                                            <p:strVal val="#ppt_h"/>
                                          </p:val>
                                        </p:tav>
                                        <p:tav tm="100000">
                                          <p:val>
                                            <p:strVal val="#ppt_h"/>
                                          </p:val>
                                        </p:tav>
                                      </p:tavLst>
                                    </p:anim>
                                    <p:animEffect transition="in" filter="fade">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1000" fill="hold"/>
                                        <p:tgtEl>
                                          <p:spTgt spid="37"/>
                                        </p:tgtEl>
                                        <p:attrNameLst>
                                          <p:attrName>ppt_w</p:attrName>
                                        </p:attrNameLst>
                                      </p:cBhvr>
                                      <p:tavLst>
                                        <p:tav tm="0">
                                          <p:val>
                                            <p:strVal val="#ppt_w*0.70"/>
                                          </p:val>
                                        </p:tav>
                                        <p:tav tm="100000">
                                          <p:val>
                                            <p:strVal val="#ppt_w"/>
                                          </p:val>
                                        </p:tav>
                                      </p:tavLst>
                                    </p:anim>
                                    <p:anim calcmode="lin" valueType="num">
                                      <p:cBhvr>
                                        <p:cTn id="72" dur="1000" fill="hold"/>
                                        <p:tgtEl>
                                          <p:spTgt spid="37"/>
                                        </p:tgtEl>
                                        <p:attrNameLst>
                                          <p:attrName>ppt_h</p:attrName>
                                        </p:attrNameLst>
                                      </p:cBhvr>
                                      <p:tavLst>
                                        <p:tav tm="0">
                                          <p:val>
                                            <p:strVal val="#ppt_h"/>
                                          </p:val>
                                        </p:tav>
                                        <p:tav tm="100000">
                                          <p:val>
                                            <p:strVal val="#ppt_h"/>
                                          </p:val>
                                        </p:tav>
                                      </p:tavLst>
                                    </p:anim>
                                    <p:animEffect transition="in" filter="fade">
                                      <p:cBhvr>
                                        <p:cTn id="73" dur="1000"/>
                                        <p:tgtEl>
                                          <p:spTgt spid="37"/>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74"/>
                                        </p:tgtEl>
                                        <p:attrNameLst>
                                          <p:attrName>style.visibility</p:attrName>
                                        </p:attrNameLst>
                                      </p:cBhvr>
                                      <p:to>
                                        <p:strVal val="visible"/>
                                      </p:to>
                                    </p:set>
                                    <p:anim calcmode="lin" valueType="num">
                                      <p:cBhvr>
                                        <p:cTn id="76" dur="1000" fill="hold"/>
                                        <p:tgtEl>
                                          <p:spTgt spid="74"/>
                                        </p:tgtEl>
                                        <p:attrNameLst>
                                          <p:attrName>ppt_w</p:attrName>
                                        </p:attrNameLst>
                                      </p:cBhvr>
                                      <p:tavLst>
                                        <p:tav tm="0">
                                          <p:val>
                                            <p:strVal val="#ppt_w*0.70"/>
                                          </p:val>
                                        </p:tav>
                                        <p:tav tm="100000">
                                          <p:val>
                                            <p:strVal val="#ppt_w"/>
                                          </p:val>
                                        </p:tav>
                                      </p:tavLst>
                                    </p:anim>
                                    <p:anim calcmode="lin" valueType="num">
                                      <p:cBhvr>
                                        <p:cTn id="77" dur="1000" fill="hold"/>
                                        <p:tgtEl>
                                          <p:spTgt spid="74"/>
                                        </p:tgtEl>
                                        <p:attrNameLst>
                                          <p:attrName>ppt_h</p:attrName>
                                        </p:attrNameLst>
                                      </p:cBhvr>
                                      <p:tavLst>
                                        <p:tav tm="0">
                                          <p:val>
                                            <p:strVal val="#ppt_h"/>
                                          </p:val>
                                        </p:tav>
                                        <p:tav tm="100000">
                                          <p:val>
                                            <p:strVal val="#ppt_h"/>
                                          </p:val>
                                        </p:tav>
                                      </p:tavLst>
                                    </p:anim>
                                    <p:animEffect transition="in" filter="fade">
                                      <p:cBhvr>
                                        <p:cTn id="78" dur="1000"/>
                                        <p:tgtEl>
                                          <p:spTgt spid="74"/>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nodeType="click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1000" fill="hold"/>
                                        <p:tgtEl>
                                          <p:spTgt spid="38"/>
                                        </p:tgtEl>
                                        <p:attrNameLst>
                                          <p:attrName>ppt_w</p:attrName>
                                        </p:attrNameLst>
                                      </p:cBhvr>
                                      <p:tavLst>
                                        <p:tav tm="0">
                                          <p:val>
                                            <p:strVal val="#ppt_w*0.70"/>
                                          </p:val>
                                        </p:tav>
                                        <p:tav tm="100000">
                                          <p:val>
                                            <p:strVal val="#ppt_w"/>
                                          </p:val>
                                        </p:tav>
                                      </p:tavLst>
                                    </p:anim>
                                    <p:anim calcmode="lin" valueType="num">
                                      <p:cBhvr>
                                        <p:cTn id="84" dur="1000" fill="hold"/>
                                        <p:tgtEl>
                                          <p:spTgt spid="38"/>
                                        </p:tgtEl>
                                        <p:attrNameLst>
                                          <p:attrName>ppt_h</p:attrName>
                                        </p:attrNameLst>
                                      </p:cBhvr>
                                      <p:tavLst>
                                        <p:tav tm="0">
                                          <p:val>
                                            <p:strVal val="#ppt_h"/>
                                          </p:val>
                                        </p:tav>
                                        <p:tav tm="100000">
                                          <p:val>
                                            <p:strVal val="#ppt_h"/>
                                          </p:val>
                                        </p:tav>
                                      </p:tavLst>
                                    </p:anim>
                                    <p:animEffect transition="in" filter="fade">
                                      <p:cBhvr>
                                        <p:cTn id="85" dur="1000"/>
                                        <p:tgtEl>
                                          <p:spTgt spid="38"/>
                                        </p:tgtEl>
                                      </p:cBhvr>
                                    </p:animEffect>
                                  </p:childTnLst>
                                </p:cTn>
                              </p:par>
                              <p:par>
                                <p:cTn id="86" presetID="55" presetClass="entr" presetSubtype="0" fill="hold" nodeType="withEffect">
                                  <p:stCondLst>
                                    <p:cond delay="0"/>
                                  </p:stCondLst>
                                  <p:childTnLst>
                                    <p:set>
                                      <p:cBhvr>
                                        <p:cTn id="87" dur="1" fill="hold">
                                          <p:stCondLst>
                                            <p:cond delay="0"/>
                                          </p:stCondLst>
                                        </p:cTn>
                                        <p:tgtEl>
                                          <p:spTgt spid="143"/>
                                        </p:tgtEl>
                                        <p:attrNameLst>
                                          <p:attrName>style.visibility</p:attrName>
                                        </p:attrNameLst>
                                      </p:cBhvr>
                                      <p:to>
                                        <p:strVal val="visible"/>
                                      </p:to>
                                    </p:set>
                                    <p:anim calcmode="lin" valueType="num">
                                      <p:cBhvr>
                                        <p:cTn id="88" dur="1000" fill="hold"/>
                                        <p:tgtEl>
                                          <p:spTgt spid="143"/>
                                        </p:tgtEl>
                                        <p:attrNameLst>
                                          <p:attrName>ppt_w</p:attrName>
                                        </p:attrNameLst>
                                      </p:cBhvr>
                                      <p:tavLst>
                                        <p:tav tm="0">
                                          <p:val>
                                            <p:strVal val="#ppt_w*0.70"/>
                                          </p:val>
                                        </p:tav>
                                        <p:tav tm="100000">
                                          <p:val>
                                            <p:strVal val="#ppt_w"/>
                                          </p:val>
                                        </p:tav>
                                      </p:tavLst>
                                    </p:anim>
                                    <p:anim calcmode="lin" valueType="num">
                                      <p:cBhvr>
                                        <p:cTn id="89" dur="1000" fill="hold"/>
                                        <p:tgtEl>
                                          <p:spTgt spid="143"/>
                                        </p:tgtEl>
                                        <p:attrNameLst>
                                          <p:attrName>ppt_h</p:attrName>
                                        </p:attrNameLst>
                                      </p:cBhvr>
                                      <p:tavLst>
                                        <p:tav tm="0">
                                          <p:val>
                                            <p:strVal val="#ppt_h"/>
                                          </p:val>
                                        </p:tav>
                                        <p:tav tm="100000">
                                          <p:val>
                                            <p:strVal val="#ppt_h"/>
                                          </p:val>
                                        </p:tav>
                                      </p:tavLst>
                                    </p:anim>
                                    <p:animEffect transition="in" filter="fade">
                                      <p:cBhvr>
                                        <p:cTn id="90" dur="1000"/>
                                        <p:tgtEl>
                                          <p:spTgt spid="143"/>
                                        </p:tgtEl>
                                      </p:cBhvr>
                                    </p:animEffect>
                                  </p:childTnLst>
                                </p:cTn>
                              </p:par>
                              <p:par>
                                <p:cTn id="91" presetID="55" presetClass="entr" presetSubtype="0" fill="hold" nodeType="withEffect">
                                  <p:stCondLst>
                                    <p:cond delay="0"/>
                                  </p:stCondLst>
                                  <p:childTnLst>
                                    <p:set>
                                      <p:cBhvr>
                                        <p:cTn id="92" dur="1" fill="hold">
                                          <p:stCondLst>
                                            <p:cond delay="0"/>
                                          </p:stCondLst>
                                        </p:cTn>
                                        <p:tgtEl>
                                          <p:spTgt spid="370"/>
                                        </p:tgtEl>
                                        <p:attrNameLst>
                                          <p:attrName>style.visibility</p:attrName>
                                        </p:attrNameLst>
                                      </p:cBhvr>
                                      <p:to>
                                        <p:strVal val="visible"/>
                                      </p:to>
                                    </p:set>
                                    <p:anim calcmode="lin" valueType="num">
                                      <p:cBhvr>
                                        <p:cTn id="93" dur="1000" fill="hold"/>
                                        <p:tgtEl>
                                          <p:spTgt spid="370"/>
                                        </p:tgtEl>
                                        <p:attrNameLst>
                                          <p:attrName>ppt_w</p:attrName>
                                        </p:attrNameLst>
                                      </p:cBhvr>
                                      <p:tavLst>
                                        <p:tav tm="0">
                                          <p:val>
                                            <p:strVal val="#ppt_w*0.70"/>
                                          </p:val>
                                        </p:tav>
                                        <p:tav tm="100000">
                                          <p:val>
                                            <p:strVal val="#ppt_w"/>
                                          </p:val>
                                        </p:tav>
                                      </p:tavLst>
                                    </p:anim>
                                    <p:anim calcmode="lin" valueType="num">
                                      <p:cBhvr>
                                        <p:cTn id="94" dur="1000" fill="hold"/>
                                        <p:tgtEl>
                                          <p:spTgt spid="370"/>
                                        </p:tgtEl>
                                        <p:attrNameLst>
                                          <p:attrName>ppt_h</p:attrName>
                                        </p:attrNameLst>
                                      </p:cBhvr>
                                      <p:tavLst>
                                        <p:tav tm="0">
                                          <p:val>
                                            <p:strVal val="#ppt_h"/>
                                          </p:val>
                                        </p:tav>
                                        <p:tav tm="100000">
                                          <p:val>
                                            <p:strVal val="#ppt_h"/>
                                          </p:val>
                                        </p:tav>
                                      </p:tavLst>
                                    </p:anim>
                                    <p:animEffect transition="in" filter="fade">
                                      <p:cBhvr>
                                        <p:cTn id="95" dur="1000"/>
                                        <p:tgtEl>
                                          <p:spTgt spid="370"/>
                                        </p:tgtEl>
                                      </p:cBhvr>
                                    </p:animEffect>
                                  </p:childTnLst>
                                </p:cTn>
                              </p:par>
                              <p:par>
                                <p:cTn id="96" presetID="55"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 calcmode="lin" valueType="num">
                                      <p:cBhvr>
                                        <p:cTn id="98" dur="1000" fill="hold"/>
                                        <p:tgtEl>
                                          <p:spTgt spid="75"/>
                                        </p:tgtEl>
                                        <p:attrNameLst>
                                          <p:attrName>ppt_w</p:attrName>
                                        </p:attrNameLst>
                                      </p:cBhvr>
                                      <p:tavLst>
                                        <p:tav tm="0">
                                          <p:val>
                                            <p:strVal val="#ppt_w*0.70"/>
                                          </p:val>
                                        </p:tav>
                                        <p:tav tm="100000">
                                          <p:val>
                                            <p:strVal val="#ppt_w"/>
                                          </p:val>
                                        </p:tav>
                                      </p:tavLst>
                                    </p:anim>
                                    <p:anim calcmode="lin" valueType="num">
                                      <p:cBhvr>
                                        <p:cTn id="99" dur="1000" fill="hold"/>
                                        <p:tgtEl>
                                          <p:spTgt spid="75"/>
                                        </p:tgtEl>
                                        <p:attrNameLst>
                                          <p:attrName>ppt_h</p:attrName>
                                        </p:attrNameLst>
                                      </p:cBhvr>
                                      <p:tavLst>
                                        <p:tav tm="0">
                                          <p:val>
                                            <p:strVal val="#ppt_h"/>
                                          </p:val>
                                        </p:tav>
                                        <p:tav tm="100000">
                                          <p:val>
                                            <p:strVal val="#ppt_h"/>
                                          </p:val>
                                        </p:tav>
                                      </p:tavLst>
                                    </p:anim>
                                    <p:animEffect transition="in" filter="fade">
                                      <p:cBhvr>
                                        <p:cTn id="100" dur="1000"/>
                                        <p:tgtEl>
                                          <p:spTgt spid="75"/>
                                        </p:tgtEl>
                                      </p:cBhvr>
                                    </p:animEffect>
                                  </p:childTnLst>
                                </p:cTn>
                              </p:par>
                            </p:childTnLst>
                          </p:cTn>
                        </p:par>
                      </p:childTnLst>
                    </p:cTn>
                  </p:par>
                  <p:par>
                    <p:cTn id="101" fill="hold">
                      <p:stCondLst>
                        <p:cond delay="indefinite"/>
                      </p:stCondLst>
                      <p:childTnLst>
                        <p:par>
                          <p:cTn id="102" fill="hold">
                            <p:stCondLst>
                              <p:cond delay="0"/>
                            </p:stCondLst>
                            <p:childTnLst>
                              <p:par>
                                <p:cTn id="103" presetID="55" presetClass="entr" presetSubtype="0" fill="hold" nodeType="click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p:cTn id="105" dur="1000" fill="hold"/>
                                        <p:tgtEl>
                                          <p:spTgt spid="55"/>
                                        </p:tgtEl>
                                        <p:attrNameLst>
                                          <p:attrName>ppt_w</p:attrName>
                                        </p:attrNameLst>
                                      </p:cBhvr>
                                      <p:tavLst>
                                        <p:tav tm="0">
                                          <p:val>
                                            <p:strVal val="#ppt_w*0.70"/>
                                          </p:val>
                                        </p:tav>
                                        <p:tav tm="100000">
                                          <p:val>
                                            <p:strVal val="#ppt_w"/>
                                          </p:val>
                                        </p:tav>
                                      </p:tavLst>
                                    </p:anim>
                                    <p:anim calcmode="lin" valueType="num">
                                      <p:cBhvr>
                                        <p:cTn id="106" dur="1000" fill="hold"/>
                                        <p:tgtEl>
                                          <p:spTgt spid="55"/>
                                        </p:tgtEl>
                                        <p:attrNameLst>
                                          <p:attrName>ppt_h</p:attrName>
                                        </p:attrNameLst>
                                      </p:cBhvr>
                                      <p:tavLst>
                                        <p:tav tm="0">
                                          <p:val>
                                            <p:strVal val="#ppt_h"/>
                                          </p:val>
                                        </p:tav>
                                        <p:tav tm="100000">
                                          <p:val>
                                            <p:strVal val="#ppt_h"/>
                                          </p:val>
                                        </p:tav>
                                      </p:tavLst>
                                    </p:anim>
                                    <p:animEffect transition="in" filter="fade">
                                      <p:cBhvr>
                                        <p:cTn id="107" dur="1000"/>
                                        <p:tgtEl>
                                          <p:spTgt spid="55"/>
                                        </p:tgtEl>
                                      </p:cBhvr>
                                    </p:animEffect>
                                  </p:childTnLst>
                                </p:cTn>
                              </p:par>
                              <p:par>
                                <p:cTn id="108" presetID="55" presetClass="entr" presetSubtype="0" fill="hold" nodeType="withEffect">
                                  <p:stCondLst>
                                    <p:cond delay="0"/>
                                  </p:stCondLst>
                                  <p:childTnLst>
                                    <p:set>
                                      <p:cBhvr>
                                        <p:cTn id="109" dur="1" fill="hold">
                                          <p:stCondLst>
                                            <p:cond delay="0"/>
                                          </p:stCondLst>
                                        </p:cTn>
                                        <p:tgtEl>
                                          <p:spTgt spid="505"/>
                                        </p:tgtEl>
                                        <p:attrNameLst>
                                          <p:attrName>style.visibility</p:attrName>
                                        </p:attrNameLst>
                                      </p:cBhvr>
                                      <p:to>
                                        <p:strVal val="visible"/>
                                      </p:to>
                                    </p:set>
                                    <p:anim calcmode="lin" valueType="num">
                                      <p:cBhvr>
                                        <p:cTn id="110" dur="1000" fill="hold"/>
                                        <p:tgtEl>
                                          <p:spTgt spid="505"/>
                                        </p:tgtEl>
                                        <p:attrNameLst>
                                          <p:attrName>ppt_w</p:attrName>
                                        </p:attrNameLst>
                                      </p:cBhvr>
                                      <p:tavLst>
                                        <p:tav tm="0">
                                          <p:val>
                                            <p:strVal val="#ppt_w*0.70"/>
                                          </p:val>
                                        </p:tav>
                                        <p:tav tm="100000">
                                          <p:val>
                                            <p:strVal val="#ppt_w"/>
                                          </p:val>
                                        </p:tav>
                                      </p:tavLst>
                                    </p:anim>
                                    <p:anim calcmode="lin" valueType="num">
                                      <p:cBhvr>
                                        <p:cTn id="111" dur="1000" fill="hold"/>
                                        <p:tgtEl>
                                          <p:spTgt spid="505"/>
                                        </p:tgtEl>
                                        <p:attrNameLst>
                                          <p:attrName>ppt_h</p:attrName>
                                        </p:attrNameLst>
                                      </p:cBhvr>
                                      <p:tavLst>
                                        <p:tav tm="0">
                                          <p:val>
                                            <p:strVal val="#ppt_h"/>
                                          </p:val>
                                        </p:tav>
                                        <p:tav tm="100000">
                                          <p:val>
                                            <p:strVal val="#ppt_h"/>
                                          </p:val>
                                        </p:tav>
                                      </p:tavLst>
                                    </p:anim>
                                    <p:animEffect transition="in" filter="fade">
                                      <p:cBhvr>
                                        <p:cTn id="112" dur="1000"/>
                                        <p:tgtEl>
                                          <p:spTgt spid="505"/>
                                        </p:tgtEl>
                                      </p:cBhvr>
                                    </p:animEffect>
                                  </p:childTnLst>
                                </p:cTn>
                              </p:par>
                              <p:par>
                                <p:cTn id="113" presetID="55"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1000" fill="hold"/>
                                        <p:tgtEl>
                                          <p:spTgt spid="76"/>
                                        </p:tgtEl>
                                        <p:attrNameLst>
                                          <p:attrName>ppt_w</p:attrName>
                                        </p:attrNameLst>
                                      </p:cBhvr>
                                      <p:tavLst>
                                        <p:tav tm="0">
                                          <p:val>
                                            <p:strVal val="#ppt_w*0.70"/>
                                          </p:val>
                                        </p:tav>
                                        <p:tav tm="100000">
                                          <p:val>
                                            <p:strVal val="#ppt_w"/>
                                          </p:val>
                                        </p:tav>
                                      </p:tavLst>
                                    </p:anim>
                                    <p:anim calcmode="lin" valueType="num">
                                      <p:cBhvr>
                                        <p:cTn id="116" dur="1000" fill="hold"/>
                                        <p:tgtEl>
                                          <p:spTgt spid="76"/>
                                        </p:tgtEl>
                                        <p:attrNameLst>
                                          <p:attrName>ppt_h</p:attrName>
                                        </p:attrNameLst>
                                      </p:cBhvr>
                                      <p:tavLst>
                                        <p:tav tm="0">
                                          <p:val>
                                            <p:strVal val="#ppt_h"/>
                                          </p:val>
                                        </p:tav>
                                        <p:tav tm="100000">
                                          <p:val>
                                            <p:strVal val="#ppt_h"/>
                                          </p:val>
                                        </p:tav>
                                      </p:tavLst>
                                    </p:anim>
                                    <p:animEffect transition="in" filter="fade">
                                      <p:cBhvr>
                                        <p:cTn id="117" dur="1000"/>
                                        <p:tgtEl>
                                          <p:spTgt spid="76"/>
                                        </p:tgtEl>
                                      </p:cBhvr>
                                    </p:animEffect>
                                  </p:childTnLst>
                                </p:cTn>
                              </p:par>
                              <p:par>
                                <p:cTn id="118" presetID="55" presetClass="entr" presetSubtype="0" fill="hold" grpId="0" nodeType="withEffect">
                                  <p:stCondLst>
                                    <p:cond delay="0"/>
                                  </p:stCondLst>
                                  <p:childTnLst>
                                    <p:set>
                                      <p:cBhvr>
                                        <p:cTn id="119" dur="1" fill="hold">
                                          <p:stCondLst>
                                            <p:cond delay="0"/>
                                          </p:stCondLst>
                                        </p:cTn>
                                        <p:tgtEl>
                                          <p:spTgt spid="78"/>
                                        </p:tgtEl>
                                        <p:attrNameLst>
                                          <p:attrName>style.visibility</p:attrName>
                                        </p:attrNameLst>
                                      </p:cBhvr>
                                      <p:to>
                                        <p:strVal val="visible"/>
                                      </p:to>
                                    </p:set>
                                    <p:anim calcmode="lin" valueType="num">
                                      <p:cBhvr>
                                        <p:cTn id="120" dur="1000" fill="hold"/>
                                        <p:tgtEl>
                                          <p:spTgt spid="78"/>
                                        </p:tgtEl>
                                        <p:attrNameLst>
                                          <p:attrName>ppt_w</p:attrName>
                                        </p:attrNameLst>
                                      </p:cBhvr>
                                      <p:tavLst>
                                        <p:tav tm="0">
                                          <p:val>
                                            <p:strVal val="#ppt_w*0.70"/>
                                          </p:val>
                                        </p:tav>
                                        <p:tav tm="100000">
                                          <p:val>
                                            <p:strVal val="#ppt_w"/>
                                          </p:val>
                                        </p:tav>
                                      </p:tavLst>
                                    </p:anim>
                                    <p:anim calcmode="lin" valueType="num">
                                      <p:cBhvr>
                                        <p:cTn id="121" dur="1000" fill="hold"/>
                                        <p:tgtEl>
                                          <p:spTgt spid="78"/>
                                        </p:tgtEl>
                                        <p:attrNameLst>
                                          <p:attrName>ppt_h</p:attrName>
                                        </p:attrNameLst>
                                      </p:cBhvr>
                                      <p:tavLst>
                                        <p:tav tm="0">
                                          <p:val>
                                            <p:strVal val="#ppt_h"/>
                                          </p:val>
                                        </p:tav>
                                        <p:tav tm="100000">
                                          <p:val>
                                            <p:strVal val="#ppt_h"/>
                                          </p:val>
                                        </p:tav>
                                      </p:tavLst>
                                    </p:anim>
                                    <p:animEffect transition="in" filter="fade">
                                      <p:cBhvr>
                                        <p:cTn id="122" dur="1000"/>
                                        <p:tgtEl>
                                          <p:spTgt spid="78"/>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xit" presetSubtype="0" fill="hold" nodeType="clickEffect">
                                  <p:stCondLst>
                                    <p:cond delay="0"/>
                                  </p:stCondLst>
                                  <p:childTnLst>
                                    <p:anim calcmode="lin" valueType="num">
                                      <p:cBhvr>
                                        <p:cTn id="126" dur="1000"/>
                                        <p:tgtEl>
                                          <p:spTgt spid="505"/>
                                        </p:tgtEl>
                                        <p:attrNameLst>
                                          <p:attrName>ppt_w</p:attrName>
                                        </p:attrNameLst>
                                      </p:cBhvr>
                                      <p:tavLst>
                                        <p:tav tm="0">
                                          <p:val>
                                            <p:strVal val="ppt_w"/>
                                          </p:val>
                                        </p:tav>
                                        <p:tav tm="100000">
                                          <p:val>
                                            <p:strVal val="ppt_w*0.70"/>
                                          </p:val>
                                        </p:tav>
                                      </p:tavLst>
                                    </p:anim>
                                    <p:anim calcmode="lin" valueType="num">
                                      <p:cBhvr>
                                        <p:cTn id="127" dur="1000"/>
                                        <p:tgtEl>
                                          <p:spTgt spid="505"/>
                                        </p:tgtEl>
                                        <p:attrNameLst>
                                          <p:attrName>ppt_h</p:attrName>
                                        </p:attrNameLst>
                                      </p:cBhvr>
                                      <p:tavLst>
                                        <p:tav tm="0">
                                          <p:val>
                                            <p:strVal val="ppt_h"/>
                                          </p:val>
                                        </p:tav>
                                        <p:tav tm="100000">
                                          <p:val>
                                            <p:strVal val="ppt_h"/>
                                          </p:val>
                                        </p:tav>
                                      </p:tavLst>
                                    </p:anim>
                                    <p:animEffect transition="out" filter="fade">
                                      <p:cBhvr>
                                        <p:cTn id="128" dur="1000"/>
                                        <p:tgtEl>
                                          <p:spTgt spid="505"/>
                                        </p:tgtEl>
                                      </p:cBhvr>
                                    </p:animEffect>
                                    <p:set>
                                      <p:cBhvr>
                                        <p:cTn id="129" dur="1" fill="hold">
                                          <p:stCondLst>
                                            <p:cond delay="999"/>
                                          </p:stCondLst>
                                        </p:cTn>
                                        <p:tgtEl>
                                          <p:spTgt spid="505"/>
                                        </p:tgtEl>
                                        <p:attrNameLst>
                                          <p:attrName>style.visibility</p:attrName>
                                        </p:attrNameLst>
                                      </p:cBhvr>
                                      <p:to>
                                        <p:strVal val="hidden"/>
                                      </p:to>
                                    </p:set>
                                  </p:childTnLst>
                                </p:cTn>
                              </p:par>
                              <p:par>
                                <p:cTn id="130" presetID="55" presetClass="exit" presetSubtype="0" fill="hold" grpId="1" nodeType="withEffect">
                                  <p:stCondLst>
                                    <p:cond delay="0"/>
                                  </p:stCondLst>
                                  <p:childTnLst>
                                    <p:anim calcmode="lin" valueType="num">
                                      <p:cBhvr>
                                        <p:cTn id="131" dur="1000"/>
                                        <p:tgtEl>
                                          <p:spTgt spid="78"/>
                                        </p:tgtEl>
                                        <p:attrNameLst>
                                          <p:attrName>ppt_w</p:attrName>
                                        </p:attrNameLst>
                                      </p:cBhvr>
                                      <p:tavLst>
                                        <p:tav tm="0">
                                          <p:val>
                                            <p:strVal val="ppt_w"/>
                                          </p:val>
                                        </p:tav>
                                        <p:tav tm="100000">
                                          <p:val>
                                            <p:strVal val="ppt_w*0.70"/>
                                          </p:val>
                                        </p:tav>
                                      </p:tavLst>
                                    </p:anim>
                                    <p:anim calcmode="lin" valueType="num">
                                      <p:cBhvr>
                                        <p:cTn id="132" dur="1000"/>
                                        <p:tgtEl>
                                          <p:spTgt spid="78"/>
                                        </p:tgtEl>
                                        <p:attrNameLst>
                                          <p:attrName>ppt_h</p:attrName>
                                        </p:attrNameLst>
                                      </p:cBhvr>
                                      <p:tavLst>
                                        <p:tav tm="0">
                                          <p:val>
                                            <p:strVal val="ppt_h"/>
                                          </p:val>
                                        </p:tav>
                                        <p:tav tm="100000">
                                          <p:val>
                                            <p:strVal val="ppt_h"/>
                                          </p:val>
                                        </p:tav>
                                      </p:tavLst>
                                    </p:anim>
                                    <p:animEffect transition="out" filter="fade">
                                      <p:cBhvr>
                                        <p:cTn id="133" dur="1000"/>
                                        <p:tgtEl>
                                          <p:spTgt spid="78"/>
                                        </p:tgtEl>
                                      </p:cBhvr>
                                    </p:animEffect>
                                    <p:set>
                                      <p:cBhvr>
                                        <p:cTn id="134" dur="1" fill="hold">
                                          <p:stCondLst>
                                            <p:cond delay="999"/>
                                          </p:stCondLst>
                                        </p:cTn>
                                        <p:tgtEl>
                                          <p:spTgt spid="7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55" presetClass="entr" presetSubtype="0" fill="hold" nodeType="clickEffect">
                                  <p:stCondLst>
                                    <p:cond delay="0"/>
                                  </p:stCondLst>
                                  <p:childTnLst>
                                    <p:set>
                                      <p:cBhvr>
                                        <p:cTn id="138" dur="1" fill="hold">
                                          <p:stCondLst>
                                            <p:cond delay="0"/>
                                          </p:stCondLst>
                                        </p:cTn>
                                        <p:tgtEl>
                                          <p:spTgt spid="506"/>
                                        </p:tgtEl>
                                        <p:attrNameLst>
                                          <p:attrName>style.visibility</p:attrName>
                                        </p:attrNameLst>
                                      </p:cBhvr>
                                      <p:to>
                                        <p:strVal val="visible"/>
                                      </p:to>
                                    </p:set>
                                    <p:anim calcmode="lin" valueType="num">
                                      <p:cBhvr>
                                        <p:cTn id="139" dur="1000" fill="hold"/>
                                        <p:tgtEl>
                                          <p:spTgt spid="506"/>
                                        </p:tgtEl>
                                        <p:attrNameLst>
                                          <p:attrName>ppt_w</p:attrName>
                                        </p:attrNameLst>
                                      </p:cBhvr>
                                      <p:tavLst>
                                        <p:tav tm="0">
                                          <p:val>
                                            <p:strVal val="#ppt_w*0.70"/>
                                          </p:val>
                                        </p:tav>
                                        <p:tav tm="100000">
                                          <p:val>
                                            <p:strVal val="#ppt_w"/>
                                          </p:val>
                                        </p:tav>
                                      </p:tavLst>
                                    </p:anim>
                                    <p:anim calcmode="lin" valueType="num">
                                      <p:cBhvr>
                                        <p:cTn id="140" dur="1000" fill="hold"/>
                                        <p:tgtEl>
                                          <p:spTgt spid="506"/>
                                        </p:tgtEl>
                                        <p:attrNameLst>
                                          <p:attrName>ppt_h</p:attrName>
                                        </p:attrNameLst>
                                      </p:cBhvr>
                                      <p:tavLst>
                                        <p:tav tm="0">
                                          <p:val>
                                            <p:strVal val="#ppt_h"/>
                                          </p:val>
                                        </p:tav>
                                        <p:tav tm="100000">
                                          <p:val>
                                            <p:strVal val="#ppt_h"/>
                                          </p:val>
                                        </p:tav>
                                      </p:tavLst>
                                    </p:anim>
                                    <p:animEffect transition="in" filter="fade">
                                      <p:cBhvr>
                                        <p:cTn id="141" dur="1000"/>
                                        <p:tgtEl>
                                          <p:spTgt spid="506"/>
                                        </p:tgtEl>
                                      </p:cBhvr>
                                    </p:animEffect>
                                  </p:childTnLst>
                                </p:cTn>
                              </p:par>
                              <p:par>
                                <p:cTn id="142" presetID="55" presetClass="entr" presetSubtype="0" fill="hold" grpId="0" nodeType="withEffect">
                                  <p:stCondLst>
                                    <p:cond delay="0"/>
                                  </p:stCondLst>
                                  <p:childTnLst>
                                    <p:set>
                                      <p:cBhvr>
                                        <p:cTn id="143" dur="1" fill="hold">
                                          <p:stCondLst>
                                            <p:cond delay="0"/>
                                          </p:stCondLst>
                                        </p:cTn>
                                        <p:tgtEl>
                                          <p:spTgt spid="97"/>
                                        </p:tgtEl>
                                        <p:attrNameLst>
                                          <p:attrName>style.visibility</p:attrName>
                                        </p:attrNameLst>
                                      </p:cBhvr>
                                      <p:to>
                                        <p:strVal val="visible"/>
                                      </p:to>
                                    </p:set>
                                    <p:anim calcmode="lin" valueType="num">
                                      <p:cBhvr>
                                        <p:cTn id="144" dur="1000" fill="hold"/>
                                        <p:tgtEl>
                                          <p:spTgt spid="97"/>
                                        </p:tgtEl>
                                        <p:attrNameLst>
                                          <p:attrName>ppt_w</p:attrName>
                                        </p:attrNameLst>
                                      </p:cBhvr>
                                      <p:tavLst>
                                        <p:tav tm="0">
                                          <p:val>
                                            <p:strVal val="#ppt_w*0.70"/>
                                          </p:val>
                                        </p:tav>
                                        <p:tav tm="100000">
                                          <p:val>
                                            <p:strVal val="#ppt_w"/>
                                          </p:val>
                                        </p:tav>
                                      </p:tavLst>
                                    </p:anim>
                                    <p:anim calcmode="lin" valueType="num">
                                      <p:cBhvr>
                                        <p:cTn id="145" dur="1000" fill="hold"/>
                                        <p:tgtEl>
                                          <p:spTgt spid="97"/>
                                        </p:tgtEl>
                                        <p:attrNameLst>
                                          <p:attrName>ppt_h</p:attrName>
                                        </p:attrNameLst>
                                      </p:cBhvr>
                                      <p:tavLst>
                                        <p:tav tm="0">
                                          <p:val>
                                            <p:strVal val="#ppt_h"/>
                                          </p:val>
                                        </p:tav>
                                        <p:tav tm="100000">
                                          <p:val>
                                            <p:strVal val="#ppt_h"/>
                                          </p:val>
                                        </p:tav>
                                      </p:tavLst>
                                    </p:anim>
                                    <p:animEffect transition="in" filter="fade">
                                      <p:cBhvr>
                                        <p:cTn id="146" dur="1000"/>
                                        <p:tgtEl>
                                          <p:spTgt spid="97"/>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5" grpId="0"/>
      <p:bldP spid="74" grpId="0"/>
      <p:bldP spid="75" grpId="0"/>
      <p:bldP spid="76" grpId="0"/>
      <p:bldP spid="78" grpId="0"/>
      <p:bldP spid="78" grpId="1"/>
      <p:bldP spid="97" grpId="0"/>
      <p:bldP spid="96" grpId="0"/>
      <p:bldP spid="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Optimize Resource Usage</a:t>
            </a:r>
          </a:p>
        </p:txBody>
      </p:sp>
      <p:sp>
        <p:nvSpPr>
          <p:cNvPr id="67591" name="Rectangle 7"/>
          <p:cNvSpPr>
            <a:spLocks noGrp="1" noChangeArrowheads="1"/>
          </p:cNvSpPr>
          <p:nvPr>
            <p:ph idx="4294967295"/>
          </p:nvPr>
        </p:nvSpPr>
        <p:spPr>
          <a:xfrm>
            <a:off x="152400" y="838200"/>
            <a:ext cx="8991600" cy="5638800"/>
          </a:xfrm>
          <a:prstGeom prst="rect">
            <a:avLst/>
          </a:prstGeom>
        </p:spPr>
        <p:txBody>
          <a:bodyPr>
            <a:normAutofit/>
          </a:bodyPr>
          <a:lstStyle/>
          <a:p>
            <a:r>
              <a:rPr lang="en-US" dirty="0">
                <a:solidFill>
                  <a:srgbClr val="002060"/>
                </a:solidFill>
              </a:rPr>
              <a:t>Launch sufficient number of threads and thread-blocks </a:t>
            </a:r>
            <a:r>
              <a:rPr lang="en-US" i="1" dirty="0">
                <a:solidFill>
                  <a:srgbClr val="C00000"/>
                </a:solidFill>
              </a:rPr>
              <a:t>- to keep all SMs busy</a:t>
            </a:r>
            <a:endParaRPr lang="en-US" dirty="0">
              <a:solidFill>
                <a:srgbClr val="002060"/>
              </a:solidFill>
            </a:endParaRPr>
          </a:p>
          <a:p>
            <a:endParaRPr lang="en-US" dirty="0">
              <a:solidFill>
                <a:schemeClr val="bg1"/>
              </a:solidFill>
            </a:endParaRPr>
          </a:p>
          <a:p>
            <a:pPr marL="548640" lvl="1" indent="-411480">
              <a:buSzPct val="80000"/>
              <a:buFont typeface="Wingdings 2"/>
              <a:buChar char=""/>
            </a:pPr>
            <a:r>
              <a:rPr lang="en-US" dirty="0">
                <a:solidFill>
                  <a:srgbClr val="002060"/>
                </a:solidFill>
              </a:rPr>
              <a:t>Choose block size as a multiple of warp size </a:t>
            </a:r>
            <a:r>
              <a:rPr lang="en-US" i="1" dirty="0">
                <a:solidFill>
                  <a:srgbClr val="C00000"/>
                </a:solidFill>
              </a:rPr>
              <a:t>– to avoid padding of extra threads to last warp </a:t>
            </a:r>
            <a:endParaRPr lang="en-US" dirty="0">
              <a:solidFill>
                <a:srgbClr val="002060"/>
              </a:solidFill>
            </a:endParaRPr>
          </a:p>
          <a:p>
            <a:pPr marL="548640" lvl="1" indent="-411480">
              <a:buSzPct val="80000"/>
              <a:buFont typeface="Wingdings 2"/>
              <a:buChar char=""/>
            </a:pPr>
            <a:endParaRPr lang="en-US" dirty="0">
              <a:solidFill>
                <a:schemeClr val="bg1"/>
              </a:solidFill>
            </a:endParaRPr>
          </a:p>
          <a:p>
            <a:r>
              <a:rPr lang="en-US" dirty="0">
                <a:solidFill>
                  <a:srgbClr val="002060"/>
                </a:solidFill>
              </a:rPr>
              <a:t>Maximize occupancy </a:t>
            </a:r>
            <a:r>
              <a:rPr lang="en-US" i="1" dirty="0">
                <a:solidFill>
                  <a:srgbClr val="C00000"/>
                </a:solidFill>
              </a:rPr>
              <a:t>– by optimizing register and shared memory usage</a:t>
            </a:r>
            <a:r>
              <a:rPr lang="en-US" dirty="0">
                <a:solidFill>
                  <a:srgbClr val="002060"/>
                </a:solidFill>
              </a:rPr>
              <a:t> </a:t>
            </a:r>
          </a:p>
          <a:p>
            <a:pPr lvl="1"/>
            <a:r>
              <a:rPr lang="en-US" sz="1800" i="1" dirty="0">
                <a:solidFill>
                  <a:schemeClr val="accent1">
                    <a:lumMod val="75000"/>
                  </a:schemeClr>
                </a:solidFill>
              </a:rPr>
              <a:t>measure of how well the multi-processor cores are kept busy</a:t>
            </a:r>
          </a:p>
          <a:p>
            <a:pPr lvl="1"/>
            <a:r>
              <a:rPr lang="en-US" sz="1800" dirty="0">
                <a:solidFill>
                  <a:srgbClr val="002060"/>
                </a:solidFill>
              </a:rPr>
              <a:t>occupancy</a:t>
            </a:r>
            <a:r>
              <a:rPr lang="en-US" sz="1800" dirty="0">
                <a:solidFill>
                  <a:srgbClr val="C00000"/>
                </a:solidFill>
              </a:rPr>
              <a:t> = </a:t>
            </a:r>
            <a:r>
              <a:rPr lang="en-US" sz="1800" dirty="0">
                <a:solidFill>
                  <a:srgbClr val="7030A0"/>
                </a:solidFill>
              </a:rPr>
              <a:t>(# of active warps) </a:t>
            </a:r>
            <a:r>
              <a:rPr lang="en-US" sz="1800" dirty="0">
                <a:solidFill>
                  <a:srgbClr val="C00000"/>
                </a:solidFill>
              </a:rPr>
              <a:t>/ </a:t>
            </a:r>
            <a:r>
              <a:rPr lang="en-US" sz="1800" dirty="0">
                <a:solidFill>
                  <a:srgbClr val="7030A0"/>
                </a:solidFill>
              </a:rPr>
              <a:t>(maximum # of active warps)</a:t>
            </a:r>
          </a:p>
          <a:p>
            <a:pPr lvl="1">
              <a:buNone/>
            </a:pPr>
            <a:endParaRPr lang="en-US" dirty="0">
              <a:solidFill>
                <a:schemeClr val="bg2"/>
              </a:solidFill>
            </a:endParaRPr>
          </a:p>
          <a:p>
            <a:pPr marL="813816" lvl="2" indent="-411480">
              <a:buSzPct val="80000"/>
              <a:buNone/>
            </a:pPr>
            <a:endParaRPr lang="en-US" sz="1400" dirty="0">
              <a:solidFill>
                <a:schemeClr val="bg1"/>
              </a:solidFill>
            </a:endParaRPr>
          </a:p>
          <a:p>
            <a:endParaRPr lang="en-US" dirty="0">
              <a:solidFill>
                <a:schemeClr val="bg2"/>
              </a:solidFill>
            </a:endParaRPr>
          </a:p>
          <a:p>
            <a:pPr lvl="1"/>
            <a:endParaRPr lang="en-US" dirty="0"/>
          </a:p>
        </p:txBody>
      </p:sp>
      <p:sp>
        <p:nvSpPr>
          <p:cNvPr id="12" name="Rounded Rectangle 11"/>
          <p:cNvSpPr/>
          <p:nvPr/>
        </p:nvSpPr>
        <p:spPr>
          <a:xfrm>
            <a:off x="228600" y="4038600"/>
            <a:ext cx="4343400" cy="23622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Register usage in G80</a:t>
            </a:r>
          </a:p>
          <a:p>
            <a:endParaRPr lang="en-US" sz="1600" dirty="0">
              <a:solidFill>
                <a:srgbClr val="002060"/>
              </a:solidFill>
            </a:endParaRPr>
          </a:p>
          <a:p>
            <a:pPr>
              <a:buFont typeface="Courier New" pitchFamily="49" charset="0"/>
              <a:buChar char="o"/>
            </a:pPr>
            <a:r>
              <a:rPr lang="en-US" sz="1600" dirty="0">
                <a:solidFill>
                  <a:schemeClr val="accent1">
                    <a:lumMod val="75000"/>
                  </a:schemeClr>
                </a:solidFill>
              </a:rPr>
              <a:t> 8K/SM</a:t>
            </a:r>
          </a:p>
          <a:p>
            <a:pPr>
              <a:buFont typeface="Courier New" pitchFamily="49" charset="0"/>
              <a:buChar char="o"/>
            </a:pPr>
            <a:r>
              <a:rPr lang="en-US" sz="1600" dirty="0">
                <a:solidFill>
                  <a:schemeClr val="accent1">
                    <a:lumMod val="75000"/>
                  </a:schemeClr>
                </a:solidFill>
              </a:rPr>
              <a:t> 768 concurent threads/SM</a:t>
            </a:r>
          </a:p>
          <a:p>
            <a:pPr>
              <a:buFont typeface="Courier New" pitchFamily="49" charset="0"/>
              <a:buChar char="o"/>
            </a:pPr>
            <a:r>
              <a:rPr lang="en-US" sz="1600" dirty="0">
                <a:solidFill>
                  <a:schemeClr val="accent1">
                    <a:lumMod val="75000"/>
                  </a:schemeClr>
                </a:solidFill>
              </a:rPr>
              <a:t> 8K/768 = 10 registers per thread</a:t>
            </a:r>
          </a:p>
          <a:p>
            <a:endParaRPr lang="en-US" sz="1600" dirty="0">
              <a:solidFill>
                <a:schemeClr val="tx1"/>
              </a:solidFill>
            </a:endParaRPr>
          </a:p>
          <a:p>
            <a:r>
              <a:rPr lang="en-US" sz="1600" dirty="0">
                <a:solidFill>
                  <a:srgbClr val="7030A0"/>
                </a:solidFill>
              </a:rPr>
              <a:t>11 registers per thread decreases no of  </a:t>
            </a:r>
          </a:p>
          <a:p>
            <a:r>
              <a:rPr lang="en-US" sz="1600" dirty="0">
                <a:solidFill>
                  <a:srgbClr val="7030A0"/>
                </a:solidFill>
              </a:rPr>
              <a:t>concurent threads/SM to (768 – block-size) </a:t>
            </a:r>
          </a:p>
          <a:p>
            <a:endParaRPr lang="en-US" dirty="0">
              <a:solidFill>
                <a:schemeClr val="tx1"/>
              </a:solidFill>
            </a:endParaRPr>
          </a:p>
          <a:p>
            <a:endParaRPr lang="en-US" dirty="0">
              <a:solidFill>
                <a:schemeClr val="tx1"/>
              </a:solidFill>
            </a:endParaRPr>
          </a:p>
        </p:txBody>
      </p:sp>
      <p:sp>
        <p:nvSpPr>
          <p:cNvPr id="13" name="Rounded Rectangle 12"/>
          <p:cNvSpPr/>
          <p:nvPr/>
        </p:nvSpPr>
        <p:spPr>
          <a:xfrm>
            <a:off x="4800600" y="4038600"/>
            <a:ext cx="4267200" cy="23622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Shared memory usage in G80</a:t>
            </a:r>
          </a:p>
          <a:p>
            <a:endParaRPr lang="en-US" sz="1600" dirty="0">
              <a:solidFill>
                <a:srgbClr val="002060"/>
              </a:solidFill>
            </a:endParaRPr>
          </a:p>
          <a:p>
            <a:pPr>
              <a:buFont typeface="Courier New" pitchFamily="49" charset="0"/>
              <a:buChar char="o"/>
            </a:pPr>
            <a:r>
              <a:rPr lang="en-US" sz="1600" dirty="0">
                <a:solidFill>
                  <a:schemeClr val="accent1">
                    <a:lumMod val="75000"/>
                  </a:schemeClr>
                </a:solidFill>
              </a:rPr>
              <a:t> 16KB/SM</a:t>
            </a:r>
          </a:p>
          <a:p>
            <a:pPr>
              <a:buFont typeface="Courier New" pitchFamily="49" charset="0"/>
              <a:buChar char="o"/>
            </a:pPr>
            <a:r>
              <a:rPr lang="en-US" sz="1600" dirty="0">
                <a:solidFill>
                  <a:schemeClr val="accent1">
                    <a:lumMod val="75000"/>
                  </a:schemeClr>
                </a:solidFill>
              </a:rPr>
              <a:t> 8 concurent thread-blocks/SM</a:t>
            </a:r>
          </a:p>
          <a:p>
            <a:pPr>
              <a:buFont typeface="Courier New" pitchFamily="49" charset="0"/>
              <a:buChar char="o"/>
            </a:pPr>
            <a:r>
              <a:rPr lang="en-US" sz="1600" dirty="0">
                <a:solidFill>
                  <a:schemeClr val="accent1">
                    <a:lumMod val="75000"/>
                  </a:schemeClr>
                </a:solidFill>
              </a:rPr>
              <a:t> 16KB/8 = 2KB per thread-block</a:t>
            </a:r>
          </a:p>
          <a:p>
            <a:endParaRPr lang="en-US" sz="1600" dirty="0">
              <a:solidFill>
                <a:schemeClr val="tx1"/>
              </a:solidFill>
            </a:endParaRPr>
          </a:p>
          <a:p>
            <a:r>
              <a:rPr lang="en-US" sz="1600" dirty="0">
                <a:solidFill>
                  <a:srgbClr val="7030A0"/>
                </a:solidFill>
              </a:rPr>
              <a:t>6KB per thread-block decreases no of </a:t>
            </a:r>
          </a:p>
          <a:p>
            <a:r>
              <a:rPr lang="en-US" sz="1600" dirty="0">
                <a:solidFill>
                  <a:srgbClr val="7030A0"/>
                </a:solidFill>
              </a:rPr>
              <a:t>concurent thread-blocks/SM to 2</a:t>
            </a:r>
          </a:p>
          <a:p>
            <a:endParaRPr lang="en-US" dirty="0">
              <a:solidFill>
                <a:schemeClr val="tx1"/>
              </a:solidFill>
            </a:endParaRPr>
          </a:p>
          <a:p>
            <a:endParaRPr lang="en-US" dirty="0">
              <a:solidFill>
                <a:schemeClr val="tx1"/>
              </a:solidFill>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GPGPU Computing using CUDA</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857250" lvl="1" indent="-457200"/>
            <a:endParaRPr lang="en-US" dirty="0"/>
          </a:p>
          <a:p>
            <a:pPr marL="0" indent="0">
              <a:buNone/>
            </a:pPr>
            <a:endParaRPr lang="en-US" b="1" dirty="0">
              <a:solidFill>
                <a:srgbClr val="002060"/>
              </a:solidFill>
            </a:endParaRPr>
          </a:p>
          <a:p>
            <a:pPr marL="537210" indent="-457200"/>
            <a:r>
              <a:rPr lang="en-US" dirty="0"/>
              <a:t>GPGPU Computing: What? Why? How?</a:t>
            </a:r>
          </a:p>
          <a:p>
            <a:pPr marL="537210" indent="-457200"/>
            <a:endParaRPr lang="en-US" dirty="0"/>
          </a:p>
          <a:p>
            <a:pPr marL="537210" indent="-457200"/>
            <a:r>
              <a:rPr lang="en-US" dirty="0"/>
              <a:t>Introduction to CUDA architecture and programming model</a:t>
            </a:r>
          </a:p>
          <a:p>
            <a:pPr marL="537210" indent="-457200"/>
            <a:endParaRPr lang="en-US" dirty="0"/>
          </a:p>
          <a:p>
            <a:pPr marL="537210" indent="-457200"/>
            <a:r>
              <a:rPr lang="en-US" dirty="0"/>
              <a:t>Few thumb-rules for optimizing performance</a:t>
            </a:r>
          </a:p>
          <a:p>
            <a:pPr marL="537210" indent="-457200"/>
            <a:endParaRPr lang="en-US" dirty="0"/>
          </a:p>
          <a:p>
            <a:pPr marL="537210" indent="-457200"/>
            <a:r>
              <a:rPr lang="en-US" dirty="0"/>
              <a:t>An example walkthrough of few performance optimizations tips</a:t>
            </a:r>
          </a:p>
          <a:p>
            <a:pPr marL="857250" lvl="1" indent="-457200"/>
            <a:endParaRPr lang="en-US" dirty="0">
              <a:solidFill>
                <a:schemeClr val="tx2"/>
              </a:solidFill>
            </a:endParaRPr>
          </a:p>
        </p:txBody>
      </p:sp>
      <p:sp>
        <p:nvSpPr>
          <p:cNvPr id="7" name="Rectangle 6"/>
          <p:cNvSpPr/>
          <p:nvPr/>
        </p:nvSpPr>
        <p:spPr>
          <a:xfrm>
            <a:off x="609600" y="1600200"/>
            <a:ext cx="4343400" cy="457200"/>
          </a:xfrm>
          <a:prstGeom prst="rect">
            <a:avLst/>
          </a:prstGeom>
          <a:noFill/>
          <a:ln>
            <a:solidFill>
              <a:srgbClr val="002060"/>
            </a:solidFill>
          </a:ln>
          <a:effectLst>
            <a:outerShdw blurRad="50800" dist="50800" dir="5400000" algn="ctr" rotWithShape="0">
              <a:schemeClr val="tx1"/>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Occupancy Calculator: Determining Resource Usage </a:t>
            </a:r>
          </a:p>
        </p:txBody>
      </p:sp>
      <p:sp>
        <p:nvSpPr>
          <p:cNvPr id="3" name="Rectangle 7"/>
          <p:cNvSpPr txBox="1">
            <a:spLocks noChangeArrowheads="1"/>
          </p:cNvSpPr>
          <p:nvPr/>
        </p:nvSpPr>
        <p:spPr>
          <a:xfrm>
            <a:off x="152400" y="838200"/>
            <a:ext cx="8991600" cy="5638800"/>
          </a:xfrm>
          <a:prstGeom prst="rect">
            <a:avLst/>
          </a:prstGeom>
        </p:spPr>
        <p:txBody>
          <a:bodyPr vert="horz">
            <a:normAutofit/>
          </a:bodyPr>
          <a:lstStyle/>
          <a:p>
            <a:pPr marL="548640" lvl="0" indent="-411480">
              <a:spcBef>
                <a:spcPct val="20000"/>
              </a:spcBef>
              <a:buClr>
                <a:srgbClr val="35513C"/>
              </a:buClr>
              <a:buSzPct val="80000"/>
              <a:buFont typeface="Wingdings 2"/>
              <a:buChar char=""/>
            </a:pPr>
            <a:r>
              <a:rPr lang="en-US" sz="2000" dirty="0">
                <a:solidFill>
                  <a:srgbClr val="002060"/>
                </a:solidFill>
              </a:rPr>
              <a:t>Compile with </a:t>
            </a:r>
            <a:r>
              <a:rPr lang="en-US" sz="2000" i="1" dirty="0">
                <a:solidFill>
                  <a:srgbClr val="002060"/>
                </a:solidFill>
              </a:rPr>
              <a:t>–cubin</a:t>
            </a:r>
            <a:r>
              <a:rPr lang="en-US" sz="2000" dirty="0">
                <a:solidFill>
                  <a:srgbClr val="002060"/>
                </a:solidFill>
              </a:rPr>
              <a:t> flag and open generated </a:t>
            </a:r>
            <a:r>
              <a:rPr lang="en-US" sz="2000" i="1" dirty="0">
                <a:solidFill>
                  <a:srgbClr val="002060"/>
                </a:solidFill>
              </a:rPr>
              <a:t>.cubin</a:t>
            </a:r>
            <a:r>
              <a:rPr lang="en-US" sz="2000" dirty="0">
                <a:solidFill>
                  <a:srgbClr val="002060"/>
                </a:solidFill>
              </a:rPr>
              <a:t> file in text mode</a:t>
            </a:r>
          </a:p>
          <a:p>
            <a:pPr marL="548640" lvl="0" indent="-411480">
              <a:spcBef>
                <a:spcPct val="20000"/>
              </a:spcBef>
              <a:buClr>
                <a:srgbClr val="35513C"/>
              </a:buClr>
              <a:buSzPct val="80000"/>
              <a:buFont typeface="Wingdings 2"/>
              <a:buChar char=""/>
            </a:pPr>
            <a:r>
              <a:rPr kumimoji="0" lang="en-US" sz="2000" b="0" i="0" u="none" strike="noStrike" kern="1200" cap="none" spc="0" normalizeH="0" baseline="0" noProof="0" dirty="0">
                <a:ln>
                  <a:noFill/>
                </a:ln>
                <a:solidFill>
                  <a:srgbClr val="002060"/>
                </a:solidFill>
                <a:effectLst/>
                <a:uLnTx/>
                <a:uFillTx/>
                <a:latin typeface="+mn-lt"/>
                <a:ea typeface="+mn-ea"/>
                <a:cs typeface="+mn-cs"/>
              </a:rPr>
              <a:t>Copy register</a:t>
            </a:r>
            <a:r>
              <a:rPr kumimoji="0" lang="en-US" sz="2000" b="0" i="0" u="none" strike="noStrike" kern="1200" cap="none" spc="0" normalizeH="0" noProof="0" dirty="0">
                <a:ln>
                  <a:noFill/>
                </a:ln>
                <a:solidFill>
                  <a:srgbClr val="002060"/>
                </a:solidFill>
                <a:effectLst/>
                <a:uLnTx/>
                <a:uFillTx/>
                <a:latin typeface="+mn-lt"/>
                <a:ea typeface="+mn-ea"/>
                <a:cs typeface="+mn-cs"/>
              </a:rPr>
              <a:t> and memory usage values to occupancy calculator</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813816" marR="0" lvl="2" indent="-411480" algn="l" defTabSz="914400" rtl="0" eaLnBrk="1" fontAlgn="auto" latinLnBrk="0" hangingPunct="1">
              <a:lnSpc>
                <a:spcPct val="100000"/>
              </a:lnSpc>
              <a:spcBef>
                <a:spcPct val="20000"/>
              </a:spcBef>
              <a:spcAft>
                <a:spcPts val="0"/>
              </a:spcAft>
              <a:buClr>
                <a:srgbClr val="35513C"/>
              </a:buClr>
              <a:buSzPct val="80000"/>
              <a:buFont typeface="Wingdings" pitchFamily="2" charset="2"/>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endParaRPr kumimoji="0" lang="en-US" sz="2000" b="0" i="0" u="none" strike="noStrike" kern="1200" cap="none" spc="0" normalizeH="0" baseline="0" noProof="0" dirty="0">
              <a:ln>
                <a:noFill/>
              </a:ln>
              <a:solidFill>
                <a:schemeClr val="bg2"/>
              </a:solidFill>
              <a:effectLst/>
              <a:uLnTx/>
              <a:uFillTx/>
              <a:latin typeface="+mn-lt"/>
              <a:ea typeface="+mn-ea"/>
              <a:cs typeface="+mn-cs"/>
            </a:endParaRPr>
          </a:p>
          <a:p>
            <a:pPr marL="868680" marR="0" lvl="1" indent="-283464" algn="l" defTabSz="914400" rtl="0" eaLnBrk="1" fontAlgn="auto" latinLnBrk="0" hangingPunct="1">
              <a:lnSpc>
                <a:spcPct val="100000"/>
              </a:lnSpc>
              <a:spcBef>
                <a:spcPct val="20000"/>
              </a:spcBef>
              <a:spcAft>
                <a:spcPts val="0"/>
              </a:spcAft>
              <a:buClr>
                <a:srgbClr val="35513C"/>
              </a:buClr>
              <a:buSzPct val="100000"/>
              <a:buFont typeface="Courier New" pitchFamily="49" charset="0"/>
              <a:buChar char="o"/>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3276600" y="1600200"/>
            <a:ext cx="1752600" cy="2308324"/>
          </a:xfrm>
          <a:prstGeom prst="rect">
            <a:avLst/>
          </a:prstGeom>
          <a:solidFill>
            <a:schemeClr val="bg1">
              <a:lumMod val="75000"/>
            </a:schemeClr>
          </a:solidFill>
          <a:ln w="12700">
            <a:solidFill>
              <a:schemeClr val="tx1"/>
            </a:solidFill>
          </a:ln>
        </p:spPr>
        <p:txBody>
          <a:bodyPr wrap="square">
            <a:spAutoFit/>
          </a:bodyPr>
          <a:lstStyle/>
          <a:p>
            <a:r>
              <a:rPr lang="en-US" sz="1600" dirty="0">
                <a:latin typeface="Arial Narrow" pitchFamily="34" charset="0"/>
              </a:rPr>
              <a:t>code {</a:t>
            </a:r>
            <a:br>
              <a:rPr lang="en-US" sz="1600" dirty="0">
                <a:latin typeface="Arial Narrow" pitchFamily="34" charset="0"/>
              </a:rPr>
            </a:br>
            <a:r>
              <a:rPr lang="en-US" sz="1600" dirty="0">
                <a:latin typeface="Arial Narrow" pitchFamily="34" charset="0"/>
              </a:rPr>
              <a:t>name = my_kernel</a:t>
            </a:r>
            <a:br>
              <a:rPr lang="en-US" sz="1600" dirty="0">
                <a:latin typeface="Arial Narrow" pitchFamily="34" charset="0"/>
              </a:rPr>
            </a:br>
            <a:r>
              <a:rPr lang="en-US" sz="1600" dirty="0">
                <a:latin typeface="Arial Narrow" pitchFamily="34" charset="0"/>
              </a:rPr>
              <a:t>lmem = 0</a:t>
            </a:r>
            <a:br>
              <a:rPr lang="en-US" sz="1600" dirty="0">
                <a:latin typeface="Arial Narrow" pitchFamily="34" charset="0"/>
              </a:rPr>
            </a:br>
            <a:r>
              <a:rPr lang="en-US" sz="1600" dirty="0">
                <a:solidFill>
                  <a:srgbClr val="002060"/>
                </a:solidFill>
                <a:latin typeface="Arial Narrow" pitchFamily="34" charset="0"/>
              </a:rPr>
              <a:t>smem = 2048</a:t>
            </a:r>
            <a:br>
              <a:rPr lang="en-US" sz="1600" b="1" dirty="0">
                <a:solidFill>
                  <a:srgbClr val="CC0099"/>
                </a:solidFill>
                <a:latin typeface="Arial Narrow" pitchFamily="34" charset="0"/>
              </a:rPr>
            </a:br>
            <a:r>
              <a:rPr lang="en-US" sz="1600" b="1" dirty="0">
                <a:solidFill>
                  <a:srgbClr val="CC0099"/>
                </a:solidFill>
                <a:latin typeface="Arial Narrow" pitchFamily="34" charset="0"/>
              </a:rPr>
              <a:t>reg = 10</a:t>
            </a:r>
            <a:br>
              <a:rPr lang="en-US" sz="1600" dirty="0">
                <a:latin typeface="Arial Narrow" pitchFamily="34" charset="0"/>
              </a:rPr>
            </a:br>
            <a:r>
              <a:rPr lang="en-US" sz="1600" dirty="0">
                <a:latin typeface="Arial Narrow" pitchFamily="34" charset="0"/>
              </a:rPr>
              <a:t>bar = 0</a:t>
            </a:r>
            <a:br>
              <a:rPr lang="en-US" sz="1600" dirty="0">
                <a:latin typeface="Arial Narrow" pitchFamily="34" charset="0"/>
              </a:rPr>
            </a:br>
            <a:r>
              <a:rPr lang="en-US" sz="1600" dirty="0">
                <a:latin typeface="Arial Narrow" pitchFamily="34" charset="0"/>
              </a:rPr>
              <a:t>bincode { � }</a:t>
            </a:r>
            <a:br>
              <a:rPr lang="en-US" sz="1600" dirty="0">
                <a:latin typeface="Arial Narrow" pitchFamily="34" charset="0"/>
              </a:rPr>
            </a:br>
            <a:r>
              <a:rPr lang="en-US" sz="1600" dirty="0">
                <a:latin typeface="Arial Narrow" pitchFamily="34" charset="0"/>
              </a:rPr>
              <a:t>const { � }</a:t>
            </a:r>
            <a:br>
              <a:rPr lang="en-US" sz="1600" dirty="0">
                <a:latin typeface="Arial Narrow" pitchFamily="34" charset="0"/>
              </a:rPr>
            </a:br>
            <a:r>
              <a:rPr lang="en-US" sz="1600" dirty="0">
                <a:latin typeface="Arial Narrow" pitchFamily="34" charset="0"/>
              </a:rPr>
              <a:t>}</a:t>
            </a:r>
          </a:p>
        </p:txBody>
      </p:sp>
      <p:pic>
        <p:nvPicPr>
          <p:cNvPr id="9" name="Picture 8" descr="occu1.JPG"/>
          <p:cNvPicPr>
            <a:picLocks noChangeAspect="1"/>
          </p:cNvPicPr>
          <p:nvPr/>
        </p:nvPicPr>
        <p:blipFill>
          <a:blip r:embed="rId3" cstate="print"/>
          <a:stretch>
            <a:fillRect/>
          </a:stretch>
        </p:blipFill>
        <p:spPr>
          <a:xfrm>
            <a:off x="2057400" y="3962400"/>
            <a:ext cx="4181475" cy="2638425"/>
          </a:xfrm>
          <a:prstGeom prst="rect">
            <a:avLst/>
          </a:prstGeom>
        </p:spPr>
      </p:pic>
      <p:sp>
        <p:nvSpPr>
          <p:cNvPr id="10" name="Oval 9"/>
          <p:cNvSpPr/>
          <p:nvPr/>
        </p:nvSpPr>
        <p:spPr>
          <a:xfrm>
            <a:off x="3200400" y="2590800"/>
            <a:ext cx="11430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a:stCxn id="10" idx="4"/>
          </p:cNvCxnSpPr>
          <p:nvPr/>
        </p:nvCxnSpPr>
        <p:spPr>
          <a:xfrm rot="16200000" flipH="1">
            <a:off x="3867150" y="2800350"/>
            <a:ext cx="2133600" cy="2324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715000" y="6400800"/>
            <a:ext cx="533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276600" y="1600200"/>
            <a:ext cx="1752600" cy="2308324"/>
          </a:xfrm>
          <a:prstGeom prst="rect">
            <a:avLst/>
          </a:prstGeom>
          <a:solidFill>
            <a:schemeClr val="bg1">
              <a:lumMod val="75000"/>
            </a:schemeClr>
          </a:solidFill>
          <a:ln w="12700">
            <a:solidFill>
              <a:schemeClr val="tx1"/>
            </a:solidFill>
          </a:ln>
        </p:spPr>
        <p:txBody>
          <a:bodyPr wrap="square">
            <a:spAutoFit/>
          </a:bodyPr>
          <a:lstStyle/>
          <a:p>
            <a:r>
              <a:rPr lang="en-US" sz="1600" dirty="0">
                <a:latin typeface="Arial Narrow" pitchFamily="34" charset="0"/>
              </a:rPr>
              <a:t>code {</a:t>
            </a:r>
            <a:br>
              <a:rPr lang="en-US" sz="1600" dirty="0">
                <a:latin typeface="Arial Narrow" pitchFamily="34" charset="0"/>
              </a:rPr>
            </a:br>
            <a:r>
              <a:rPr lang="en-US" sz="1600" dirty="0">
                <a:latin typeface="Arial Narrow" pitchFamily="34" charset="0"/>
              </a:rPr>
              <a:t>name = my_kernel</a:t>
            </a:r>
            <a:br>
              <a:rPr lang="en-US" sz="1600" dirty="0">
                <a:latin typeface="Arial Narrow" pitchFamily="34" charset="0"/>
              </a:rPr>
            </a:br>
            <a:r>
              <a:rPr lang="en-US" sz="1600" dirty="0">
                <a:latin typeface="Arial Narrow" pitchFamily="34" charset="0"/>
              </a:rPr>
              <a:t>lmem = 0</a:t>
            </a:r>
            <a:br>
              <a:rPr lang="en-US" sz="1600" dirty="0">
                <a:latin typeface="Arial Narrow" pitchFamily="34" charset="0"/>
              </a:rPr>
            </a:br>
            <a:r>
              <a:rPr lang="en-US" sz="1600" dirty="0">
                <a:solidFill>
                  <a:srgbClr val="002060"/>
                </a:solidFill>
                <a:latin typeface="Arial Narrow" pitchFamily="34" charset="0"/>
              </a:rPr>
              <a:t>smem = 2048</a:t>
            </a:r>
            <a:br>
              <a:rPr lang="en-US" sz="1600" b="1" dirty="0">
                <a:solidFill>
                  <a:srgbClr val="CC0099"/>
                </a:solidFill>
                <a:latin typeface="Arial Narrow" pitchFamily="34" charset="0"/>
              </a:rPr>
            </a:br>
            <a:r>
              <a:rPr lang="en-US" sz="1600" b="1" dirty="0">
                <a:solidFill>
                  <a:srgbClr val="CC0099"/>
                </a:solidFill>
                <a:latin typeface="Arial Narrow" pitchFamily="34" charset="0"/>
              </a:rPr>
              <a:t>reg = 11</a:t>
            </a:r>
            <a:br>
              <a:rPr lang="en-US" sz="1600" dirty="0">
                <a:latin typeface="Arial Narrow" pitchFamily="34" charset="0"/>
              </a:rPr>
            </a:br>
            <a:r>
              <a:rPr lang="en-US" sz="1600" dirty="0">
                <a:latin typeface="Arial Narrow" pitchFamily="34" charset="0"/>
              </a:rPr>
              <a:t>bar = 0</a:t>
            </a:r>
            <a:br>
              <a:rPr lang="en-US" sz="1600" dirty="0">
                <a:latin typeface="Arial Narrow" pitchFamily="34" charset="0"/>
              </a:rPr>
            </a:br>
            <a:r>
              <a:rPr lang="en-US" sz="1600" dirty="0">
                <a:latin typeface="Arial Narrow" pitchFamily="34" charset="0"/>
              </a:rPr>
              <a:t>bincode { � }</a:t>
            </a:r>
            <a:br>
              <a:rPr lang="en-US" sz="1600" dirty="0">
                <a:latin typeface="Arial Narrow" pitchFamily="34" charset="0"/>
              </a:rPr>
            </a:br>
            <a:r>
              <a:rPr lang="en-US" sz="1600" dirty="0">
                <a:latin typeface="Arial Narrow" pitchFamily="34" charset="0"/>
              </a:rPr>
              <a:t>const { � }</a:t>
            </a:r>
            <a:br>
              <a:rPr lang="en-US" sz="1600" dirty="0">
                <a:latin typeface="Arial Narrow" pitchFamily="34" charset="0"/>
              </a:rPr>
            </a:br>
            <a:r>
              <a:rPr lang="en-US" sz="1600" dirty="0">
                <a:latin typeface="Arial Narrow" pitchFamily="34" charset="0"/>
              </a:rPr>
              <a:t>}</a:t>
            </a:r>
          </a:p>
        </p:txBody>
      </p:sp>
      <p:sp>
        <p:nvSpPr>
          <p:cNvPr id="24" name="Oval 23"/>
          <p:cNvSpPr/>
          <p:nvPr/>
        </p:nvSpPr>
        <p:spPr>
          <a:xfrm>
            <a:off x="3200400" y="2590800"/>
            <a:ext cx="11430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occu2.JPG"/>
          <p:cNvPicPr>
            <a:picLocks noChangeAspect="1"/>
          </p:cNvPicPr>
          <p:nvPr/>
        </p:nvPicPr>
        <p:blipFill>
          <a:blip r:embed="rId4" cstate="print"/>
          <a:stretch>
            <a:fillRect/>
          </a:stretch>
        </p:blipFill>
        <p:spPr>
          <a:xfrm>
            <a:off x="2057400" y="3962400"/>
            <a:ext cx="4191000" cy="2638425"/>
          </a:xfrm>
          <a:prstGeom prst="rect">
            <a:avLst/>
          </a:prstGeom>
        </p:spPr>
      </p:pic>
      <p:cxnSp>
        <p:nvCxnSpPr>
          <p:cNvPr id="25" name="Straight Arrow Connector 24"/>
          <p:cNvCxnSpPr/>
          <p:nvPr/>
        </p:nvCxnSpPr>
        <p:spPr>
          <a:xfrm rot="16200000" flipH="1">
            <a:off x="3867150" y="2800351"/>
            <a:ext cx="2133600" cy="2324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15000" y="6400800"/>
            <a:ext cx="533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276600" y="1600200"/>
            <a:ext cx="1752600" cy="2308324"/>
          </a:xfrm>
          <a:prstGeom prst="rect">
            <a:avLst/>
          </a:prstGeom>
          <a:solidFill>
            <a:schemeClr val="bg1">
              <a:lumMod val="75000"/>
            </a:schemeClr>
          </a:solidFill>
          <a:ln w="12700">
            <a:solidFill>
              <a:schemeClr val="tx1"/>
            </a:solidFill>
          </a:ln>
        </p:spPr>
        <p:txBody>
          <a:bodyPr wrap="square">
            <a:spAutoFit/>
          </a:bodyPr>
          <a:lstStyle/>
          <a:p>
            <a:r>
              <a:rPr lang="en-US" sz="1600" dirty="0">
                <a:latin typeface="Arial Narrow" pitchFamily="34" charset="0"/>
              </a:rPr>
              <a:t>code {</a:t>
            </a:r>
            <a:br>
              <a:rPr lang="en-US" sz="1600" dirty="0">
                <a:latin typeface="Arial Narrow" pitchFamily="34" charset="0"/>
              </a:rPr>
            </a:br>
            <a:r>
              <a:rPr lang="en-US" sz="1600" dirty="0">
                <a:latin typeface="Arial Narrow" pitchFamily="34" charset="0"/>
              </a:rPr>
              <a:t>name = my_kernel</a:t>
            </a:r>
            <a:br>
              <a:rPr lang="en-US" sz="1600" dirty="0">
                <a:latin typeface="Arial Narrow" pitchFamily="34" charset="0"/>
              </a:rPr>
            </a:br>
            <a:r>
              <a:rPr lang="en-US" sz="1600" dirty="0">
                <a:latin typeface="Arial Narrow" pitchFamily="34" charset="0"/>
              </a:rPr>
              <a:t>lmem = 0</a:t>
            </a:r>
            <a:br>
              <a:rPr lang="en-US" sz="1600" dirty="0">
                <a:latin typeface="Arial Narrow" pitchFamily="34" charset="0"/>
              </a:rPr>
            </a:br>
            <a:r>
              <a:rPr lang="en-US" sz="1600" b="1" dirty="0">
                <a:solidFill>
                  <a:srgbClr val="B63DB9"/>
                </a:solidFill>
                <a:latin typeface="Arial Narrow" pitchFamily="34" charset="0"/>
              </a:rPr>
              <a:t>smem = 6144</a:t>
            </a:r>
            <a:br>
              <a:rPr lang="en-US" sz="1600" b="1" dirty="0">
                <a:solidFill>
                  <a:srgbClr val="CC0099"/>
                </a:solidFill>
                <a:latin typeface="Arial Narrow" pitchFamily="34" charset="0"/>
              </a:rPr>
            </a:br>
            <a:r>
              <a:rPr lang="en-US" sz="1600" dirty="0">
                <a:solidFill>
                  <a:srgbClr val="002060"/>
                </a:solidFill>
                <a:latin typeface="Arial Narrow" pitchFamily="34" charset="0"/>
              </a:rPr>
              <a:t>reg = 10</a:t>
            </a:r>
            <a:br>
              <a:rPr lang="en-US" sz="1600" dirty="0">
                <a:latin typeface="Arial Narrow" pitchFamily="34" charset="0"/>
              </a:rPr>
            </a:br>
            <a:r>
              <a:rPr lang="en-US" sz="1600" dirty="0">
                <a:latin typeface="Arial Narrow" pitchFamily="34" charset="0"/>
              </a:rPr>
              <a:t>bar = 0</a:t>
            </a:r>
            <a:br>
              <a:rPr lang="en-US" sz="1600" dirty="0">
                <a:latin typeface="Arial Narrow" pitchFamily="34" charset="0"/>
              </a:rPr>
            </a:br>
            <a:r>
              <a:rPr lang="en-US" sz="1600" dirty="0">
                <a:latin typeface="Arial Narrow" pitchFamily="34" charset="0"/>
              </a:rPr>
              <a:t>bincode { � }</a:t>
            </a:r>
            <a:br>
              <a:rPr lang="en-US" sz="1600" dirty="0">
                <a:latin typeface="Arial Narrow" pitchFamily="34" charset="0"/>
              </a:rPr>
            </a:br>
            <a:r>
              <a:rPr lang="en-US" sz="1600" dirty="0">
                <a:latin typeface="Arial Narrow" pitchFamily="34" charset="0"/>
              </a:rPr>
              <a:t>const { � }</a:t>
            </a:r>
            <a:br>
              <a:rPr lang="en-US" sz="1600" dirty="0">
                <a:latin typeface="Arial Narrow" pitchFamily="34" charset="0"/>
              </a:rPr>
            </a:br>
            <a:r>
              <a:rPr lang="en-US" sz="1600" dirty="0">
                <a:latin typeface="Arial Narrow" pitchFamily="34" charset="0"/>
              </a:rPr>
              <a:t>}</a:t>
            </a:r>
          </a:p>
        </p:txBody>
      </p:sp>
      <p:sp>
        <p:nvSpPr>
          <p:cNvPr id="29" name="Oval 28"/>
          <p:cNvSpPr/>
          <p:nvPr/>
        </p:nvSpPr>
        <p:spPr>
          <a:xfrm>
            <a:off x="3276600" y="2362200"/>
            <a:ext cx="11430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occu3.JPG"/>
          <p:cNvPicPr>
            <a:picLocks noChangeAspect="1"/>
          </p:cNvPicPr>
          <p:nvPr/>
        </p:nvPicPr>
        <p:blipFill>
          <a:blip r:embed="rId5" cstate="print"/>
          <a:stretch>
            <a:fillRect/>
          </a:stretch>
        </p:blipFill>
        <p:spPr>
          <a:xfrm>
            <a:off x="2143125" y="3962400"/>
            <a:ext cx="4181475" cy="2638425"/>
          </a:xfrm>
          <a:prstGeom prst="rect">
            <a:avLst/>
          </a:prstGeom>
        </p:spPr>
      </p:pic>
      <p:cxnSp>
        <p:nvCxnSpPr>
          <p:cNvPr id="30" name="Straight Arrow Connector 29"/>
          <p:cNvCxnSpPr/>
          <p:nvPr/>
        </p:nvCxnSpPr>
        <p:spPr>
          <a:xfrm rot="16200000" flipH="1">
            <a:off x="3771901" y="3009899"/>
            <a:ext cx="2514599" cy="18288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791200" y="6400800"/>
            <a:ext cx="533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4"/>
                                        </p:tgtEl>
                                        <p:attrNameLst>
                                          <p:attrName>ppt_w</p:attrName>
                                        </p:attrNameLst>
                                      </p:cBhvr>
                                      <p:tavLst>
                                        <p:tav tm="0">
                                          <p:val>
                                            <p:strVal val="ppt_w"/>
                                          </p:val>
                                        </p:tav>
                                        <p:tav tm="100000">
                                          <p:val>
                                            <p:strVal val="ppt_w*0.70"/>
                                          </p:val>
                                        </p:tav>
                                      </p:tavLst>
                                    </p:anim>
                                    <p:anim calcmode="lin" valueType="num">
                                      <p:cBhvr>
                                        <p:cTn id="7" dur="1000"/>
                                        <p:tgtEl>
                                          <p:spTgt spid="4"/>
                                        </p:tgtEl>
                                        <p:attrNameLst>
                                          <p:attrName>ppt_h</p:attrName>
                                        </p:attrNameLst>
                                      </p:cBhvr>
                                      <p:tavLst>
                                        <p:tav tm="0">
                                          <p:val>
                                            <p:strVal val="ppt_h"/>
                                          </p:val>
                                        </p:tav>
                                        <p:tav tm="100000">
                                          <p:val>
                                            <p:strVal val="ppt_h"/>
                                          </p:val>
                                        </p:tav>
                                      </p:tavLst>
                                    </p:anim>
                                    <p:animEffect transition="out" filter="fade">
                                      <p:cBhvr>
                                        <p:cTn id="8" dur="1000"/>
                                        <p:tgtEl>
                                          <p:spTgt spid="4"/>
                                        </p:tgtEl>
                                      </p:cBhvr>
                                    </p:animEffect>
                                    <p:set>
                                      <p:cBhvr>
                                        <p:cTn id="9" dur="1" fill="hold">
                                          <p:stCondLst>
                                            <p:cond delay="999"/>
                                          </p:stCondLst>
                                        </p:cTn>
                                        <p:tgtEl>
                                          <p:spTgt spid="4"/>
                                        </p:tgtEl>
                                        <p:attrNameLst>
                                          <p:attrName>style.visibility</p:attrName>
                                        </p:attrNameLst>
                                      </p:cBhvr>
                                      <p:to>
                                        <p:strVal val="hidden"/>
                                      </p:to>
                                    </p:set>
                                  </p:childTnLst>
                                </p:cTn>
                              </p:par>
                              <p:par>
                                <p:cTn id="10" presetID="55" presetClass="exit" presetSubtype="0" fill="hold" nodeType="withEffect">
                                  <p:stCondLst>
                                    <p:cond delay="0"/>
                                  </p:stCondLst>
                                  <p:childTnLst>
                                    <p:anim calcmode="lin" valueType="num">
                                      <p:cBhvr>
                                        <p:cTn id="11" dur="1000"/>
                                        <p:tgtEl>
                                          <p:spTgt spid="9"/>
                                        </p:tgtEl>
                                        <p:attrNameLst>
                                          <p:attrName>ppt_w</p:attrName>
                                        </p:attrNameLst>
                                      </p:cBhvr>
                                      <p:tavLst>
                                        <p:tav tm="0">
                                          <p:val>
                                            <p:strVal val="ppt_w"/>
                                          </p:val>
                                        </p:tav>
                                        <p:tav tm="100000">
                                          <p:val>
                                            <p:strVal val="ppt_w*0.70"/>
                                          </p:val>
                                        </p:tav>
                                      </p:tavLst>
                                    </p:anim>
                                    <p:anim calcmode="lin" valueType="num">
                                      <p:cBhvr>
                                        <p:cTn id="12" dur="1000"/>
                                        <p:tgtEl>
                                          <p:spTgt spid="9"/>
                                        </p:tgtEl>
                                        <p:attrNameLst>
                                          <p:attrName>ppt_h</p:attrName>
                                        </p:attrNameLst>
                                      </p:cBhvr>
                                      <p:tavLst>
                                        <p:tav tm="0">
                                          <p:val>
                                            <p:strVal val="ppt_h"/>
                                          </p:val>
                                        </p:tav>
                                        <p:tav tm="100000">
                                          <p:val>
                                            <p:strVal val="ppt_h"/>
                                          </p:val>
                                        </p:tav>
                                      </p:tavLst>
                                    </p:anim>
                                    <p:animEffect transition="out" filter="fade">
                                      <p:cBhvr>
                                        <p:cTn id="13" dur="1000"/>
                                        <p:tgtEl>
                                          <p:spTgt spid="9"/>
                                        </p:tgtEl>
                                      </p:cBhvr>
                                    </p:animEffect>
                                    <p:set>
                                      <p:cBhvr>
                                        <p:cTn id="14" dur="1" fill="hold">
                                          <p:stCondLst>
                                            <p:cond delay="999"/>
                                          </p:stCondLst>
                                        </p:cTn>
                                        <p:tgtEl>
                                          <p:spTgt spid="9"/>
                                        </p:tgtEl>
                                        <p:attrNameLst>
                                          <p:attrName>style.visibility</p:attrName>
                                        </p:attrNameLst>
                                      </p:cBhvr>
                                      <p:to>
                                        <p:strVal val="hidden"/>
                                      </p:to>
                                    </p:set>
                                  </p:childTnLst>
                                </p:cTn>
                              </p:par>
                              <p:par>
                                <p:cTn id="15" presetID="55" presetClass="exit" presetSubtype="0" fill="hold" grpId="0" nodeType="withEffect">
                                  <p:stCondLst>
                                    <p:cond delay="0"/>
                                  </p:stCondLst>
                                  <p:childTnLst>
                                    <p:anim calcmode="lin" valueType="num">
                                      <p:cBhvr>
                                        <p:cTn id="16" dur="1000"/>
                                        <p:tgtEl>
                                          <p:spTgt spid="10"/>
                                        </p:tgtEl>
                                        <p:attrNameLst>
                                          <p:attrName>ppt_w</p:attrName>
                                        </p:attrNameLst>
                                      </p:cBhvr>
                                      <p:tavLst>
                                        <p:tav tm="0">
                                          <p:val>
                                            <p:strVal val="ppt_w"/>
                                          </p:val>
                                        </p:tav>
                                        <p:tav tm="100000">
                                          <p:val>
                                            <p:strVal val="ppt_w*0.70"/>
                                          </p:val>
                                        </p:tav>
                                      </p:tavLst>
                                    </p:anim>
                                    <p:anim calcmode="lin" valueType="num">
                                      <p:cBhvr>
                                        <p:cTn id="17" dur="1000"/>
                                        <p:tgtEl>
                                          <p:spTgt spid="10"/>
                                        </p:tgtEl>
                                        <p:attrNameLst>
                                          <p:attrName>ppt_h</p:attrName>
                                        </p:attrNameLst>
                                      </p:cBhvr>
                                      <p:tavLst>
                                        <p:tav tm="0">
                                          <p:val>
                                            <p:strVal val="ppt_h"/>
                                          </p:val>
                                        </p:tav>
                                        <p:tav tm="100000">
                                          <p:val>
                                            <p:strVal val="ppt_h"/>
                                          </p:val>
                                        </p:tav>
                                      </p:tavLst>
                                    </p:anim>
                                    <p:animEffect transition="out" filter="fade">
                                      <p:cBhvr>
                                        <p:cTn id="18" dur="1000"/>
                                        <p:tgtEl>
                                          <p:spTgt spid="10"/>
                                        </p:tgtEl>
                                      </p:cBhvr>
                                    </p:animEffect>
                                    <p:set>
                                      <p:cBhvr>
                                        <p:cTn id="19" dur="1" fill="hold">
                                          <p:stCondLst>
                                            <p:cond delay="999"/>
                                          </p:stCondLst>
                                        </p:cTn>
                                        <p:tgtEl>
                                          <p:spTgt spid="10"/>
                                        </p:tgtEl>
                                        <p:attrNameLst>
                                          <p:attrName>style.visibility</p:attrName>
                                        </p:attrNameLst>
                                      </p:cBhvr>
                                      <p:to>
                                        <p:strVal val="hidden"/>
                                      </p:to>
                                    </p:set>
                                  </p:childTnLst>
                                </p:cTn>
                              </p:par>
                              <p:par>
                                <p:cTn id="20" presetID="55" presetClass="exit" presetSubtype="0" fill="hold" nodeType="withEffect">
                                  <p:stCondLst>
                                    <p:cond delay="0"/>
                                  </p:stCondLst>
                                  <p:childTnLst>
                                    <p:anim calcmode="lin" valueType="num">
                                      <p:cBhvr>
                                        <p:cTn id="21" dur="1000"/>
                                        <p:tgtEl>
                                          <p:spTgt spid="12"/>
                                        </p:tgtEl>
                                        <p:attrNameLst>
                                          <p:attrName>ppt_w</p:attrName>
                                        </p:attrNameLst>
                                      </p:cBhvr>
                                      <p:tavLst>
                                        <p:tav tm="0">
                                          <p:val>
                                            <p:strVal val="ppt_w"/>
                                          </p:val>
                                        </p:tav>
                                        <p:tav tm="100000">
                                          <p:val>
                                            <p:strVal val="ppt_w*0.70"/>
                                          </p:val>
                                        </p:tav>
                                      </p:tavLst>
                                    </p:anim>
                                    <p:anim calcmode="lin" valueType="num">
                                      <p:cBhvr>
                                        <p:cTn id="22" dur="1000"/>
                                        <p:tgtEl>
                                          <p:spTgt spid="12"/>
                                        </p:tgtEl>
                                        <p:attrNameLst>
                                          <p:attrName>ppt_h</p:attrName>
                                        </p:attrNameLst>
                                      </p:cBhvr>
                                      <p:tavLst>
                                        <p:tav tm="0">
                                          <p:val>
                                            <p:strVal val="ppt_h"/>
                                          </p:val>
                                        </p:tav>
                                        <p:tav tm="100000">
                                          <p:val>
                                            <p:strVal val="ppt_h"/>
                                          </p:val>
                                        </p:tav>
                                      </p:tavLst>
                                    </p:anim>
                                    <p:animEffect transition="out" filter="fade">
                                      <p:cBhvr>
                                        <p:cTn id="23" dur="1000"/>
                                        <p:tgtEl>
                                          <p:spTgt spid="12"/>
                                        </p:tgtEl>
                                      </p:cBhvr>
                                    </p:animEffect>
                                    <p:set>
                                      <p:cBhvr>
                                        <p:cTn id="24" dur="1" fill="hold">
                                          <p:stCondLst>
                                            <p:cond delay="999"/>
                                          </p:stCondLst>
                                        </p:cTn>
                                        <p:tgtEl>
                                          <p:spTgt spid="12"/>
                                        </p:tgtEl>
                                        <p:attrNameLst>
                                          <p:attrName>style.visibility</p:attrName>
                                        </p:attrNameLst>
                                      </p:cBhvr>
                                      <p:to>
                                        <p:strVal val="hidden"/>
                                      </p:to>
                                    </p:set>
                                  </p:childTnLst>
                                </p:cTn>
                              </p:par>
                              <p:par>
                                <p:cTn id="25" presetID="55" presetClass="exit" presetSubtype="0" fill="hold" grpId="0" nodeType="withEffect">
                                  <p:stCondLst>
                                    <p:cond delay="0"/>
                                  </p:stCondLst>
                                  <p:childTnLst>
                                    <p:anim calcmode="lin" valueType="num">
                                      <p:cBhvr>
                                        <p:cTn id="26" dur="1000"/>
                                        <p:tgtEl>
                                          <p:spTgt spid="22"/>
                                        </p:tgtEl>
                                        <p:attrNameLst>
                                          <p:attrName>ppt_w</p:attrName>
                                        </p:attrNameLst>
                                      </p:cBhvr>
                                      <p:tavLst>
                                        <p:tav tm="0">
                                          <p:val>
                                            <p:strVal val="ppt_w"/>
                                          </p:val>
                                        </p:tav>
                                        <p:tav tm="100000">
                                          <p:val>
                                            <p:strVal val="ppt_w*0.70"/>
                                          </p:val>
                                        </p:tav>
                                      </p:tavLst>
                                    </p:anim>
                                    <p:anim calcmode="lin" valueType="num">
                                      <p:cBhvr>
                                        <p:cTn id="27" dur="1000"/>
                                        <p:tgtEl>
                                          <p:spTgt spid="22"/>
                                        </p:tgtEl>
                                        <p:attrNameLst>
                                          <p:attrName>ppt_h</p:attrName>
                                        </p:attrNameLst>
                                      </p:cBhvr>
                                      <p:tavLst>
                                        <p:tav tm="0">
                                          <p:val>
                                            <p:strVal val="ppt_h"/>
                                          </p:val>
                                        </p:tav>
                                        <p:tav tm="100000">
                                          <p:val>
                                            <p:strVal val="ppt_h"/>
                                          </p:val>
                                        </p:tav>
                                      </p:tavLst>
                                    </p:anim>
                                    <p:animEffect transition="out" filter="fade">
                                      <p:cBhvr>
                                        <p:cTn id="28" dur="1000"/>
                                        <p:tgtEl>
                                          <p:spTgt spid="22"/>
                                        </p:tgtEl>
                                      </p:cBhvr>
                                    </p:animEffect>
                                    <p:set>
                                      <p:cBhvr>
                                        <p:cTn id="29" dur="1" fill="hold">
                                          <p:stCondLst>
                                            <p:cond delay="999"/>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0" fill="hold"/>
                                        <p:tgtEl>
                                          <p:spTgt spid="23"/>
                                        </p:tgtEl>
                                        <p:attrNameLst>
                                          <p:attrName>ppt_w</p:attrName>
                                        </p:attrNameLst>
                                      </p:cBhvr>
                                      <p:tavLst>
                                        <p:tav tm="0">
                                          <p:val>
                                            <p:strVal val="#ppt_w*0.70"/>
                                          </p:val>
                                        </p:tav>
                                        <p:tav tm="100000">
                                          <p:val>
                                            <p:strVal val="#ppt_w"/>
                                          </p:val>
                                        </p:tav>
                                      </p:tavLst>
                                    </p:anim>
                                    <p:anim calcmode="lin" valueType="num">
                                      <p:cBhvr>
                                        <p:cTn id="35" dur="1000" fill="hold"/>
                                        <p:tgtEl>
                                          <p:spTgt spid="23"/>
                                        </p:tgtEl>
                                        <p:attrNameLst>
                                          <p:attrName>ppt_h</p:attrName>
                                        </p:attrNameLst>
                                      </p:cBhvr>
                                      <p:tavLst>
                                        <p:tav tm="0">
                                          <p:val>
                                            <p:strVal val="#ppt_h"/>
                                          </p:val>
                                        </p:tav>
                                        <p:tav tm="100000">
                                          <p:val>
                                            <p:strVal val="#ppt_h"/>
                                          </p:val>
                                        </p:tav>
                                      </p:tavLst>
                                    </p:anim>
                                    <p:animEffect transition="in" filter="fade">
                                      <p:cBhvr>
                                        <p:cTn id="36" dur="1000"/>
                                        <p:tgtEl>
                                          <p:spTgt spid="23"/>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strVal val="#ppt_w*0.70"/>
                                          </p:val>
                                        </p:tav>
                                        <p:tav tm="100000">
                                          <p:val>
                                            <p:strVal val="#ppt_w"/>
                                          </p:val>
                                        </p:tav>
                                      </p:tavLst>
                                    </p:anim>
                                    <p:anim calcmode="lin" valueType="num">
                                      <p:cBhvr>
                                        <p:cTn id="40" dur="1000" fill="hold"/>
                                        <p:tgtEl>
                                          <p:spTgt spid="24"/>
                                        </p:tgtEl>
                                        <p:attrNameLst>
                                          <p:attrName>ppt_h</p:attrName>
                                        </p:attrNameLst>
                                      </p:cBhvr>
                                      <p:tavLst>
                                        <p:tav tm="0">
                                          <p:val>
                                            <p:strVal val="#ppt_h"/>
                                          </p:val>
                                        </p:tav>
                                        <p:tav tm="100000">
                                          <p:val>
                                            <p:strVal val="#ppt_h"/>
                                          </p:val>
                                        </p:tav>
                                      </p:tavLst>
                                    </p:anim>
                                    <p:animEffect transition="in" filter="fade">
                                      <p:cBhvr>
                                        <p:cTn id="41" dur="1000"/>
                                        <p:tgtEl>
                                          <p:spTgt spid="24"/>
                                        </p:tgtEl>
                                      </p:cBhvr>
                                    </p:animEffect>
                                  </p:childTnLst>
                                </p:cTn>
                              </p:par>
                              <p:par>
                                <p:cTn id="42" presetID="55"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1000" fill="hold"/>
                                        <p:tgtEl>
                                          <p:spTgt spid="25"/>
                                        </p:tgtEl>
                                        <p:attrNameLst>
                                          <p:attrName>ppt_w</p:attrName>
                                        </p:attrNameLst>
                                      </p:cBhvr>
                                      <p:tavLst>
                                        <p:tav tm="0">
                                          <p:val>
                                            <p:strVal val="#ppt_w*0.70"/>
                                          </p:val>
                                        </p:tav>
                                        <p:tav tm="100000">
                                          <p:val>
                                            <p:strVal val="#ppt_w"/>
                                          </p:val>
                                        </p:tav>
                                      </p:tavLst>
                                    </p:anim>
                                    <p:anim calcmode="lin" valueType="num">
                                      <p:cBhvr>
                                        <p:cTn id="45" dur="1000" fill="hold"/>
                                        <p:tgtEl>
                                          <p:spTgt spid="25"/>
                                        </p:tgtEl>
                                        <p:attrNameLst>
                                          <p:attrName>ppt_h</p:attrName>
                                        </p:attrNameLst>
                                      </p:cBhvr>
                                      <p:tavLst>
                                        <p:tav tm="0">
                                          <p:val>
                                            <p:strVal val="#ppt_h"/>
                                          </p:val>
                                        </p:tav>
                                        <p:tav tm="100000">
                                          <p:val>
                                            <p:strVal val="#ppt_h"/>
                                          </p:val>
                                        </p:tav>
                                      </p:tavLst>
                                    </p:anim>
                                    <p:animEffect transition="in" filter="fade">
                                      <p:cBhvr>
                                        <p:cTn id="46" dur="1000"/>
                                        <p:tgtEl>
                                          <p:spTgt spid="25"/>
                                        </p:tgtEl>
                                      </p:cBhvr>
                                    </p:animEffect>
                                  </p:childTnLst>
                                </p:cTn>
                              </p:par>
                              <p:par>
                                <p:cTn id="47" presetID="55"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1000" fill="hold"/>
                                        <p:tgtEl>
                                          <p:spTgt spid="27"/>
                                        </p:tgtEl>
                                        <p:attrNameLst>
                                          <p:attrName>ppt_w</p:attrName>
                                        </p:attrNameLst>
                                      </p:cBhvr>
                                      <p:tavLst>
                                        <p:tav tm="0">
                                          <p:val>
                                            <p:strVal val="#ppt_w*0.70"/>
                                          </p:val>
                                        </p:tav>
                                        <p:tav tm="100000">
                                          <p:val>
                                            <p:strVal val="#ppt_w"/>
                                          </p:val>
                                        </p:tav>
                                      </p:tavLst>
                                    </p:anim>
                                    <p:anim calcmode="lin" valueType="num">
                                      <p:cBhvr>
                                        <p:cTn id="50" dur="1000" fill="hold"/>
                                        <p:tgtEl>
                                          <p:spTgt spid="27"/>
                                        </p:tgtEl>
                                        <p:attrNameLst>
                                          <p:attrName>ppt_h</p:attrName>
                                        </p:attrNameLst>
                                      </p:cBhvr>
                                      <p:tavLst>
                                        <p:tav tm="0">
                                          <p:val>
                                            <p:strVal val="#ppt_h"/>
                                          </p:val>
                                        </p:tav>
                                        <p:tav tm="100000">
                                          <p:val>
                                            <p:strVal val="#ppt_h"/>
                                          </p:val>
                                        </p:tav>
                                      </p:tavLst>
                                    </p:anim>
                                    <p:animEffect transition="in" filter="fade">
                                      <p:cBhvr>
                                        <p:cTn id="51" dur="1000"/>
                                        <p:tgtEl>
                                          <p:spTgt spid="27"/>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1000" fill="hold"/>
                                        <p:tgtEl>
                                          <p:spTgt spid="26"/>
                                        </p:tgtEl>
                                        <p:attrNameLst>
                                          <p:attrName>ppt_w</p:attrName>
                                        </p:attrNameLst>
                                      </p:cBhvr>
                                      <p:tavLst>
                                        <p:tav tm="0">
                                          <p:val>
                                            <p:strVal val="#ppt_w*0.70"/>
                                          </p:val>
                                        </p:tav>
                                        <p:tav tm="100000">
                                          <p:val>
                                            <p:strVal val="#ppt_w"/>
                                          </p:val>
                                        </p:tav>
                                      </p:tavLst>
                                    </p:anim>
                                    <p:anim calcmode="lin" valueType="num">
                                      <p:cBhvr>
                                        <p:cTn id="55" dur="1000" fill="hold"/>
                                        <p:tgtEl>
                                          <p:spTgt spid="26"/>
                                        </p:tgtEl>
                                        <p:attrNameLst>
                                          <p:attrName>ppt_h</p:attrName>
                                        </p:attrNameLst>
                                      </p:cBhvr>
                                      <p:tavLst>
                                        <p:tav tm="0">
                                          <p:val>
                                            <p:strVal val="#ppt_h"/>
                                          </p:val>
                                        </p:tav>
                                        <p:tav tm="100000">
                                          <p:val>
                                            <p:strVal val="#ppt_h"/>
                                          </p:val>
                                        </p:tav>
                                      </p:tavLst>
                                    </p:anim>
                                    <p:animEffect transition="in" filter="fade">
                                      <p:cBhvr>
                                        <p:cTn id="56" dur="10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xit" presetSubtype="0" fill="hold" grpId="1" nodeType="clickEffect">
                                  <p:stCondLst>
                                    <p:cond delay="0"/>
                                  </p:stCondLst>
                                  <p:childTnLst>
                                    <p:anim calcmode="lin" valueType="num">
                                      <p:cBhvr>
                                        <p:cTn id="60" dur="1000"/>
                                        <p:tgtEl>
                                          <p:spTgt spid="23"/>
                                        </p:tgtEl>
                                        <p:attrNameLst>
                                          <p:attrName>ppt_w</p:attrName>
                                        </p:attrNameLst>
                                      </p:cBhvr>
                                      <p:tavLst>
                                        <p:tav tm="0">
                                          <p:val>
                                            <p:strVal val="ppt_w"/>
                                          </p:val>
                                        </p:tav>
                                        <p:tav tm="100000">
                                          <p:val>
                                            <p:strVal val="ppt_w*0.70"/>
                                          </p:val>
                                        </p:tav>
                                      </p:tavLst>
                                    </p:anim>
                                    <p:anim calcmode="lin" valueType="num">
                                      <p:cBhvr>
                                        <p:cTn id="61" dur="1000"/>
                                        <p:tgtEl>
                                          <p:spTgt spid="23"/>
                                        </p:tgtEl>
                                        <p:attrNameLst>
                                          <p:attrName>ppt_h</p:attrName>
                                        </p:attrNameLst>
                                      </p:cBhvr>
                                      <p:tavLst>
                                        <p:tav tm="0">
                                          <p:val>
                                            <p:strVal val="ppt_h"/>
                                          </p:val>
                                        </p:tav>
                                        <p:tav tm="100000">
                                          <p:val>
                                            <p:strVal val="ppt_h"/>
                                          </p:val>
                                        </p:tav>
                                      </p:tavLst>
                                    </p:anim>
                                    <p:animEffect transition="out" filter="fade">
                                      <p:cBhvr>
                                        <p:cTn id="62" dur="1000"/>
                                        <p:tgtEl>
                                          <p:spTgt spid="23"/>
                                        </p:tgtEl>
                                      </p:cBhvr>
                                    </p:animEffect>
                                    <p:set>
                                      <p:cBhvr>
                                        <p:cTn id="63" dur="1" fill="hold">
                                          <p:stCondLst>
                                            <p:cond delay="999"/>
                                          </p:stCondLst>
                                        </p:cTn>
                                        <p:tgtEl>
                                          <p:spTgt spid="23"/>
                                        </p:tgtEl>
                                        <p:attrNameLst>
                                          <p:attrName>style.visibility</p:attrName>
                                        </p:attrNameLst>
                                      </p:cBhvr>
                                      <p:to>
                                        <p:strVal val="hidden"/>
                                      </p:to>
                                    </p:set>
                                  </p:childTnLst>
                                </p:cTn>
                              </p:par>
                              <p:par>
                                <p:cTn id="64" presetID="55" presetClass="exit" presetSubtype="0" fill="hold" grpId="1" nodeType="withEffect">
                                  <p:stCondLst>
                                    <p:cond delay="0"/>
                                  </p:stCondLst>
                                  <p:childTnLst>
                                    <p:anim calcmode="lin" valueType="num">
                                      <p:cBhvr>
                                        <p:cTn id="65" dur="1000"/>
                                        <p:tgtEl>
                                          <p:spTgt spid="24"/>
                                        </p:tgtEl>
                                        <p:attrNameLst>
                                          <p:attrName>ppt_w</p:attrName>
                                        </p:attrNameLst>
                                      </p:cBhvr>
                                      <p:tavLst>
                                        <p:tav tm="0">
                                          <p:val>
                                            <p:strVal val="ppt_w"/>
                                          </p:val>
                                        </p:tav>
                                        <p:tav tm="100000">
                                          <p:val>
                                            <p:strVal val="ppt_w*0.70"/>
                                          </p:val>
                                        </p:tav>
                                      </p:tavLst>
                                    </p:anim>
                                    <p:anim calcmode="lin" valueType="num">
                                      <p:cBhvr>
                                        <p:cTn id="66" dur="1000"/>
                                        <p:tgtEl>
                                          <p:spTgt spid="24"/>
                                        </p:tgtEl>
                                        <p:attrNameLst>
                                          <p:attrName>ppt_h</p:attrName>
                                        </p:attrNameLst>
                                      </p:cBhvr>
                                      <p:tavLst>
                                        <p:tav tm="0">
                                          <p:val>
                                            <p:strVal val="ppt_h"/>
                                          </p:val>
                                        </p:tav>
                                        <p:tav tm="100000">
                                          <p:val>
                                            <p:strVal val="ppt_h"/>
                                          </p:val>
                                        </p:tav>
                                      </p:tavLst>
                                    </p:anim>
                                    <p:animEffect transition="out" filter="fade">
                                      <p:cBhvr>
                                        <p:cTn id="67" dur="1000"/>
                                        <p:tgtEl>
                                          <p:spTgt spid="24"/>
                                        </p:tgtEl>
                                      </p:cBhvr>
                                    </p:animEffect>
                                    <p:set>
                                      <p:cBhvr>
                                        <p:cTn id="68" dur="1" fill="hold">
                                          <p:stCondLst>
                                            <p:cond delay="999"/>
                                          </p:stCondLst>
                                        </p:cTn>
                                        <p:tgtEl>
                                          <p:spTgt spid="24"/>
                                        </p:tgtEl>
                                        <p:attrNameLst>
                                          <p:attrName>style.visibility</p:attrName>
                                        </p:attrNameLst>
                                      </p:cBhvr>
                                      <p:to>
                                        <p:strVal val="hidden"/>
                                      </p:to>
                                    </p:set>
                                  </p:childTnLst>
                                </p:cTn>
                              </p:par>
                              <p:par>
                                <p:cTn id="69" presetID="55" presetClass="exit" presetSubtype="0" fill="hold" nodeType="withEffect">
                                  <p:stCondLst>
                                    <p:cond delay="0"/>
                                  </p:stCondLst>
                                  <p:childTnLst>
                                    <p:anim calcmode="lin" valueType="num">
                                      <p:cBhvr>
                                        <p:cTn id="70" dur="1000"/>
                                        <p:tgtEl>
                                          <p:spTgt spid="25"/>
                                        </p:tgtEl>
                                        <p:attrNameLst>
                                          <p:attrName>ppt_w</p:attrName>
                                        </p:attrNameLst>
                                      </p:cBhvr>
                                      <p:tavLst>
                                        <p:tav tm="0">
                                          <p:val>
                                            <p:strVal val="ppt_w"/>
                                          </p:val>
                                        </p:tav>
                                        <p:tav tm="100000">
                                          <p:val>
                                            <p:strVal val="ppt_w*0.70"/>
                                          </p:val>
                                        </p:tav>
                                      </p:tavLst>
                                    </p:anim>
                                    <p:anim calcmode="lin" valueType="num">
                                      <p:cBhvr>
                                        <p:cTn id="71" dur="1000"/>
                                        <p:tgtEl>
                                          <p:spTgt spid="25"/>
                                        </p:tgtEl>
                                        <p:attrNameLst>
                                          <p:attrName>ppt_h</p:attrName>
                                        </p:attrNameLst>
                                      </p:cBhvr>
                                      <p:tavLst>
                                        <p:tav tm="0">
                                          <p:val>
                                            <p:strVal val="ppt_h"/>
                                          </p:val>
                                        </p:tav>
                                        <p:tav tm="100000">
                                          <p:val>
                                            <p:strVal val="ppt_h"/>
                                          </p:val>
                                        </p:tav>
                                      </p:tavLst>
                                    </p:anim>
                                    <p:animEffect transition="out" filter="fade">
                                      <p:cBhvr>
                                        <p:cTn id="72" dur="1000"/>
                                        <p:tgtEl>
                                          <p:spTgt spid="25"/>
                                        </p:tgtEl>
                                      </p:cBhvr>
                                    </p:animEffect>
                                    <p:set>
                                      <p:cBhvr>
                                        <p:cTn id="73" dur="1" fill="hold">
                                          <p:stCondLst>
                                            <p:cond delay="999"/>
                                          </p:stCondLst>
                                        </p:cTn>
                                        <p:tgtEl>
                                          <p:spTgt spid="25"/>
                                        </p:tgtEl>
                                        <p:attrNameLst>
                                          <p:attrName>style.visibility</p:attrName>
                                        </p:attrNameLst>
                                      </p:cBhvr>
                                      <p:to>
                                        <p:strVal val="hidden"/>
                                      </p:to>
                                    </p:set>
                                  </p:childTnLst>
                                </p:cTn>
                              </p:par>
                              <p:par>
                                <p:cTn id="74" presetID="55" presetClass="exit" presetSubtype="0" fill="hold" nodeType="withEffect">
                                  <p:stCondLst>
                                    <p:cond delay="0"/>
                                  </p:stCondLst>
                                  <p:childTnLst>
                                    <p:anim calcmode="lin" valueType="num">
                                      <p:cBhvr>
                                        <p:cTn id="75" dur="1000"/>
                                        <p:tgtEl>
                                          <p:spTgt spid="27"/>
                                        </p:tgtEl>
                                        <p:attrNameLst>
                                          <p:attrName>ppt_w</p:attrName>
                                        </p:attrNameLst>
                                      </p:cBhvr>
                                      <p:tavLst>
                                        <p:tav tm="0">
                                          <p:val>
                                            <p:strVal val="ppt_w"/>
                                          </p:val>
                                        </p:tav>
                                        <p:tav tm="100000">
                                          <p:val>
                                            <p:strVal val="ppt_w*0.70"/>
                                          </p:val>
                                        </p:tav>
                                      </p:tavLst>
                                    </p:anim>
                                    <p:anim calcmode="lin" valueType="num">
                                      <p:cBhvr>
                                        <p:cTn id="76" dur="1000"/>
                                        <p:tgtEl>
                                          <p:spTgt spid="27"/>
                                        </p:tgtEl>
                                        <p:attrNameLst>
                                          <p:attrName>ppt_h</p:attrName>
                                        </p:attrNameLst>
                                      </p:cBhvr>
                                      <p:tavLst>
                                        <p:tav tm="0">
                                          <p:val>
                                            <p:strVal val="ppt_h"/>
                                          </p:val>
                                        </p:tav>
                                        <p:tav tm="100000">
                                          <p:val>
                                            <p:strVal val="ppt_h"/>
                                          </p:val>
                                        </p:tav>
                                      </p:tavLst>
                                    </p:anim>
                                    <p:animEffect transition="out" filter="fade">
                                      <p:cBhvr>
                                        <p:cTn id="77" dur="1000"/>
                                        <p:tgtEl>
                                          <p:spTgt spid="27"/>
                                        </p:tgtEl>
                                      </p:cBhvr>
                                    </p:animEffect>
                                    <p:set>
                                      <p:cBhvr>
                                        <p:cTn id="78" dur="1" fill="hold">
                                          <p:stCondLst>
                                            <p:cond delay="999"/>
                                          </p:stCondLst>
                                        </p:cTn>
                                        <p:tgtEl>
                                          <p:spTgt spid="27"/>
                                        </p:tgtEl>
                                        <p:attrNameLst>
                                          <p:attrName>style.visibility</p:attrName>
                                        </p:attrNameLst>
                                      </p:cBhvr>
                                      <p:to>
                                        <p:strVal val="hidden"/>
                                      </p:to>
                                    </p:set>
                                  </p:childTnLst>
                                </p:cTn>
                              </p:par>
                              <p:par>
                                <p:cTn id="79" presetID="55" presetClass="exit" presetSubtype="0" fill="hold" nodeType="withEffect">
                                  <p:stCondLst>
                                    <p:cond delay="0"/>
                                  </p:stCondLst>
                                  <p:childTnLst>
                                    <p:anim calcmode="lin" valueType="num">
                                      <p:cBhvr>
                                        <p:cTn id="80" dur="1000"/>
                                        <p:tgtEl>
                                          <p:spTgt spid="26"/>
                                        </p:tgtEl>
                                        <p:attrNameLst>
                                          <p:attrName>ppt_w</p:attrName>
                                        </p:attrNameLst>
                                      </p:cBhvr>
                                      <p:tavLst>
                                        <p:tav tm="0">
                                          <p:val>
                                            <p:strVal val="ppt_w"/>
                                          </p:val>
                                        </p:tav>
                                        <p:tav tm="100000">
                                          <p:val>
                                            <p:strVal val="ppt_w*0.70"/>
                                          </p:val>
                                        </p:tav>
                                      </p:tavLst>
                                    </p:anim>
                                    <p:anim calcmode="lin" valueType="num">
                                      <p:cBhvr>
                                        <p:cTn id="81" dur="1000"/>
                                        <p:tgtEl>
                                          <p:spTgt spid="26"/>
                                        </p:tgtEl>
                                        <p:attrNameLst>
                                          <p:attrName>ppt_h</p:attrName>
                                        </p:attrNameLst>
                                      </p:cBhvr>
                                      <p:tavLst>
                                        <p:tav tm="0">
                                          <p:val>
                                            <p:strVal val="ppt_h"/>
                                          </p:val>
                                        </p:tav>
                                        <p:tav tm="100000">
                                          <p:val>
                                            <p:strVal val="ppt_h"/>
                                          </p:val>
                                        </p:tav>
                                      </p:tavLst>
                                    </p:anim>
                                    <p:animEffect transition="out" filter="fade">
                                      <p:cBhvr>
                                        <p:cTn id="82" dur="1000"/>
                                        <p:tgtEl>
                                          <p:spTgt spid="26"/>
                                        </p:tgtEl>
                                      </p:cBhvr>
                                    </p:animEffect>
                                    <p:set>
                                      <p:cBhvr>
                                        <p:cTn id="83" dur="1" fill="hold">
                                          <p:stCondLst>
                                            <p:cond delay="9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000" fill="hold"/>
                                        <p:tgtEl>
                                          <p:spTgt spid="28"/>
                                        </p:tgtEl>
                                        <p:attrNameLst>
                                          <p:attrName>ppt_w</p:attrName>
                                        </p:attrNameLst>
                                      </p:cBhvr>
                                      <p:tavLst>
                                        <p:tav tm="0">
                                          <p:val>
                                            <p:strVal val="#ppt_w*0.70"/>
                                          </p:val>
                                        </p:tav>
                                        <p:tav tm="100000">
                                          <p:val>
                                            <p:strVal val="#ppt_w"/>
                                          </p:val>
                                        </p:tav>
                                      </p:tavLst>
                                    </p:anim>
                                    <p:anim calcmode="lin" valueType="num">
                                      <p:cBhvr>
                                        <p:cTn id="89" dur="1000" fill="hold"/>
                                        <p:tgtEl>
                                          <p:spTgt spid="28"/>
                                        </p:tgtEl>
                                        <p:attrNameLst>
                                          <p:attrName>ppt_h</p:attrName>
                                        </p:attrNameLst>
                                      </p:cBhvr>
                                      <p:tavLst>
                                        <p:tav tm="0">
                                          <p:val>
                                            <p:strVal val="#ppt_h"/>
                                          </p:val>
                                        </p:tav>
                                        <p:tav tm="100000">
                                          <p:val>
                                            <p:strVal val="#ppt_h"/>
                                          </p:val>
                                        </p:tav>
                                      </p:tavLst>
                                    </p:anim>
                                    <p:animEffect transition="in" filter="fade">
                                      <p:cBhvr>
                                        <p:cTn id="90" dur="1000"/>
                                        <p:tgtEl>
                                          <p:spTgt spid="28"/>
                                        </p:tgtEl>
                                      </p:cBhvr>
                                    </p:animEffect>
                                  </p:childTnLst>
                                </p:cTn>
                              </p:par>
                              <p:par>
                                <p:cTn id="91" presetID="55"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p:cTn id="93" dur="1000" fill="hold"/>
                                        <p:tgtEl>
                                          <p:spTgt spid="29"/>
                                        </p:tgtEl>
                                        <p:attrNameLst>
                                          <p:attrName>ppt_w</p:attrName>
                                        </p:attrNameLst>
                                      </p:cBhvr>
                                      <p:tavLst>
                                        <p:tav tm="0">
                                          <p:val>
                                            <p:strVal val="#ppt_w*0.70"/>
                                          </p:val>
                                        </p:tav>
                                        <p:tav tm="100000">
                                          <p:val>
                                            <p:strVal val="#ppt_w"/>
                                          </p:val>
                                        </p:tav>
                                      </p:tavLst>
                                    </p:anim>
                                    <p:anim calcmode="lin" valueType="num">
                                      <p:cBhvr>
                                        <p:cTn id="94" dur="1000" fill="hold"/>
                                        <p:tgtEl>
                                          <p:spTgt spid="29"/>
                                        </p:tgtEl>
                                        <p:attrNameLst>
                                          <p:attrName>ppt_h</p:attrName>
                                        </p:attrNameLst>
                                      </p:cBhvr>
                                      <p:tavLst>
                                        <p:tav tm="0">
                                          <p:val>
                                            <p:strVal val="#ppt_h"/>
                                          </p:val>
                                        </p:tav>
                                        <p:tav tm="100000">
                                          <p:val>
                                            <p:strVal val="#ppt_h"/>
                                          </p:val>
                                        </p:tav>
                                      </p:tavLst>
                                    </p:anim>
                                    <p:animEffect transition="in" filter="fade">
                                      <p:cBhvr>
                                        <p:cTn id="95" dur="1000"/>
                                        <p:tgtEl>
                                          <p:spTgt spid="29"/>
                                        </p:tgtEl>
                                      </p:cBhvr>
                                    </p:animEffect>
                                  </p:childTnLst>
                                </p:cTn>
                              </p:par>
                              <p:par>
                                <p:cTn id="96" presetID="55" presetClass="entr" presetSubtype="0" fill="hold"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p:cTn id="98" dur="1000" fill="hold"/>
                                        <p:tgtEl>
                                          <p:spTgt spid="30"/>
                                        </p:tgtEl>
                                        <p:attrNameLst>
                                          <p:attrName>ppt_w</p:attrName>
                                        </p:attrNameLst>
                                      </p:cBhvr>
                                      <p:tavLst>
                                        <p:tav tm="0">
                                          <p:val>
                                            <p:strVal val="#ppt_w*0.70"/>
                                          </p:val>
                                        </p:tav>
                                        <p:tav tm="100000">
                                          <p:val>
                                            <p:strVal val="#ppt_w"/>
                                          </p:val>
                                        </p:tav>
                                      </p:tavLst>
                                    </p:anim>
                                    <p:anim calcmode="lin" valueType="num">
                                      <p:cBhvr>
                                        <p:cTn id="99" dur="1000" fill="hold"/>
                                        <p:tgtEl>
                                          <p:spTgt spid="30"/>
                                        </p:tgtEl>
                                        <p:attrNameLst>
                                          <p:attrName>ppt_h</p:attrName>
                                        </p:attrNameLst>
                                      </p:cBhvr>
                                      <p:tavLst>
                                        <p:tav tm="0">
                                          <p:val>
                                            <p:strVal val="#ppt_h"/>
                                          </p:val>
                                        </p:tav>
                                        <p:tav tm="100000">
                                          <p:val>
                                            <p:strVal val="#ppt_h"/>
                                          </p:val>
                                        </p:tav>
                                      </p:tavLst>
                                    </p:anim>
                                    <p:animEffect transition="in" filter="fade">
                                      <p:cBhvr>
                                        <p:cTn id="100" dur="1000"/>
                                        <p:tgtEl>
                                          <p:spTgt spid="30"/>
                                        </p:tgtEl>
                                      </p:cBhvr>
                                    </p:animEffect>
                                  </p:childTnLst>
                                </p:cTn>
                              </p:par>
                              <p:par>
                                <p:cTn id="101" presetID="55" presetClass="entr" presetSubtype="0"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1000" fill="hold"/>
                                        <p:tgtEl>
                                          <p:spTgt spid="32"/>
                                        </p:tgtEl>
                                        <p:attrNameLst>
                                          <p:attrName>ppt_w</p:attrName>
                                        </p:attrNameLst>
                                      </p:cBhvr>
                                      <p:tavLst>
                                        <p:tav tm="0">
                                          <p:val>
                                            <p:strVal val="#ppt_w*0.70"/>
                                          </p:val>
                                        </p:tav>
                                        <p:tav tm="100000">
                                          <p:val>
                                            <p:strVal val="#ppt_w"/>
                                          </p:val>
                                        </p:tav>
                                      </p:tavLst>
                                    </p:anim>
                                    <p:anim calcmode="lin" valueType="num">
                                      <p:cBhvr>
                                        <p:cTn id="104" dur="1000" fill="hold"/>
                                        <p:tgtEl>
                                          <p:spTgt spid="32"/>
                                        </p:tgtEl>
                                        <p:attrNameLst>
                                          <p:attrName>ppt_h</p:attrName>
                                        </p:attrNameLst>
                                      </p:cBhvr>
                                      <p:tavLst>
                                        <p:tav tm="0">
                                          <p:val>
                                            <p:strVal val="#ppt_h"/>
                                          </p:val>
                                        </p:tav>
                                        <p:tav tm="100000">
                                          <p:val>
                                            <p:strVal val="#ppt_h"/>
                                          </p:val>
                                        </p:tav>
                                      </p:tavLst>
                                    </p:anim>
                                    <p:animEffect transition="in" filter="fade">
                                      <p:cBhvr>
                                        <p:cTn id="105" dur="1000"/>
                                        <p:tgtEl>
                                          <p:spTgt spid="32"/>
                                        </p:tgtEl>
                                      </p:cBhvr>
                                    </p:animEffect>
                                  </p:childTnLst>
                                </p:cTn>
                              </p:par>
                              <p:par>
                                <p:cTn id="106" presetID="55" presetClass="entr" presetSubtype="0" fill="hold" nodeType="withEffect">
                                  <p:stCondLst>
                                    <p:cond delay="0"/>
                                  </p:st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strVal val="#ppt_w*0.70"/>
                                          </p:val>
                                        </p:tav>
                                        <p:tav tm="100000">
                                          <p:val>
                                            <p:strVal val="#ppt_w"/>
                                          </p:val>
                                        </p:tav>
                                      </p:tavLst>
                                    </p:anim>
                                    <p:anim calcmode="lin" valueType="num">
                                      <p:cBhvr>
                                        <p:cTn id="109" dur="1000" fill="hold"/>
                                        <p:tgtEl>
                                          <p:spTgt spid="31"/>
                                        </p:tgtEl>
                                        <p:attrNameLst>
                                          <p:attrName>ppt_h</p:attrName>
                                        </p:attrNameLst>
                                      </p:cBhvr>
                                      <p:tavLst>
                                        <p:tav tm="0">
                                          <p:val>
                                            <p:strVal val="#ppt_h"/>
                                          </p:val>
                                        </p:tav>
                                        <p:tav tm="100000">
                                          <p:val>
                                            <p:strVal val="#ppt_h"/>
                                          </p:val>
                                        </p:tav>
                                      </p:tavLst>
                                    </p:anim>
                                    <p:animEffect transition="in" filter="fade">
                                      <p:cBhvr>
                                        <p:cTn id="11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2" grpId="0" animBg="1"/>
      <p:bldP spid="23" grpId="0" animBg="1"/>
      <p:bldP spid="23" grpId="1" animBg="1"/>
      <p:bldP spid="24" grpId="0" animBg="1"/>
      <p:bldP spid="24" grpId="1"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GPGPU Computing using CUDA</a:t>
            </a:r>
          </a:p>
        </p:txBody>
      </p:sp>
      <p:sp>
        <p:nvSpPr>
          <p:cNvPr id="3" name="Content Placeholder 2"/>
          <p:cNvSpPr>
            <a:spLocks noGrp="1"/>
          </p:cNvSpPr>
          <p:nvPr>
            <p:ph idx="4294967295"/>
          </p:nvPr>
        </p:nvSpPr>
        <p:spPr>
          <a:xfrm>
            <a:off x="152400" y="838200"/>
            <a:ext cx="8991600" cy="5638800"/>
          </a:xfrm>
          <a:prstGeom prst="rect">
            <a:avLst/>
          </a:prstGeom>
          <a:ln>
            <a:noFill/>
          </a:ln>
        </p:spPr>
        <p:txBody>
          <a:bodyPr>
            <a:normAutofit/>
          </a:bodyPr>
          <a:lstStyle/>
          <a:p>
            <a:pPr marL="857250" lvl="1" indent="-457200"/>
            <a:endParaRPr lang="en-US" dirty="0"/>
          </a:p>
          <a:p>
            <a:pPr marL="457200" indent="-457200"/>
            <a:endParaRPr lang="en-US" b="1" dirty="0">
              <a:solidFill>
                <a:srgbClr val="002060"/>
              </a:solidFill>
            </a:endParaRPr>
          </a:p>
          <a:p>
            <a:pPr marL="457200" indent="-457200">
              <a:buNone/>
            </a:pPr>
            <a:endParaRPr lang="en-US" b="1" dirty="0">
              <a:solidFill>
                <a:srgbClr val="002060"/>
              </a:solidFill>
            </a:endParaRPr>
          </a:p>
          <a:p>
            <a:pPr marL="537210" indent="-457200"/>
            <a:r>
              <a:rPr lang="en-US" dirty="0"/>
              <a:t>GPGPU Computing: What? Why? How?</a:t>
            </a:r>
          </a:p>
          <a:p>
            <a:pPr marL="537210" indent="-457200"/>
            <a:endParaRPr lang="en-US" dirty="0"/>
          </a:p>
          <a:p>
            <a:pPr marL="537210" indent="-457200"/>
            <a:r>
              <a:rPr lang="en-US" dirty="0"/>
              <a:t>Introduction to CUDA architecture and programming model</a:t>
            </a:r>
          </a:p>
          <a:p>
            <a:pPr marL="537210" indent="-457200"/>
            <a:endParaRPr lang="en-US" dirty="0"/>
          </a:p>
          <a:p>
            <a:pPr marL="537210" indent="-457200"/>
            <a:r>
              <a:rPr lang="en-US" dirty="0"/>
              <a:t>Few thumb-rules for optimizing performance</a:t>
            </a:r>
          </a:p>
          <a:p>
            <a:pPr marL="537210" indent="-457200"/>
            <a:endParaRPr lang="en-US" dirty="0"/>
          </a:p>
          <a:p>
            <a:pPr marL="537210" indent="-457200"/>
            <a:r>
              <a:rPr lang="en-US" dirty="0"/>
              <a:t>An example walkthrough of few performance optimizations tips</a:t>
            </a:r>
          </a:p>
          <a:p>
            <a:pPr marL="857250" lvl="1" indent="-457200"/>
            <a:endParaRPr lang="en-US" dirty="0">
              <a:solidFill>
                <a:schemeClr val="tx2"/>
              </a:solidFill>
            </a:endParaRPr>
          </a:p>
        </p:txBody>
      </p:sp>
      <p:sp>
        <p:nvSpPr>
          <p:cNvPr id="7" name="Rectangle 6"/>
          <p:cNvSpPr/>
          <p:nvPr/>
        </p:nvSpPr>
        <p:spPr>
          <a:xfrm>
            <a:off x="609600" y="4419600"/>
            <a:ext cx="6781800" cy="381000"/>
          </a:xfrm>
          <a:prstGeom prst="rect">
            <a:avLst/>
          </a:prstGeom>
          <a:noFill/>
          <a:ln>
            <a:solidFill>
              <a:srgbClr val="002060"/>
            </a:solidFill>
          </a:ln>
          <a:effectLst>
            <a:outerShdw blurRad="50800" dist="50800" dir="5400000" algn="ctr" rotWithShape="0">
              <a:schemeClr val="tx1"/>
            </a:out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prstGeom prst="rect">
            <a:avLst/>
          </a:prstGeom>
        </p:spPr>
        <p:txBody>
          <a:bodyPr>
            <a:normAutofit/>
          </a:bodyPr>
          <a:lstStyle/>
          <a:p>
            <a:r>
              <a:rPr lang="en-US" dirty="0"/>
              <a:t>Reduction Algorithm</a:t>
            </a:r>
          </a:p>
        </p:txBody>
      </p:sp>
      <p:sp>
        <p:nvSpPr>
          <p:cNvPr id="71683" name="Rectangle 3"/>
          <p:cNvSpPr>
            <a:spLocks noGrp="1" noChangeArrowheads="1"/>
          </p:cNvSpPr>
          <p:nvPr>
            <p:ph type="body" idx="4294967295"/>
          </p:nvPr>
        </p:nvSpPr>
        <p:spPr>
          <a:xfrm>
            <a:off x="0" y="814388"/>
            <a:ext cx="9144000" cy="5662612"/>
          </a:xfrm>
          <a:prstGeom prst="rect">
            <a:avLst/>
          </a:prstGeom>
        </p:spPr>
        <p:txBody>
          <a:bodyPr/>
          <a:lstStyle/>
          <a:p>
            <a:pPr>
              <a:buFont typeface="Wingdings" pitchFamily="2" charset="2"/>
              <a:buChar char="§"/>
            </a:pPr>
            <a:endParaRPr lang="en-US" sz="2000" b="1" dirty="0">
              <a:solidFill>
                <a:srgbClr val="3366AA"/>
              </a:solidFill>
              <a:latin typeface="Arial" charset="0"/>
            </a:endParaRPr>
          </a:p>
          <a:p>
            <a:pPr lvl="2"/>
            <a:endParaRPr lang="en-US" dirty="0">
              <a:latin typeface="Arial" charset="0"/>
            </a:endParaRPr>
          </a:p>
        </p:txBody>
      </p:sp>
      <p:sp>
        <p:nvSpPr>
          <p:cNvPr id="71685" name="Text Box 5"/>
          <p:cNvSpPr txBox="1">
            <a:spLocks noChangeArrowheads="1"/>
          </p:cNvSpPr>
          <p:nvPr/>
        </p:nvSpPr>
        <p:spPr bwMode="auto">
          <a:xfrm>
            <a:off x="3886200" y="3200400"/>
            <a:ext cx="1752600" cy="738664"/>
          </a:xfrm>
          <a:prstGeom prst="rect">
            <a:avLst/>
          </a:prstGeom>
          <a:noFill/>
          <a:ln w="9525" algn="ctr">
            <a:noFill/>
            <a:miter lim="800000"/>
            <a:headEnd/>
            <a:tailEnd/>
          </a:ln>
          <a:effectLst/>
        </p:spPr>
        <p:txBody>
          <a:bodyPr lIns="0" tIns="0" rIns="0" bIns="0">
            <a:spAutoFit/>
          </a:bodyPr>
          <a:lstStyle/>
          <a:p>
            <a:pPr algn="ctr"/>
            <a:r>
              <a:rPr lang="en-US" sz="2400" b="1" dirty="0">
                <a:solidFill>
                  <a:srgbClr val="002060"/>
                </a:solidFill>
              </a:rPr>
              <a:t>Reduction Algorithm</a:t>
            </a:r>
          </a:p>
        </p:txBody>
      </p:sp>
      <p:sp>
        <p:nvSpPr>
          <p:cNvPr id="71690" name="Text Box 10"/>
          <p:cNvSpPr txBox="1">
            <a:spLocks noChangeArrowheads="1"/>
          </p:cNvSpPr>
          <p:nvPr/>
        </p:nvSpPr>
        <p:spPr bwMode="auto">
          <a:xfrm>
            <a:off x="6477000" y="1600200"/>
            <a:ext cx="1828800" cy="615553"/>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C00000"/>
                </a:solidFill>
              </a:rPr>
              <a:t>Parallel Design using CUDA</a:t>
            </a:r>
          </a:p>
        </p:txBody>
      </p:sp>
      <p:sp>
        <p:nvSpPr>
          <p:cNvPr id="71691" name="Text Box 11"/>
          <p:cNvSpPr txBox="1">
            <a:spLocks noChangeArrowheads="1"/>
          </p:cNvSpPr>
          <p:nvPr/>
        </p:nvSpPr>
        <p:spPr bwMode="auto">
          <a:xfrm>
            <a:off x="6477000" y="5181600"/>
            <a:ext cx="1752600" cy="923330"/>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C00000"/>
                </a:solidFill>
              </a:rPr>
              <a:t>Parallel Coding using CUDA</a:t>
            </a:r>
          </a:p>
        </p:txBody>
      </p:sp>
      <p:sp>
        <p:nvSpPr>
          <p:cNvPr id="71693" name="Text Box 13"/>
          <p:cNvSpPr txBox="1">
            <a:spLocks noChangeArrowheads="1"/>
          </p:cNvSpPr>
          <p:nvPr/>
        </p:nvSpPr>
        <p:spPr bwMode="auto">
          <a:xfrm>
            <a:off x="1371600" y="5562600"/>
            <a:ext cx="1752600" cy="615553"/>
          </a:xfrm>
          <a:prstGeom prst="rect">
            <a:avLst/>
          </a:prstGeom>
          <a:noFill/>
          <a:ln w="9525" algn="ctr">
            <a:noFill/>
            <a:miter lim="800000"/>
            <a:headEnd/>
            <a:tailEnd/>
          </a:ln>
          <a:effectLst/>
        </p:spPr>
        <p:txBody>
          <a:bodyPr lIns="0" tIns="0" rIns="0" bIns="0">
            <a:spAutoFit/>
          </a:bodyPr>
          <a:lstStyle/>
          <a:p>
            <a:pPr algn="ctr"/>
            <a:r>
              <a:rPr lang="en-US" sz="2000" b="1" dirty="0">
                <a:solidFill>
                  <a:srgbClr val="C00000"/>
                </a:solidFill>
              </a:rPr>
              <a:t>CUDA Compilation</a:t>
            </a:r>
          </a:p>
        </p:txBody>
      </p:sp>
      <p:sp>
        <p:nvSpPr>
          <p:cNvPr id="71695" name="Text Box 15"/>
          <p:cNvSpPr txBox="1">
            <a:spLocks noChangeArrowheads="1"/>
          </p:cNvSpPr>
          <p:nvPr/>
        </p:nvSpPr>
        <p:spPr bwMode="auto">
          <a:xfrm>
            <a:off x="990600" y="1447800"/>
            <a:ext cx="2057400" cy="609600"/>
          </a:xfrm>
          <a:prstGeom prst="rect">
            <a:avLst/>
          </a:prstGeom>
          <a:noFill/>
          <a:ln w="9525" algn="ctr">
            <a:noFill/>
            <a:miter lim="800000"/>
            <a:headEnd/>
            <a:tailEnd/>
          </a:ln>
          <a:effectLst/>
        </p:spPr>
        <p:txBody>
          <a:bodyPr lIns="0" tIns="0" rIns="0" bIns="0">
            <a:spAutoFit/>
          </a:bodyPr>
          <a:lstStyle/>
          <a:p>
            <a:pPr algn="ctr"/>
            <a:r>
              <a:rPr lang="en-US" sz="2000" b="1" dirty="0">
                <a:solidFill>
                  <a:srgbClr val="C00000"/>
                </a:solidFill>
              </a:rPr>
              <a:t>Performance Optimization</a:t>
            </a:r>
          </a:p>
        </p:txBody>
      </p:sp>
      <p:sp>
        <p:nvSpPr>
          <p:cNvPr id="71697" name="AutoShape 17"/>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lIns="0" tIns="0" rIns="0" bIns="0" anchor="ctr"/>
          <a:lstStyle/>
          <a:p>
            <a:pPr algn="ctr"/>
            <a:endParaRPr lang="en-US" sz="2000" b="0" dirty="0"/>
          </a:p>
        </p:txBody>
      </p:sp>
      <p:sp>
        <p:nvSpPr>
          <p:cNvPr id="71698" name="AutoShape 18"/>
          <p:cNvSpPr>
            <a:spLocks noChangeArrowheads="1"/>
          </p:cNvSpPr>
          <p:nvPr/>
        </p:nvSpPr>
        <p:spPr bwMode="auto">
          <a:xfrm rot="5400000">
            <a:off x="3276600" y="22860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71699" name="AutoShape 19"/>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71701" name="AutoShape 21"/>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6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90" grpId="0"/>
      <p:bldP spid="71691" grpId="0"/>
      <p:bldP spid="71693" grpId="0"/>
      <p:bldP spid="71695" grpId="0"/>
      <p:bldP spid="71697" grpId="0" animBg="1"/>
      <p:bldP spid="71698" grpId="0" animBg="1"/>
      <p:bldP spid="71699" grpId="0" animBg="1"/>
      <p:bldP spid="717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prstGeom prst="rect">
            <a:avLst/>
          </a:prstGeom>
        </p:spPr>
        <p:txBody>
          <a:bodyPr>
            <a:normAutofit/>
          </a:bodyPr>
          <a:lstStyle/>
          <a:p>
            <a:r>
              <a:rPr lang="en-US" dirty="0"/>
              <a:t>What is Reduction?</a:t>
            </a:r>
          </a:p>
        </p:txBody>
      </p:sp>
      <p:sp>
        <p:nvSpPr>
          <p:cNvPr id="73731" name="Rectangle 3"/>
          <p:cNvSpPr>
            <a:spLocks noGrp="1" noChangeArrowheads="1"/>
          </p:cNvSpPr>
          <p:nvPr>
            <p:ph type="body" idx="4294967295"/>
          </p:nvPr>
        </p:nvSpPr>
        <p:spPr>
          <a:xfrm>
            <a:off x="152400" y="1219200"/>
            <a:ext cx="8991600" cy="762000"/>
          </a:xfrm>
          <a:prstGeom prst="rect">
            <a:avLst/>
          </a:prstGeom>
        </p:spPr>
        <p:txBody>
          <a:bodyPr>
            <a:normAutofit/>
          </a:bodyPr>
          <a:lstStyle/>
          <a:p>
            <a:pPr algn="ctr">
              <a:buNone/>
            </a:pPr>
            <a:r>
              <a:rPr lang="en-US" b="1" dirty="0">
                <a:solidFill>
                  <a:srgbClr val="002060"/>
                </a:solidFill>
                <a:latin typeface="Arial" charset="0"/>
              </a:rPr>
              <a:t>Reduction is a process of reducing multiple values into a single value using an operation</a:t>
            </a:r>
          </a:p>
        </p:txBody>
      </p:sp>
      <p:grpSp>
        <p:nvGrpSpPr>
          <p:cNvPr id="2" name="Group 31"/>
          <p:cNvGrpSpPr/>
          <p:nvPr/>
        </p:nvGrpSpPr>
        <p:grpSpPr>
          <a:xfrm>
            <a:off x="1676400" y="2743200"/>
            <a:ext cx="5638800" cy="3527286"/>
            <a:chOff x="1676400" y="2743200"/>
            <a:chExt cx="5638800" cy="3527286"/>
          </a:xfrm>
        </p:grpSpPr>
        <p:sp>
          <p:nvSpPr>
            <p:cNvPr id="73732" name="Rectangle 4"/>
            <p:cNvSpPr>
              <a:spLocks noChangeArrowheads="1"/>
            </p:cNvSpPr>
            <p:nvPr/>
          </p:nvSpPr>
          <p:spPr bwMode="auto">
            <a:xfrm>
              <a:off x="1676400" y="2743200"/>
              <a:ext cx="5638800" cy="553998"/>
            </a:xfrm>
            <a:prstGeom prst="rect">
              <a:avLst/>
            </a:prstGeom>
            <a:solidFill>
              <a:schemeClr val="accent2">
                <a:lumMod val="75000"/>
                <a:alpha val="49000"/>
              </a:schemeClr>
            </a:solidFill>
            <a:ln w="15875" algn="ctr">
              <a:solidFill>
                <a:schemeClr val="tx1"/>
              </a:solidFill>
              <a:miter lim="800000"/>
              <a:headEnd/>
              <a:tailEnd/>
            </a:ln>
            <a:effectLst/>
          </p:spPr>
          <p:txBody>
            <a:bodyPr wrap="square" lIns="0" tIns="0" rIns="0" bIns="0" anchor="ctr">
              <a:spAutoFit/>
            </a:bodyPr>
            <a:lstStyle/>
            <a:p>
              <a:endParaRPr lang="en-US" dirty="0"/>
            </a:p>
            <a:p>
              <a:endParaRPr lang="en-US" dirty="0"/>
            </a:p>
          </p:txBody>
        </p:sp>
        <p:sp>
          <p:nvSpPr>
            <p:cNvPr id="73733" name="Line 5"/>
            <p:cNvSpPr>
              <a:spLocks noChangeShapeType="1"/>
            </p:cNvSpPr>
            <p:nvPr/>
          </p:nvSpPr>
          <p:spPr bwMode="auto">
            <a:xfrm>
              <a:off x="2057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4" name="Line 6"/>
            <p:cNvSpPr>
              <a:spLocks noChangeShapeType="1"/>
            </p:cNvSpPr>
            <p:nvPr/>
          </p:nvSpPr>
          <p:spPr bwMode="auto">
            <a:xfrm>
              <a:off x="2438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5" name="Line 7"/>
            <p:cNvSpPr>
              <a:spLocks noChangeShapeType="1"/>
            </p:cNvSpPr>
            <p:nvPr/>
          </p:nvSpPr>
          <p:spPr bwMode="auto">
            <a:xfrm>
              <a:off x="2819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6" name="Line 8"/>
            <p:cNvSpPr>
              <a:spLocks noChangeShapeType="1"/>
            </p:cNvSpPr>
            <p:nvPr/>
          </p:nvSpPr>
          <p:spPr bwMode="auto">
            <a:xfrm>
              <a:off x="3200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7" name="Line 9"/>
            <p:cNvSpPr>
              <a:spLocks noChangeShapeType="1"/>
            </p:cNvSpPr>
            <p:nvPr/>
          </p:nvSpPr>
          <p:spPr bwMode="auto">
            <a:xfrm>
              <a:off x="3581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8" name="Line 10"/>
            <p:cNvSpPr>
              <a:spLocks noChangeShapeType="1"/>
            </p:cNvSpPr>
            <p:nvPr/>
          </p:nvSpPr>
          <p:spPr bwMode="auto">
            <a:xfrm>
              <a:off x="39624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39" name="Text Box 11"/>
            <p:cNvSpPr txBox="1">
              <a:spLocks noChangeArrowheads="1"/>
            </p:cNvSpPr>
            <p:nvPr/>
          </p:nvSpPr>
          <p:spPr bwMode="auto">
            <a:xfrm>
              <a:off x="4038600" y="2819400"/>
              <a:ext cx="2819400" cy="307777"/>
            </a:xfrm>
            <a:prstGeom prst="rect">
              <a:avLst/>
            </a:prstGeom>
            <a:noFill/>
            <a:ln w="9525" algn="ctr">
              <a:noFill/>
              <a:miter lim="800000"/>
              <a:headEnd/>
              <a:tailEnd/>
            </a:ln>
            <a:effectLst/>
          </p:spPr>
          <p:txBody>
            <a:bodyPr wrap="square" lIns="0" tIns="0" rIns="0" bIns="0">
              <a:spAutoFit/>
            </a:bodyPr>
            <a:lstStyle/>
            <a:p>
              <a:r>
                <a:rPr lang="en-US" sz="2000" dirty="0">
                  <a:solidFill>
                    <a:srgbClr val="002060"/>
                  </a:solidFill>
                </a:rPr>
                <a:t>…………….....................</a:t>
              </a:r>
            </a:p>
          </p:txBody>
        </p:sp>
        <p:sp>
          <p:nvSpPr>
            <p:cNvPr id="73740" name="Line 12"/>
            <p:cNvSpPr>
              <a:spLocks noChangeShapeType="1"/>
            </p:cNvSpPr>
            <p:nvPr/>
          </p:nvSpPr>
          <p:spPr bwMode="auto">
            <a:xfrm>
              <a:off x="6934200" y="2743200"/>
              <a:ext cx="0" cy="533400"/>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3741" name="Line 13"/>
            <p:cNvSpPr>
              <a:spLocks noChangeShapeType="1"/>
            </p:cNvSpPr>
            <p:nvPr/>
          </p:nvSpPr>
          <p:spPr bwMode="auto">
            <a:xfrm>
              <a:off x="1828800" y="3276600"/>
              <a:ext cx="16764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73742" name="Oval 14"/>
            <p:cNvSpPr>
              <a:spLocks noChangeArrowheads="1"/>
            </p:cNvSpPr>
            <p:nvPr/>
          </p:nvSpPr>
          <p:spPr bwMode="auto">
            <a:xfrm>
              <a:off x="2895600" y="4568825"/>
              <a:ext cx="2590800" cy="432792"/>
            </a:xfrm>
            <a:prstGeom prst="ellipse">
              <a:avLst/>
            </a:prstGeom>
            <a:noFill/>
            <a:ln w="15875" algn="ctr">
              <a:solidFill>
                <a:schemeClr val="tx1"/>
              </a:solidFill>
              <a:round/>
              <a:headEnd/>
              <a:tailEnd/>
            </a:ln>
            <a:effectLst/>
          </p:spPr>
          <p:txBody>
            <a:bodyPr wrap="square" lIns="0" tIns="0" rIns="0" bIns="0" anchor="ctr">
              <a:spAutoFit/>
            </a:bodyPr>
            <a:lstStyle/>
            <a:p>
              <a:pPr algn="ctr"/>
              <a:r>
                <a:rPr lang="en-US" sz="2000" b="0" dirty="0">
                  <a:solidFill>
                    <a:srgbClr val="002060"/>
                  </a:solidFill>
                </a:rPr>
                <a:t>+,  max, min</a:t>
              </a:r>
              <a:r>
                <a:rPr lang="en-US" dirty="0">
                  <a:solidFill>
                    <a:srgbClr val="002060"/>
                  </a:solidFill>
                </a:rPr>
                <a:t> </a:t>
              </a:r>
            </a:p>
          </p:txBody>
        </p:sp>
        <p:sp>
          <p:nvSpPr>
            <p:cNvPr id="73743" name="Line 15"/>
            <p:cNvSpPr>
              <a:spLocks noChangeShapeType="1"/>
            </p:cNvSpPr>
            <p:nvPr/>
          </p:nvSpPr>
          <p:spPr bwMode="auto">
            <a:xfrm>
              <a:off x="2286000" y="3276600"/>
              <a:ext cx="13716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73744" name="Line 16"/>
            <p:cNvSpPr>
              <a:spLocks noChangeShapeType="1"/>
            </p:cNvSpPr>
            <p:nvPr/>
          </p:nvSpPr>
          <p:spPr bwMode="auto">
            <a:xfrm>
              <a:off x="2667000" y="3276600"/>
              <a:ext cx="11430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73745" name="Text Box 17"/>
            <p:cNvSpPr txBox="1">
              <a:spLocks noChangeArrowheads="1"/>
            </p:cNvSpPr>
            <p:nvPr/>
          </p:nvSpPr>
          <p:spPr bwMode="auto">
            <a:xfrm>
              <a:off x="4191000" y="3810000"/>
              <a:ext cx="685800" cy="304800"/>
            </a:xfrm>
            <a:prstGeom prst="rect">
              <a:avLst/>
            </a:prstGeom>
            <a:noFill/>
            <a:ln w="9525" algn="ctr">
              <a:noFill/>
              <a:miter lim="800000"/>
              <a:headEnd/>
              <a:tailEnd/>
            </a:ln>
            <a:effectLst/>
          </p:spPr>
          <p:txBody>
            <a:bodyPr wrap="square" lIns="0" tIns="0" rIns="0" bIns="0">
              <a:spAutoFit/>
            </a:bodyPr>
            <a:lstStyle/>
            <a:p>
              <a:pPr algn="ctr"/>
              <a:r>
                <a:rPr lang="en-US" sz="2000" dirty="0"/>
                <a:t>…….</a:t>
              </a:r>
            </a:p>
          </p:txBody>
        </p:sp>
        <p:sp>
          <p:nvSpPr>
            <p:cNvPr id="73746" name="Line 18"/>
            <p:cNvSpPr>
              <a:spLocks noChangeShapeType="1"/>
            </p:cNvSpPr>
            <p:nvPr/>
          </p:nvSpPr>
          <p:spPr bwMode="auto">
            <a:xfrm flipH="1">
              <a:off x="5181600" y="3276600"/>
              <a:ext cx="1905000" cy="13716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19" name="TextBox 18"/>
            <p:cNvSpPr txBox="1"/>
            <p:nvPr/>
          </p:nvSpPr>
          <p:spPr>
            <a:xfrm>
              <a:off x="3581400" y="5562600"/>
              <a:ext cx="1219200" cy="707886"/>
            </a:xfrm>
            <a:prstGeom prst="rect">
              <a:avLst/>
            </a:prstGeom>
            <a:noFill/>
            <a:ln>
              <a:solidFill>
                <a:schemeClr val="tx1"/>
              </a:solidFill>
            </a:ln>
          </p:spPr>
          <p:txBody>
            <a:bodyPr wrap="square" rtlCol="0">
              <a:spAutoFit/>
            </a:bodyPr>
            <a:lstStyle/>
            <a:p>
              <a:pPr algn="ctr"/>
              <a:r>
                <a:rPr lang="en-US" sz="2000" dirty="0">
                  <a:solidFill>
                    <a:srgbClr val="002060"/>
                  </a:solidFill>
                </a:rPr>
                <a:t>reduced </a:t>
              </a:r>
            </a:p>
            <a:p>
              <a:pPr algn="ctr"/>
              <a:r>
                <a:rPr lang="en-US" sz="2000" dirty="0">
                  <a:solidFill>
                    <a:srgbClr val="002060"/>
                  </a:solidFill>
                </a:rPr>
                <a:t>value</a:t>
              </a:r>
            </a:p>
          </p:txBody>
        </p:sp>
        <p:cxnSp>
          <p:nvCxnSpPr>
            <p:cNvPr id="21" name="Straight Arrow Connector 20"/>
            <p:cNvCxnSpPr/>
            <p:nvPr/>
          </p:nvCxnSpPr>
          <p:spPr>
            <a:xfrm rot="5400000">
              <a:off x="3910507" y="5282107"/>
              <a:ext cx="560984" cy="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Line 16"/>
            <p:cNvSpPr>
              <a:spLocks noChangeShapeType="1"/>
            </p:cNvSpPr>
            <p:nvPr/>
          </p:nvSpPr>
          <p:spPr bwMode="auto">
            <a:xfrm>
              <a:off x="3048000" y="3276600"/>
              <a:ext cx="9144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29" name="Line 16"/>
            <p:cNvSpPr>
              <a:spLocks noChangeShapeType="1"/>
            </p:cNvSpPr>
            <p:nvPr/>
          </p:nvSpPr>
          <p:spPr bwMode="auto">
            <a:xfrm>
              <a:off x="3429000" y="3276600"/>
              <a:ext cx="6858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30" name="Line 16"/>
            <p:cNvSpPr>
              <a:spLocks noChangeShapeType="1"/>
            </p:cNvSpPr>
            <p:nvPr/>
          </p:nvSpPr>
          <p:spPr bwMode="auto">
            <a:xfrm>
              <a:off x="3810000" y="3276600"/>
              <a:ext cx="4572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sp>
          <p:nvSpPr>
            <p:cNvPr id="31" name="Line 16"/>
            <p:cNvSpPr>
              <a:spLocks noChangeShapeType="1"/>
            </p:cNvSpPr>
            <p:nvPr/>
          </p:nvSpPr>
          <p:spPr bwMode="auto">
            <a:xfrm flipH="1">
              <a:off x="4495800" y="3276600"/>
              <a:ext cx="1219200" cy="1295400"/>
            </a:xfrm>
            <a:prstGeom prst="line">
              <a:avLst/>
            </a:prstGeom>
            <a:noFill/>
            <a:ln w="15875">
              <a:solidFill>
                <a:schemeClr val="tx1"/>
              </a:solidFill>
              <a:round/>
              <a:headEnd/>
              <a:tailEnd type="triangle" w="med" len="med"/>
            </a:ln>
            <a:effectLst/>
          </p:spPr>
          <p:txBody>
            <a:bodyPr wrap="square" lIns="0" tIns="0" rIns="0" bIns="0">
              <a:spAutoFit/>
            </a:bodyPr>
            <a:lstStyle/>
            <a:p>
              <a:endParaRPr lang="en-US" dirty="0"/>
            </a:p>
          </p:txBody>
        </p:sp>
      </p:gr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prstGeom prst="rect">
            <a:avLst/>
          </a:prstGeom>
        </p:spPr>
        <p:txBody>
          <a:bodyPr>
            <a:normAutofit/>
          </a:bodyPr>
          <a:lstStyle/>
          <a:p>
            <a:r>
              <a:rPr lang="en-US" dirty="0"/>
              <a:t>Parallel Reduction: Sum </a:t>
            </a:r>
          </a:p>
        </p:txBody>
      </p:sp>
      <p:sp>
        <p:nvSpPr>
          <p:cNvPr id="74756" name="Rectangle 4"/>
          <p:cNvSpPr>
            <a:spLocks noChangeArrowheads="1"/>
          </p:cNvSpPr>
          <p:nvPr/>
        </p:nvSpPr>
        <p:spPr bwMode="auto">
          <a:xfrm>
            <a:off x="18288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1</a:t>
            </a:r>
          </a:p>
        </p:txBody>
      </p:sp>
      <p:sp>
        <p:nvSpPr>
          <p:cNvPr id="74757" name="Rectangle 5"/>
          <p:cNvSpPr>
            <a:spLocks noChangeArrowheads="1"/>
          </p:cNvSpPr>
          <p:nvPr/>
        </p:nvSpPr>
        <p:spPr bwMode="auto">
          <a:xfrm>
            <a:off x="25146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4</a:t>
            </a:r>
          </a:p>
        </p:txBody>
      </p:sp>
      <p:sp>
        <p:nvSpPr>
          <p:cNvPr id="74758" name="Rectangle 6"/>
          <p:cNvSpPr>
            <a:spLocks noChangeArrowheads="1"/>
          </p:cNvSpPr>
          <p:nvPr/>
        </p:nvSpPr>
        <p:spPr bwMode="auto">
          <a:xfrm>
            <a:off x="32004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8</a:t>
            </a:r>
          </a:p>
        </p:txBody>
      </p:sp>
      <p:sp>
        <p:nvSpPr>
          <p:cNvPr id="74759" name="Rectangle 7"/>
          <p:cNvSpPr>
            <a:spLocks noChangeArrowheads="1"/>
          </p:cNvSpPr>
          <p:nvPr/>
        </p:nvSpPr>
        <p:spPr bwMode="auto">
          <a:xfrm>
            <a:off x="38862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2</a:t>
            </a:r>
          </a:p>
        </p:txBody>
      </p:sp>
      <p:sp>
        <p:nvSpPr>
          <p:cNvPr id="74760" name="Rectangle 8"/>
          <p:cNvSpPr>
            <a:spLocks noChangeArrowheads="1"/>
          </p:cNvSpPr>
          <p:nvPr/>
        </p:nvSpPr>
        <p:spPr bwMode="auto">
          <a:xfrm>
            <a:off x="45720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3</a:t>
            </a:r>
          </a:p>
        </p:txBody>
      </p:sp>
      <p:sp>
        <p:nvSpPr>
          <p:cNvPr id="74761" name="Rectangle 9"/>
          <p:cNvSpPr>
            <a:spLocks noChangeArrowheads="1"/>
          </p:cNvSpPr>
          <p:nvPr/>
        </p:nvSpPr>
        <p:spPr bwMode="auto">
          <a:xfrm>
            <a:off x="52578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7</a:t>
            </a:r>
          </a:p>
        </p:txBody>
      </p:sp>
      <p:sp>
        <p:nvSpPr>
          <p:cNvPr id="74762" name="Rectangle 10"/>
          <p:cNvSpPr>
            <a:spLocks noChangeArrowheads="1"/>
          </p:cNvSpPr>
          <p:nvPr/>
        </p:nvSpPr>
        <p:spPr bwMode="auto">
          <a:xfrm>
            <a:off x="59436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6</a:t>
            </a:r>
          </a:p>
        </p:txBody>
      </p:sp>
      <p:sp>
        <p:nvSpPr>
          <p:cNvPr id="74763" name="Rectangle 11"/>
          <p:cNvSpPr>
            <a:spLocks noChangeArrowheads="1"/>
          </p:cNvSpPr>
          <p:nvPr/>
        </p:nvSpPr>
        <p:spPr bwMode="auto">
          <a:xfrm>
            <a:off x="6629400" y="2087563"/>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9</a:t>
            </a:r>
          </a:p>
        </p:txBody>
      </p:sp>
      <p:sp>
        <p:nvSpPr>
          <p:cNvPr id="74764" name="Rectangle 12"/>
          <p:cNvSpPr>
            <a:spLocks noChangeArrowheads="1"/>
          </p:cNvSpPr>
          <p:nvPr/>
        </p:nvSpPr>
        <p:spPr bwMode="auto">
          <a:xfrm>
            <a:off x="2133600" y="29559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5</a:t>
            </a:r>
          </a:p>
        </p:txBody>
      </p:sp>
      <p:sp>
        <p:nvSpPr>
          <p:cNvPr id="74765" name="Rectangle 13"/>
          <p:cNvSpPr>
            <a:spLocks noChangeArrowheads="1"/>
          </p:cNvSpPr>
          <p:nvPr/>
        </p:nvSpPr>
        <p:spPr bwMode="auto">
          <a:xfrm>
            <a:off x="3581400" y="29559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10</a:t>
            </a:r>
          </a:p>
        </p:txBody>
      </p:sp>
      <p:sp>
        <p:nvSpPr>
          <p:cNvPr id="74766" name="Rectangle 14"/>
          <p:cNvSpPr>
            <a:spLocks noChangeArrowheads="1"/>
          </p:cNvSpPr>
          <p:nvPr/>
        </p:nvSpPr>
        <p:spPr bwMode="auto">
          <a:xfrm>
            <a:off x="4953000" y="2971800"/>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10</a:t>
            </a:r>
          </a:p>
        </p:txBody>
      </p:sp>
      <p:sp>
        <p:nvSpPr>
          <p:cNvPr id="74767" name="Rectangle 15"/>
          <p:cNvSpPr>
            <a:spLocks noChangeArrowheads="1"/>
          </p:cNvSpPr>
          <p:nvPr/>
        </p:nvSpPr>
        <p:spPr bwMode="auto">
          <a:xfrm>
            <a:off x="6324600" y="29559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15</a:t>
            </a:r>
          </a:p>
        </p:txBody>
      </p:sp>
      <p:sp>
        <p:nvSpPr>
          <p:cNvPr id="74768" name="Line 16"/>
          <p:cNvSpPr>
            <a:spLocks noChangeShapeType="1"/>
          </p:cNvSpPr>
          <p:nvPr/>
        </p:nvSpPr>
        <p:spPr bwMode="auto">
          <a:xfrm>
            <a:off x="1981200" y="2438400"/>
            <a:ext cx="3048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69" name="Line 17"/>
          <p:cNvSpPr>
            <a:spLocks noChangeShapeType="1"/>
          </p:cNvSpPr>
          <p:nvPr/>
        </p:nvSpPr>
        <p:spPr bwMode="auto">
          <a:xfrm flipH="1">
            <a:off x="2362200" y="2438400"/>
            <a:ext cx="3810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0" name="Line 18"/>
          <p:cNvSpPr>
            <a:spLocks noChangeShapeType="1"/>
          </p:cNvSpPr>
          <p:nvPr/>
        </p:nvSpPr>
        <p:spPr bwMode="auto">
          <a:xfrm>
            <a:off x="3429000" y="2438400"/>
            <a:ext cx="3048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1" name="Line 19"/>
          <p:cNvSpPr>
            <a:spLocks noChangeShapeType="1"/>
          </p:cNvSpPr>
          <p:nvPr/>
        </p:nvSpPr>
        <p:spPr bwMode="auto">
          <a:xfrm>
            <a:off x="4800600" y="2438400"/>
            <a:ext cx="3048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2" name="Line 20"/>
          <p:cNvSpPr>
            <a:spLocks noChangeShapeType="1"/>
          </p:cNvSpPr>
          <p:nvPr/>
        </p:nvSpPr>
        <p:spPr bwMode="auto">
          <a:xfrm>
            <a:off x="6172200" y="2438400"/>
            <a:ext cx="3048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3" name="Line 21"/>
          <p:cNvSpPr>
            <a:spLocks noChangeShapeType="1"/>
          </p:cNvSpPr>
          <p:nvPr/>
        </p:nvSpPr>
        <p:spPr bwMode="auto">
          <a:xfrm flipH="1">
            <a:off x="3810000" y="2438400"/>
            <a:ext cx="3810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4" name="Line 22"/>
          <p:cNvSpPr>
            <a:spLocks noChangeShapeType="1"/>
          </p:cNvSpPr>
          <p:nvPr/>
        </p:nvSpPr>
        <p:spPr bwMode="auto">
          <a:xfrm flipH="1">
            <a:off x="5181600" y="2438400"/>
            <a:ext cx="3810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5" name="Line 23"/>
          <p:cNvSpPr>
            <a:spLocks noChangeShapeType="1"/>
          </p:cNvSpPr>
          <p:nvPr/>
        </p:nvSpPr>
        <p:spPr bwMode="auto">
          <a:xfrm flipH="1">
            <a:off x="6553200" y="2438400"/>
            <a:ext cx="381000" cy="5334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6" name="Line 24"/>
          <p:cNvSpPr>
            <a:spLocks noChangeShapeType="1"/>
          </p:cNvSpPr>
          <p:nvPr/>
        </p:nvSpPr>
        <p:spPr bwMode="auto">
          <a:xfrm>
            <a:off x="2362200" y="3276600"/>
            <a:ext cx="6096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77" name="Rectangle 25"/>
          <p:cNvSpPr>
            <a:spLocks noChangeArrowheads="1"/>
          </p:cNvSpPr>
          <p:nvPr/>
        </p:nvSpPr>
        <p:spPr bwMode="auto">
          <a:xfrm>
            <a:off x="2819400" y="38703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15</a:t>
            </a:r>
          </a:p>
        </p:txBody>
      </p:sp>
      <p:sp>
        <p:nvSpPr>
          <p:cNvPr id="74778" name="Rectangle 26"/>
          <p:cNvSpPr>
            <a:spLocks noChangeArrowheads="1"/>
          </p:cNvSpPr>
          <p:nvPr/>
        </p:nvSpPr>
        <p:spPr bwMode="auto">
          <a:xfrm>
            <a:off x="5638800" y="38703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25</a:t>
            </a:r>
          </a:p>
        </p:txBody>
      </p:sp>
      <p:sp>
        <p:nvSpPr>
          <p:cNvPr id="74779" name="Line 27"/>
          <p:cNvSpPr>
            <a:spLocks noChangeShapeType="1"/>
          </p:cNvSpPr>
          <p:nvPr/>
        </p:nvSpPr>
        <p:spPr bwMode="auto">
          <a:xfrm>
            <a:off x="5257800" y="3276600"/>
            <a:ext cx="6096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80" name="Line 28"/>
          <p:cNvSpPr>
            <a:spLocks noChangeShapeType="1"/>
          </p:cNvSpPr>
          <p:nvPr/>
        </p:nvSpPr>
        <p:spPr bwMode="auto">
          <a:xfrm flipH="1">
            <a:off x="3048000" y="3276600"/>
            <a:ext cx="7620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81" name="Line 29"/>
          <p:cNvSpPr>
            <a:spLocks noChangeShapeType="1"/>
          </p:cNvSpPr>
          <p:nvPr/>
        </p:nvSpPr>
        <p:spPr bwMode="auto">
          <a:xfrm flipH="1">
            <a:off x="5867400" y="3276600"/>
            <a:ext cx="7620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82" name="Rectangle 30"/>
          <p:cNvSpPr>
            <a:spLocks noChangeArrowheads="1"/>
          </p:cNvSpPr>
          <p:nvPr/>
        </p:nvSpPr>
        <p:spPr bwMode="auto">
          <a:xfrm>
            <a:off x="4267200" y="4784725"/>
            <a:ext cx="381000" cy="320675"/>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pPr algn="ctr"/>
            <a:r>
              <a:rPr lang="en-US" sz="2000" b="0" dirty="0"/>
              <a:t>40</a:t>
            </a:r>
          </a:p>
        </p:txBody>
      </p:sp>
      <p:sp>
        <p:nvSpPr>
          <p:cNvPr id="74783" name="Line 31"/>
          <p:cNvSpPr>
            <a:spLocks noChangeShapeType="1"/>
          </p:cNvSpPr>
          <p:nvPr/>
        </p:nvSpPr>
        <p:spPr bwMode="auto">
          <a:xfrm>
            <a:off x="3048000" y="4191000"/>
            <a:ext cx="12954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84" name="Line 32"/>
          <p:cNvSpPr>
            <a:spLocks noChangeShapeType="1"/>
          </p:cNvSpPr>
          <p:nvPr/>
        </p:nvSpPr>
        <p:spPr bwMode="auto">
          <a:xfrm flipH="1">
            <a:off x="4572000" y="4191000"/>
            <a:ext cx="1219200" cy="609600"/>
          </a:xfrm>
          <a:prstGeom prst="line">
            <a:avLst/>
          </a:prstGeom>
          <a:noFill/>
          <a:ln w="15875">
            <a:solidFill>
              <a:schemeClr val="tx1"/>
            </a:solidFill>
            <a:round/>
            <a:headEnd/>
            <a:tailEnd type="triangle" w="med" len="med"/>
          </a:ln>
          <a:effectLst/>
        </p:spPr>
        <p:txBody>
          <a:bodyPr lIns="0" tIns="0" rIns="0" bIns="0">
            <a:spAutoFit/>
          </a:bodyPr>
          <a:lstStyle/>
          <a:p>
            <a:endParaRPr lang="en-US" dirty="0"/>
          </a:p>
        </p:txBody>
      </p:sp>
      <p:sp>
        <p:nvSpPr>
          <p:cNvPr id="74785" name="Text Box 33"/>
          <p:cNvSpPr txBox="1">
            <a:spLocks noChangeArrowheads="1"/>
          </p:cNvSpPr>
          <p:nvPr/>
        </p:nvSpPr>
        <p:spPr bwMode="auto">
          <a:xfrm>
            <a:off x="1524000" y="1230868"/>
            <a:ext cx="5638800" cy="307777"/>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002060"/>
                </a:solidFill>
              </a:rPr>
              <a:t>Binary-tree based reduction approach </a:t>
            </a:r>
          </a:p>
        </p:txBody>
      </p:sp>
      <p:sp>
        <p:nvSpPr>
          <p:cNvPr id="74786" name="Text Box 34"/>
          <p:cNvSpPr txBox="1">
            <a:spLocks noChangeArrowheads="1"/>
          </p:cNvSpPr>
          <p:nvPr/>
        </p:nvSpPr>
        <p:spPr bwMode="auto">
          <a:xfrm>
            <a:off x="2209800" y="25146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87" name="Text Box 35"/>
          <p:cNvSpPr txBox="1">
            <a:spLocks noChangeArrowheads="1"/>
          </p:cNvSpPr>
          <p:nvPr/>
        </p:nvSpPr>
        <p:spPr bwMode="auto">
          <a:xfrm>
            <a:off x="3657600" y="25146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88" name="Text Box 36"/>
          <p:cNvSpPr txBox="1">
            <a:spLocks noChangeArrowheads="1"/>
          </p:cNvSpPr>
          <p:nvPr/>
        </p:nvSpPr>
        <p:spPr bwMode="auto">
          <a:xfrm>
            <a:off x="5029200" y="25146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89" name="Text Box 37"/>
          <p:cNvSpPr txBox="1">
            <a:spLocks noChangeArrowheads="1"/>
          </p:cNvSpPr>
          <p:nvPr/>
        </p:nvSpPr>
        <p:spPr bwMode="auto">
          <a:xfrm>
            <a:off x="6400800" y="25146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90" name="Text Box 38"/>
          <p:cNvSpPr txBox="1">
            <a:spLocks noChangeArrowheads="1"/>
          </p:cNvSpPr>
          <p:nvPr/>
        </p:nvSpPr>
        <p:spPr bwMode="auto">
          <a:xfrm>
            <a:off x="2895600" y="34290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91" name="Text Box 39"/>
          <p:cNvSpPr txBox="1">
            <a:spLocks noChangeArrowheads="1"/>
          </p:cNvSpPr>
          <p:nvPr/>
        </p:nvSpPr>
        <p:spPr bwMode="auto">
          <a:xfrm>
            <a:off x="5791200" y="34290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
        <p:nvSpPr>
          <p:cNvPr id="74792" name="Text Box 40"/>
          <p:cNvSpPr txBox="1">
            <a:spLocks noChangeArrowheads="1"/>
          </p:cNvSpPr>
          <p:nvPr/>
        </p:nvSpPr>
        <p:spPr bwMode="auto">
          <a:xfrm>
            <a:off x="4343400" y="4419600"/>
            <a:ext cx="304800" cy="304800"/>
          </a:xfrm>
          <a:prstGeom prst="rect">
            <a:avLst/>
          </a:prstGeom>
          <a:noFill/>
          <a:ln w="9525" algn="ctr">
            <a:noFill/>
            <a:miter lim="800000"/>
            <a:headEnd/>
            <a:tailEnd/>
          </a:ln>
          <a:effectLst/>
        </p:spPr>
        <p:txBody>
          <a:bodyPr lIns="0" tIns="0" rIns="0" bIns="0">
            <a:spAutoFit/>
          </a:bodyPr>
          <a:lstStyle/>
          <a:p>
            <a:pPr algn="ctr"/>
            <a:r>
              <a:rPr lang="en-US" sz="2000" b="0" dirty="0">
                <a:solidFill>
                  <a:srgbClr val="FF0000"/>
                </a:solidFill>
              </a:rPr>
              <a:t>+</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7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7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7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7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7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7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7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7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7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7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7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7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7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7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7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7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7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7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7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77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78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7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7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77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47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7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7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P spid="74757" grpId="0" animBg="1"/>
      <p:bldP spid="74758" grpId="0" animBg="1"/>
      <p:bldP spid="74759" grpId="0" animBg="1"/>
      <p:bldP spid="74760" grpId="0" animBg="1"/>
      <p:bldP spid="74761" grpId="0" animBg="1"/>
      <p:bldP spid="74762" grpId="0" animBg="1"/>
      <p:bldP spid="74763" grpId="0" animBg="1"/>
      <p:bldP spid="74764" grpId="0" animBg="1"/>
      <p:bldP spid="74765" grpId="0" animBg="1"/>
      <p:bldP spid="74766" grpId="0" animBg="1"/>
      <p:bldP spid="74767" grpId="0" animBg="1"/>
      <p:bldP spid="74768" grpId="0" animBg="1"/>
      <p:bldP spid="74769" grpId="0" animBg="1"/>
      <p:bldP spid="74770" grpId="0" animBg="1"/>
      <p:bldP spid="74771" grpId="0" animBg="1"/>
      <p:bldP spid="74772" grpId="0" animBg="1"/>
      <p:bldP spid="74773" grpId="0" animBg="1"/>
      <p:bldP spid="74774" grpId="0" animBg="1"/>
      <p:bldP spid="74775" grpId="0" animBg="1"/>
      <p:bldP spid="74776" grpId="0" animBg="1"/>
      <p:bldP spid="74777" grpId="0" animBg="1"/>
      <p:bldP spid="74778" grpId="0" animBg="1"/>
      <p:bldP spid="74779" grpId="0" animBg="1"/>
      <p:bldP spid="74780" grpId="0" animBg="1"/>
      <p:bldP spid="74781" grpId="0" animBg="1"/>
      <p:bldP spid="74782" grpId="0" animBg="1"/>
      <p:bldP spid="74783" grpId="0" animBg="1"/>
      <p:bldP spid="74784" grpId="0" animBg="1"/>
      <p:bldP spid="74785" grpId="0"/>
      <p:bldP spid="74786" grpId="0"/>
      <p:bldP spid="74787" grpId="0"/>
      <p:bldP spid="74788" grpId="0"/>
      <p:bldP spid="74789" grpId="0"/>
      <p:bldP spid="74790" grpId="0"/>
      <p:bldP spid="74791" grpId="0"/>
      <p:bldP spid="747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0" y="814388"/>
            <a:ext cx="9144000" cy="5662612"/>
          </a:xfrm>
          <a:prstGeom prst="rect">
            <a:avLst/>
          </a:prstGeom>
        </p:spPr>
        <p:txBody>
          <a:bodyPr/>
          <a:lstStyle/>
          <a:p>
            <a:pPr>
              <a:buFont typeface="Wingdings" pitchFamily="2" charset="2"/>
              <a:buChar char="§"/>
            </a:pPr>
            <a:endParaRPr lang="en-US" sz="2000" b="1" dirty="0">
              <a:solidFill>
                <a:srgbClr val="3366AA"/>
              </a:solidFill>
              <a:latin typeface="Arial" charset="0"/>
            </a:endParaRPr>
          </a:p>
          <a:p>
            <a:pPr lvl="2">
              <a:buNone/>
            </a:pPr>
            <a:endParaRPr lang="en-US" dirty="0">
              <a:latin typeface="Arial" charset="0"/>
            </a:endParaRPr>
          </a:p>
        </p:txBody>
      </p:sp>
      <p:sp>
        <p:nvSpPr>
          <p:cNvPr id="71685" name="Text Box 5"/>
          <p:cNvSpPr txBox="1">
            <a:spLocks noChangeArrowheads="1"/>
          </p:cNvSpPr>
          <p:nvPr/>
        </p:nvSpPr>
        <p:spPr bwMode="auto">
          <a:xfrm>
            <a:off x="3886200" y="3200400"/>
            <a:ext cx="1752600" cy="738664"/>
          </a:xfrm>
          <a:prstGeom prst="rect">
            <a:avLst/>
          </a:prstGeom>
          <a:noFill/>
          <a:ln w="9525" algn="ctr">
            <a:noFill/>
            <a:miter lim="800000"/>
            <a:headEnd/>
            <a:tailEnd/>
          </a:ln>
          <a:effectLst/>
        </p:spPr>
        <p:txBody>
          <a:bodyPr lIns="0" tIns="0" rIns="0" bIns="0">
            <a:spAutoFit/>
          </a:bodyPr>
          <a:lstStyle/>
          <a:p>
            <a:pPr algn="ctr"/>
            <a:r>
              <a:rPr lang="en-US" sz="2400" b="1" dirty="0">
                <a:solidFill>
                  <a:srgbClr val="002060"/>
                </a:solidFill>
              </a:rPr>
              <a:t>Reduction Algorithm</a:t>
            </a:r>
          </a:p>
        </p:txBody>
      </p:sp>
      <p:sp>
        <p:nvSpPr>
          <p:cNvPr id="71690" name="Text Box 10"/>
          <p:cNvSpPr txBox="1">
            <a:spLocks noChangeArrowheads="1"/>
          </p:cNvSpPr>
          <p:nvPr/>
        </p:nvSpPr>
        <p:spPr bwMode="auto">
          <a:xfrm>
            <a:off x="6477000" y="1600200"/>
            <a:ext cx="1828800" cy="615553"/>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C00000"/>
                </a:solidFill>
              </a:rPr>
              <a:t>Parallel design using CUDA</a:t>
            </a:r>
          </a:p>
        </p:txBody>
      </p:sp>
      <p:sp>
        <p:nvSpPr>
          <p:cNvPr id="71697" name="AutoShape 17"/>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lIns="0" tIns="0" rIns="0" bIns="0" anchor="ctr"/>
          <a:lstStyle/>
          <a:p>
            <a:pPr algn="ctr"/>
            <a:endParaRPr lang="en-US" sz="2000" b="0" dirty="0"/>
          </a:p>
        </p:txBody>
      </p:sp>
      <p:sp>
        <p:nvSpPr>
          <p:cNvPr id="71698" name="AutoShape 18"/>
          <p:cNvSpPr>
            <a:spLocks noChangeArrowheads="1"/>
          </p:cNvSpPr>
          <p:nvPr/>
        </p:nvSpPr>
        <p:spPr bwMode="auto">
          <a:xfrm rot="5400000">
            <a:off x="3276600" y="23622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71699" name="AutoShape 19"/>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71701" name="AutoShape 21"/>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
        <p:nvSpPr>
          <p:cNvPr id="71702" name="AutoShape 22"/>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accent6">
              <a:lumMod val="50000"/>
            </a:schemeClr>
          </a:solidFill>
          <a:ln w="9525" algn="ctr">
            <a:solidFill>
              <a:schemeClr val="tx1"/>
            </a:solidFill>
            <a:miter lim="800000"/>
            <a:headEnd/>
            <a:tailEnd/>
          </a:ln>
          <a:effectLst/>
        </p:spPr>
        <p:txBody>
          <a:bodyPr lIns="0" tIns="0" rIns="0" bIns="0" anchor="ctr"/>
          <a:lstStyle/>
          <a:p>
            <a:pPr algn="ctr"/>
            <a:endParaRPr lang="en-US" sz="2000" b="0" dirty="0"/>
          </a:p>
        </p:txBody>
      </p:sp>
    </p:spTree>
    <p:custDataLst>
      <p:tags r:id="rId1"/>
    </p:custDataLst>
  </p:cSld>
  <p:clrMapOvr>
    <a:masterClrMapping/>
  </p:clrMapOvr>
  <p:transition advClick="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990600" y="1676400"/>
            <a:ext cx="7010400" cy="533400"/>
            <a:chOff x="480" y="2352"/>
            <a:chExt cx="4896" cy="336"/>
          </a:xfrm>
        </p:grpSpPr>
        <p:sp>
          <p:nvSpPr>
            <p:cNvPr id="75780" name="Rectangle 4"/>
            <p:cNvSpPr>
              <a:spLocks noChangeArrowheads="1"/>
            </p:cNvSpPr>
            <p:nvPr/>
          </p:nvSpPr>
          <p:spPr bwMode="auto">
            <a:xfrm>
              <a:off x="480" y="2352"/>
              <a:ext cx="4896" cy="336"/>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75781" name="Line 5"/>
            <p:cNvSpPr>
              <a:spLocks noChangeShapeType="1"/>
            </p:cNvSpPr>
            <p:nvPr/>
          </p:nvSpPr>
          <p:spPr bwMode="auto">
            <a:xfrm>
              <a:off x="768" y="2352"/>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782" name="Line 6"/>
            <p:cNvSpPr>
              <a:spLocks noChangeShapeType="1"/>
            </p:cNvSpPr>
            <p:nvPr/>
          </p:nvSpPr>
          <p:spPr bwMode="auto">
            <a:xfrm>
              <a:off x="1056" y="2352"/>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783" name="Line 7"/>
            <p:cNvSpPr>
              <a:spLocks noChangeShapeType="1"/>
            </p:cNvSpPr>
            <p:nvPr/>
          </p:nvSpPr>
          <p:spPr bwMode="auto">
            <a:xfrm>
              <a:off x="1344" y="2352"/>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784" name="Line 8"/>
            <p:cNvSpPr>
              <a:spLocks noChangeShapeType="1"/>
            </p:cNvSpPr>
            <p:nvPr/>
          </p:nvSpPr>
          <p:spPr bwMode="auto">
            <a:xfrm>
              <a:off x="1632" y="2352"/>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785" name="Text Box 9"/>
            <p:cNvSpPr txBox="1">
              <a:spLocks noChangeArrowheads="1"/>
            </p:cNvSpPr>
            <p:nvPr/>
          </p:nvSpPr>
          <p:spPr bwMode="auto">
            <a:xfrm>
              <a:off x="2496" y="2400"/>
              <a:ext cx="288" cy="192"/>
            </a:xfrm>
            <a:prstGeom prst="rect">
              <a:avLst/>
            </a:prstGeom>
            <a:noFill/>
            <a:ln w="9525" algn="ctr">
              <a:noFill/>
              <a:miter lim="800000"/>
              <a:headEnd/>
              <a:tailEnd/>
            </a:ln>
            <a:effectLst/>
          </p:spPr>
          <p:txBody>
            <a:bodyPr lIns="0" tIns="0" rIns="0" bIns="0">
              <a:spAutoFit/>
            </a:bodyPr>
            <a:lstStyle/>
            <a:p>
              <a:pPr algn="ctr"/>
              <a:r>
                <a:rPr lang="en-US" sz="2000" dirty="0"/>
                <a:t>…</a:t>
              </a:r>
            </a:p>
          </p:txBody>
        </p:sp>
        <p:sp>
          <p:nvSpPr>
            <p:cNvPr id="75786" name="Line 10"/>
            <p:cNvSpPr>
              <a:spLocks noChangeShapeType="1"/>
            </p:cNvSpPr>
            <p:nvPr/>
          </p:nvSpPr>
          <p:spPr bwMode="auto">
            <a:xfrm>
              <a:off x="5088" y="2352"/>
              <a:ext cx="0" cy="336"/>
            </a:xfrm>
            <a:prstGeom prst="line">
              <a:avLst/>
            </a:prstGeom>
            <a:noFill/>
            <a:ln w="15875">
              <a:solidFill>
                <a:schemeClr val="tx1"/>
              </a:solidFill>
              <a:round/>
              <a:headEnd/>
              <a:tailEnd/>
            </a:ln>
            <a:effectLst/>
          </p:spPr>
          <p:txBody>
            <a:bodyPr lIns="0" tIns="0" rIns="0" bIns="0">
              <a:spAutoFit/>
            </a:bodyPr>
            <a:lstStyle/>
            <a:p>
              <a:endParaRPr lang="en-US" dirty="0"/>
            </a:p>
          </p:txBody>
        </p:sp>
      </p:grpSp>
      <p:sp>
        <p:nvSpPr>
          <p:cNvPr id="75788" name="Text Box 12"/>
          <p:cNvSpPr txBox="1">
            <a:spLocks noChangeArrowheads="1"/>
          </p:cNvSpPr>
          <p:nvPr/>
        </p:nvSpPr>
        <p:spPr bwMode="auto">
          <a:xfrm>
            <a:off x="3048000" y="1143000"/>
            <a:ext cx="3200400" cy="307777"/>
          </a:xfrm>
          <a:prstGeom prst="rect">
            <a:avLst/>
          </a:prstGeom>
          <a:noFill/>
          <a:ln w="9525" algn="ctr">
            <a:noFill/>
            <a:miter lim="800000"/>
            <a:headEnd/>
            <a:tailEnd/>
          </a:ln>
          <a:effectLst/>
        </p:spPr>
        <p:txBody>
          <a:bodyPr wrap="square" lIns="0" tIns="0" rIns="0" bIns="0">
            <a:spAutoFit/>
          </a:bodyPr>
          <a:lstStyle/>
          <a:p>
            <a:pPr algn="ctr"/>
            <a:r>
              <a:rPr lang="en-US" sz="2000" b="1" dirty="0">
                <a:solidFill>
                  <a:schemeClr val="bg1"/>
                </a:solidFill>
              </a:rPr>
              <a:t>Input array of integers</a:t>
            </a:r>
          </a:p>
        </p:txBody>
      </p:sp>
      <p:sp>
        <p:nvSpPr>
          <p:cNvPr id="75790" name="Rectangle 14"/>
          <p:cNvSpPr>
            <a:spLocks noChangeArrowheads="1"/>
          </p:cNvSpPr>
          <p:nvPr/>
        </p:nvSpPr>
        <p:spPr bwMode="auto">
          <a:xfrm>
            <a:off x="2743200" y="1676400"/>
            <a:ext cx="1752600" cy="553998"/>
          </a:xfrm>
          <a:prstGeom prst="rect">
            <a:avLst/>
          </a:prstGeom>
          <a:solidFill>
            <a:srgbClr val="3366AA"/>
          </a:solidFill>
          <a:ln w="9525" algn="ctr">
            <a:solidFill>
              <a:srgbClr val="3366AA"/>
            </a:solidFill>
            <a:miter lim="800000"/>
            <a:headEnd/>
            <a:tailEnd/>
          </a:ln>
          <a:effectLst/>
        </p:spPr>
        <p:txBody>
          <a:bodyPr lIns="0" tIns="0" rIns="0" bIns="0" anchor="ctr">
            <a:spAutoFit/>
          </a:bodyPr>
          <a:lstStyle/>
          <a:p>
            <a:pPr algn="ctr"/>
            <a:endParaRPr lang="en-US" dirty="0"/>
          </a:p>
          <a:p>
            <a:pPr algn="ctr"/>
            <a:r>
              <a:rPr lang="en-US" dirty="0"/>
              <a:t>Thread-block</a:t>
            </a:r>
          </a:p>
        </p:txBody>
      </p:sp>
      <p:sp>
        <p:nvSpPr>
          <p:cNvPr id="75791" name="Rectangle 15"/>
          <p:cNvSpPr>
            <a:spLocks noChangeArrowheads="1"/>
          </p:cNvSpPr>
          <p:nvPr/>
        </p:nvSpPr>
        <p:spPr bwMode="auto">
          <a:xfrm>
            <a:off x="4495800" y="1676400"/>
            <a:ext cx="1752600" cy="553998"/>
          </a:xfrm>
          <a:prstGeom prst="rect">
            <a:avLst/>
          </a:prstGeom>
          <a:solidFill>
            <a:srgbClr val="00FF00"/>
          </a:solidFill>
          <a:ln w="9525" algn="ctr">
            <a:solidFill>
              <a:srgbClr val="00FF00"/>
            </a:solidFill>
            <a:miter lim="800000"/>
            <a:headEnd/>
            <a:tailEnd/>
          </a:ln>
          <a:effectLst/>
        </p:spPr>
        <p:txBody>
          <a:bodyPr lIns="0" tIns="0" rIns="0" bIns="0" anchor="ctr">
            <a:spAutoFit/>
          </a:bodyPr>
          <a:lstStyle/>
          <a:p>
            <a:pPr algn="ctr"/>
            <a:endParaRPr lang="en-US" dirty="0"/>
          </a:p>
          <a:p>
            <a:pPr algn="ctr"/>
            <a:r>
              <a:rPr lang="en-US" dirty="0"/>
              <a:t>Thread-block</a:t>
            </a:r>
          </a:p>
        </p:txBody>
      </p:sp>
      <p:sp>
        <p:nvSpPr>
          <p:cNvPr id="75792" name="Rectangle 16"/>
          <p:cNvSpPr>
            <a:spLocks noChangeArrowheads="1"/>
          </p:cNvSpPr>
          <p:nvPr/>
        </p:nvSpPr>
        <p:spPr bwMode="auto">
          <a:xfrm>
            <a:off x="6248400" y="1676400"/>
            <a:ext cx="1752600" cy="553998"/>
          </a:xfrm>
          <a:prstGeom prst="rect">
            <a:avLst/>
          </a:prstGeom>
          <a:solidFill>
            <a:srgbClr val="FF0000"/>
          </a:solidFill>
          <a:ln w="9525" algn="ctr">
            <a:solidFill>
              <a:srgbClr val="FF0000"/>
            </a:solidFill>
            <a:miter lim="800000"/>
            <a:headEnd/>
            <a:tailEnd/>
          </a:ln>
          <a:effectLst/>
        </p:spPr>
        <p:txBody>
          <a:bodyPr lIns="0" tIns="0" rIns="0" bIns="0" anchor="ctr">
            <a:spAutoFit/>
          </a:bodyPr>
          <a:lstStyle/>
          <a:p>
            <a:pPr algn="ctr"/>
            <a:endParaRPr lang="en-US" dirty="0"/>
          </a:p>
          <a:p>
            <a:pPr algn="ctr"/>
            <a:r>
              <a:rPr lang="en-US" dirty="0"/>
              <a:t>Thread-block</a:t>
            </a:r>
          </a:p>
        </p:txBody>
      </p:sp>
      <p:grpSp>
        <p:nvGrpSpPr>
          <p:cNvPr id="3" name="Group 33"/>
          <p:cNvGrpSpPr>
            <a:grpSpLocks/>
          </p:cNvGrpSpPr>
          <p:nvPr/>
        </p:nvGrpSpPr>
        <p:grpSpPr bwMode="auto">
          <a:xfrm>
            <a:off x="3352800" y="3276600"/>
            <a:ext cx="2286000" cy="546100"/>
            <a:chOff x="624" y="3400"/>
            <a:chExt cx="2736" cy="344"/>
          </a:xfrm>
        </p:grpSpPr>
        <p:sp>
          <p:nvSpPr>
            <p:cNvPr id="75798" name="Rectangle 22"/>
            <p:cNvSpPr>
              <a:spLocks noChangeArrowheads="1"/>
            </p:cNvSpPr>
            <p:nvPr/>
          </p:nvSpPr>
          <p:spPr bwMode="auto">
            <a:xfrm>
              <a:off x="624" y="3408"/>
              <a:ext cx="2736" cy="336"/>
            </a:xfrm>
            <a:prstGeom prst="rect">
              <a:avLst/>
            </a:prstGeom>
            <a:solidFill>
              <a:schemeClr val="tx2">
                <a:alpha val="49001"/>
              </a:schemeClr>
            </a:solidFill>
            <a:ln w="15875" algn="ctr">
              <a:solidFill>
                <a:schemeClr val="tx1"/>
              </a:solidFill>
              <a:miter lim="800000"/>
              <a:headEnd/>
              <a:tailEnd/>
            </a:ln>
            <a:effectLst/>
          </p:spPr>
          <p:txBody>
            <a:bodyPr lIns="0" tIns="0" rIns="0" bIns="0" anchor="ctr">
              <a:spAutoFit/>
            </a:bodyPr>
            <a:lstStyle/>
            <a:p>
              <a:endParaRPr lang="en-US" dirty="0"/>
            </a:p>
          </p:txBody>
        </p:sp>
        <p:sp>
          <p:nvSpPr>
            <p:cNvPr id="75799" name="Line 23"/>
            <p:cNvSpPr>
              <a:spLocks noChangeShapeType="1"/>
            </p:cNvSpPr>
            <p:nvPr/>
          </p:nvSpPr>
          <p:spPr bwMode="auto">
            <a:xfrm>
              <a:off x="1279" y="3400"/>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800" name="Line 24"/>
            <p:cNvSpPr>
              <a:spLocks noChangeShapeType="1"/>
            </p:cNvSpPr>
            <p:nvPr/>
          </p:nvSpPr>
          <p:spPr bwMode="auto">
            <a:xfrm>
              <a:off x="1992" y="3408"/>
              <a:ext cx="0" cy="336"/>
            </a:xfrm>
            <a:prstGeom prst="line">
              <a:avLst/>
            </a:prstGeom>
            <a:noFill/>
            <a:ln w="15875">
              <a:solidFill>
                <a:schemeClr val="tx1"/>
              </a:solidFill>
              <a:round/>
              <a:headEnd/>
              <a:tailEnd/>
            </a:ln>
            <a:effectLst/>
          </p:spPr>
          <p:txBody>
            <a:bodyPr lIns="0" tIns="0" rIns="0" bIns="0">
              <a:spAutoFit/>
            </a:bodyPr>
            <a:lstStyle/>
            <a:p>
              <a:endParaRPr lang="en-US" dirty="0"/>
            </a:p>
          </p:txBody>
        </p:sp>
        <p:sp>
          <p:nvSpPr>
            <p:cNvPr id="75801" name="Line 25"/>
            <p:cNvSpPr>
              <a:spLocks noChangeShapeType="1"/>
            </p:cNvSpPr>
            <p:nvPr/>
          </p:nvSpPr>
          <p:spPr bwMode="auto">
            <a:xfrm>
              <a:off x="2630" y="3408"/>
              <a:ext cx="0" cy="336"/>
            </a:xfrm>
            <a:prstGeom prst="line">
              <a:avLst/>
            </a:prstGeom>
            <a:noFill/>
            <a:ln w="15875">
              <a:solidFill>
                <a:schemeClr val="tx1"/>
              </a:solidFill>
              <a:round/>
              <a:headEnd/>
              <a:tailEnd/>
            </a:ln>
            <a:effectLst/>
          </p:spPr>
          <p:txBody>
            <a:bodyPr lIns="0" tIns="0" rIns="0" bIns="0">
              <a:spAutoFit/>
            </a:bodyPr>
            <a:lstStyle/>
            <a:p>
              <a:endParaRPr lang="en-US" dirty="0"/>
            </a:p>
          </p:txBody>
        </p:sp>
      </p:grpSp>
      <p:sp>
        <p:nvSpPr>
          <p:cNvPr id="75805" name="Rectangle 29"/>
          <p:cNvSpPr>
            <a:spLocks noChangeArrowheads="1"/>
          </p:cNvSpPr>
          <p:nvPr/>
        </p:nvSpPr>
        <p:spPr bwMode="auto">
          <a:xfrm>
            <a:off x="990600" y="1676400"/>
            <a:ext cx="1752600" cy="553998"/>
          </a:xfrm>
          <a:prstGeom prst="rect">
            <a:avLst/>
          </a:prstGeom>
          <a:solidFill>
            <a:srgbClr val="008000"/>
          </a:solidFill>
          <a:ln w="9525" algn="ctr">
            <a:solidFill>
              <a:srgbClr val="008000"/>
            </a:solidFill>
            <a:miter lim="800000"/>
            <a:headEnd/>
            <a:tailEnd/>
          </a:ln>
          <a:effectLst/>
        </p:spPr>
        <p:txBody>
          <a:bodyPr lIns="0" tIns="0" rIns="0" bIns="0" anchor="ctr">
            <a:spAutoFit/>
          </a:bodyPr>
          <a:lstStyle/>
          <a:p>
            <a:pPr algn="ctr"/>
            <a:endParaRPr lang="en-US" dirty="0"/>
          </a:p>
          <a:p>
            <a:pPr algn="ctr"/>
            <a:r>
              <a:rPr lang="en-US" dirty="0"/>
              <a:t>Thread-block </a:t>
            </a:r>
          </a:p>
        </p:txBody>
      </p:sp>
      <p:sp>
        <p:nvSpPr>
          <p:cNvPr id="32" name="Text Box 12"/>
          <p:cNvSpPr txBox="1">
            <a:spLocks noChangeArrowheads="1"/>
          </p:cNvSpPr>
          <p:nvPr/>
        </p:nvSpPr>
        <p:spPr bwMode="auto">
          <a:xfrm>
            <a:off x="2895600" y="2590800"/>
            <a:ext cx="3200400" cy="615553"/>
          </a:xfrm>
          <a:prstGeom prst="rect">
            <a:avLst/>
          </a:prstGeom>
          <a:noFill/>
          <a:ln w="9525" algn="ctr">
            <a:noFill/>
            <a:miter lim="800000"/>
            <a:headEnd/>
            <a:tailEnd/>
          </a:ln>
          <a:effectLst/>
        </p:spPr>
        <p:txBody>
          <a:bodyPr wrap="square" lIns="0" tIns="0" rIns="0" bIns="0">
            <a:spAutoFit/>
          </a:bodyPr>
          <a:lstStyle/>
          <a:p>
            <a:pPr algn="ctr"/>
            <a:r>
              <a:rPr lang="en-US" sz="2000" b="1" dirty="0">
                <a:solidFill>
                  <a:schemeClr val="bg1"/>
                </a:solidFill>
              </a:rPr>
              <a:t>Output array of integers: Partial sums</a:t>
            </a:r>
          </a:p>
        </p:txBody>
      </p:sp>
      <p:cxnSp>
        <p:nvCxnSpPr>
          <p:cNvPr id="34" name="Straight Arrow Connector 33"/>
          <p:cNvCxnSpPr/>
          <p:nvPr/>
        </p:nvCxnSpPr>
        <p:spPr>
          <a:xfrm rot="16200000" flipH="1">
            <a:off x="2971800" y="2362200"/>
            <a:ext cx="1752600" cy="838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4191000" y="2514600"/>
            <a:ext cx="17526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05000" y="1981200"/>
            <a:ext cx="1828800" cy="1676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5295900" y="2019300"/>
            <a:ext cx="1676400" cy="1600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2"/>
          <p:cNvSpPr>
            <a:spLocks noChangeArrowheads="1"/>
          </p:cNvSpPr>
          <p:nvPr/>
        </p:nvSpPr>
        <p:spPr bwMode="auto">
          <a:xfrm>
            <a:off x="4267200" y="4876800"/>
            <a:ext cx="533400" cy="553998"/>
          </a:xfrm>
          <a:prstGeom prst="rect">
            <a:avLst/>
          </a:prstGeom>
          <a:solidFill>
            <a:schemeClr val="tx2">
              <a:alpha val="49001"/>
            </a:schemeClr>
          </a:solidFill>
          <a:ln w="15875" algn="ctr">
            <a:solidFill>
              <a:schemeClr val="tx1"/>
            </a:solidFill>
            <a:miter lim="800000"/>
            <a:headEnd/>
            <a:tailEnd/>
          </a:ln>
          <a:effectLst/>
        </p:spPr>
        <p:txBody>
          <a:bodyPr wrap="square" lIns="0" tIns="0" rIns="0" bIns="0" anchor="ctr">
            <a:spAutoFit/>
          </a:bodyPr>
          <a:lstStyle/>
          <a:p>
            <a:endParaRPr lang="en-US" dirty="0"/>
          </a:p>
          <a:p>
            <a:endParaRPr lang="en-US" dirty="0"/>
          </a:p>
        </p:txBody>
      </p:sp>
      <p:sp>
        <p:nvSpPr>
          <p:cNvPr id="65" name="Text Box 38"/>
          <p:cNvSpPr txBox="1">
            <a:spLocks noChangeArrowheads="1"/>
          </p:cNvSpPr>
          <p:nvPr/>
        </p:nvSpPr>
        <p:spPr bwMode="auto">
          <a:xfrm>
            <a:off x="4419600" y="4572000"/>
            <a:ext cx="304800" cy="304800"/>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FF0000"/>
                </a:solidFill>
              </a:rPr>
              <a:t>+</a:t>
            </a:r>
          </a:p>
        </p:txBody>
      </p:sp>
      <p:cxnSp>
        <p:nvCxnSpPr>
          <p:cNvPr id="67" name="Straight Arrow Connector 66"/>
          <p:cNvCxnSpPr/>
          <p:nvPr/>
        </p:nvCxnSpPr>
        <p:spPr>
          <a:xfrm rot="16200000" flipH="1">
            <a:off x="3733800" y="3810000"/>
            <a:ext cx="76200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5" idx="0"/>
          </p:cNvCxnSpPr>
          <p:nvPr/>
        </p:nvCxnSpPr>
        <p:spPr>
          <a:xfrm rot="16200000" flipH="1">
            <a:off x="4076700" y="40767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4343400" y="4114800"/>
            <a:ext cx="762000" cy="152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4686300" y="3848100"/>
            <a:ext cx="7620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5" name="Text Box 12"/>
          <p:cNvSpPr txBox="1">
            <a:spLocks noChangeArrowheads="1"/>
          </p:cNvSpPr>
          <p:nvPr/>
        </p:nvSpPr>
        <p:spPr bwMode="auto">
          <a:xfrm>
            <a:off x="2819400" y="5638800"/>
            <a:ext cx="3200400" cy="307777"/>
          </a:xfrm>
          <a:prstGeom prst="rect">
            <a:avLst/>
          </a:prstGeom>
          <a:noFill/>
          <a:ln w="9525" algn="ctr">
            <a:noFill/>
            <a:miter lim="800000"/>
            <a:headEnd/>
            <a:tailEnd/>
          </a:ln>
          <a:effectLst/>
        </p:spPr>
        <p:txBody>
          <a:bodyPr wrap="square" lIns="0" tIns="0" rIns="0" bIns="0">
            <a:spAutoFit/>
          </a:bodyPr>
          <a:lstStyle/>
          <a:p>
            <a:pPr algn="ctr"/>
            <a:r>
              <a:rPr lang="en-US" sz="2000" b="1" dirty="0">
                <a:solidFill>
                  <a:schemeClr val="bg1"/>
                </a:solidFill>
              </a:rPr>
              <a:t>Final Output</a:t>
            </a:r>
          </a:p>
        </p:txBody>
      </p:sp>
      <p:sp>
        <p:nvSpPr>
          <p:cNvPr id="89" name="TextBox 88"/>
          <p:cNvSpPr txBox="1"/>
          <p:nvPr/>
        </p:nvSpPr>
        <p:spPr>
          <a:xfrm>
            <a:off x="457200" y="5791200"/>
            <a:ext cx="184731" cy="369332"/>
          </a:xfrm>
          <a:prstGeom prst="rect">
            <a:avLst/>
          </a:prstGeom>
          <a:noFill/>
        </p:spPr>
        <p:txBody>
          <a:bodyPr wrap="none" rtlCol="0">
            <a:spAutoFit/>
          </a:bodyPr>
          <a:lstStyle/>
          <a:p>
            <a:endParaRPr lang="en-US" dirty="0"/>
          </a:p>
        </p:txBody>
      </p:sp>
      <p:sp>
        <p:nvSpPr>
          <p:cNvPr id="90" name="TextBox 89"/>
          <p:cNvSpPr txBox="1"/>
          <p:nvPr/>
        </p:nvSpPr>
        <p:spPr>
          <a:xfrm>
            <a:off x="152400" y="914400"/>
            <a:ext cx="8991600" cy="3139321"/>
          </a:xfrm>
          <a:prstGeom prst="rect">
            <a:avLst/>
          </a:prstGeom>
          <a:noFill/>
          <a:ln w="127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rgbClr val="C00000"/>
                </a:solidFill>
              </a:rPr>
              <a:t>Kernel Computation</a:t>
            </a:r>
          </a:p>
        </p:txBody>
      </p:sp>
      <p:sp>
        <p:nvSpPr>
          <p:cNvPr id="91" name="TextBox 90"/>
          <p:cNvSpPr txBox="1"/>
          <p:nvPr/>
        </p:nvSpPr>
        <p:spPr>
          <a:xfrm>
            <a:off x="152400" y="4267200"/>
            <a:ext cx="8991600" cy="2031325"/>
          </a:xfrm>
          <a:prstGeom prst="rect">
            <a:avLst/>
          </a:prstGeom>
          <a:noFill/>
          <a:ln w="127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b="1" dirty="0">
                <a:solidFill>
                  <a:srgbClr val="C00000"/>
                </a:solidFill>
              </a:rPr>
              <a:t>Host Computation</a:t>
            </a:r>
          </a:p>
        </p:txBody>
      </p:sp>
      <p:sp>
        <p:nvSpPr>
          <p:cNvPr id="38" name="Rounded Rectangle 37"/>
          <p:cNvSpPr/>
          <p:nvPr/>
        </p:nvSpPr>
        <p:spPr>
          <a:xfrm>
            <a:off x="6705600" y="31242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Parallel</a:t>
            </a:r>
          </a:p>
        </p:txBody>
      </p:sp>
      <p:sp>
        <p:nvSpPr>
          <p:cNvPr id="39" name="Rounded Rectangle 38"/>
          <p:cNvSpPr/>
          <p:nvPr/>
        </p:nvSpPr>
        <p:spPr>
          <a:xfrm>
            <a:off x="6705600" y="54864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75000"/>
                  </a:schemeClr>
                </a:solidFill>
              </a:rPr>
              <a:t>Sequential</a:t>
            </a:r>
          </a:p>
        </p:txBody>
      </p:sp>
      <p:sp>
        <p:nvSpPr>
          <p:cNvPr id="37" name="Rectangle 2"/>
          <p:cNvSpPr txBox="1">
            <a:spLocks noChangeArrowheads="1"/>
          </p:cNvSpPr>
          <p:nvPr/>
        </p:nvSpPr>
        <p:spPr>
          <a:xfrm>
            <a:off x="0" y="1"/>
            <a:ext cx="9144000" cy="711874"/>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Parallel Sum Reduction</a:t>
            </a:r>
            <a:r>
              <a:rPr kumimoji="0" lang="en-US" sz="2600" b="1" i="0" u="none" strike="noStrike" kern="1200" cap="none" spc="0" normalizeH="0" noProof="0" dirty="0">
                <a:ln w="6350">
                  <a:noFill/>
                </a:ln>
                <a:solidFill>
                  <a:srgbClr val="C00000"/>
                </a:solidFill>
                <a:effectLst/>
                <a:uLnTx/>
                <a:uFillTx/>
                <a:latin typeface="+mj-lt"/>
                <a:ea typeface="+mj-ea"/>
                <a:cs typeface="+mj-cs"/>
              </a:rPr>
              <a:t> using CUDA: </a:t>
            </a:r>
            <a:r>
              <a:rPr lang="en-US" sz="2600" b="1" baseline="0" dirty="0">
                <a:ln w="6350">
                  <a:noFill/>
                </a:ln>
                <a:solidFill>
                  <a:srgbClr val="C00000"/>
                </a:solidFill>
                <a:latin typeface="+mj-lt"/>
                <a:ea typeface="+mj-ea"/>
                <a:cs typeface="+mj-cs"/>
              </a:rPr>
              <a:t>A</a:t>
            </a:r>
            <a:r>
              <a:rPr lang="en-US" sz="2600" b="1" dirty="0">
                <a:ln w="6350">
                  <a:noFill/>
                </a:ln>
                <a:solidFill>
                  <a:srgbClr val="C00000"/>
                </a:solidFill>
                <a:latin typeface="+mj-lt"/>
                <a:ea typeface="+mj-ea"/>
                <a:cs typeface="+mj-cs"/>
              </a:rPr>
              <a:t> Simple Approach</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8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p:bldP spid="75805" grpId="0" animBg="1"/>
      <p:bldP spid="32" grpId="0"/>
      <p:bldP spid="53" grpId="0" animBg="1"/>
      <p:bldP spid="65" grpId="0"/>
      <p:bldP spid="85" grpId="0"/>
      <p:bldP spid="90" grpId="0" animBg="1"/>
      <p:bldP spid="91" grpId="0" animBg="1"/>
      <p:bldP spid="38"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2667000"/>
            <a:ext cx="8991600" cy="1524000"/>
          </a:xfrm>
          <a:prstGeom prst="rect">
            <a:avLst/>
          </a:prstGeom>
          <a:ln>
            <a:noFill/>
          </a:ln>
        </p:spPr>
        <p:txBody>
          <a:bodyPr vert="horz">
            <a:normAutofit/>
          </a:bodyPr>
          <a:lstStyle/>
          <a:p>
            <a:pPr marL="457200" marR="0" lvl="0" indent="-457200" algn="l" defTabSz="914400" rtl="0" eaLnBrk="1" fontAlgn="auto" latinLnBrk="0" hangingPunct="1">
              <a:lnSpc>
                <a:spcPct val="100000"/>
              </a:lnSpc>
              <a:spcBef>
                <a:spcPct val="20000"/>
              </a:spcBef>
              <a:spcAft>
                <a:spcPts val="0"/>
              </a:spcAft>
              <a:buClr>
                <a:srgbClr val="35513C"/>
              </a:buClr>
              <a:buSzPct val="80000"/>
              <a:buFont typeface="Wingdings 2"/>
              <a:buChar char=""/>
              <a:tabLst/>
              <a:defRPr/>
            </a:pPr>
            <a:r>
              <a:rPr lang="en-US" sz="2000" dirty="0">
                <a:solidFill>
                  <a:srgbClr val="002060"/>
                </a:solidFill>
              </a:rPr>
              <a:t>Block Size (N):</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758952" marR="0" lvl="1" indent="-457200" algn="l" defTabSz="914400" rtl="0" eaLnBrk="1" fontAlgn="auto" latinLnBrk="0" hangingPunct="1">
              <a:lnSpc>
                <a:spcPct val="100000"/>
              </a:lnSpc>
              <a:spcBef>
                <a:spcPct val="20000"/>
              </a:spcBef>
              <a:spcAft>
                <a:spcPts val="0"/>
              </a:spcAft>
              <a:buClr>
                <a:srgbClr val="35513C"/>
              </a:buClr>
              <a:buSzPct val="100000"/>
              <a:buFont typeface="Courier New" pitchFamily="49" charset="0"/>
              <a:buChar char="o"/>
              <a:tabLst/>
              <a:defRPr/>
            </a:pPr>
            <a:r>
              <a:rPr lang="en-US" sz="2000" dirty="0"/>
              <a:t>1-dimensional</a:t>
            </a:r>
            <a:endParaRPr kumimoji="0" lang="en-US" sz="2000" b="0" i="0" u="none" strike="noStrike" kern="1200" cap="none" spc="0" normalizeH="0" baseline="0" noProof="0" dirty="0">
              <a:ln>
                <a:noFill/>
              </a:ln>
              <a:effectLst/>
              <a:uLnTx/>
              <a:uFillTx/>
              <a:latin typeface="+mn-lt"/>
              <a:ea typeface="+mn-ea"/>
              <a:cs typeface="+mn-cs"/>
            </a:endParaRPr>
          </a:p>
          <a:p>
            <a:pPr marL="758952" lvl="1" indent="-457200">
              <a:spcBef>
                <a:spcPct val="20000"/>
              </a:spcBef>
              <a:buClr>
                <a:srgbClr val="35513C"/>
              </a:buClr>
              <a:buSzPct val="100000"/>
              <a:buFont typeface="Courier New" pitchFamily="49" charset="0"/>
              <a:buChar char="o"/>
              <a:defRPr/>
            </a:pPr>
            <a:r>
              <a:rPr lang="en-US" sz="2000" dirty="0"/>
              <a:t>power of two</a:t>
            </a:r>
          </a:p>
          <a:p>
            <a:pPr marL="758952" lvl="1" indent="-457200">
              <a:spcBef>
                <a:spcPct val="20000"/>
              </a:spcBef>
              <a:buClr>
                <a:srgbClr val="35513C"/>
              </a:buClr>
              <a:buSzPct val="100000"/>
              <a:buFont typeface="Courier New" pitchFamily="49" charset="0"/>
              <a:buChar char="o"/>
            </a:pPr>
            <a:r>
              <a:rPr lang="en-US" sz="2000" dirty="0"/>
              <a:t>128 in this example</a:t>
            </a:r>
          </a:p>
          <a:p>
            <a:pPr marL="758952" lvl="1" indent="-457200">
              <a:spcBef>
                <a:spcPct val="20000"/>
              </a:spcBef>
              <a:buClr>
                <a:srgbClr val="35513C"/>
              </a:buClr>
              <a:buSzPct val="100000"/>
              <a:buFont typeface="Courier New" pitchFamily="49" charset="0"/>
              <a:buChar char="o"/>
            </a:pPr>
            <a:endParaRPr lang="en-US" sz="2000" dirty="0"/>
          </a:p>
          <a:p>
            <a:pPr marL="758952" marR="0" lvl="1" indent="-457200" algn="l" defTabSz="914400" rtl="0" eaLnBrk="1" fontAlgn="auto" latinLnBrk="0" hangingPunct="1">
              <a:lnSpc>
                <a:spcPct val="100000"/>
              </a:lnSpc>
              <a:spcBef>
                <a:spcPct val="20000"/>
              </a:spcBef>
              <a:spcAft>
                <a:spcPts val="0"/>
              </a:spcAft>
              <a:buClr>
                <a:srgbClr val="35513C"/>
              </a:buClr>
              <a:buSzPct val="100000"/>
              <a:buFont typeface="Courier New" pitchFamily="49" charset="0"/>
              <a:buChar char="o"/>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52400" y="4664095"/>
            <a:ext cx="4419600" cy="1508105"/>
          </a:xfrm>
          <a:prstGeom prst="rect">
            <a:avLst/>
          </a:prstGeom>
        </p:spPr>
        <p:txBody>
          <a:bodyPr wrap="square">
            <a:spAutoFit/>
          </a:bodyPr>
          <a:lstStyle/>
          <a:p>
            <a:pPr marL="457200" lvl="0" indent="-457200">
              <a:spcBef>
                <a:spcPct val="20000"/>
              </a:spcBef>
              <a:buClr>
                <a:srgbClr val="35513C"/>
              </a:buClr>
              <a:buSzPct val="80000"/>
              <a:buFont typeface="Wingdings 2"/>
              <a:buChar char=""/>
              <a:defRPr/>
            </a:pPr>
            <a:r>
              <a:rPr lang="en-US" sz="2000" dirty="0">
                <a:solidFill>
                  <a:srgbClr val="002060"/>
                </a:solidFill>
              </a:rPr>
              <a:t>Grid Size (M):</a:t>
            </a:r>
          </a:p>
          <a:p>
            <a:pPr marL="758952" lvl="1" indent="-457200">
              <a:spcBef>
                <a:spcPct val="20000"/>
              </a:spcBef>
              <a:buClr>
                <a:srgbClr val="35513C"/>
              </a:buClr>
              <a:buSzPct val="100000"/>
              <a:buFont typeface="Courier New" pitchFamily="49" charset="0"/>
              <a:buChar char="o"/>
              <a:defRPr/>
            </a:pPr>
            <a:r>
              <a:rPr lang="en-US" sz="2000" dirty="0"/>
              <a:t>1-dimensional</a:t>
            </a:r>
          </a:p>
          <a:p>
            <a:pPr marL="758952" lvl="1" indent="-457200">
              <a:spcBef>
                <a:spcPct val="20000"/>
              </a:spcBef>
              <a:buClr>
                <a:srgbClr val="35513C"/>
              </a:buClr>
              <a:buSzPct val="100000"/>
              <a:buFont typeface="Courier New" pitchFamily="49" charset="0"/>
              <a:buChar char="o"/>
              <a:defRPr/>
            </a:pPr>
            <a:r>
              <a:rPr lang="en-US" sz="2000" dirty="0"/>
              <a:t>M = P/N</a:t>
            </a:r>
          </a:p>
          <a:p>
            <a:pPr marL="758952" lvl="1" indent="-457200">
              <a:spcBef>
                <a:spcPct val="20000"/>
              </a:spcBef>
              <a:buClr>
                <a:srgbClr val="35513C"/>
              </a:buClr>
              <a:buSzPct val="100000"/>
              <a:buFont typeface="Courier New" pitchFamily="49" charset="0"/>
              <a:buChar char="o"/>
              <a:defRPr/>
            </a:pPr>
            <a:r>
              <a:rPr lang="en-US" sz="2000" dirty="0"/>
              <a:t>8192 (8K) in this example</a:t>
            </a:r>
          </a:p>
        </p:txBody>
      </p:sp>
      <p:sp>
        <p:nvSpPr>
          <p:cNvPr id="8" name="Rectangle 7"/>
          <p:cNvSpPr/>
          <p:nvPr/>
        </p:nvSpPr>
        <p:spPr>
          <a:xfrm>
            <a:off x="152400" y="994827"/>
            <a:ext cx="5410200" cy="1138773"/>
          </a:xfrm>
          <a:prstGeom prst="rect">
            <a:avLst/>
          </a:prstGeom>
        </p:spPr>
        <p:txBody>
          <a:bodyPr wrap="square">
            <a:spAutoFit/>
          </a:bodyPr>
          <a:lstStyle/>
          <a:p>
            <a:pPr marL="457200" lvl="0" indent="-457200">
              <a:spcBef>
                <a:spcPct val="20000"/>
              </a:spcBef>
              <a:buClr>
                <a:srgbClr val="35513C"/>
              </a:buClr>
              <a:buSzPct val="80000"/>
              <a:buFont typeface="Wingdings 2"/>
              <a:buChar char=""/>
              <a:defRPr/>
            </a:pPr>
            <a:r>
              <a:rPr lang="en-US" sz="2000" dirty="0">
                <a:solidFill>
                  <a:srgbClr val="002060"/>
                </a:solidFill>
              </a:rPr>
              <a:t>Array Size (P):</a:t>
            </a:r>
          </a:p>
          <a:p>
            <a:pPr marL="758952" lvl="1" indent="-457200">
              <a:spcBef>
                <a:spcPct val="20000"/>
              </a:spcBef>
              <a:buClr>
                <a:srgbClr val="35513C"/>
              </a:buClr>
              <a:buSzPct val="100000"/>
              <a:buFont typeface="Courier New" pitchFamily="49" charset="0"/>
              <a:buChar char="o"/>
              <a:defRPr/>
            </a:pPr>
            <a:r>
              <a:rPr lang="pt-BR" sz="2000" dirty="0"/>
              <a:t>power of two</a:t>
            </a:r>
          </a:p>
          <a:p>
            <a:pPr marL="758952" lvl="1" indent="-457200">
              <a:spcBef>
                <a:spcPct val="20000"/>
              </a:spcBef>
              <a:buClr>
                <a:srgbClr val="35513C"/>
              </a:buClr>
              <a:buSzPct val="100000"/>
              <a:buFont typeface="Courier New" pitchFamily="49" charset="0"/>
              <a:buChar char="o"/>
              <a:defRPr/>
            </a:pPr>
            <a:r>
              <a:rPr lang="pt-BR" sz="2000" dirty="0"/>
              <a:t>1048576 (1M) elements in this example</a:t>
            </a:r>
            <a:endParaRPr lang="en-US" dirty="0"/>
          </a:p>
        </p:txBody>
      </p:sp>
      <p:sp>
        <p:nvSpPr>
          <p:cNvPr id="5" name="Rectangle 2"/>
          <p:cNvSpPr txBox="1">
            <a:spLocks noChangeArrowheads="1"/>
          </p:cNvSpPr>
          <p:nvPr/>
        </p:nvSpPr>
        <p:spPr>
          <a:xfrm>
            <a:off x="0" y="1"/>
            <a:ext cx="9144000" cy="8382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Array Size and</a:t>
            </a:r>
            <a:r>
              <a:rPr kumimoji="0" lang="en-US" sz="2600" b="1" i="0" u="none" strike="noStrike" kern="1200" cap="none" spc="0" normalizeH="0" noProof="0" dirty="0">
                <a:ln w="6350">
                  <a:noFill/>
                </a:ln>
                <a:solidFill>
                  <a:srgbClr val="C00000"/>
                </a:solidFill>
                <a:effectLst/>
                <a:uLnTx/>
                <a:uFillTx/>
                <a:latin typeface="+mj-lt"/>
                <a:ea typeface="+mj-ea"/>
                <a:cs typeface="+mj-cs"/>
              </a:rPr>
              <a:t> Kernel Configuration</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0" y="814388"/>
            <a:ext cx="9144000" cy="5662612"/>
          </a:xfrm>
          <a:prstGeom prst="rect">
            <a:avLst/>
          </a:prstGeom>
        </p:spPr>
        <p:txBody>
          <a:bodyPr/>
          <a:lstStyle/>
          <a:p>
            <a:pPr>
              <a:buFont typeface="Wingdings" pitchFamily="2" charset="2"/>
              <a:buChar char="§"/>
            </a:pPr>
            <a:endParaRPr lang="en-US" sz="2000" b="1" dirty="0">
              <a:solidFill>
                <a:srgbClr val="3366AA"/>
              </a:solidFill>
              <a:latin typeface="Arial" charset="0"/>
            </a:endParaRPr>
          </a:p>
          <a:p>
            <a:pPr lvl="2"/>
            <a:endParaRPr lang="en-US" dirty="0">
              <a:latin typeface="Arial" charset="0"/>
            </a:endParaRPr>
          </a:p>
        </p:txBody>
      </p:sp>
      <p:sp>
        <p:nvSpPr>
          <p:cNvPr id="71685" name="Text Box 5"/>
          <p:cNvSpPr txBox="1">
            <a:spLocks noChangeArrowheads="1"/>
          </p:cNvSpPr>
          <p:nvPr/>
        </p:nvSpPr>
        <p:spPr bwMode="auto">
          <a:xfrm>
            <a:off x="3886200" y="3200400"/>
            <a:ext cx="1752600" cy="738664"/>
          </a:xfrm>
          <a:prstGeom prst="rect">
            <a:avLst/>
          </a:prstGeom>
          <a:noFill/>
          <a:ln w="9525" algn="ctr">
            <a:noFill/>
            <a:miter lim="800000"/>
            <a:headEnd/>
            <a:tailEnd/>
          </a:ln>
          <a:effectLst/>
        </p:spPr>
        <p:txBody>
          <a:bodyPr lIns="0" tIns="0" rIns="0" bIns="0">
            <a:spAutoFit/>
          </a:bodyPr>
          <a:lstStyle/>
          <a:p>
            <a:pPr algn="ctr"/>
            <a:r>
              <a:rPr lang="en-US" sz="2400" b="1" dirty="0">
                <a:solidFill>
                  <a:srgbClr val="002060"/>
                </a:solidFill>
              </a:rPr>
              <a:t>Reduction Algorithm</a:t>
            </a:r>
          </a:p>
        </p:txBody>
      </p:sp>
      <p:sp>
        <p:nvSpPr>
          <p:cNvPr id="71691" name="Text Box 11"/>
          <p:cNvSpPr txBox="1">
            <a:spLocks noChangeArrowheads="1"/>
          </p:cNvSpPr>
          <p:nvPr/>
        </p:nvSpPr>
        <p:spPr bwMode="auto">
          <a:xfrm>
            <a:off x="6477000" y="5181600"/>
            <a:ext cx="1752600" cy="923330"/>
          </a:xfrm>
          <a:prstGeom prst="rect">
            <a:avLst/>
          </a:prstGeom>
          <a:noFill/>
          <a:ln w="9525" algn="ctr">
            <a:noFill/>
            <a:miter lim="800000"/>
            <a:headEnd/>
            <a:tailEnd/>
          </a:ln>
          <a:effectLst/>
        </p:spPr>
        <p:txBody>
          <a:bodyPr wrap="square" lIns="0" tIns="0" rIns="0" bIns="0">
            <a:spAutoFit/>
          </a:bodyPr>
          <a:lstStyle/>
          <a:p>
            <a:pPr algn="ctr"/>
            <a:r>
              <a:rPr lang="en-US" sz="2000" b="1" dirty="0">
                <a:solidFill>
                  <a:srgbClr val="C00000"/>
                </a:solidFill>
              </a:rPr>
              <a:t>Parallel coding using CUDA</a:t>
            </a:r>
          </a:p>
        </p:txBody>
      </p:sp>
      <p:sp>
        <p:nvSpPr>
          <p:cNvPr id="71697" name="AutoShape 17"/>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lIns="0" tIns="0" rIns="0" bIns="0" anchor="ctr"/>
          <a:lstStyle/>
          <a:p>
            <a:pPr algn="ctr"/>
            <a:endParaRPr lang="en-US" sz="2000" b="0" dirty="0"/>
          </a:p>
        </p:txBody>
      </p:sp>
      <p:sp>
        <p:nvSpPr>
          <p:cNvPr id="71698" name="AutoShape 18"/>
          <p:cNvSpPr>
            <a:spLocks noChangeArrowheads="1"/>
          </p:cNvSpPr>
          <p:nvPr/>
        </p:nvSpPr>
        <p:spPr bwMode="auto">
          <a:xfrm rot="5400000">
            <a:off x="3276600" y="22860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71699" name="AutoShape 19"/>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71701" name="AutoShape 21"/>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
        <p:nvSpPr>
          <p:cNvPr id="14" name="AutoShape 16"/>
          <p:cNvSpPr>
            <a:spLocks noChangeArrowheads="1"/>
          </p:cNvSpPr>
          <p:nvPr/>
        </p:nvSpPr>
        <p:spPr bwMode="auto">
          <a:xfrm rot="5400000">
            <a:off x="3276600" y="22860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accent6">
              <a:lumMod val="50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13" name="Rectangle 2">
            <a:extLst>
              <a:ext uri="{FF2B5EF4-FFF2-40B4-BE49-F238E27FC236}">
                <a16:creationId xmlns:a16="http://schemas.microsoft.com/office/drawing/2014/main" id="{66921905-7F5F-4F56-918B-F53BCEED1EE8}"/>
              </a:ext>
            </a:extLst>
          </p:cNvPr>
          <p:cNvSpPr>
            <a:spLocks noGrp="1" noChangeArrowheads="1"/>
          </p:cNvSpPr>
          <p:nvPr>
            <p:ph type="title"/>
          </p:nvPr>
        </p:nvSpPr>
        <p:spPr>
          <a:xfrm>
            <a:off x="0" y="0"/>
            <a:ext cx="9144000" cy="838200"/>
          </a:xfrm>
          <a:prstGeom prst="rect">
            <a:avLst/>
          </a:prstGeom>
        </p:spPr>
        <p:txBody>
          <a:bodyPr>
            <a:normAutofit/>
          </a:bodyPr>
          <a:lstStyle/>
          <a:p>
            <a:r>
              <a:rPr lang="en-US" dirty="0"/>
              <a:t>Reduction Algorithm</a:t>
            </a:r>
          </a:p>
        </p:txBody>
      </p:sp>
    </p:spTree>
    <p:custDataLst>
      <p:tags r:id="rId1"/>
    </p:custData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629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44958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3810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3048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2362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1676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6</a:t>
                      </a:r>
                    </a:p>
                  </a:txBody>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solidFill>
                      <a:schemeClr val="accent3">
                        <a:lumMod val="20000"/>
                        <a:lumOff val="80000"/>
                      </a:schemeClr>
                    </a:solidFill>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10</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22</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32</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r>
                        <a:rPr lang="en-US" sz="1200" b="0" dirty="0">
                          <a:solidFill>
                            <a:schemeClr val="tx1"/>
                          </a:solidFill>
                        </a:rPr>
                        <a:t>X</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Y</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Z</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A</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B</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T2         T4        T6        T8         T10      ……………………..     T126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S0:Multiple of 2</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Multiple of 4</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Multiple of 8</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Multiple of 16</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Multiple of 32</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S5:Multiple of 64</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Multiple of 128</a:t>
            </a:r>
          </a:p>
        </p:txBody>
      </p:sp>
      <p:cxnSp>
        <p:nvCxnSpPr>
          <p:cNvPr id="124" name="Straight Arrow Connector 123"/>
          <p:cNvCxnSpPr/>
          <p:nvPr/>
        </p:nvCxnSpPr>
        <p:spPr>
          <a:xfrm rot="5400000">
            <a:off x="229394" y="1752600"/>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9136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16771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23629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3123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3885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63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457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1143000" y="1600200"/>
            <a:ext cx="381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19050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2590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3352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4114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934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2293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16771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3123406"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4572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1905001"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33528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229394"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57200" y="2971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123406"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0800000" flipV="1">
            <a:off x="3352800" y="29718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229394" y="38092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10800000" flipV="1">
            <a:off x="457200" y="3657600"/>
            <a:ext cx="2743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10800000" flipV="1">
            <a:off x="457200" y="4343400"/>
            <a:ext cx="441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flipV="1">
            <a:off x="457200" y="5029200"/>
            <a:ext cx="47244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flipV="1">
            <a:off x="457200" y="5715000"/>
            <a:ext cx="5029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chemeClr val="accent5">
                    <a:lumMod val="50000"/>
                  </a:schemeClr>
                </a:solidFill>
              </a:rPr>
              <a:t>0      1       2      3       4      5      6      7       8      9      10     11   ……………………………. ……  126  127</a:t>
            </a:r>
          </a:p>
        </p:txBody>
      </p:sp>
      <p:sp>
        <p:nvSpPr>
          <p:cNvPr id="60" name="Rectangle 2"/>
          <p:cNvSpPr txBox="1">
            <a:spLocks noChangeArrowheads="1"/>
          </p:cNvSpPr>
          <p:nvPr/>
        </p:nvSpPr>
        <p:spPr>
          <a:xfrm>
            <a:off x="0" y="1"/>
            <a:ext cx="9144000" cy="665479"/>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Simple CUDA Kernel Computation </a:t>
            </a:r>
            <a:r>
              <a:rPr lang="en-US" sz="2600" b="1" dirty="0">
                <a:ln w="6350">
                  <a:noFill/>
                </a:ln>
                <a:solidFill>
                  <a:srgbClr val="C00000"/>
                </a:solidFill>
                <a:latin typeface="+mj-lt"/>
                <a:ea typeface="+mj-ea"/>
                <a:cs typeface="+mj-cs"/>
              </a:rPr>
              <a:t>o</a:t>
            </a:r>
            <a:r>
              <a:rPr kumimoji="0" lang="en-US" sz="2600" b="1" i="0" u="none" strike="noStrike" kern="1200" cap="none" spc="0" normalizeH="0" baseline="0" noProof="0" dirty="0">
                <a:ln w="6350">
                  <a:noFill/>
                </a:ln>
                <a:solidFill>
                  <a:srgbClr val="C00000"/>
                </a:solidFill>
                <a:effectLst/>
                <a:uLnTx/>
                <a:uFillTx/>
                <a:latin typeface="+mj-lt"/>
                <a:ea typeface="+mj-ea"/>
                <a:cs typeface="+mj-cs"/>
              </a:rPr>
              <a:t>f Sum Reduction </a:t>
            </a:r>
            <a:endParaRPr kumimoji="0" lang="en-US" sz="2600" b="1" i="0" u="none" strike="noStrike" kern="1200" cap="none" spc="0" normalizeH="0" baseline="0" noProof="0" dirty="0">
              <a:ln w="6350">
                <a:noFill/>
              </a:ln>
              <a:solidFill>
                <a:srgbClr val="C00000"/>
              </a:solidFill>
              <a:effectLst/>
              <a:uLnTx/>
              <a:uFillTx/>
              <a:latin typeface="Arial" charset="0"/>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6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6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6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0" grpId="0" animBg="1"/>
      <p:bldP spid="109" grpId="0" animBg="1"/>
      <p:bldP spid="108" grpId="0" animBg="1"/>
      <p:bldP spid="107" grpId="0" animBg="1"/>
      <p:bldP spid="106" grpId="0" animBg="1"/>
      <p:bldP spid="105" grpId="0" animBg="1"/>
      <p:bldP spid="104" grpId="0" animBg="1"/>
      <p:bldP spid="112" grpId="0"/>
      <p:bldP spid="113" grpId="0"/>
      <p:bldP spid="114" grpId="0"/>
      <p:bldP spid="115" grpId="0"/>
      <p:bldP spid="116" grpId="0"/>
      <p:bldP spid="117" grpId="0"/>
      <p:bldP spid="118" grpId="0"/>
      <p:bldP spid="119"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What is GPGPU Computing?</a:t>
            </a:r>
          </a:p>
        </p:txBody>
      </p:sp>
      <p:sp>
        <p:nvSpPr>
          <p:cNvPr id="3" name="Rectangle 2"/>
          <p:cNvSpPr/>
          <p:nvPr/>
        </p:nvSpPr>
        <p:spPr>
          <a:xfrm>
            <a:off x="152400" y="914400"/>
            <a:ext cx="8991600" cy="1015663"/>
          </a:xfrm>
          <a:prstGeom prst="rect">
            <a:avLst/>
          </a:prstGeom>
        </p:spPr>
        <p:txBody>
          <a:bodyPr wrap="square">
            <a:spAutoFit/>
          </a:bodyPr>
          <a:lstStyle/>
          <a:p>
            <a:pPr algn="just"/>
            <a:r>
              <a:rPr lang="en-US" sz="2000" b="1" kern="0" dirty="0">
                <a:solidFill>
                  <a:srgbClr val="C00000"/>
                </a:solidFill>
              </a:rPr>
              <a:t>H</a:t>
            </a:r>
            <a:r>
              <a:rPr lang="en-US" sz="2000" b="1" kern="0" dirty="0">
                <a:solidFill>
                  <a:srgbClr val="C00000"/>
                </a:solidFill>
                <a:latin typeface="+mn-lt"/>
              </a:rPr>
              <a:t>igh performance parallel computing </a:t>
            </a:r>
            <a:r>
              <a:rPr lang="en-US" sz="2000" b="1" kern="0" dirty="0"/>
              <a:t>-</a:t>
            </a:r>
            <a:r>
              <a:rPr lang="en-US" sz="2000" b="1" kern="0" dirty="0">
                <a:solidFill>
                  <a:srgbClr val="00B050"/>
                </a:solidFill>
              </a:rPr>
              <a:t> </a:t>
            </a:r>
            <a:r>
              <a:rPr lang="en-US" sz="2000" b="1" kern="0" dirty="0">
                <a:solidFill>
                  <a:srgbClr val="002060"/>
                </a:solidFill>
                <a:latin typeface="+mn-lt"/>
              </a:rPr>
              <a:t>where</a:t>
            </a:r>
            <a:r>
              <a:rPr lang="en-US" sz="2000" b="1" dirty="0">
                <a:solidFill>
                  <a:srgbClr val="002060"/>
                </a:solidFill>
              </a:rPr>
              <a:t> GPUs (Graphics Processing Units) are used as compute units </a:t>
            </a:r>
            <a:r>
              <a:rPr lang="en-US" sz="2000" b="1" dirty="0"/>
              <a:t>-</a:t>
            </a:r>
            <a:r>
              <a:rPr lang="en-US" sz="2000" dirty="0"/>
              <a:t> </a:t>
            </a:r>
            <a:r>
              <a:rPr lang="en-US" sz="2000" b="1" dirty="0">
                <a:solidFill>
                  <a:schemeClr val="accent1">
                    <a:lumMod val="50000"/>
                  </a:schemeClr>
                </a:solidFill>
              </a:rPr>
              <a:t>to accelerate the </a:t>
            </a:r>
            <a:r>
              <a:rPr lang="en-US" sz="2000" b="1" kern="0" dirty="0">
                <a:solidFill>
                  <a:schemeClr val="accent1">
                    <a:lumMod val="50000"/>
                  </a:schemeClr>
                </a:solidFill>
              </a:rPr>
              <a:t>performance</a:t>
            </a:r>
            <a:r>
              <a:rPr lang="en-US" sz="2000" b="1" kern="0" dirty="0">
                <a:solidFill>
                  <a:srgbClr val="7030A0"/>
                </a:solidFill>
              </a:rPr>
              <a:t> </a:t>
            </a:r>
            <a:r>
              <a:rPr lang="en-US" sz="2000" b="1" kern="0" dirty="0"/>
              <a:t>-</a:t>
            </a:r>
            <a:r>
              <a:rPr lang="en-US" sz="2000" kern="0" dirty="0"/>
              <a:t> </a:t>
            </a:r>
            <a:r>
              <a:rPr lang="en-US" sz="2000" b="1" kern="0" dirty="0">
                <a:solidFill>
                  <a:srgbClr val="7030A0"/>
                </a:solidFill>
              </a:rPr>
              <a:t>of </a:t>
            </a:r>
            <a:r>
              <a:rPr lang="en-US" sz="2000" b="1" dirty="0">
                <a:solidFill>
                  <a:srgbClr val="7030A0"/>
                </a:solidFill>
              </a:rPr>
              <a:t>general purpose scientific and engineering computing tasks</a:t>
            </a:r>
          </a:p>
        </p:txBody>
      </p:sp>
      <p:sp>
        <p:nvSpPr>
          <p:cNvPr id="10" name="TextBox 9"/>
          <p:cNvSpPr txBox="1"/>
          <p:nvPr/>
        </p:nvSpPr>
        <p:spPr>
          <a:xfrm>
            <a:off x="152400" y="2057400"/>
            <a:ext cx="8991600" cy="400110"/>
          </a:xfrm>
          <a:prstGeom prst="rect">
            <a:avLst/>
          </a:prstGeom>
          <a:noFill/>
        </p:spPr>
        <p:txBody>
          <a:bodyPr wrap="square" rtlCol="0">
            <a:spAutoFit/>
          </a:bodyPr>
          <a:lstStyle/>
          <a:p>
            <a:r>
              <a:rPr lang="en-US" sz="2000" b="1" i="1" dirty="0">
                <a:solidFill>
                  <a:srgbClr val="C00000"/>
                </a:solidFill>
              </a:rPr>
              <a:t>An example: N-Body Simulation</a:t>
            </a:r>
            <a:endParaRPr lang="en-US" sz="2000" i="1" dirty="0">
              <a:solidFill>
                <a:srgbClr val="C00000"/>
              </a:solidFill>
            </a:endParaRPr>
          </a:p>
        </p:txBody>
      </p:sp>
      <p:pic>
        <p:nvPicPr>
          <p:cNvPr id="5" name="Picture 4" descr="A star in the dark&#10;&#10;Description automatically generated">
            <a:extLst>
              <a:ext uri="{FF2B5EF4-FFF2-40B4-BE49-F238E27FC236}">
                <a16:creationId xmlns:a16="http://schemas.microsoft.com/office/drawing/2014/main" id="{1376D57F-EB74-4413-AF4F-CFC99CFC7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671762"/>
            <a:ext cx="8686800" cy="3271838"/>
          </a:xfrm>
          <a:prstGeom prst="rect">
            <a:avLst/>
          </a:prstGeom>
        </p:spPr>
      </p:pic>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1143000"/>
            <a:ext cx="5943600" cy="685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52400" y="4648200"/>
            <a:ext cx="5943600" cy="762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152400" y="3886200"/>
            <a:ext cx="5943600" cy="762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52400" y="3124200"/>
            <a:ext cx="5943600" cy="762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52400" y="2133600"/>
            <a:ext cx="59436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27" name="Rectangle 3"/>
          <p:cNvSpPr>
            <a:spLocks noGrp="1" noChangeArrowheads="1"/>
          </p:cNvSpPr>
          <p:nvPr>
            <p:ph type="body" idx="4294967295"/>
          </p:nvPr>
        </p:nvSpPr>
        <p:spPr>
          <a:xfrm>
            <a:off x="0" y="838200"/>
            <a:ext cx="5715000" cy="4910138"/>
          </a:xfrm>
          <a:prstGeom prst="rect">
            <a:avLst/>
          </a:prstGeom>
        </p:spPr>
        <p:txBody>
          <a:bodyPr/>
          <a:lstStyle/>
          <a:p>
            <a:pPr>
              <a:buNone/>
            </a:pPr>
            <a:r>
              <a:rPr lang="en-US" sz="1800" dirty="0">
                <a:latin typeface="Arial" charset="0"/>
              </a:rPr>
              <a:t>    </a:t>
            </a:r>
            <a:endParaRPr lang="en-US" sz="1800" dirty="0">
              <a:solidFill>
                <a:srgbClr val="3366AA"/>
              </a:solidFill>
              <a:latin typeface="Arial" charset="0"/>
            </a:endParaRPr>
          </a:p>
          <a:p>
            <a:endParaRPr lang="en-US" sz="1800" dirty="0">
              <a:latin typeface="Arial" charset="0"/>
            </a:endParaRPr>
          </a:p>
          <a:p>
            <a:pPr>
              <a:buNone/>
            </a:pPr>
            <a:endParaRPr lang="en-US" sz="1800" dirty="0">
              <a:latin typeface="Arial" charset="0"/>
            </a:endParaRPr>
          </a:p>
        </p:txBody>
      </p:sp>
      <p:sp>
        <p:nvSpPr>
          <p:cNvPr id="20" name="TextBox 19"/>
          <p:cNvSpPr txBox="1"/>
          <p:nvPr/>
        </p:nvSpPr>
        <p:spPr>
          <a:xfrm>
            <a:off x="228600" y="1239083"/>
            <a:ext cx="5791200" cy="4247317"/>
          </a:xfrm>
          <a:prstGeom prst="rect">
            <a:avLst/>
          </a:prstGeom>
          <a:noFill/>
        </p:spPr>
        <p:txBody>
          <a:bodyPr wrap="square" rtlCol="0">
            <a:spAutoFit/>
          </a:bodyPr>
          <a:lstStyle/>
          <a:p>
            <a:r>
              <a:rPr lang="en-US" dirty="0">
                <a:solidFill>
                  <a:srgbClr val="FEBD1A"/>
                </a:solidFill>
              </a:rPr>
              <a:t>__global__ </a:t>
            </a:r>
            <a:r>
              <a:rPr lang="en-US" dirty="0">
                <a:solidFill>
                  <a:schemeClr val="bg2">
                    <a:lumMod val="50000"/>
                  </a:schemeClr>
                </a:solidFill>
              </a:rPr>
              <a:t>void</a:t>
            </a:r>
            <a:r>
              <a:rPr lang="en-US" dirty="0">
                <a:solidFill>
                  <a:schemeClr val="bg1"/>
                </a:solidFill>
              </a:rPr>
              <a:t> </a:t>
            </a:r>
          </a:p>
          <a:p>
            <a:r>
              <a:rPr lang="en-US" dirty="0"/>
              <a:t>reduction_kernel(</a:t>
            </a:r>
            <a:r>
              <a:rPr lang="en-US" dirty="0">
                <a:solidFill>
                  <a:schemeClr val="bg2">
                    <a:lumMod val="50000"/>
                  </a:schemeClr>
                </a:solidFill>
              </a:rPr>
              <a:t>int</a:t>
            </a:r>
            <a:r>
              <a:rPr lang="en-US" dirty="0"/>
              <a:t> *d_idata,  </a:t>
            </a:r>
            <a:r>
              <a:rPr lang="en-US" dirty="0">
                <a:solidFill>
                  <a:schemeClr val="bg2">
                    <a:lumMod val="50000"/>
                  </a:schemeClr>
                </a:solidFill>
              </a:rPr>
              <a:t>int</a:t>
            </a:r>
            <a:r>
              <a:rPr lang="en-US" dirty="0">
                <a:solidFill>
                  <a:schemeClr val="bg1"/>
                </a:solidFill>
              </a:rPr>
              <a:t> </a:t>
            </a:r>
            <a:r>
              <a:rPr lang="en-US" dirty="0"/>
              <a:t>*d_odata)</a:t>
            </a:r>
          </a:p>
          <a:p>
            <a:r>
              <a:rPr lang="en-US" dirty="0"/>
              <a:t>{</a:t>
            </a:r>
          </a:p>
          <a:p>
            <a:pPr lvl="1"/>
            <a:r>
              <a:rPr lang="en-US" dirty="0">
                <a:solidFill>
                  <a:schemeClr val="accent1">
                    <a:lumMod val="50000"/>
                  </a:schemeClr>
                </a:solidFill>
              </a:rPr>
              <a:t>//local and global thread indices</a:t>
            </a:r>
          </a:p>
          <a:p>
            <a:pPr lvl="1"/>
            <a:r>
              <a:rPr lang="en-US" dirty="0">
                <a:solidFill>
                  <a:schemeClr val="bg2">
                    <a:lumMod val="50000"/>
                  </a:schemeClr>
                </a:solidFill>
              </a:rPr>
              <a:t>int</a:t>
            </a:r>
            <a:r>
              <a:rPr lang="en-US" dirty="0"/>
              <a:t> ltid = </a:t>
            </a:r>
            <a:r>
              <a:rPr lang="en-US" dirty="0">
                <a:solidFill>
                  <a:srgbClr val="FEBD1A"/>
                </a:solidFill>
              </a:rPr>
              <a:t>threadIdx.x</a:t>
            </a:r>
            <a:r>
              <a:rPr lang="en-US" dirty="0"/>
              <a:t>;</a:t>
            </a:r>
          </a:p>
          <a:p>
            <a:pPr lvl="1"/>
            <a:r>
              <a:rPr lang="en-US" dirty="0">
                <a:solidFill>
                  <a:schemeClr val="bg2">
                    <a:lumMod val="50000"/>
                  </a:schemeClr>
                </a:solidFill>
              </a:rPr>
              <a:t>int</a:t>
            </a:r>
            <a:r>
              <a:rPr lang="en-US" dirty="0"/>
              <a:t> gtid =  (</a:t>
            </a:r>
            <a:r>
              <a:rPr lang="en-US" dirty="0">
                <a:solidFill>
                  <a:srgbClr val="FEBD1A"/>
                </a:solidFill>
              </a:rPr>
              <a:t>blockIdx.x</a:t>
            </a:r>
            <a:r>
              <a:rPr lang="en-US" dirty="0"/>
              <a:t> * </a:t>
            </a:r>
            <a:r>
              <a:rPr lang="en-US" dirty="0">
                <a:solidFill>
                  <a:srgbClr val="FEBD1A"/>
                </a:solidFill>
              </a:rPr>
              <a:t>blockDim.x</a:t>
            </a:r>
            <a:r>
              <a:rPr lang="en-US" dirty="0"/>
              <a:t>) + </a:t>
            </a:r>
            <a:r>
              <a:rPr lang="en-US" dirty="0">
                <a:solidFill>
                  <a:srgbClr val="FEBD1A"/>
                </a:solidFill>
              </a:rPr>
              <a:t>threadIdx.x</a:t>
            </a:r>
            <a:r>
              <a:rPr lang="en-US" dirty="0"/>
              <a:t>;</a:t>
            </a:r>
          </a:p>
          <a:p>
            <a:pPr lvl="1"/>
            <a:endParaRPr lang="en-US" dirty="0"/>
          </a:p>
          <a:p>
            <a:pPr lvl="1"/>
            <a:r>
              <a:rPr lang="en-US" dirty="0">
                <a:solidFill>
                  <a:schemeClr val="accent1">
                    <a:lumMod val="50000"/>
                  </a:schemeClr>
                </a:solidFill>
              </a:rPr>
              <a:t>//shared array</a:t>
            </a:r>
          </a:p>
          <a:p>
            <a:pPr lvl="1"/>
            <a:r>
              <a:rPr lang="en-US" dirty="0">
                <a:solidFill>
                  <a:schemeClr val="accent3"/>
                </a:solidFill>
              </a:rPr>
              <a:t>__shared__</a:t>
            </a:r>
            <a:r>
              <a:rPr lang="en-US" dirty="0">
                <a:solidFill>
                  <a:srgbClr val="0070C0"/>
                </a:solidFill>
              </a:rPr>
              <a:t> </a:t>
            </a:r>
            <a:r>
              <a:rPr lang="en-US" dirty="0">
                <a:solidFill>
                  <a:schemeClr val="bg2">
                    <a:lumMod val="50000"/>
                  </a:schemeClr>
                </a:solidFill>
              </a:rPr>
              <a:t>int </a:t>
            </a:r>
            <a:r>
              <a:rPr lang="en-US" dirty="0"/>
              <a:t>s_data [128];</a:t>
            </a:r>
          </a:p>
          <a:p>
            <a:pPr lvl="1"/>
            <a:endParaRPr lang="en-US" dirty="0"/>
          </a:p>
          <a:p>
            <a:pPr lvl="1"/>
            <a:r>
              <a:rPr lang="en-US" dirty="0">
                <a:solidFill>
                  <a:schemeClr val="accent1">
                    <a:lumMod val="50000"/>
                  </a:schemeClr>
                </a:solidFill>
              </a:rPr>
              <a:t>//copy data from global memory to shared memory</a:t>
            </a:r>
          </a:p>
          <a:p>
            <a:pPr lvl="1"/>
            <a:r>
              <a:rPr lang="en-US" dirty="0"/>
              <a:t>s_data[ltid] = d_idata[gtid];</a:t>
            </a:r>
          </a:p>
          <a:p>
            <a:pPr lvl="1"/>
            <a:endParaRPr lang="en-US" dirty="0"/>
          </a:p>
          <a:p>
            <a:pPr lvl="1"/>
            <a:r>
              <a:rPr lang="en-US" dirty="0">
                <a:solidFill>
                  <a:schemeClr val="accent1">
                    <a:lumMod val="50000"/>
                  </a:schemeClr>
                </a:solidFill>
              </a:rPr>
              <a:t>//Sync all threads within a thread-block</a:t>
            </a:r>
          </a:p>
          <a:p>
            <a:pPr lvl="1"/>
            <a:r>
              <a:rPr lang="en-US" dirty="0">
                <a:solidFill>
                  <a:srgbClr val="FEBD1A"/>
                </a:solidFill>
              </a:rPr>
              <a:t>__syncthreads();</a:t>
            </a:r>
          </a:p>
        </p:txBody>
      </p:sp>
      <p:sp>
        <p:nvSpPr>
          <p:cNvPr id="11" name="Rectangle 2">
            <a:extLst>
              <a:ext uri="{FF2B5EF4-FFF2-40B4-BE49-F238E27FC236}">
                <a16:creationId xmlns:a16="http://schemas.microsoft.com/office/drawing/2014/main" id="{E8AC2589-2A66-450D-A829-11755BBB7408}"/>
              </a:ext>
            </a:extLst>
          </p:cNvPr>
          <p:cNvSpPr txBox="1">
            <a:spLocks noChangeArrowheads="1"/>
          </p:cNvSpPr>
          <p:nvPr/>
        </p:nvSpPr>
        <p:spPr>
          <a:xfrm>
            <a:off x="0" y="0"/>
            <a:ext cx="9144000" cy="7620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Simple CUDA Reduction Kernel </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par>
                                <p:cTn id="14" presetID="55" presetClass="exit" presetSubtype="0" fill="hold" grpId="1" nodeType="withEffect">
                                  <p:stCondLst>
                                    <p:cond delay="0"/>
                                  </p:stCondLst>
                                  <p:childTnLst>
                                    <p:anim calcmode="lin" valueType="num">
                                      <p:cBhvr>
                                        <p:cTn id="15" dur="1000"/>
                                        <p:tgtEl>
                                          <p:spTgt spid="5"/>
                                        </p:tgtEl>
                                        <p:attrNameLst>
                                          <p:attrName>ppt_w</p:attrName>
                                        </p:attrNameLst>
                                      </p:cBhvr>
                                      <p:tavLst>
                                        <p:tav tm="0">
                                          <p:val>
                                            <p:strVal val="ppt_w"/>
                                          </p:val>
                                        </p:tav>
                                        <p:tav tm="100000">
                                          <p:val>
                                            <p:strVal val="ppt_w*0.70"/>
                                          </p:val>
                                        </p:tav>
                                      </p:tavLst>
                                    </p:anim>
                                    <p:anim calcmode="lin" valueType="num">
                                      <p:cBhvr>
                                        <p:cTn id="16" dur="1000"/>
                                        <p:tgtEl>
                                          <p:spTgt spid="5"/>
                                        </p:tgtEl>
                                        <p:attrNameLst>
                                          <p:attrName>ppt_h</p:attrName>
                                        </p:attrNameLst>
                                      </p:cBhvr>
                                      <p:tavLst>
                                        <p:tav tm="0">
                                          <p:val>
                                            <p:strVal val="ppt_h"/>
                                          </p:val>
                                        </p:tav>
                                        <p:tav tm="100000">
                                          <p:val>
                                            <p:strVal val="ppt_h"/>
                                          </p:val>
                                        </p:tav>
                                      </p:tavLst>
                                    </p:anim>
                                    <p:animEffect transition="out" filter="fade">
                                      <p:cBhvr>
                                        <p:cTn id="17" dur="1000"/>
                                        <p:tgtEl>
                                          <p:spTgt spid="5"/>
                                        </p:tgtEl>
                                      </p:cBhvr>
                                    </p:animEffect>
                                    <p:set>
                                      <p:cBhvr>
                                        <p:cTn id="18" dur="1" fill="hold">
                                          <p:stCondLst>
                                            <p:cond delay="9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par>
                                <p:cTn id="26" presetID="55" presetClass="exit" presetSubtype="0" fill="hold" grpId="1" nodeType="withEffect">
                                  <p:stCondLst>
                                    <p:cond delay="0"/>
                                  </p:stCondLst>
                                  <p:childTnLst>
                                    <p:anim calcmode="lin" valueType="num">
                                      <p:cBhvr>
                                        <p:cTn id="27" dur="1000"/>
                                        <p:tgtEl>
                                          <p:spTgt spid="6"/>
                                        </p:tgtEl>
                                        <p:attrNameLst>
                                          <p:attrName>ppt_w</p:attrName>
                                        </p:attrNameLst>
                                      </p:cBhvr>
                                      <p:tavLst>
                                        <p:tav tm="0">
                                          <p:val>
                                            <p:strVal val="ppt_w"/>
                                          </p:val>
                                        </p:tav>
                                        <p:tav tm="100000">
                                          <p:val>
                                            <p:strVal val="ppt_w*0.70"/>
                                          </p:val>
                                        </p:tav>
                                      </p:tavLst>
                                    </p:anim>
                                    <p:anim calcmode="lin" valueType="num">
                                      <p:cBhvr>
                                        <p:cTn id="28" dur="1000"/>
                                        <p:tgtEl>
                                          <p:spTgt spid="6"/>
                                        </p:tgtEl>
                                        <p:attrNameLst>
                                          <p:attrName>ppt_h</p:attrName>
                                        </p:attrNameLst>
                                      </p:cBhvr>
                                      <p:tavLst>
                                        <p:tav tm="0">
                                          <p:val>
                                            <p:strVal val="ppt_h"/>
                                          </p:val>
                                        </p:tav>
                                        <p:tav tm="100000">
                                          <p:val>
                                            <p:strVal val="ppt_h"/>
                                          </p:val>
                                        </p:tav>
                                      </p:tavLst>
                                    </p:anim>
                                    <p:animEffect transition="out" filter="fade">
                                      <p:cBhvr>
                                        <p:cTn id="29" dur="1000"/>
                                        <p:tgtEl>
                                          <p:spTgt spid="6"/>
                                        </p:tgtEl>
                                      </p:cBhvr>
                                    </p:animEffect>
                                    <p:set>
                                      <p:cBhvr>
                                        <p:cTn id="30" dur="1" fill="hold">
                                          <p:stCondLst>
                                            <p:cond delay="9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strVal val="#ppt_w*0.70"/>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Effect transition="in" filter="fade">
                                      <p:cBhvr>
                                        <p:cTn id="37" dur="1000"/>
                                        <p:tgtEl>
                                          <p:spTgt spid="9"/>
                                        </p:tgtEl>
                                      </p:cBhvr>
                                    </p:animEffect>
                                  </p:childTnLst>
                                </p:cTn>
                              </p:par>
                              <p:par>
                                <p:cTn id="38" presetID="55" presetClass="exit" presetSubtype="0" fill="hold" grpId="1" nodeType="withEffect">
                                  <p:stCondLst>
                                    <p:cond delay="0"/>
                                  </p:stCondLst>
                                  <p:childTnLst>
                                    <p:anim calcmode="lin" valueType="num">
                                      <p:cBhvr>
                                        <p:cTn id="39" dur="1000"/>
                                        <p:tgtEl>
                                          <p:spTgt spid="7"/>
                                        </p:tgtEl>
                                        <p:attrNameLst>
                                          <p:attrName>ppt_w</p:attrName>
                                        </p:attrNameLst>
                                      </p:cBhvr>
                                      <p:tavLst>
                                        <p:tav tm="0">
                                          <p:val>
                                            <p:strVal val="ppt_w"/>
                                          </p:val>
                                        </p:tav>
                                        <p:tav tm="100000">
                                          <p:val>
                                            <p:strVal val="ppt_w*0.70"/>
                                          </p:val>
                                        </p:tav>
                                      </p:tavLst>
                                    </p:anim>
                                    <p:anim calcmode="lin" valueType="num">
                                      <p:cBhvr>
                                        <p:cTn id="40" dur="1000"/>
                                        <p:tgtEl>
                                          <p:spTgt spid="7"/>
                                        </p:tgtEl>
                                        <p:attrNameLst>
                                          <p:attrName>ppt_h</p:attrName>
                                        </p:attrNameLst>
                                      </p:cBhvr>
                                      <p:tavLst>
                                        <p:tav tm="0">
                                          <p:val>
                                            <p:strVal val="ppt_h"/>
                                          </p:val>
                                        </p:tav>
                                        <p:tav tm="100000">
                                          <p:val>
                                            <p:strVal val="ppt_h"/>
                                          </p:val>
                                        </p:tav>
                                      </p:tavLst>
                                    </p:anim>
                                    <p:animEffect transition="out" filter="fade">
                                      <p:cBhvr>
                                        <p:cTn id="41" dur="1000"/>
                                        <p:tgtEl>
                                          <p:spTgt spid="7"/>
                                        </p:tgtEl>
                                      </p:cBhvr>
                                    </p:animEffect>
                                    <p:set>
                                      <p:cBhvr>
                                        <p:cTn id="42" dur="1" fill="hold">
                                          <p:stCondLst>
                                            <p:cond delay="9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1000" fill="hold"/>
                                        <p:tgtEl>
                                          <p:spTgt spid="10"/>
                                        </p:tgtEl>
                                        <p:attrNameLst>
                                          <p:attrName>ppt_w</p:attrName>
                                        </p:attrNameLst>
                                      </p:cBhvr>
                                      <p:tavLst>
                                        <p:tav tm="0">
                                          <p:val>
                                            <p:strVal val="#ppt_w*0.70"/>
                                          </p:val>
                                        </p:tav>
                                        <p:tav tm="100000">
                                          <p:val>
                                            <p:strVal val="#ppt_w"/>
                                          </p:val>
                                        </p:tav>
                                      </p:tavLst>
                                    </p:anim>
                                    <p:anim calcmode="lin" valueType="num">
                                      <p:cBhvr>
                                        <p:cTn id="48" dur="1000" fill="hold"/>
                                        <p:tgtEl>
                                          <p:spTgt spid="10"/>
                                        </p:tgtEl>
                                        <p:attrNameLst>
                                          <p:attrName>ppt_h</p:attrName>
                                        </p:attrNameLst>
                                      </p:cBhvr>
                                      <p:tavLst>
                                        <p:tav tm="0">
                                          <p:val>
                                            <p:strVal val="#ppt_h"/>
                                          </p:val>
                                        </p:tav>
                                        <p:tav tm="100000">
                                          <p:val>
                                            <p:strVal val="#ppt_h"/>
                                          </p:val>
                                        </p:tav>
                                      </p:tavLst>
                                    </p:anim>
                                    <p:animEffect transition="in" filter="fade">
                                      <p:cBhvr>
                                        <p:cTn id="49" dur="1000"/>
                                        <p:tgtEl>
                                          <p:spTgt spid="10"/>
                                        </p:tgtEl>
                                      </p:cBhvr>
                                    </p:animEffect>
                                  </p:childTnLst>
                                </p:cTn>
                              </p:par>
                              <p:par>
                                <p:cTn id="50" presetID="55" presetClass="exit" presetSubtype="0" fill="hold" grpId="1" nodeType="withEffect">
                                  <p:stCondLst>
                                    <p:cond delay="0"/>
                                  </p:stCondLst>
                                  <p:childTnLst>
                                    <p:anim calcmode="lin" valueType="num">
                                      <p:cBhvr>
                                        <p:cTn id="51" dur="1000"/>
                                        <p:tgtEl>
                                          <p:spTgt spid="9"/>
                                        </p:tgtEl>
                                        <p:attrNameLst>
                                          <p:attrName>ppt_w</p:attrName>
                                        </p:attrNameLst>
                                      </p:cBhvr>
                                      <p:tavLst>
                                        <p:tav tm="0">
                                          <p:val>
                                            <p:strVal val="ppt_w"/>
                                          </p:val>
                                        </p:tav>
                                        <p:tav tm="100000">
                                          <p:val>
                                            <p:strVal val="ppt_w*0.70"/>
                                          </p:val>
                                        </p:tav>
                                      </p:tavLst>
                                    </p:anim>
                                    <p:anim calcmode="lin" valueType="num">
                                      <p:cBhvr>
                                        <p:cTn id="52" dur="1000"/>
                                        <p:tgtEl>
                                          <p:spTgt spid="9"/>
                                        </p:tgtEl>
                                        <p:attrNameLst>
                                          <p:attrName>ppt_h</p:attrName>
                                        </p:attrNameLst>
                                      </p:cBhvr>
                                      <p:tavLst>
                                        <p:tav tm="0">
                                          <p:val>
                                            <p:strVal val="ppt_h"/>
                                          </p:val>
                                        </p:tav>
                                        <p:tav tm="100000">
                                          <p:val>
                                            <p:strVal val="ppt_h"/>
                                          </p:val>
                                        </p:tav>
                                      </p:tavLst>
                                    </p:anim>
                                    <p:animEffect transition="out" filter="fade">
                                      <p:cBhvr>
                                        <p:cTn id="53" dur="1000"/>
                                        <p:tgtEl>
                                          <p:spTgt spid="9"/>
                                        </p:tgtEl>
                                      </p:cBhvr>
                                    </p:animEffect>
                                    <p:set>
                                      <p:cBhvr>
                                        <p:cTn id="54" dur="1" fill="hold">
                                          <p:stCondLst>
                                            <p:cond delay="999"/>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5" presetClass="exit" presetSubtype="0" fill="hold" grpId="1" nodeType="clickEffect">
                                  <p:stCondLst>
                                    <p:cond delay="0"/>
                                  </p:stCondLst>
                                  <p:childTnLst>
                                    <p:anim calcmode="lin" valueType="num">
                                      <p:cBhvr>
                                        <p:cTn id="58" dur="1000"/>
                                        <p:tgtEl>
                                          <p:spTgt spid="10"/>
                                        </p:tgtEl>
                                        <p:attrNameLst>
                                          <p:attrName>ppt_w</p:attrName>
                                        </p:attrNameLst>
                                      </p:cBhvr>
                                      <p:tavLst>
                                        <p:tav tm="0">
                                          <p:val>
                                            <p:strVal val="ppt_w"/>
                                          </p:val>
                                        </p:tav>
                                        <p:tav tm="100000">
                                          <p:val>
                                            <p:strVal val="ppt_w*0.70"/>
                                          </p:val>
                                        </p:tav>
                                      </p:tavLst>
                                    </p:anim>
                                    <p:anim calcmode="lin" valueType="num">
                                      <p:cBhvr>
                                        <p:cTn id="59" dur="1000"/>
                                        <p:tgtEl>
                                          <p:spTgt spid="10"/>
                                        </p:tgtEl>
                                        <p:attrNameLst>
                                          <p:attrName>ppt_h</p:attrName>
                                        </p:attrNameLst>
                                      </p:cBhvr>
                                      <p:tavLst>
                                        <p:tav tm="0">
                                          <p:val>
                                            <p:strVal val="ppt_h"/>
                                          </p:val>
                                        </p:tav>
                                        <p:tav tm="100000">
                                          <p:val>
                                            <p:strVal val="ppt_h"/>
                                          </p:val>
                                        </p:tav>
                                      </p:tavLst>
                                    </p:anim>
                                    <p:animEffect transition="out" filter="fade">
                                      <p:cBhvr>
                                        <p:cTn id="60" dur="1000"/>
                                        <p:tgtEl>
                                          <p:spTgt spid="10"/>
                                        </p:tgtEl>
                                      </p:cBhvr>
                                    </p:animEffect>
                                    <p:set>
                                      <p:cBhvr>
                                        <p:cTn id="61"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9" grpId="0" animBg="1"/>
      <p:bldP spid="9" grpId="1" animBg="1"/>
      <p:bldP spid="7" grpId="0" animBg="1"/>
      <p:bldP spid="7" grpId="1" animBg="1"/>
      <p:bldP spid="6" grpId="0" animBg="1"/>
      <p:bldP spid="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4191000"/>
            <a:ext cx="5029200" cy="1524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52400" y="914400"/>
            <a:ext cx="5105400" cy="32004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152400" y="1017687"/>
            <a:ext cx="4572000" cy="5078313"/>
          </a:xfrm>
          <a:prstGeom prst="rect">
            <a:avLst/>
          </a:prstGeom>
        </p:spPr>
        <p:txBody>
          <a:bodyPr>
            <a:spAutoFit/>
          </a:bodyPr>
          <a:lstStyle/>
          <a:p>
            <a:r>
              <a:rPr lang="en-US" dirty="0">
                <a:solidFill>
                  <a:srgbClr val="00B050"/>
                </a:solidFill>
              </a:rPr>
              <a:t>    </a:t>
            </a:r>
            <a:r>
              <a:rPr lang="en-US" dirty="0">
                <a:solidFill>
                  <a:schemeClr val="accent1">
                    <a:lumMod val="50000"/>
                  </a:schemeClr>
                </a:solidFill>
              </a:rPr>
              <a:t>//Perform reduction on shared memory</a:t>
            </a:r>
          </a:p>
          <a:p>
            <a:r>
              <a:rPr lang="en-US" dirty="0"/>
              <a:t>    </a:t>
            </a:r>
            <a:r>
              <a:rPr lang="en-US" dirty="0">
                <a:solidFill>
                  <a:schemeClr val="bg2">
                    <a:lumMod val="50000"/>
                  </a:schemeClr>
                </a:solidFill>
              </a:rPr>
              <a:t>for</a:t>
            </a:r>
            <a:r>
              <a:rPr lang="en-US" dirty="0"/>
              <a:t> (</a:t>
            </a:r>
            <a:r>
              <a:rPr lang="en-US" dirty="0">
                <a:solidFill>
                  <a:schemeClr val="bg2">
                    <a:lumMod val="50000"/>
                  </a:schemeClr>
                </a:solidFill>
              </a:rPr>
              <a:t>int</a:t>
            </a:r>
            <a:r>
              <a:rPr lang="en-US" dirty="0"/>
              <a:t> s = 1; s </a:t>
            </a:r>
            <a:r>
              <a:rPr lang="en-US" dirty="0">
                <a:solidFill>
                  <a:srgbClr val="FFFF00"/>
                </a:solidFill>
              </a:rPr>
              <a:t>&lt; blockDim.x</a:t>
            </a:r>
            <a:r>
              <a:rPr lang="en-US" dirty="0"/>
              <a:t>; s*=2)</a:t>
            </a:r>
          </a:p>
          <a:p>
            <a:r>
              <a:rPr lang="en-US" dirty="0"/>
              <a:t>    {</a:t>
            </a:r>
          </a:p>
          <a:p>
            <a:r>
              <a:rPr lang="en-US" dirty="0"/>
              <a:t>        </a:t>
            </a:r>
            <a:r>
              <a:rPr lang="en-US" dirty="0">
                <a:solidFill>
                  <a:schemeClr val="bg2">
                    <a:lumMod val="50000"/>
                  </a:schemeClr>
                </a:solidFill>
              </a:rPr>
              <a:t>if </a:t>
            </a:r>
            <a:r>
              <a:rPr lang="en-US" dirty="0"/>
              <a:t>(ltid % (2*s) == 0)</a:t>
            </a:r>
          </a:p>
          <a:p>
            <a:r>
              <a:rPr lang="en-US" dirty="0"/>
              <a:t>        { </a:t>
            </a:r>
          </a:p>
          <a:p>
            <a:r>
              <a:rPr lang="en-US" dirty="0"/>
              <a:t>            s_data[ltid]  += s_data[ltid + s];</a:t>
            </a:r>
          </a:p>
          <a:p>
            <a:r>
              <a:rPr lang="en-US" dirty="0"/>
              <a:t>        }</a:t>
            </a:r>
          </a:p>
          <a:p>
            <a:endParaRPr lang="en-US" dirty="0"/>
          </a:p>
          <a:p>
            <a:pPr lvl="1"/>
            <a:r>
              <a:rPr lang="en-US" dirty="0">
                <a:solidFill>
                  <a:schemeClr val="accent1">
                    <a:lumMod val="50000"/>
                  </a:schemeClr>
                </a:solidFill>
              </a:rPr>
              <a:t>//Sync threads between each stride</a:t>
            </a:r>
          </a:p>
          <a:p>
            <a:r>
              <a:rPr lang="en-US" dirty="0"/>
              <a:t>        </a:t>
            </a:r>
            <a:r>
              <a:rPr lang="en-US" dirty="0">
                <a:solidFill>
                  <a:srgbClr val="FEBD1A"/>
                </a:solidFill>
              </a:rPr>
              <a:t>__syncthreads();</a:t>
            </a:r>
          </a:p>
          <a:p>
            <a:r>
              <a:rPr lang="en-US" dirty="0"/>
              <a:t>    }</a:t>
            </a:r>
          </a:p>
          <a:p>
            <a:endParaRPr lang="en-US" dirty="0"/>
          </a:p>
          <a:p>
            <a:r>
              <a:rPr lang="en-US" dirty="0"/>
              <a:t>    </a:t>
            </a:r>
            <a:r>
              <a:rPr lang="en-US" dirty="0">
                <a:solidFill>
                  <a:schemeClr val="accent1">
                    <a:lumMod val="50000"/>
                  </a:schemeClr>
                </a:solidFill>
              </a:rPr>
              <a:t>//Write partial result to global memory</a:t>
            </a:r>
          </a:p>
          <a:p>
            <a:r>
              <a:rPr lang="en-US" dirty="0"/>
              <a:t>    </a:t>
            </a:r>
            <a:r>
              <a:rPr lang="en-US" dirty="0">
                <a:solidFill>
                  <a:schemeClr val="bg2">
                    <a:lumMod val="50000"/>
                  </a:schemeClr>
                </a:solidFill>
              </a:rPr>
              <a:t>if</a:t>
            </a:r>
            <a:r>
              <a:rPr lang="en-US" dirty="0">
                <a:solidFill>
                  <a:schemeClr val="bg1"/>
                </a:solidFill>
              </a:rPr>
              <a:t> </a:t>
            </a:r>
            <a:r>
              <a:rPr lang="en-US" dirty="0"/>
              <a:t>(ltid == 0)</a:t>
            </a:r>
          </a:p>
          <a:p>
            <a:r>
              <a:rPr lang="en-US" dirty="0"/>
              <a:t>    {</a:t>
            </a:r>
          </a:p>
          <a:p>
            <a:r>
              <a:rPr lang="en-US" dirty="0"/>
              <a:t>        d_odata[</a:t>
            </a:r>
            <a:r>
              <a:rPr lang="en-US" dirty="0">
                <a:solidFill>
                  <a:srgbClr val="FEBD1A"/>
                </a:solidFill>
              </a:rPr>
              <a:t>blockIdx.x</a:t>
            </a:r>
            <a:r>
              <a:rPr lang="en-US" dirty="0"/>
              <a:t>] = s_data[0];</a:t>
            </a:r>
          </a:p>
          <a:p>
            <a:r>
              <a:rPr lang="en-US" dirty="0"/>
              <a:t>    }	</a:t>
            </a:r>
          </a:p>
          <a:p>
            <a:r>
              <a:rPr lang="en-US" dirty="0"/>
              <a:t>}</a:t>
            </a:r>
          </a:p>
        </p:txBody>
      </p:sp>
      <p:sp>
        <p:nvSpPr>
          <p:cNvPr id="6" name="Rectangle 2"/>
          <p:cNvSpPr txBox="1">
            <a:spLocks noChangeArrowheads="1"/>
          </p:cNvSpPr>
          <p:nvPr/>
        </p:nvSpPr>
        <p:spPr>
          <a:xfrm>
            <a:off x="0" y="0"/>
            <a:ext cx="9144000" cy="7620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Simple CUDA Reduction Kernel (Continued…)</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5" presetClass="exit" presetSubtype="0" fill="hold" grpId="1" nodeType="withEffect">
                                  <p:stCondLst>
                                    <p:cond delay="0"/>
                                  </p:stCondLst>
                                  <p:childTnLst>
                                    <p:anim calcmode="lin" valueType="num">
                                      <p:cBhvr>
                                        <p:cTn id="18" dur="1000"/>
                                        <p:tgtEl>
                                          <p:spTgt spid="4"/>
                                        </p:tgtEl>
                                        <p:attrNameLst>
                                          <p:attrName>ppt_w</p:attrName>
                                        </p:attrNameLst>
                                      </p:cBhvr>
                                      <p:tavLst>
                                        <p:tav tm="0">
                                          <p:val>
                                            <p:strVal val="ppt_w"/>
                                          </p:val>
                                        </p:tav>
                                        <p:tav tm="100000">
                                          <p:val>
                                            <p:strVal val="ppt_w*0.70"/>
                                          </p:val>
                                        </p:tav>
                                      </p:tavLst>
                                    </p:anim>
                                    <p:anim calcmode="lin" valueType="num">
                                      <p:cBhvr>
                                        <p:cTn id="19" dur="1000"/>
                                        <p:tgtEl>
                                          <p:spTgt spid="4"/>
                                        </p:tgtEl>
                                        <p:attrNameLst>
                                          <p:attrName>ppt_h</p:attrName>
                                        </p:attrNameLst>
                                      </p:cBhvr>
                                      <p:tavLst>
                                        <p:tav tm="0">
                                          <p:val>
                                            <p:strVal val="ppt_h"/>
                                          </p:val>
                                        </p:tav>
                                        <p:tav tm="100000">
                                          <p:val>
                                            <p:strVal val="ppt_h"/>
                                          </p:val>
                                        </p:tav>
                                      </p:tavLst>
                                    </p:anim>
                                    <p:animEffect transition="out" filter="fade">
                                      <p:cBhvr>
                                        <p:cTn id="20" dur="1000"/>
                                        <p:tgtEl>
                                          <p:spTgt spid="4"/>
                                        </p:tgtEl>
                                      </p:cBhvr>
                                    </p:animEffect>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5" presetClass="exit" presetSubtype="0" fill="hold" grpId="1" nodeType="clickEffect">
                                  <p:stCondLst>
                                    <p:cond delay="0"/>
                                  </p:stCondLst>
                                  <p:childTnLst>
                                    <p:anim calcmode="lin" valueType="num">
                                      <p:cBhvr>
                                        <p:cTn id="25" dur="1000"/>
                                        <p:tgtEl>
                                          <p:spTgt spid="5"/>
                                        </p:tgtEl>
                                        <p:attrNameLst>
                                          <p:attrName>ppt_w</p:attrName>
                                        </p:attrNameLst>
                                      </p:cBhvr>
                                      <p:tavLst>
                                        <p:tav tm="0">
                                          <p:val>
                                            <p:strVal val="ppt_w"/>
                                          </p:val>
                                        </p:tav>
                                        <p:tav tm="100000">
                                          <p:val>
                                            <p:strVal val="ppt_w*0.70"/>
                                          </p:val>
                                        </p:tav>
                                      </p:tavLst>
                                    </p:anim>
                                    <p:anim calcmode="lin" valueType="num">
                                      <p:cBhvr>
                                        <p:cTn id="26" dur="1000"/>
                                        <p:tgtEl>
                                          <p:spTgt spid="5"/>
                                        </p:tgtEl>
                                        <p:attrNameLst>
                                          <p:attrName>ppt_h</p:attrName>
                                        </p:attrNameLst>
                                      </p:cBhvr>
                                      <p:tavLst>
                                        <p:tav tm="0">
                                          <p:val>
                                            <p:strVal val="ppt_h"/>
                                          </p:val>
                                        </p:tav>
                                        <p:tav tm="100000">
                                          <p:val>
                                            <p:strVal val="ppt_h"/>
                                          </p:val>
                                        </p:tav>
                                      </p:tavLst>
                                    </p:anim>
                                    <p:animEffect transition="out" filter="fade">
                                      <p:cBhvr>
                                        <p:cTn id="27" dur="1000"/>
                                        <p:tgtEl>
                                          <p:spTgt spid="5"/>
                                        </p:tgtEl>
                                      </p:cBhvr>
                                    </p:animEffect>
                                    <p:set>
                                      <p:cBhvr>
                                        <p:cTn id="28"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 grpId="0" animBg="1"/>
      <p:bldP spid="4"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52400" y="5867400"/>
            <a:ext cx="83820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152400" y="4724400"/>
            <a:ext cx="83820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52400" y="3657600"/>
            <a:ext cx="83820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52400" y="2895600"/>
            <a:ext cx="83820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52400" y="2133600"/>
            <a:ext cx="83820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52400" y="990600"/>
            <a:ext cx="2743200" cy="3810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75" name="Rectangle 3"/>
          <p:cNvSpPr>
            <a:spLocks noGrp="1" noChangeArrowheads="1"/>
          </p:cNvSpPr>
          <p:nvPr>
            <p:ph type="body" idx="4294967295"/>
          </p:nvPr>
        </p:nvSpPr>
        <p:spPr>
          <a:xfrm>
            <a:off x="152400" y="957263"/>
            <a:ext cx="8991600" cy="5672137"/>
          </a:xfrm>
          <a:prstGeom prst="rect">
            <a:avLst/>
          </a:prstGeom>
        </p:spPr>
        <p:txBody>
          <a:bodyPr>
            <a:normAutofit lnSpcReduction="10000"/>
          </a:bodyPr>
          <a:lstStyle/>
          <a:p>
            <a:pPr>
              <a:lnSpc>
                <a:spcPct val="100000"/>
              </a:lnSpc>
              <a:buNone/>
            </a:pPr>
            <a:r>
              <a:rPr lang="en-US" sz="1800" dirty="0">
                <a:solidFill>
                  <a:schemeClr val="bg2">
                    <a:lumMod val="50000"/>
                  </a:schemeClr>
                </a:solidFill>
              </a:rPr>
              <a:t>int</a:t>
            </a:r>
            <a:r>
              <a:rPr lang="en-US" sz="1800" dirty="0"/>
              <a:t> sum_reduction()</a:t>
            </a:r>
          </a:p>
          <a:p>
            <a:pPr>
              <a:lnSpc>
                <a:spcPct val="100000"/>
              </a:lnSpc>
              <a:buNone/>
            </a:pPr>
            <a:r>
              <a:rPr lang="en-US" sz="1800" dirty="0"/>
              <a:t>{</a:t>
            </a:r>
          </a:p>
          <a:p>
            <a:pPr>
              <a:lnSpc>
                <a:spcPct val="100000"/>
              </a:lnSpc>
              <a:buNone/>
            </a:pPr>
            <a:r>
              <a:rPr lang="en-US" sz="1800" dirty="0"/>
              <a:t>      …..</a:t>
            </a:r>
          </a:p>
          <a:p>
            <a:pPr>
              <a:lnSpc>
                <a:spcPct val="100000"/>
              </a:lnSpc>
              <a:buNone/>
            </a:pPr>
            <a:r>
              <a:rPr lang="en-US" sz="1800" dirty="0">
                <a:solidFill>
                  <a:srgbClr val="00B050"/>
                </a:solidFill>
              </a:rPr>
              <a:t>	</a:t>
            </a:r>
            <a:r>
              <a:rPr lang="en-US" sz="1800" dirty="0">
                <a:solidFill>
                  <a:schemeClr val="accent1">
                    <a:lumMod val="50000"/>
                  </a:schemeClr>
                </a:solidFill>
              </a:rPr>
              <a:t>//Allocate memory for device input array</a:t>
            </a:r>
          </a:p>
          <a:p>
            <a:pPr>
              <a:lnSpc>
                <a:spcPct val="100000"/>
              </a:lnSpc>
              <a:buNone/>
            </a:pPr>
            <a:r>
              <a:rPr lang="en-US" sz="1800" dirty="0"/>
              <a:t> 	</a:t>
            </a:r>
            <a:r>
              <a:rPr lang="en-US" sz="1800" dirty="0">
                <a:solidFill>
                  <a:schemeClr val="accent3"/>
                </a:solidFill>
              </a:rPr>
              <a:t>cudaMalloc</a:t>
            </a:r>
            <a:r>
              <a:rPr lang="en-US" sz="1800" dirty="0"/>
              <a:t>((</a:t>
            </a:r>
            <a:r>
              <a:rPr lang="en-US" sz="1800" dirty="0">
                <a:solidFill>
                  <a:schemeClr val="bg2">
                    <a:lumMod val="50000"/>
                  </a:schemeClr>
                </a:solidFill>
              </a:rPr>
              <a:t>void</a:t>
            </a:r>
            <a:r>
              <a:rPr lang="en-US" sz="1800" dirty="0"/>
              <a:t> **)&amp;d_idata, P*</a:t>
            </a:r>
            <a:r>
              <a:rPr lang="en-US" sz="1800" dirty="0">
                <a:solidFill>
                  <a:schemeClr val="bg2">
                    <a:lumMod val="50000"/>
                  </a:schemeClr>
                </a:solidFill>
              </a:rPr>
              <a:t>sizeof</a:t>
            </a:r>
            <a:r>
              <a:rPr lang="en-US" sz="1800" dirty="0"/>
              <a:t>(</a:t>
            </a:r>
            <a:r>
              <a:rPr lang="en-US" sz="1800" dirty="0">
                <a:solidFill>
                  <a:schemeClr val="bg2">
                    <a:lumMod val="50000"/>
                  </a:schemeClr>
                </a:solidFill>
              </a:rPr>
              <a:t>int</a:t>
            </a:r>
            <a:r>
              <a:rPr lang="en-US" sz="1800" dirty="0"/>
              <a:t>)); </a:t>
            </a:r>
            <a:endParaRPr lang="en-US" sz="1800" dirty="0">
              <a:solidFill>
                <a:srgbClr val="00B050"/>
              </a:solidFill>
            </a:endParaRPr>
          </a:p>
          <a:p>
            <a:pPr>
              <a:lnSpc>
                <a:spcPct val="100000"/>
              </a:lnSpc>
              <a:buNone/>
            </a:pPr>
            <a:r>
              <a:rPr lang="en-US" sz="1800" dirty="0">
                <a:solidFill>
                  <a:srgbClr val="00B050"/>
                </a:solidFill>
              </a:rPr>
              <a:t>	</a:t>
            </a:r>
            <a:r>
              <a:rPr lang="en-US" sz="1800" dirty="0">
                <a:solidFill>
                  <a:schemeClr val="accent1">
                    <a:lumMod val="50000"/>
                  </a:schemeClr>
                </a:solidFill>
              </a:rPr>
              <a:t>//Copy host input memory to device input memory</a:t>
            </a:r>
          </a:p>
          <a:p>
            <a:pPr>
              <a:lnSpc>
                <a:spcPct val="100000"/>
              </a:lnSpc>
              <a:buNone/>
            </a:pPr>
            <a:r>
              <a:rPr lang="en-US" sz="1800" dirty="0"/>
              <a:t>	</a:t>
            </a:r>
            <a:r>
              <a:rPr lang="en-US" sz="1800" dirty="0">
                <a:solidFill>
                  <a:schemeClr val="accent3"/>
                </a:solidFill>
              </a:rPr>
              <a:t>cudaMemcpy</a:t>
            </a:r>
            <a:r>
              <a:rPr lang="en-US" sz="1800" dirty="0"/>
              <a:t>(d_idata, h_idata, P*</a:t>
            </a:r>
            <a:r>
              <a:rPr lang="en-US" sz="1800" dirty="0">
                <a:solidFill>
                  <a:schemeClr val="bg2">
                    <a:lumMod val="50000"/>
                  </a:schemeClr>
                </a:solidFill>
              </a:rPr>
              <a:t>sizeof</a:t>
            </a:r>
            <a:r>
              <a:rPr lang="en-US" sz="1800" dirty="0"/>
              <a:t>(</a:t>
            </a:r>
            <a:r>
              <a:rPr lang="en-US" sz="1800" dirty="0">
                <a:solidFill>
                  <a:schemeClr val="bg2">
                    <a:lumMod val="50000"/>
                  </a:schemeClr>
                </a:solidFill>
              </a:rPr>
              <a:t>int</a:t>
            </a:r>
            <a:r>
              <a:rPr lang="en-US" sz="1800" dirty="0"/>
              <a:t>), </a:t>
            </a:r>
            <a:r>
              <a:rPr lang="en-US" sz="1800" dirty="0">
                <a:solidFill>
                  <a:schemeClr val="accent3"/>
                </a:solidFill>
              </a:rPr>
              <a:t>cudaMemcpyHostToDevice</a:t>
            </a:r>
            <a:r>
              <a:rPr lang="en-US" sz="1800" dirty="0"/>
              <a:t>); </a:t>
            </a:r>
          </a:p>
          <a:p>
            <a:pPr>
              <a:lnSpc>
                <a:spcPct val="100000"/>
              </a:lnSpc>
              <a:buNone/>
            </a:pPr>
            <a:r>
              <a:rPr lang="en-US" sz="1800" dirty="0">
                <a:solidFill>
                  <a:srgbClr val="00B050"/>
                </a:solidFill>
              </a:rPr>
              <a:t>	</a:t>
            </a:r>
            <a:r>
              <a:rPr lang="en-US" sz="1800" dirty="0">
                <a:solidFill>
                  <a:schemeClr val="accent1">
                    <a:lumMod val="50000"/>
                  </a:schemeClr>
                </a:solidFill>
              </a:rPr>
              <a:t>//Allocate memory for device output array</a:t>
            </a:r>
          </a:p>
          <a:p>
            <a:pPr>
              <a:lnSpc>
                <a:spcPct val="100000"/>
              </a:lnSpc>
              <a:buNone/>
            </a:pPr>
            <a:r>
              <a:rPr lang="en-US" sz="1800" dirty="0">
                <a:solidFill>
                  <a:srgbClr val="C00000"/>
                </a:solidFill>
              </a:rPr>
              <a:t>	</a:t>
            </a:r>
            <a:r>
              <a:rPr lang="en-US" sz="1800" dirty="0">
                <a:solidFill>
                  <a:schemeClr val="accent3"/>
                </a:solidFill>
              </a:rPr>
              <a:t>cudaMalloc</a:t>
            </a:r>
            <a:r>
              <a:rPr lang="en-US" sz="1800" dirty="0"/>
              <a:t>((</a:t>
            </a:r>
            <a:r>
              <a:rPr lang="en-US" sz="1800" dirty="0">
                <a:solidFill>
                  <a:schemeClr val="bg2">
                    <a:lumMod val="50000"/>
                  </a:schemeClr>
                </a:solidFill>
              </a:rPr>
              <a:t>void</a:t>
            </a:r>
            <a:r>
              <a:rPr lang="en-US" sz="1800" dirty="0"/>
              <a:t> **)&amp;d_odata, M*</a:t>
            </a:r>
            <a:r>
              <a:rPr lang="en-US" sz="1800" dirty="0">
                <a:solidFill>
                  <a:schemeClr val="bg2">
                    <a:lumMod val="50000"/>
                  </a:schemeClr>
                </a:solidFill>
              </a:rPr>
              <a:t>sizeof</a:t>
            </a:r>
            <a:r>
              <a:rPr lang="en-US" sz="1800" dirty="0"/>
              <a:t>(</a:t>
            </a:r>
            <a:r>
              <a:rPr lang="en-US" sz="1800" dirty="0">
                <a:solidFill>
                  <a:srgbClr val="0070C0"/>
                </a:solidFill>
              </a:rPr>
              <a:t>i</a:t>
            </a:r>
            <a:r>
              <a:rPr lang="en-US" sz="1800" dirty="0">
                <a:solidFill>
                  <a:schemeClr val="bg2">
                    <a:lumMod val="50000"/>
                  </a:schemeClr>
                </a:solidFill>
              </a:rPr>
              <a:t>nt</a:t>
            </a:r>
            <a:r>
              <a:rPr lang="en-US" sz="1800" dirty="0"/>
              <a:t>)); </a:t>
            </a:r>
          </a:p>
          <a:p>
            <a:pPr>
              <a:lnSpc>
                <a:spcPct val="100000"/>
              </a:lnSpc>
              <a:buNone/>
            </a:pPr>
            <a:r>
              <a:rPr lang="en-US" sz="1800" dirty="0"/>
              <a:t>	</a:t>
            </a:r>
          </a:p>
          <a:p>
            <a:pPr>
              <a:lnSpc>
                <a:spcPct val="100000"/>
              </a:lnSpc>
              <a:buNone/>
            </a:pPr>
            <a:r>
              <a:rPr lang="en-US" sz="1800" dirty="0"/>
              <a:t>	</a:t>
            </a:r>
            <a:r>
              <a:rPr lang="en-US" sz="1800" dirty="0">
                <a:solidFill>
                  <a:schemeClr val="accent1">
                    <a:lumMod val="50000"/>
                  </a:schemeClr>
                </a:solidFill>
              </a:rPr>
              <a:t>//Launch kernel</a:t>
            </a:r>
          </a:p>
          <a:p>
            <a:pPr>
              <a:lnSpc>
                <a:spcPct val="100000"/>
              </a:lnSpc>
              <a:buNone/>
            </a:pPr>
            <a:r>
              <a:rPr lang="en-US" sz="1800" dirty="0"/>
              <a:t>	reduction_kernel &lt;&lt;&lt; M, N &gt;&gt;&gt; (d_idata, d_odata); </a:t>
            </a:r>
          </a:p>
          <a:p>
            <a:pPr>
              <a:lnSpc>
                <a:spcPct val="100000"/>
              </a:lnSpc>
              <a:buNone/>
            </a:pPr>
            <a:endParaRPr lang="en-US" sz="1800" dirty="0"/>
          </a:p>
          <a:p>
            <a:pPr>
              <a:lnSpc>
                <a:spcPct val="100000"/>
              </a:lnSpc>
              <a:buNone/>
            </a:pPr>
            <a:r>
              <a:rPr lang="en-US" sz="1800" dirty="0"/>
              <a:t>	</a:t>
            </a:r>
            <a:r>
              <a:rPr lang="en-US" sz="1800" dirty="0">
                <a:solidFill>
                  <a:schemeClr val="accent1">
                    <a:lumMod val="50000"/>
                  </a:schemeClr>
                </a:solidFill>
              </a:rPr>
              <a:t>//Copy device output memory to host output memory</a:t>
            </a:r>
          </a:p>
          <a:p>
            <a:pPr>
              <a:lnSpc>
                <a:spcPct val="100000"/>
              </a:lnSpc>
              <a:buNone/>
            </a:pPr>
            <a:r>
              <a:rPr lang="en-US" sz="1800" dirty="0"/>
              <a:t>	</a:t>
            </a:r>
            <a:r>
              <a:rPr lang="en-US" sz="1800" dirty="0">
                <a:solidFill>
                  <a:schemeClr val="accent3"/>
                </a:solidFill>
              </a:rPr>
              <a:t>cudaMemcpy</a:t>
            </a:r>
            <a:r>
              <a:rPr lang="en-US" sz="1800" dirty="0"/>
              <a:t>(h_odata, d_odata, M*</a:t>
            </a:r>
            <a:r>
              <a:rPr lang="en-US" sz="1800" dirty="0">
                <a:solidFill>
                  <a:schemeClr val="bg2">
                    <a:lumMod val="50000"/>
                  </a:schemeClr>
                </a:solidFill>
              </a:rPr>
              <a:t>sizeof</a:t>
            </a:r>
            <a:r>
              <a:rPr lang="en-US" sz="1800" dirty="0"/>
              <a:t>(</a:t>
            </a:r>
            <a:r>
              <a:rPr lang="en-US" sz="1800" dirty="0">
                <a:solidFill>
                  <a:schemeClr val="bg2">
                    <a:lumMod val="50000"/>
                  </a:schemeClr>
                </a:solidFill>
              </a:rPr>
              <a:t>int</a:t>
            </a:r>
            <a:r>
              <a:rPr lang="en-US" sz="1800" dirty="0"/>
              <a:t>), </a:t>
            </a:r>
            <a:r>
              <a:rPr lang="en-US" sz="1800" dirty="0">
                <a:solidFill>
                  <a:schemeClr val="accent3"/>
                </a:solidFill>
              </a:rPr>
              <a:t>cudaMemcpyDeviceToHost</a:t>
            </a:r>
            <a:r>
              <a:rPr lang="en-US" sz="2000" dirty="0"/>
              <a:t>); </a:t>
            </a:r>
            <a:endParaRPr lang="en-US" sz="1200" dirty="0">
              <a:latin typeface="Arial" charset="0"/>
            </a:endParaRPr>
          </a:p>
        </p:txBody>
      </p:sp>
      <p:sp>
        <p:nvSpPr>
          <p:cNvPr id="79874" name="Rectangle 2"/>
          <p:cNvSpPr>
            <a:spLocks noGrp="1" noChangeArrowheads="1"/>
          </p:cNvSpPr>
          <p:nvPr>
            <p:ph type="title"/>
          </p:nvPr>
        </p:nvSpPr>
        <p:spPr>
          <a:prstGeom prst="rect">
            <a:avLst/>
          </a:prstGeom>
        </p:spPr>
        <p:txBody>
          <a:bodyPr>
            <a:normAutofit/>
          </a:bodyPr>
          <a:lstStyle/>
          <a:p>
            <a:r>
              <a:rPr lang="en-US" dirty="0"/>
              <a:t>Host Code Snippet</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par>
                                <p:cTn id="17" presetID="55" presetClass="exit" presetSubtype="0" fill="hold" grpId="1" nodeType="withEffect">
                                  <p:stCondLst>
                                    <p:cond delay="0"/>
                                  </p:stCondLst>
                                  <p:childTnLst>
                                    <p:anim calcmode="lin" valueType="num">
                                      <p:cBhvr>
                                        <p:cTn id="18" dur="1000"/>
                                        <p:tgtEl>
                                          <p:spTgt spid="5"/>
                                        </p:tgtEl>
                                        <p:attrNameLst>
                                          <p:attrName>ppt_w</p:attrName>
                                        </p:attrNameLst>
                                      </p:cBhvr>
                                      <p:tavLst>
                                        <p:tav tm="0">
                                          <p:val>
                                            <p:strVal val="ppt_w"/>
                                          </p:val>
                                        </p:tav>
                                        <p:tav tm="100000">
                                          <p:val>
                                            <p:strVal val="ppt_w*0.70"/>
                                          </p:val>
                                        </p:tav>
                                      </p:tavLst>
                                    </p:anim>
                                    <p:anim calcmode="lin" valueType="num">
                                      <p:cBhvr>
                                        <p:cTn id="19" dur="1000"/>
                                        <p:tgtEl>
                                          <p:spTgt spid="5"/>
                                        </p:tgtEl>
                                        <p:attrNameLst>
                                          <p:attrName>ppt_h</p:attrName>
                                        </p:attrNameLst>
                                      </p:cBhvr>
                                      <p:tavLst>
                                        <p:tav tm="0">
                                          <p:val>
                                            <p:strVal val="ppt_h"/>
                                          </p:val>
                                        </p:tav>
                                        <p:tav tm="100000">
                                          <p:val>
                                            <p:strVal val="ppt_h"/>
                                          </p:val>
                                        </p:tav>
                                      </p:tavLst>
                                    </p:anim>
                                    <p:animEffect transition="out" filter="fade">
                                      <p:cBhvr>
                                        <p:cTn id="20" dur="1000"/>
                                        <p:tgtEl>
                                          <p:spTgt spid="5"/>
                                        </p:tgtEl>
                                      </p:cBhvr>
                                    </p:animEffect>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strVal val="#ppt_w*0.70"/>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Effect transition="in" filter="fade">
                                      <p:cBhvr>
                                        <p:cTn id="28" dur="1000"/>
                                        <p:tgtEl>
                                          <p:spTgt spid="7"/>
                                        </p:tgtEl>
                                      </p:cBhvr>
                                    </p:animEffect>
                                  </p:childTnLst>
                                </p:cTn>
                              </p:par>
                              <p:par>
                                <p:cTn id="29" presetID="55" presetClass="exit" presetSubtype="0" fill="hold" grpId="1" nodeType="withEffect">
                                  <p:stCondLst>
                                    <p:cond delay="0"/>
                                  </p:stCondLst>
                                  <p:childTnLst>
                                    <p:anim calcmode="lin" valueType="num">
                                      <p:cBhvr>
                                        <p:cTn id="30" dur="1000"/>
                                        <p:tgtEl>
                                          <p:spTgt spid="6"/>
                                        </p:tgtEl>
                                        <p:attrNameLst>
                                          <p:attrName>ppt_w</p:attrName>
                                        </p:attrNameLst>
                                      </p:cBhvr>
                                      <p:tavLst>
                                        <p:tav tm="0">
                                          <p:val>
                                            <p:strVal val="ppt_w"/>
                                          </p:val>
                                        </p:tav>
                                        <p:tav tm="100000">
                                          <p:val>
                                            <p:strVal val="ppt_w*0.70"/>
                                          </p:val>
                                        </p:tav>
                                      </p:tavLst>
                                    </p:anim>
                                    <p:anim calcmode="lin" valueType="num">
                                      <p:cBhvr>
                                        <p:cTn id="31" dur="1000"/>
                                        <p:tgtEl>
                                          <p:spTgt spid="6"/>
                                        </p:tgtEl>
                                        <p:attrNameLst>
                                          <p:attrName>ppt_h</p:attrName>
                                        </p:attrNameLst>
                                      </p:cBhvr>
                                      <p:tavLst>
                                        <p:tav tm="0">
                                          <p:val>
                                            <p:strVal val="ppt_h"/>
                                          </p:val>
                                        </p:tav>
                                        <p:tav tm="100000">
                                          <p:val>
                                            <p:strVal val="ppt_h"/>
                                          </p:val>
                                        </p:tav>
                                      </p:tavLst>
                                    </p:anim>
                                    <p:animEffect transition="out" filter="fade">
                                      <p:cBhvr>
                                        <p:cTn id="32" dur="1000"/>
                                        <p:tgtEl>
                                          <p:spTgt spid="6"/>
                                        </p:tgtEl>
                                      </p:cBhvr>
                                    </p:animEffect>
                                    <p:set>
                                      <p:cBhvr>
                                        <p:cTn id="33" dur="1" fill="hold">
                                          <p:stCondLst>
                                            <p:cond delay="9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0.70"/>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5" presetClass="exit" presetSubtype="0" fill="hold" grpId="1" nodeType="withEffect">
                                  <p:stCondLst>
                                    <p:cond delay="0"/>
                                  </p:stCondLst>
                                  <p:childTnLst>
                                    <p:anim calcmode="lin" valueType="num">
                                      <p:cBhvr>
                                        <p:cTn id="42" dur="1000"/>
                                        <p:tgtEl>
                                          <p:spTgt spid="7"/>
                                        </p:tgtEl>
                                        <p:attrNameLst>
                                          <p:attrName>ppt_w</p:attrName>
                                        </p:attrNameLst>
                                      </p:cBhvr>
                                      <p:tavLst>
                                        <p:tav tm="0">
                                          <p:val>
                                            <p:strVal val="ppt_w"/>
                                          </p:val>
                                        </p:tav>
                                        <p:tav tm="100000">
                                          <p:val>
                                            <p:strVal val="ppt_w*0.70"/>
                                          </p:val>
                                        </p:tav>
                                      </p:tavLst>
                                    </p:anim>
                                    <p:anim calcmode="lin" valueType="num">
                                      <p:cBhvr>
                                        <p:cTn id="43" dur="1000"/>
                                        <p:tgtEl>
                                          <p:spTgt spid="7"/>
                                        </p:tgtEl>
                                        <p:attrNameLst>
                                          <p:attrName>ppt_h</p:attrName>
                                        </p:attrNameLst>
                                      </p:cBhvr>
                                      <p:tavLst>
                                        <p:tav tm="0">
                                          <p:val>
                                            <p:strVal val="ppt_h"/>
                                          </p:val>
                                        </p:tav>
                                        <p:tav tm="100000">
                                          <p:val>
                                            <p:strVal val="ppt_h"/>
                                          </p:val>
                                        </p:tav>
                                      </p:tavLst>
                                    </p:anim>
                                    <p:animEffect transition="out" filter="fade">
                                      <p:cBhvr>
                                        <p:cTn id="44" dur="1000"/>
                                        <p:tgtEl>
                                          <p:spTgt spid="7"/>
                                        </p:tgtEl>
                                      </p:cBhvr>
                                    </p:animEffect>
                                    <p:set>
                                      <p:cBhvr>
                                        <p:cTn id="45" dur="1" fill="hold">
                                          <p:stCondLst>
                                            <p:cond delay="999"/>
                                          </p:stCondLst>
                                        </p:cTn>
                                        <p:tgtEl>
                                          <p:spTgt spid="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1000" fill="hold"/>
                                        <p:tgtEl>
                                          <p:spTgt spid="9"/>
                                        </p:tgtEl>
                                        <p:attrNameLst>
                                          <p:attrName>ppt_w</p:attrName>
                                        </p:attrNameLst>
                                      </p:cBhvr>
                                      <p:tavLst>
                                        <p:tav tm="0">
                                          <p:val>
                                            <p:strVal val="#ppt_w*0.70"/>
                                          </p:val>
                                        </p:tav>
                                        <p:tav tm="100000">
                                          <p:val>
                                            <p:strVal val="#ppt_w"/>
                                          </p:val>
                                        </p:tav>
                                      </p:tavLst>
                                    </p:anim>
                                    <p:anim calcmode="lin" valueType="num">
                                      <p:cBhvr>
                                        <p:cTn id="51" dur="1000" fill="hold"/>
                                        <p:tgtEl>
                                          <p:spTgt spid="9"/>
                                        </p:tgtEl>
                                        <p:attrNameLst>
                                          <p:attrName>ppt_h</p:attrName>
                                        </p:attrNameLst>
                                      </p:cBhvr>
                                      <p:tavLst>
                                        <p:tav tm="0">
                                          <p:val>
                                            <p:strVal val="#ppt_h"/>
                                          </p:val>
                                        </p:tav>
                                        <p:tav tm="100000">
                                          <p:val>
                                            <p:strVal val="#ppt_h"/>
                                          </p:val>
                                        </p:tav>
                                      </p:tavLst>
                                    </p:anim>
                                    <p:animEffect transition="in" filter="fade">
                                      <p:cBhvr>
                                        <p:cTn id="52" dur="1000"/>
                                        <p:tgtEl>
                                          <p:spTgt spid="9"/>
                                        </p:tgtEl>
                                      </p:cBhvr>
                                    </p:animEffect>
                                  </p:childTnLst>
                                </p:cTn>
                              </p:par>
                              <p:par>
                                <p:cTn id="53" presetID="55" presetClass="exit" presetSubtype="0" fill="hold" grpId="1" nodeType="withEffect">
                                  <p:stCondLst>
                                    <p:cond delay="0"/>
                                  </p:stCondLst>
                                  <p:childTnLst>
                                    <p:anim calcmode="lin" valueType="num">
                                      <p:cBhvr>
                                        <p:cTn id="54" dur="1000"/>
                                        <p:tgtEl>
                                          <p:spTgt spid="8"/>
                                        </p:tgtEl>
                                        <p:attrNameLst>
                                          <p:attrName>ppt_w</p:attrName>
                                        </p:attrNameLst>
                                      </p:cBhvr>
                                      <p:tavLst>
                                        <p:tav tm="0">
                                          <p:val>
                                            <p:strVal val="ppt_w"/>
                                          </p:val>
                                        </p:tav>
                                        <p:tav tm="100000">
                                          <p:val>
                                            <p:strVal val="ppt_w*0.70"/>
                                          </p:val>
                                        </p:tav>
                                      </p:tavLst>
                                    </p:anim>
                                    <p:anim calcmode="lin" valueType="num">
                                      <p:cBhvr>
                                        <p:cTn id="55" dur="1000"/>
                                        <p:tgtEl>
                                          <p:spTgt spid="8"/>
                                        </p:tgtEl>
                                        <p:attrNameLst>
                                          <p:attrName>ppt_h</p:attrName>
                                        </p:attrNameLst>
                                      </p:cBhvr>
                                      <p:tavLst>
                                        <p:tav tm="0">
                                          <p:val>
                                            <p:strVal val="ppt_h"/>
                                          </p:val>
                                        </p:tav>
                                        <p:tav tm="100000">
                                          <p:val>
                                            <p:strVal val="ppt_h"/>
                                          </p:val>
                                        </p:tav>
                                      </p:tavLst>
                                    </p:anim>
                                    <p:animEffect transition="out" filter="fade">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1000" fill="hold"/>
                                        <p:tgtEl>
                                          <p:spTgt spid="10"/>
                                        </p:tgtEl>
                                        <p:attrNameLst>
                                          <p:attrName>ppt_w</p:attrName>
                                        </p:attrNameLst>
                                      </p:cBhvr>
                                      <p:tavLst>
                                        <p:tav tm="0">
                                          <p:val>
                                            <p:strVal val="#ppt_w*0.70"/>
                                          </p:val>
                                        </p:tav>
                                        <p:tav tm="100000">
                                          <p:val>
                                            <p:strVal val="#ppt_w"/>
                                          </p:val>
                                        </p:tav>
                                      </p:tavLst>
                                    </p:anim>
                                    <p:anim calcmode="lin" valueType="num">
                                      <p:cBhvr>
                                        <p:cTn id="63" dur="1000" fill="hold"/>
                                        <p:tgtEl>
                                          <p:spTgt spid="10"/>
                                        </p:tgtEl>
                                        <p:attrNameLst>
                                          <p:attrName>ppt_h</p:attrName>
                                        </p:attrNameLst>
                                      </p:cBhvr>
                                      <p:tavLst>
                                        <p:tav tm="0">
                                          <p:val>
                                            <p:strVal val="#ppt_h"/>
                                          </p:val>
                                        </p:tav>
                                        <p:tav tm="100000">
                                          <p:val>
                                            <p:strVal val="#ppt_h"/>
                                          </p:val>
                                        </p:tav>
                                      </p:tavLst>
                                    </p:anim>
                                    <p:animEffect transition="in" filter="fade">
                                      <p:cBhvr>
                                        <p:cTn id="64" dur="1000"/>
                                        <p:tgtEl>
                                          <p:spTgt spid="10"/>
                                        </p:tgtEl>
                                      </p:cBhvr>
                                    </p:animEffect>
                                  </p:childTnLst>
                                </p:cTn>
                              </p:par>
                              <p:par>
                                <p:cTn id="65" presetID="55" presetClass="exit" presetSubtype="0" fill="hold" grpId="1" nodeType="withEffect">
                                  <p:stCondLst>
                                    <p:cond delay="0"/>
                                  </p:stCondLst>
                                  <p:childTnLst>
                                    <p:anim calcmode="lin" valueType="num">
                                      <p:cBhvr>
                                        <p:cTn id="66" dur="1000"/>
                                        <p:tgtEl>
                                          <p:spTgt spid="9"/>
                                        </p:tgtEl>
                                        <p:attrNameLst>
                                          <p:attrName>ppt_w</p:attrName>
                                        </p:attrNameLst>
                                      </p:cBhvr>
                                      <p:tavLst>
                                        <p:tav tm="0">
                                          <p:val>
                                            <p:strVal val="ppt_w"/>
                                          </p:val>
                                        </p:tav>
                                        <p:tav tm="100000">
                                          <p:val>
                                            <p:strVal val="ppt_w*0.70"/>
                                          </p:val>
                                        </p:tav>
                                      </p:tavLst>
                                    </p:anim>
                                    <p:anim calcmode="lin" valueType="num">
                                      <p:cBhvr>
                                        <p:cTn id="67" dur="1000"/>
                                        <p:tgtEl>
                                          <p:spTgt spid="9"/>
                                        </p:tgtEl>
                                        <p:attrNameLst>
                                          <p:attrName>ppt_h</p:attrName>
                                        </p:attrNameLst>
                                      </p:cBhvr>
                                      <p:tavLst>
                                        <p:tav tm="0">
                                          <p:val>
                                            <p:strVal val="ppt_h"/>
                                          </p:val>
                                        </p:tav>
                                        <p:tav tm="100000">
                                          <p:val>
                                            <p:strVal val="ppt_h"/>
                                          </p:val>
                                        </p:tav>
                                      </p:tavLst>
                                    </p:anim>
                                    <p:animEffect transition="out" filter="fade">
                                      <p:cBhvr>
                                        <p:cTn id="68" dur="1000"/>
                                        <p:tgtEl>
                                          <p:spTgt spid="9"/>
                                        </p:tgtEl>
                                      </p:cBhvr>
                                    </p:animEffect>
                                    <p:set>
                                      <p:cBhvr>
                                        <p:cTn id="69" dur="1" fill="hold">
                                          <p:stCondLst>
                                            <p:cond delay="999"/>
                                          </p:stCondLst>
                                        </p:cTn>
                                        <p:tgtEl>
                                          <p:spTgt spid="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5" presetClass="exit" presetSubtype="0" fill="hold" grpId="1" nodeType="clickEffect">
                                  <p:stCondLst>
                                    <p:cond delay="0"/>
                                  </p:stCondLst>
                                  <p:childTnLst>
                                    <p:anim calcmode="lin" valueType="num">
                                      <p:cBhvr>
                                        <p:cTn id="73" dur="1000"/>
                                        <p:tgtEl>
                                          <p:spTgt spid="10"/>
                                        </p:tgtEl>
                                        <p:attrNameLst>
                                          <p:attrName>ppt_w</p:attrName>
                                        </p:attrNameLst>
                                      </p:cBhvr>
                                      <p:tavLst>
                                        <p:tav tm="0">
                                          <p:val>
                                            <p:strVal val="ppt_w"/>
                                          </p:val>
                                        </p:tav>
                                        <p:tav tm="100000">
                                          <p:val>
                                            <p:strVal val="ppt_w*0.70"/>
                                          </p:val>
                                        </p:tav>
                                      </p:tavLst>
                                    </p:anim>
                                    <p:anim calcmode="lin" valueType="num">
                                      <p:cBhvr>
                                        <p:cTn id="74" dur="1000"/>
                                        <p:tgtEl>
                                          <p:spTgt spid="10"/>
                                        </p:tgtEl>
                                        <p:attrNameLst>
                                          <p:attrName>ppt_h</p:attrName>
                                        </p:attrNameLst>
                                      </p:cBhvr>
                                      <p:tavLst>
                                        <p:tav tm="0">
                                          <p:val>
                                            <p:strVal val="ppt_h"/>
                                          </p:val>
                                        </p:tav>
                                        <p:tav tm="100000">
                                          <p:val>
                                            <p:strVal val="ppt_h"/>
                                          </p:val>
                                        </p:tav>
                                      </p:tavLst>
                                    </p:anim>
                                    <p:animEffect transition="out" filter="fade">
                                      <p:cBhvr>
                                        <p:cTn id="75" dur="1000"/>
                                        <p:tgtEl>
                                          <p:spTgt spid="10"/>
                                        </p:tgtEl>
                                      </p:cBhvr>
                                    </p:animEffect>
                                    <p:set>
                                      <p:cBhvr>
                                        <p:cTn id="76"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P spid="8" grpId="0" animBg="1"/>
      <p:bldP spid="8" grpId="1" animBg="1"/>
      <p:bldP spid="7" grpId="0" animBg="1"/>
      <p:bldP spid="7" grpId="1" animBg="1"/>
      <p:bldP spid="6" grpId="0" animBg="1"/>
      <p:bldP spid="6" grpId="1" animBg="1"/>
      <p:bldP spid="5" grpId="0" animBg="1"/>
      <p:bldP spid="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3048000"/>
            <a:ext cx="3962400" cy="609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52400" y="1066800"/>
            <a:ext cx="3962400" cy="18288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52400" y="1100078"/>
            <a:ext cx="3733800" cy="2862322"/>
          </a:xfrm>
          <a:prstGeom prst="rect">
            <a:avLst/>
          </a:prstGeom>
        </p:spPr>
        <p:txBody>
          <a:bodyPr wrap="square">
            <a:spAutoFit/>
          </a:bodyPr>
          <a:lstStyle/>
          <a:p>
            <a:pPr lvl="1"/>
            <a:r>
              <a:rPr lang="en-US" dirty="0">
                <a:solidFill>
                  <a:schemeClr val="accent1">
                    <a:lumMod val="50000"/>
                  </a:schemeClr>
                </a:solidFill>
              </a:rPr>
              <a:t>//Compute final sum</a:t>
            </a:r>
          </a:p>
          <a:p>
            <a:pPr lvl="1"/>
            <a:r>
              <a:rPr lang="en-US" dirty="0"/>
              <a:t>final_sum = 0;</a:t>
            </a:r>
          </a:p>
          <a:p>
            <a:pPr lvl="1"/>
            <a:r>
              <a:rPr lang="en-US" dirty="0">
                <a:solidFill>
                  <a:schemeClr val="bg1"/>
                </a:solidFill>
              </a:rPr>
              <a:t>for</a:t>
            </a:r>
            <a:r>
              <a:rPr lang="en-US" dirty="0"/>
              <a:t>(</a:t>
            </a:r>
            <a:r>
              <a:rPr lang="en-US" dirty="0">
                <a:solidFill>
                  <a:schemeClr val="bg1"/>
                </a:solidFill>
              </a:rPr>
              <a:t>int</a:t>
            </a:r>
            <a:r>
              <a:rPr lang="en-US" dirty="0"/>
              <a:t> i=0;  i&lt;M;  i++)</a:t>
            </a:r>
          </a:p>
          <a:p>
            <a:pPr lvl="1"/>
            <a:r>
              <a:rPr lang="en-US" dirty="0"/>
              <a:t>{</a:t>
            </a:r>
          </a:p>
          <a:p>
            <a:pPr lvl="2"/>
            <a:r>
              <a:rPr lang="en-US" dirty="0"/>
              <a:t>final_sum  +=  h_odata[i];</a:t>
            </a:r>
          </a:p>
          <a:p>
            <a:pPr lvl="1"/>
            <a:r>
              <a:rPr lang="en-US" dirty="0"/>
              <a:t>}</a:t>
            </a:r>
          </a:p>
          <a:p>
            <a:pPr lvl="1"/>
            <a:endParaRPr lang="en-US" dirty="0"/>
          </a:p>
          <a:p>
            <a:pPr lvl="1"/>
            <a:r>
              <a:rPr lang="en-US" dirty="0">
                <a:solidFill>
                  <a:schemeClr val="accent1">
                    <a:lumMod val="50000"/>
                  </a:schemeClr>
                </a:solidFill>
              </a:rPr>
              <a:t>//return sum</a:t>
            </a:r>
          </a:p>
          <a:p>
            <a:pPr lvl="1"/>
            <a:r>
              <a:rPr lang="en-US" dirty="0"/>
              <a:t>return final_sum;</a:t>
            </a:r>
          </a:p>
          <a:p>
            <a:r>
              <a:rPr lang="en-US" dirty="0"/>
              <a:t>}</a:t>
            </a:r>
          </a:p>
        </p:txBody>
      </p:sp>
      <p:sp>
        <p:nvSpPr>
          <p:cNvPr id="7" name="Rectangle 2"/>
          <p:cNvSpPr txBox="1">
            <a:spLocks noChangeArrowheads="1"/>
          </p:cNvSpPr>
          <p:nvPr/>
        </p:nvSpPr>
        <p:spPr>
          <a:xfrm>
            <a:off x="0" y="0"/>
            <a:ext cx="9144000" cy="8382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Host Code Snippet (Continued…)</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par>
                                <p:cTn id="17" presetID="55" presetClass="exit" presetSubtype="0" fill="hold" grpId="1" nodeType="withEffect">
                                  <p:stCondLst>
                                    <p:cond delay="0"/>
                                  </p:stCondLst>
                                  <p:childTnLst>
                                    <p:anim calcmode="lin" valueType="num">
                                      <p:cBhvr>
                                        <p:cTn id="18" dur="1000"/>
                                        <p:tgtEl>
                                          <p:spTgt spid="5"/>
                                        </p:tgtEl>
                                        <p:attrNameLst>
                                          <p:attrName>ppt_w</p:attrName>
                                        </p:attrNameLst>
                                      </p:cBhvr>
                                      <p:tavLst>
                                        <p:tav tm="0">
                                          <p:val>
                                            <p:strVal val="ppt_w"/>
                                          </p:val>
                                        </p:tav>
                                        <p:tav tm="100000">
                                          <p:val>
                                            <p:strVal val="ppt_w*0.70"/>
                                          </p:val>
                                        </p:tav>
                                      </p:tavLst>
                                    </p:anim>
                                    <p:anim calcmode="lin" valueType="num">
                                      <p:cBhvr>
                                        <p:cTn id="19" dur="1000"/>
                                        <p:tgtEl>
                                          <p:spTgt spid="5"/>
                                        </p:tgtEl>
                                        <p:attrNameLst>
                                          <p:attrName>ppt_h</p:attrName>
                                        </p:attrNameLst>
                                      </p:cBhvr>
                                      <p:tavLst>
                                        <p:tav tm="0">
                                          <p:val>
                                            <p:strVal val="ppt_h"/>
                                          </p:val>
                                        </p:tav>
                                        <p:tav tm="100000">
                                          <p:val>
                                            <p:strVal val="ppt_h"/>
                                          </p:val>
                                        </p:tav>
                                      </p:tavLst>
                                    </p:anim>
                                    <p:animEffect transition="out" filter="fade">
                                      <p:cBhvr>
                                        <p:cTn id="20" dur="1000"/>
                                        <p:tgtEl>
                                          <p:spTgt spid="5"/>
                                        </p:tgtEl>
                                      </p:cBhvr>
                                    </p:animEffect>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5" presetClass="exit" presetSubtype="0" fill="hold" grpId="1" nodeType="clickEffect">
                                  <p:stCondLst>
                                    <p:cond delay="0"/>
                                  </p:stCondLst>
                                  <p:childTnLst>
                                    <p:anim calcmode="lin" valueType="num">
                                      <p:cBhvr>
                                        <p:cTn id="25" dur="1000"/>
                                        <p:tgtEl>
                                          <p:spTgt spid="6"/>
                                        </p:tgtEl>
                                        <p:attrNameLst>
                                          <p:attrName>ppt_w</p:attrName>
                                        </p:attrNameLst>
                                      </p:cBhvr>
                                      <p:tavLst>
                                        <p:tav tm="0">
                                          <p:val>
                                            <p:strVal val="ppt_w"/>
                                          </p:val>
                                        </p:tav>
                                        <p:tav tm="100000">
                                          <p:val>
                                            <p:strVal val="ppt_w*0.70"/>
                                          </p:val>
                                        </p:tav>
                                      </p:tavLst>
                                    </p:anim>
                                    <p:anim calcmode="lin" valueType="num">
                                      <p:cBhvr>
                                        <p:cTn id="26" dur="1000"/>
                                        <p:tgtEl>
                                          <p:spTgt spid="6"/>
                                        </p:tgtEl>
                                        <p:attrNameLst>
                                          <p:attrName>ppt_h</p:attrName>
                                        </p:attrNameLst>
                                      </p:cBhvr>
                                      <p:tavLst>
                                        <p:tav tm="0">
                                          <p:val>
                                            <p:strVal val="ppt_h"/>
                                          </p:val>
                                        </p:tav>
                                        <p:tav tm="100000">
                                          <p:val>
                                            <p:strVal val="ppt_h"/>
                                          </p:val>
                                        </p:tav>
                                      </p:tavLst>
                                    </p:anim>
                                    <p:animEffect transition="out" filter="fade">
                                      <p:cBhvr>
                                        <p:cTn id="27" dur="1000"/>
                                        <p:tgtEl>
                                          <p:spTgt spid="6"/>
                                        </p:tgtEl>
                                      </p:cBhvr>
                                    </p:animEffect>
                                    <p:set>
                                      <p:cBhvr>
                                        <p:cTn id="28"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0" y="814388"/>
            <a:ext cx="9144000" cy="5662612"/>
          </a:xfrm>
          <a:prstGeom prst="rect">
            <a:avLst/>
          </a:prstGeom>
        </p:spPr>
        <p:txBody>
          <a:bodyPr/>
          <a:lstStyle/>
          <a:p>
            <a:pPr>
              <a:buFont typeface="Wingdings" pitchFamily="2" charset="2"/>
              <a:buChar char="§"/>
            </a:pPr>
            <a:endParaRPr lang="en-US" sz="2000" b="1" dirty="0">
              <a:solidFill>
                <a:srgbClr val="3366AA"/>
              </a:solidFill>
              <a:latin typeface="Arial" charset="0"/>
            </a:endParaRPr>
          </a:p>
          <a:p>
            <a:pPr lvl="2"/>
            <a:endParaRPr lang="en-US" dirty="0">
              <a:latin typeface="Arial" charset="0"/>
            </a:endParaRPr>
          </a:p>
        </p:txBody>
      </p:sp>
      <p:sp>
        <p:nvSpPr>
          <p:cNvPr id="71685" name="Text Box 5"/>
          <p:cNvSpPr txBox="1">
            <a:spLocks noChangeArrowheads="1"/>
          </p:cNvSpPr>
          <p:nvPr/>
        </p:nvSpPr>
        <p:spPr bwMode="auto">
          <a:xfrm>
            <a:off x="3886200" y="3200400"/>
            <a:ext cx="1752600" cy="738664"/>
          </a:xfrm>
          <a:prstGeom prst="rect">
            <a:avLst/>
          </a:prstGeom>
          <a:noFill/>
          <a:ln w="9525" algn="ctr">
            <a:noFill/>
            <a:miter lim="800000"/>
            <a:headEnd/>
            <a:tailEnd/>
          </a:ln>
          <a:effectLst/>
        </p:spPr>
        <p:txBody>
          <a:bodyPr lIns="0" tIns="0" rIns="0" bIns="0">
            <a:spAutoFit/>
          </a:bodyPr>
          <a:lstStyle/>
          <a:p>
            <a:pPr algn="ctr"/>
            <a:r>
              <a:rPr lang="en-US" sz="2400" b="1" dirty="0">
                <a:solidFill>
                  <a:srgbClr val="002060"/>
                </a:solidFill>
              </a:rPr>
              <a:t>Reduction Algorithm</a:t>
            </a:r>
          </a:p>
        </p:txBody>
      </p:sp>
      <p:sp>
        <p:nvSpPr>
          <p:cNvPr id="71693" name="Text Box 13"/>
          <p:cNvSpPr txBox="1">
            <a:spLocks noChangeArrowheads="1"/>
          </p:cNvSpPr>
          <p:nvPr/>
        </p:nvSpPr>
        <p:spPr bwMode="auto">
          <a:xfrm>
            <a:off x="1371600" y="5562600"/>
            <a:ext cx="1752600" cy="615553"/>
          </a:xfrm>
          <a:prstGeom prst="rect">
            <a:avLst/>
          </a:prstGeom>
          <a:noFill/>
          <a:ln w="9525" algn="ctr">
            <a:noFill/>
            <a:miter lim="800000"/>
            <a:headEnd/>
            <a:tailEnd/>
          </a:ln>
          <a:effectLst/>
        </p:spPr>
        <p:txBody>
          <a:bodyPr lIns="0" tIns="0" rIns="0" bIns="0">
            <a:spAutoFit/>
          </a:bodyPr>
          <a:lstStyle/>
          <a:p>
            <a:pPr algn="ctr"/>
            <a:r>
              <a:rPr lang="en-US" sz="2000" b="1" dirty="0">
                <a:solidFill>
                  <a:srgbClr val="C00000"/>
                </a:solidFill>
              </a:rPr>
              <a:t>CUDA Compilation</a:t>
            </a:r>
          </a:p>
        </p:txBody>
      </p:sp>
      <p:sp>
        <p:nvSpPr>
          <p:cNvPr id="71697" name="AutoShape 17"/>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lIns="0" tIns="0" rIns="0" bIns="0" anchor="ctr"/>
          <a:lstStyle/>
          <a:p>
            <a:pPr algn="ctr"/>
            <a:endParaRPr lang="en-US" sz="2000" b="0" dirty="0"/>
          </a:p>
        </p:txBody>
      </p:sp>
      <p:sp>
        <p:nvSpPr>
          <p:cNvPr id="71698" name="AutoShape 18"/>
          <p:cNvSpPr>
            <a:spLocks noChangeArrowheads="1"/>
          </p:cNvSpPr>
          <p:nvPr/>
        </p:nvSpPr>
        <p:spPr bwMode="auto">
          <a:xfrm rot="5400000">
            <a:off x="3276600" y="22860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71699" name="AutoShape 19"/>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71701" name="AutoShape 21"/>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
        <p:nvSpPr>
          <p:cNvPr id="15" name="AutoShape 16"/>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accent6">
              <a:lumMod val="50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13" name="Rectangle 2">
            <a:extLst>
              <a:ext uri="{FF2B5EF4-FFF2-40B4-BE49-F238E27FC236}">
                <a16:creationId xmlns:a16="http://schemas.microsoft.com/office/drawing/2014/main" id="{348EF8A7-4C1F-4CBA-89DC-19606634D767}"/>
              </a:ext>
            </a:extLst>
          </p:cNvPr>
          <p:cNvSpPr>
            <a:spLocks noGrp="1" noChangeArrowheads="1"/>
          </p:cNvSpPr>
          <p:nvPr>
            <p:ph type="title"/>
          </p:nvPr>
        </p:nvSpPr>
        <p:spPr>
          <a:xfrm>
            <a:off x="0" y="0"/>
            <a:ext cx="9144000" cy="838200"/>
          </a:xfrm>
          <a:prstGeom prst="rect">
            <a:avLst/>
          </a:prstGeom>
        </p:spPr>
        <p:txBody>
          <a:bodyPr>
            <a:normAutofit/>
          </a:bodyPr>
          <a:lstStyle/>
          <a:p>
            <a:r>
              <a:rPr lang="en-US" dirty="0"/>
              <a:t>Reduction Algorithm</a:t>
            </a:r>
          </a:p>
        </p:txBody>
      </p:sp>
    </p:spTree>
    <p:custDataLst>
      <p:tags r:id="rId1"/>
    </p:custData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1733490"/>
            <a:ext cx="2362200" cy="338554"/>
          </a:xfrm>
          <a:prstGeom prst="rect">
            <a:avLst/>
          </a:prstGeom>
          <a:solidFill>
            <a:schemeClr val="accent5">
              <a:lumMod val="50000"/>
            </a:schemeClr>
          </a:solidFill>
          <a:ln>
            <a:solidFill>
              <a:schemeClr val="tx2"/>
            </a:solidFill>
          </a:ln>
        </p:spPr>
        <p:txBody>
          <a:bodyPr wrap="square" rtlCol="0">
            <a:spAutoFit/>
          </a:bodyPr>
          <a:lstStyle/>
          <a:p>
            <a:pPr algn="ctr"/>
            <a:r>
              <a:rPr lang="en-US" sz="1600" b="1" dirty="0">
                <a:solidFill>
                  <a:schemeClr val="bg1"/>
                </a:solidFill>
              </a:rPr>
              <a:t>NVCC Pre-Processor </a:t>
            </a:r>
          </a:p>
        </p:txBody>
      </p:sp>
      <p:cxnSp>
        <p:nvCxnSpPr>
          <p:cNvPr id="5" name="Straight Arrow Connector 4"/>
          <p:cNvCxnSpPr>
            <a:stCxn id="7" idx="2"/>
          </p:cNvCxnSpPr>
          <p:nvPr/>
        </p:nvCxnSpPr>
        <p:spPr>
          <a:xfrm rot="5400000">
            <a:off x="3978880" y="1464280"/>
            <a:ext cx="575846" cy="794"/>
          </a:xfrm>
          <a:prstGeom prst="straightConnector1">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0" y="838200"/>
            <a:ext cx="914400" cy="338554"/>
          </a:xfrm>
          <a:prstGeom prst="rect">
            <a:avLst/>
          </a:prstGeom>
          <a:noFill/>
        </p:spPr>
        <p:txBody>
          <a:bodyPr wrap="square" rtlCol="0">
            <a:spAutoFit/>
          </a:bodyPr>
          <a:lstStyle/>
          <a:p>
            <a:r>
              <a:rPr lang="en-US" sz="1600" b="1" dirty="0">
                <a:solidFill>
                  <a:srgbClr val="C00000"/>
                </a:solidFill>
              </a:rPr>
              <a:t>.cu file</a:t>
            </a:r>
          </a:p>
        </p:txBody>
      </p:sp>
      <p:sp>
        <p:nvSpPr>
          <p:cNvPr id="9" name="TextBox 8"/>
          <p:cNvSpPr txBox="1"/>
          <p:nvPr/>
        </p:nvSpPr>
        <p:spPr>
          <a:xfrm>
            <a:off x="914400" y="3352800"/>
            <a:ext cx="2286000" cy="338554"/>
          </a:xfrm>
          <a:prstGeom prst="rect">
            <a:avLst/>
          </a:prstGeom>
          <a:solidFill>
            <a:schemeClr val="accent5">
              <a:lumMod val="50000"/>
            </a:schemeClr>
          </a:solidFill>
          <a:ln>
            <a:solidFill>
              <a:schemeClr val="tx2"/>
            </a:solidFill>
          </a:ln>
        </p:spPr>
        <p:txBody>
          <a:bodyPr wrap="square" rtlCol="0">
            <a:spAutoFit/>
          </a:bodyPr>
          <a:lstStyle/>
          <a:p>
            <a:pPr algn="ctr"/>
            <a:r>
              <a:rPr lang="en-US" sz="1600" b="1" dirty="0">
                <a:solidFill>
                  <a:schemeClr val="bg1"/>
                </a:solidFill>
              </a:rPr>
              <a:t>Host Compiler</a:t>
            </a:r>
          </a:p>
        </p:txBody>
      </p:sp>
      <p:sp>
        <p:nvSpPr>
          <p:cNvPr id="12" name="TextBox 11"/>
          <p:cNvSpPr txBox="1"/>
          <p:nvPr/>
        </p:nvSpPr>
        <p:spPr>
          <a:xfrm>
            <a:off x="1371600" y="2373868"/>
            <a:ext cx="1371600" cy="338554"/>
          </a:xfrm>
          <a:prstGeom prst="rect">
            <a:avLst/>
          </a:prstGeom>
          <a:noFill/>
        </p:spPr>
        <p:txBody>
          <a:bodyPr wrap="square" rtlCol="0">
            <a:spAutoFit/>
          </a:bodyPr>
          <a:lstStyle/>
          <a:p>
            <a:pPr algn="ctr"/>
            <a:r>
              <a:rPr lang="en-US" sz="1600" b="1" dirty="0">
                <a:solidFill>
                  <a:srgbClr val="C00000"/>
                </a:solidFill>
              </a:rPr>
              <a:t>host code</a:t>
            </a:r>
          </a:p>
        </p:txBody>
      </p:sp>
      <p:sp>
        <p:nvSpPr>
          <p:cNvPr id="16" name="TextBox 15"/>
          <p:cNvSpPr txBox="1"/>
          <p:nvPr/>
        </p:nvSpPr>
        <p:spPr>
          <a:xfrm>
            <a:off x="5486400" y="3409890"/>
            <a:ext cx="2286000" cy="338554"/>
          </a:xfrm>
          <a:prstGeom prst="rect">
            <a:avLst/>
          </a:prstGeom>
          <a:solidFill>
            <a:schemeClr val="accent5">
              <a:lumMod val="50000"/>
            </a:schemeClr>
          </a:solidFill>
          <a:ln>
            <a:solidFill>
              <a:schemeClr val="tx2"/>
            </a:solidFill>
          </a:ln>
        </p:spPr>
        <p:txBody>
          <a:bodyPr wrap="square" rtlCol="0">
            <a:spAutoFit/>
          </a:bodyPr>
          <a:lstStyle/>
          <a:p>
            <a:pPr algn="ctr"/>
            <a:r>
              <a:rPr lang="en-US" sz="1600" b="1" dirty="0">
                <a:solidFill>
                  <a:schemeClr val="bg1"/>
                </a:solidFill>
              </a:rPr>
              <a:t>Device Compiler</a:t>
            </a:r>
          </a:p>
        </p:txBody>
      </p:sp>
      <p:sp>
        <p:nvSpPr>
          <p:cNvPr id="19" name="TextBox 18"/>
          <p:cNvSpPr txBox="1"/>
          <p:nvPr/>
        </p:nvSpPr>
        <p:spPr>
          <a:xfrm>
            <a:off x="5943600" y="2373868"/>
            <a:ext cx="1371600" cy="338554"/>
          </a:xfrm>
          <a:prstGeom prst="rect">
            <a:avLst/>
          </a:prstGeom>
          <a:noFill/>
        </p:spPr>
        <p:txBody>
          <a:bodyPr wrap="square" rtlCol="0">
            <a:spAutoFit/>
          </a:bodyPr>
          <a:lstStyle/>
          <a:p>
            <a:pPr algn="ctr"/>
            <a:r>
              <a:rPr lang="en-US" sz="1600" b="1" dirty="0">
                <a:solidFill>
                  <a:srgbClr val="C00000"/>
                </a:solidFill>
              </a:rPr>
              <a:t>device code</a:t>
            </a:r>
          </a:p>
        </p:txBody>
      </p:sp>
      <p:sp>
        <p:nvSpPr>
          <p:cNvPr id="28" name="TextBox 27"/>
          <p:cNvSpPr txBox="1"/>
          <p:nvPr/>
        </p:nvSpPr>
        <p:spPr>
          <a:xfrm>
            <a:off x="1371600" y="4507468"/>
            <a:ext cx="1371600" cy="338554"/>
          </a:xfrm>
          <a:prstGeom prst="rect">
            <a:avLst/>
          </a:prstGeom>
          <a:noFill/>
        </p:spPr>
        <p:txBody>
          <a:bodyPr wrap="square" rtlCol="0">
            <a:spAutoFit/>
          </a:bodyPr>
          <a:lstStyle/>
          <a:p>
            <a:pPr algn="ctr"/>
            <a:r>
              <a:rPr lang="en-US" sz="1600" b="1" dirty="0">
                <a:solidFill>
                  <a:srgbClr val="C00000"/>
                </a:solidFill>
              </a:rPr>
              <a:t>.obj file </a:t>
            </a:r>
          </a:p>
        </p:txBody>
      </p:sp>
      <p:sp>
        <p:nvSpPr>
          <p:cNvPr id="34" name="TextBox 33"/>
          <p:cNvSpPr txBox="1"/>
          <p:nvPr/>
        </p:nvSpPr>
        <p:spPr>
          <a:xfrm>
            <a:off x="2286000" y="4766846"/>
            <a:ext cx="1447800" cy="338554"/>
          </a:xfrm>
          <a:prstGeom prst="rect">
            <a:avLst/>
          </a:prstGeom>
          <a:noFill/>
        </p:spPr>
        <p:txBody>
          <a:bodyPr wrap="square" rtlCol="0">
            <a:spAutoFit/>
          </a:bodyPr>
          <a:lstStyle/>
          <a:p>
            <a:r>
              <a:rPr lang="en-US" sz="1600" b="1" dirty="0">
                <a:solidFill>
                  <a:srgbClr val="002060"/>
                </a:solidFill>
              </a:rPr>
              <a:t>embedded</a:t>
            </a:r>
          </a:p>
        </p:txBody>
      </p:sp>
      <p:sp>
        <p:nvSpPr>
          <p:cNvPr id="37" name="TextBox 36"/>
          <p:cNvSpPr txBox="1"/>
          <p:nvPr/>
        </p:nvSpPr>
        <p:spPr>
          <a:xfrm>
            <a:off x="5486400" y="5695890"/>
            <a:ext cx="2286000" cy="338554"/>
          </a:xfrm>
          <a:prstGeom prst="rect">
            <a:avLst/>
          </a:prstGeom>
          <a:solidFill>
            <a:schemeClr val="accent5">
              <a:lumMod val="50000"/>
            </a:schemeClr>
          </a:solidFill>
          <a:ln>
            <a:solidFill>
              <a:schemeClr val="tx2"/>
            </a:solidFill>
          </a:ln>
        </p:spPr>
        <p:txBody>
          <a:bodyPr wrap="square" rtlCol="0">
            <a:spAutoFit/>
          </a:bodyPr>
          <a:lstStyle/>
          <a:p>
            <a:pPr algn="ctr"/>
            <a:r>
              <a:rPr lang="en-US" sz="1600" b="1" dirty="0">
                <a:solidFill>
                  <a:schemeClr val="bg1"/>
                </a:solidFill>
              </a:rPr>
              <a:t>Jit Compiler</a:t>
            </a:r>
          </a:p>
        </p:txBody>
      </p:sp>
      <p:sp>
        <p:nvSpPr>
          <p:cNvPr id="38" name="TextBox 37"/>
          <p:cNvSpPr txBox="1"/>
          <p:nvPr/>
        </p:nvSpPr>
        <p:spPr>
          <a:xfrm>
            <a:off x="5867400" y="4507468"/>
            <a:ext cx="1524000" cy="338554"/>
          </a:xfrm>
          <a:prstGeom prst="rect">
            <a:avLst/>
          </a:prstGeom>
          <a:noFill/>
        </p:spPr>
        <p:txBody>
          <a:bodyPr wrap="square" rtlCol="0">
            <a:spAutoFit/>
          </a:bodyPr>
          <a:lstStyle/>
          <a:p>
            <a:pPr algn="ctr"/>
            <a:r>
              <a:rPr lang="en-US" sz="1600" b="1" dirty="0">
                <a:solidFill>
                  <a:srgbClr val="C00000"/>
                </a:solidFill>
              </a:rPr>
              <a:t>.ptx file</a:t>
            </a:r>
          </a:p>
        </p:txBody>
      </p:sp>
      <p:cxnSp>
        <p:nvCxnSpPr>
          <p:cNvPr id="48" name="Shape 47"/>
          <p:cNvCxnSpPr>
            <a:stCxn id="3" idx="1"/>
            <a:endCxn id="12" idx="0"/>
          </p:cNvCxnSpPr>
          <p:nvPr/>
        </p:nvCxnSpPr>
        <p:spPr>
          <a:xfrm rot="10800000" flipV="1">
            <a:off x="2057400" y="1902766"/>
            <a:ext cx="990600" cy="471101"/>
          </a:xfrm>
          <a:prstGeom prst="bentConnector2">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6" idx="2"/>
            <a:endCxn id="38" idx="0"/>
          </p:cNvCxnSpPr>
          <p:nvPr/>
        </p:nvCxnSpPr>
        <p:spPr>
          <a:xfrm rot="5400000">
            <a:off x="6249888" y="4127956"/>
            <a:ext cx="759024" cy="1588"/>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2"/>
            <a:endCxn id="28" idx="0"/>
          </p:cNvCxnSpPr>
          <p:nvPr/>
        </p:nvCxnSpPr>
        <p:spPr>
          <a:xfrm rot="5400000">
            <a:off x="1649343" y="4099411"/>
            <a:ext cx="816114" cy="1588"/>
          </a:xfrm>
          <a:prstGeom prst="straightConnector1">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8" idx="2"/>
            <a:endCxn id="37" idx="0"/>
          </p:cNvCxnSpPr>
          <p:nvPr/>
        </p:nvCxnSpPr>
        <p:spPr>
          <a:xfrm rot="5400000">
            <a:off x="6204466" y="5270956"/>
            <a:ext cx="849868" cy="1588"/>
          </a:xfrm>
          <a:prstGeom prst="straightConnector1">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hape 96"/>
          <p:cNvCxnSpPr>
            <a:endCxn id="19" idx="0"/>
          </p:cNvCxnSpPr>
          <p:nvPr/>
        </p:nvCxnSpPr>
        <p:spPr>
          <a:xfrm>
            <a:off x="5410200" y="1916668"/>
            <a:ext cx="1219200" cy="457200"/>
          </a:xfrm>
          <a:prstGeom prst="bentConnector2">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505200" y="4876800"/>
            <a:ext cx="1295400" cy="338554"/>
          </a:xfrm>
          <a:prstGeom prst="rect">
            <a:avLst/>
          </a:prstGeom>
          <a:noFill/>
        </p:spPr>
        <p:txBody>
          <a:bodyPr wrap="square" rtlCol="0">
            <a:spAutoFit/>
          </a:bodyPr>
          <a:lstStyle/>
          <a:p>
            <a:pPr algn="ctr"/>
            <a:r>
              <a:rPr lang="en-US" sz="1600" b="1" dirty="0">
                <a:solidFill>
                  <a:srgbClr val="C00000"/>
                </a:solidFill>
              </a:rPr>
              <a:t>.cubin obj</a:t>
            </a:r>
          </a:p>
        </p:txBody>
      </p:sp>
      <p:cxnSp>
        <p:nvCxnSpPr>
          <p:cNvPr id="125" name="Shape 124"/>
          <p:cNvCxnSpPr>
            <a:stCxn id="112" idx="1"/>
            <a:endCxn id="28" idx="2"/>
          </p:cNvCxnSpPr>
          <p:nvPr/>
        </p:nvCxnSpPr>
        <p:spPr>
          <a:xfrm rot="10800000">
            <a:off x="2057400" y="4846023"/>
            <a:ext cx="1447800" cy="200055"/>
          </a:xfrm>
          <a:prstGeom prst="bentConnector2">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2" idx="2"/>
            <a:endCxn id="9" idx="0"/>
          </p:cNvCxnSpPr>
          <p:nvPr/>
        </p:nvCxnSpPr>
        <p:spPr>
          <a:xfrm rot="5400000">
            <a:off x="1737211" y="3032611"/>
            <a:ext cx="640378" cy="1588"/>
          </a:xfrm>
          <a:prstGeom prst="straightConnector1">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9" idx="2"/>
            <a:endCxn id="16" idx="0"/>
          </p:cNvCxnSpPr>
          <p:nvPr/>
        </p:nvCxnSpPr>
        <p:spPr>
          <a:xfrm rot="5400000">
            <a:off x="6280666" y="3061156"/>
            <a:ext cx="697468" cy="1588"/>
          </a:xfrm>
          <a:prstGeom prst="straightConnector1">
            <a:avLst/>
          </a:prstGeom>
          <a:ln w="254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16" idx="1"/>
            <a:endCxn id="112" idx="0"/>
          </p:cNvCxnSpPr>
          <p:nvPr/>
        </p:nvCxnSpPr>
        <p:spPr>
          <a:xfrm rot="10800000" flipV="1">
            <a:off x="4152900" y="3579166"/>
            <a:ext cx="1333500" cy="129763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stCxn id="37" idx="1"/>
            <a:endCxn id="112" idx="2"/>
          </p:cNvCxnSpPr>
          <p:nvPr/>
        </p:nvCxnSpPr>
        <p:spPr>
          <a:xfrm rot="10800000">
            <a:off x="4152900" y="5215355"/>
            <a:ext cx="1333500" cy="64981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2"/>
          <p:cNvSpPr txBox="1">
            <a:spLocks noChangeArrowheads="1"/>
          </p:cNvSpPr>
          <p:nvPr/>
        </p:nvSpPr>
        <p:spPr>
          <a:xfrm>
            <a:off x="0" y="0"/>
            <a:ext cx="9144000" cy="835969"/>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CUDA Compilation</a:t>
            </a:r>
            <a:endParaRPr kumimoji="0" lang="en-US" sz="2600" b="1" i="0" u="none" strike="noStrike" kern="1200" cap="none" spc="0" normalizeH="0" baseline="0" noProof="0" dirty="0">
              <a:ln w="6350">
                <a:noFill/>
              </a:ln>
              <a:solidFill>
                <a:srgbClr val="C00000"/>
              </a:solidFill>
              <a:effectLst/>
              <a:uLnTx/>
              <a:uFillTx/>
              <a:latin typeface="Arial" charset="0"/>
              <a:ea typeface="+mj-ea"/>
              <a:cs typeface="+mj-cs"/>
            </a:endParaRPr>
          </a:p>
        </p:txBody>
      </p:sp>
      <p:sp>
        <p:nvSpPr>
          <p:cNvPr id="26" name="TextBox 25"/>
          <p:cNvSpPr txBox="1"/>
          <p:nvPr/>
        </p:nvSpPr>
        <p:spPr>
          <a:xfrm>
            <a:off x="3200400" y="3911025"/>
            <a:ext cx="1828800" cy="584775"/>
          </a:xfrm>
          <a:prstGeom prst="rect">
            <a:avLst/>
          </a:prstGeom>
          <a:noFill/>
        </p:spPr>
        <p:txBody>
          <a:bodyPr wrap="square" rtlCol="0">
            <a:spAutoFit/>
          </a:bodyPr>
          <a:lstStyle/>
          <a:p>
            <a:pPr algn="ctr"/>
            <a:r>
              <a:rPr lang="en-US" sz="1600" b="1" dirty="0">
                <a:solidFill>
                  <a:srgbClr val="002060"/>
                </a:solidFill>
              </a:rPr>
              <a:t> target specific compilation</a:t>
            </a:r>
          </a:p>
        </p:txBody>
      </p:sp>
      <p:sp>
        <p:nvSpPr>
          <p:cNvPr id="27" name="TextBox 26"/>
          <p:cNvSpPr txBox="1"/>
          <p:nvPr/>
        </p:nvSpPr>
        <p:spPr>
          <a:xfrm>
            <a:off x="2971800" y="5528846"/>
            <a:ext cx="2286000" cy="338554"/>
          </a:xfrm>
          <a:prstGeom prst="rect">
            <a:avLst/>
          </a:prstGeom>
          <a:noFill/>
        </p:spPr>
        <p:txBody>
          <a:bodyPr wrap="square" rtlCol="0">
            <a:spAutoFit/>
          </a:bodyPr>
          <a:lstStyle/>
          <a:p>
            <a:r>
              <a:rPr lang="en-US" sz="1600" b="1" dirty="0">
                <a:solidFill>
                  <a:srgbClr val="002060"/>
                </a:solidFill>
              </a:rPr>
              <a:t>run-time compilation</a:t>
            </a:r>
          </a:p>
        </p:txBody>
      </p:sp>
      <p:sp>
        <p:nvSpPr>
          <p:cNvPr id="29" name="TextBox 28"/>
          <p:cNvSpPr txBox="1"/>
          <p:nvPr/>
        </p:nvSpPr>
        <p:spPr>
          <a:xfrm>
            <a:off x="5486400" y="3886200"/>
            <a:ext cx="2133600" cy="584775"/>
          </a:xfrm>
          <a:prstGeom prst="rect">
            <a:avLst/>
          </a:prstGeom>
          <a:noFill/>
        </p:spPr>
        <p:txBody>
          <a:bodyPr wrap="square" rtlCol="0">
            <a:spAutoFit/>
          </a:bodyPr>
          <a:lstStyle/>
          <a:p>
            <a:pPr algn="ctr"/>
            <a:r>
              <a:rPr lang="en-US" sz="1600" b="1" dirty="0">
                <a:solidFill>
                  <a:srgbClr val="002060"/>
                </a:solidFill>
              </a:rPr>
              <a:t>target independent compilation</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animBg="1"/>
      <p:bldP spid="12" grpId="0"/>
      <p:bldP spid="16" grpId="0" animBg="1"/>
      <p:bldP spid="19" grpId="0"/>
      <p:bldP spid="28" grpId="0"/>
      <p:bldP spid="34" grpId="0"/>
      <p:bldP spid="37" grpId="0" animBg="1"/>
      <p:bldP spid="38" grpId="0"/>
      <p:bldP spid="112" grpId="0"/>
      <p:bldP spid="26" grpId="0"/>
      <p:bldP spid="27"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0" y="814388"/>
            <a:ext cx="9144000" cy="5662612"/>
          </a:xfrm>
          <a:prstGeom prst="rect">
            <a:avLst/>
          </a:prstGeom>
        </p:spPr>
        <p:txBody>
          <a:bodyPr/>
          <a:lstStyle/>
          <a:p>
            <a:pPr>
              <a:buFont typeface="Wingdings" pitchFamily="2" charset="2"/>
              <a:buChar char="§"/>
            </a:pPr>
            <a:endParaRPr lang="en-US" sz="2000" b="1" dirty="0">
              <a:solidFill>
                <a:srgbClr val="3366AA"/>
              </a:solidFill>
              <a:latin typeface="Arial" charset="0"/>
            </a:endParaRPr>
          </a:p>
          <a:p>
            <a:pPr lvl="2"/>
            <a:endParaRPr lang="en-US" dirty="0">
              <a:latin typeface="Arial" charset="0"/>
            </a:endParaRPr>
          </a:p>
        </p:txBody>
      </p:sp>
      <p:sp>
        <p:nvSpPr>
          <p:cNvPr id="71685" name="Text Box 5"/>
          <p:cNvSpPr txBox="1">
            <a:spLocks noChangeArrowheads="1"/>
          </p:cNvSpPr>
          <p:nvPr/>
        </p:nvSpPr>
        <p:spPr bwMode="auto">
          <a:xfrm>
            <a:off x="3886200" y="3200400"/>
            <a:ext cx="1752600" cy="738664"/>
          </a:xfrm>
          <a:prstGeom prst="rect">
            <a:avLst/>
          </a:prstGeom>
          <a:noFill/>
          <a:ln w="9525" algn="ctr">
            <a:noFill/>
            <a:miter lim="800000"/>
            <a:headEnd/>
            <a:tailEnd/>
          </a:ln>
          <a:effectLst/>
        </p:spPr>
        <p:txBody>
          <a:bodyPr lIns="0" tIns="0" rIns="0" bIns="0">
            <a:spAutoFit/>
          </a:bodyPr>
          <a:lstStyle/>
          <a:p>
            <a:pPr algn="ctr"/>
            <a:r>
              <a:rPr lang="en-US" sz="2400" b="1" dirty="0">
                <a:solidFill>
                  <a:srgbClr val="002060"/>
                </a:solidFill>
              </a:rPr>
              <a:t>Reduction Algorithm</a:t>
            </a:r>
          </a:p>
        </p:txBody>
      </p:sp>
      <p:sp>
        <p:nvSpPr>
          <p:cNvPr id="71695" name="Text Box 15"/>
          <p:cNvSpPr txBox="1">
            <a:spLocks noChangeArrowheads="1"/>
          </p:cNvSpPr>
          <p:nvPr/>
        </p:nvSpPr>
        <p:spPr bwMode="auto">
          <a:xfrm>
            <a:off x="990600" y="1447800"/>
            <a:ext cx="2057400" cy="609600"/>
          </a:xfrm>
          <a:prstGeom prst="rect">
            <a:avLst/>
          </a:prstGeom>
          <a:noFill/>
          <a:ln w="9525" algn="ctr">
            <a:noFill/>
            <a:miter lim="800000"/>
            <a:headEnd/>
            <a:tailEnd/>
          </a:ln>
          <a:effectLst/>
        </p:spPr>
        <p:txBody>
          <a:bodyPr lIns="0" tIns="0" rIns="0" bIns="0">
            <a:spAutoFit/>
          </a:bodyPr>
          <a:lstStyle/>
          <a:p>
            <a:pPr algn="ctr"/>
            <a:r>
              <a:rPr lang="en-US" sz="2000" b="1" dirty="0">
                <a:solidFill>
                  <a:srgbClr val="C00000"/>
                </a:solidFill>
              </a:rPr>
              <a:t>Performance Optimization</a:t>
            </a:r>
          </a:p>
        </p:txBody>
      </p:sp>
      <p:sp>
        <p:nvSpPr>
          <p:cNvPr id="71697" name="AutoShape 17"/>
          <p:cNvSpPr>
            <a:spLocks noChangeArrowheads="1"/>
          </p:cNvSpPr>
          <p:nvPr/>
        </p:nvSpPr>
        <p:spPr bwMode="auto">
          <a:xfrm>
            <a:off x="2667000" y="15240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lIns="0" tIns="0" rIns="0" bIns="0" anchor="ctr"/>
          <a:lstStyle/>
          <a:p>
            <a:pPr algn="ctr"/>
            <a:endParaRPr lang="en-US" sz="2000" b="0" dirty="0"/>
          </a:p>
        </p:txBody>
      </p:sp>
      <p:sp>
        <p:nvSpPr>
          <p:cNvPr id="71698" name="AutoShape 18"/>
          <p:cNvSpPr>
            <a:spLocks noChangeArrowheads="1"/>
          </p:cNvSpPr>
          <p:nvPr/>
        </p:nvSpPr>
        <p:spPr bwMode="auto">
          <a:xfrm rot="5400000">
            <a:off x="3276600" y="2286000"/>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rot="10800000" vert="eaVert" lIns="0" tIns="0" rIns="0" bIns="0" anchor="ctr"/>
          <a:lstStyle/>
          <a:p>
            <a:pPr algn="ctr"/>
            <a:endParaRPr lang="en-US" sz="2000" b="0" dirty="0"/>
          </a:p>
        </p:txBody>
      </p:sp>
      <p:sp>
        <p:nvSpPr>
          <p:cNvPr id="71699" name="AutoShape 19"/>
          <p:cNvSpPr>
            <a:spLocks noChangeArrowheads="1"/>
          </p:cNvSpPr>
          <p:nvPr/>
        </p:nvSpPr>
        <p:spPr bwMode="auto">
          <a:xfrm rot="10800000">
            <a:off x="2438400" y="2819400"/>
            <a:ext cx="4267200" cy="2819400"/>
          </a:xfrm>
          <a:custGeom>
            <a:avLst/>
            <a:gdLst>
              <a:gd name="G0" fmla="+- -112736 0 0"/>
              <a:gd name="G1" fmla="+- -6021408 0 0"/>
              <a:gd name="G2" fmla="+- -112736 0 -6021408"/>
              <a:gd name="G3" fmla="+- 10800 0 0"/>
              <a:gd name="G4" fmla="+- 0 0 -112736"/>
              <a:gd name="T0" fmla="*/ 360 256 1"/>
              <a:gd name="T1" fmla="*/ 0 256 1"/>
              <a:gd name="G5" fmla="+- G2 T0 T1"/>
              <a:gd name="G6" fmla="?: G2 G2 G5"/>
              <a:gd name="G7" fmla="+- 0 0 G6"/>
              <a:gd name="G8" fmla="+- 6495 0 0"/>
              <a:gd name="G9" fmla="+- 0 0 -6021408"/>
              <a:gd name="G10" fmla="+- 6495 0 2700"/>
              <a:gd name="G11" fmla="cos G10 -112736"/>
              <a:gd name="G12" fmla="sin G10 -112736"/>
              <a:gd name="G13" fmla="cos 13500 -112736"/>
              <a:gd name="G14" fmla="sin 13500 -112736"/>
              <a:gd name="G15" fmla="+- G11 10800 0"/>
              <a:gd name="G16" fmla="+- G12 10800 0"/>
              <a:gd name="G17" fmla="+- G13 10800 0"/>
              <a:gd name="G18" fmla="+- G14 10800 0"/>
              <a:gd name="G19" fmla="*/ 6495 1 2"/>
              <a:gd name="G20" fmla="+- G19 5400 0"/>
              <a:gd name="G21" fmla="cos G20 -112736"/>
              <a:gd name="G22" fmla="sin G20 -112736"/>
              <a:gd name="G23" fmla="+- G21 10800 0"/>
              <a:gd name="G24" fmla="+- G12 G23 G22"/>
              <a:gd name="G25" fmla="+- G22 G23 G11"/>
              <a:gd name="G26" fmla="cos 10800 -112736"/>
              <a:gd name="G27" fmla="sin 10800 -112736"/>
              <a:gd name="G28" fmla="cos 6495 -112736"/>
              <a:gd name="G29" fmla="sin 6495 -112736"/>
              <a:gd name="G30" fmla="+- G26 10800 0"/>
              <a:gd name="G31" fmla="+- G27 10800 0"/>
              <a:gd name="G32" fmla="+- G28 10800 0"/>
              <a:gd name="G33" fmla="+- G29 10800 0"/>
              <a:gd name="G34" fmla="+- G19 5400 0"/>
              <a:gd name="G35" fmla="cos G34 -6021408"/>
              <a:gd name="G36" fmla="sin G34 -6021408"/>
              <a:gd name="G37" fmla="+/ -6021408 -112736 2"/>
              <a:gd name="T2" fmla="*/ 180 256 1"/>
              <a:gd name="T3" fmla="*/ 0 256 1"/>
              <a:gd name="G38" fmla="+- G37 T2 T3"/>
              <a:gd name="G39" fmla="?: G2 G37 G38"/>
              <a:gd name="G40" fmla="cos 10800 G39"/>
              <a:gd name="G41" fmla="sin 10800 G39"/>
              <a:gd name="G42" fmla="cos 6495 G39"/>
              <a:gd name="G43" fmla="sin 6495 G39"/>
              <a:gd name="G44" fmla="+- G40 10800 0"/>
              <a:gd name="G45" fmla="+- G41 10800 0"/>
              <a:gd name="G46" fmla="+- G42 10800 0"/>
              <a:gd name="G47" fmla="+- G43 10800 0"/>
              <a:gd name="G48" fmla="+- G35 10800 0"/>
              <a:gd name="G49" fmla="+- G36 10800 0"/>
              <a:gd name="T4" fmla="*/ 18193 w 21600"/>
              <a:gd name="T5" fmla="*/ 2927 h 21600"/>
              <a:gd name="T6" fmla="*/ 10516 w 21600"/>
              <a:gd name="T7" fmla="*/ 2156 h 21600"/>
              <a:gd name="T8" fmla="*/ 15246 w 21600"/>
              <a:gd name="T9" fmla="*/ 6065 h 21600"/>
              <a:gd name="T10" fmla="*/ 24293 w 21600"/>
              <a:gd name="T11" fmla="*/ 10394 h 21600"/>
              <a:gd name="T12" fmla="*/ 19590 w 21600"/>
              <a:gd name="T13" fmla="*/ 15391 h 21600"/>
              <a:gd name="T14" fmla="*/ 14593 w 21600"/>
              <a:gd name="T15" fmla="*/ 106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292" y="10605"/>
                </a:moveTo>
                <a:cubicBezTo>
                  <a:pt x="17186" y="7095"/>
                  <a:pt x="14311" y="4305"/>
                  <a:pt x="10800" y="4305"/>
                </a:cubicBezTo>
                <a:cubicBezTo>
                  <a:pt x="10728" y="4304"/>
                  <a:pt x="10657" y="4306"/>
                  <a:pt x="10586" y="4308"/>
                </a:cubicBezTo>
                <a:lnTo>
                  <a:pt x="10445" y="5"/>
                </a:lnTo>
                <a:cubicBezTo>
                  <a:pt x="10563" y="1"/>
                  <a:pt x="10681" y="-1"/>
                  <a:pt x="10800" y="0"/>
                </a:cubicBezTo>
                <a:cubicBezTo>
                  <a:pt x="16638" y="0"/>
                  <a:pt x="21419" y="4639"/>
                  <a:pt x="21595" y="10475"/>
                </a:cubicBezTo>
                <a:lnTo>
                  <a:pt x="24293" y="10394"/>
                </a:lnTo>
                <a:lnTo>
                  <a:pt x="19590" y="15391"/>
                </a:lnTo>
                <a:lnTo>
                  <a:pt x="14593" y="10686"/>
                </a:lnTo>
                <a:lnTo>
                  <a:pt x="17292" y="10605"/>
                </a:lnTo>
                <a:close/>
              </a:path>
            </a:pathLst>
          </a:custGeom>
          <a:solidFill>
            <a:schemeClr val="tx2">
              <a:alpha val="48000"/>
            </a:schemeClr>
          </a:solidFill>
          <a:ln w="9525" algn="ctr">
            <a:solidFill>
              <a:schemeClr val="tx1"/>
            </a:solidFill>
            <a:miter lim="800000"/>
            <a:headEnd/>
            <a:tailEnd/>
          </a:ln>
          <a:effectLst/>
        </p:spPr>
        <p:txBody>
          <a:bodyPr rot="10800000" lIns="0" tIns="0" rIns="0" bIns="0" anchor="ctr"/>
          <a:lstStyle/>
          <a:p>
            <a:pPr algn="ctr"/>
            <a:endParaRPr lang="en-US" sz="2000" b="0" dirty="0"/>
          </a:p>
        </p:txBody>
      </p:sp>
      <p:sp>
        <p:nvSpPr>
          <p:cNvPr id="71701" name="AutoShape 21"/>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tx2">
              <a:alpha val="48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
        <p:nvSpPr>
          <p:cNvPr id="14" name="AutoShape 16"/>
          <p:cNvSpPr>
            <a:spLocks noChangeArrowheads="1"/>
          </p:cNvSpPr>
          <p:nvPr/>
        </p:nvSpPr>
        <p:spPr bwMode="auto">
          <a:xfrm rot="16200000">
            <a:off x="1828800" y="2133601"/>
            <a:ext cx="4267200" cy="2743200"/>
          </a:xfrm>
          <a:custGeom>
            <a:avLst/>
            <a:gdLst>
              <a:gd name="G0" fmla="+- 207081 0 0"/>
              <a:gd name="G1" fmla="+- -5937523 0 0"/>
              <a:gd name="G2" fmla="+- 207081 0 -5937523"/>
              <a:gd name="G3" fmla="+- 10800 0 0"/>
              <a:gd name="G4" fmla="+- 0 0 207081"/>
              <a:gd name="T0" fmla="*/ 360 256 1"/>
              <a:gd name="T1" fmla="*/ 0 256 1"/>
              <a:gd name="G5" fmla="+- G2 T0 T1"/>
              <a:gd name="G6" fmla="?: G2 G2 G5"/>
              <a:gd name="G7" fmla="+- 0 0 G6"/>
              <a:gd name="G8" fmla="+- 6349 0 0"/>
              <a:gd name="G9" fmla="+- 0 0 -5937523"/>
              <a:gd name="G10" fmla="+- 6349 0 2700"/>
              <a:gd name="G11" fmla="cos G10 207081"/>
              <a:gd name="G12" fmla="sin G10 207081"/>
              <a:gd name="G13" fmla="cos 13500 207081"/>
              <a:gd name="G14" fmla="sin 13500 207081"/>
              <a:gd name="G15" fmla="+- G11 10800 0"/>
              <a:gd name="G16" fmla="+- G12 10800 0"/>
              <a:gd name="G17" fmla="+- G13 10800 0"/>
              <a:gd name="G18" fmla="+- G14 10800 0"/>
              <a:gd name="G19" fmla="*/ 6349 1 2"/>
              <a:gd name="G20" fmla="+- G19 5400 0"/>
              <a:gd name="G21" fmla="cos G20 207081"/>
              <a:gd name="G22" fmla="sin G20 207081"/>
              <a:gd name="G23" fmla="+- G21 10800 0"/>
              <a:gd name="G24" fmla="+- G12 G23 G22"/>
              <a:gd name="G25" fmla="+- G22 G23 G11"/>
              <a:gd name="G26" fmla="cos 10800 207081"/>
              <a:gd name="G27" fmla="sin 10800 207081"/>
              <a:gd name="G28" fmla="cos 6349 207081"/>
              <a:gd name="G29" fmla="sin 6349 207081"/>
              <a:gd name="G30" fmla="+- G26 10800 0"/>
              <a:gd name="G31" fmla="+- G27 10800 0"/>
              <a:gd name="G32" fmla="+- G28 10800 0"/>
              <a:gd name="G33" fmla="+- G29 10800 0"/>
              <a:gd name="G34" fmla="+- G19 5400 0"/>
              <a:gd name="G35" fmla="cos G34 -5937523"/>
              <a:gd name="G36" fmla="sin G34 -5937523"/>
              <a:gd name="G37" fmla="+/ -5937523 207081 2"/>
              <a:gd name="T2" fmla="*/ 180 256 1"/>
              <a:gd name="T3" fmla="*/ 0 256 1"/>
              <a:gd name="G38" fmla="+- G37 T2 T3"/>
              <a:gd name="G39" fmla="?: G2 G37 G38"/>
              <a:gd name="G40" fmla="cos 10800 G39"/>
              <a:gd name="G41" fmla="sin 10800 G39"/>
              <a:gd name="G42" fmla="cos 6349 G39"/>
              <a:gd name="G43" fmla="sin 6349 G39"/>
              <a:gd name="G44" fmla="+- G40 10800 0"/>
              <a:gd name="G45" fmla="+- G41 10800 0"/>
              <a:gd name="G46" fmla="+- G42 10800 0"/>
              <a:gd name="G47" fmla="+- G43 10800 0"/>
              <a:gd name="G48" fmla="+- G35 10800 0"/>
              <a:gd name="G49" fmla="+- G36 10800 0"/>
              <a:gd name="T4" fmla="*/ 18605 w 21600"/>
              <a:gd name="T5" fmla="*/ 3335 h 21600"/>
              <a:gd name="T6" fmla="*/ 10710 w 21600"/>
              <a:gd name="T7" fmla="*/ 2225 h 21600"/>
              <a:gd name="T8" fmla="*/ 15388 w 21600"/>
              <a:gd name="T9" fmla="*/ 6412 h 21600"/>
              <a:gd name="T10" fmla="*/ 24279 w 21600"/>
              <a:gd name="T11" fmla="*/ 11544 h 21600"/>
              <a:gd name="T12" fmla="*/ 19090 w 21600"/>
              <a:gd name="T13" fmla="*/ 16190 h 21600"/>
              <a:gd name="T14" fmla="*/ 14443 w 21600"/>
              <a:gd name="T15" fmla="*/ 1100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139" y="11149"/>
                </a:moveTo>
                <a:cubicBezTo>
                  <a:pt x="17145" y="11033"/>
                  <a:pt x="17149" y="10916"/>
                  <a:pt x="17149" y="10800"/>
                </a:cubicBezTo>
                <a:cubicBezTo>
                  <a:pt x="17149" y="7293"/>
                  <a:pt x="14306" y="4451"/>
                  <a:pt x="10800" y="4451"/>
                </a:cubicBezTo>
                <a:cubicBezTo>
                  <a:pt x="10777" y="4450"/>
                  <a:pt x="10755" y="4451"/>
                  <a:pt x="10733" y="4451"/>
                </a:cubicBezTo>
                <a:lnTo>
                  <a:pt x="10687" y="0"/>
                </a:lnTo>
                <a:cubicBezTo>
                  <a:pt x="10724" y="0"/>
                  <a:pt x="10762" y="-1"/>
                  <a:pt x="10800" y="0"/>
                </a:cubicBezTo>
                <a:cubicBezTo>
                  <a:pt x="16764" y="0"/>
                  <a:pt x="21600" y="4835"/>
                  <a:pt x="21600" y="10800"/>
                </a:cubicBezTo>
                <a:cubicBezTo>
                  <a:pt x="21600" y="10998"/>
                  <a:pt x="21594" y="11197"/>
                  <a:pt x="21583" y="11395"/>
                </a:cubicBezTo>
                <a:lnTo>
                  <a:pt x="24279" y="11544"/>
                </a:lnTo>
                <a:lnTo>
                  <a:pt x="19090" y="16190"/>
                </a:lnTo>
                <a:lnTo>
                  <a:pt x="14443" y="11001"/>
                </a:lnTo>
                <a:lnTo>
                  <a:pt x="17139" y="11149"/>
                </a:lnTo>
                <a:close/>
              </a:path>
            </a:pathLst>
          </a:custGeom>
          <a:solidFill>
            <a:schemeClr val="accent6">
              <a:lumMod val="50000"/>
            </a:schemeClr>
          </a:solidFill>
          <a:ln w="9525" algn="ctr">
            <a:solidFill>
              <a:schemeClr val="tx1"/>
            </a:solidFill>
            <a:miter lim="800000"/>
            <a:headEnd/>
            <a:tailEnd/>
          </a:ln>
          <a:effectLst/>
        </p:spPr>
        <p:txBody>
          <a:bodyPr vert="eaVert" lIns="0" tIns="0" rIns="0" bIns="0" anchor="ctr"/>
          <a:lstStyle/>
          <a:p>
            <a:pPr algn="ctr"/>
            <a:endParaRPr lang="en-US" sz="2000" b="0" dirty="0"/>
          </a:p>
        </p:txBody>
      </p:sp>
      <p:sp>
        <p:nvSpPr>
          <p:cNvPr id="13" name="Rectangle 2">
            <a:extLst>
              <a:ext uri="{FF2B5EF4-FFF2-40B4-BE49-F238E27FC236}">
                <a16:creationId xmlns:a16="http://schemas.microsoft.com/office/drawing/2014/main" id="{239C2AC0-B2DB-49C1-8529-B3FCF6138C8F}"/>
              </a:ext>
            </a:extLst>
          </p:cNvPr>
          <p:cNvSpPr>
            <a:spLocks noGrp="1" noChangeArrowheads="1"/>
          </p:cNvSpPr>
          <p:nvPr>
            <p:ph type="title"/>
          </p:nvPr>
        </p:nvSpPr>
        <p:spPr>
          <a:xfrm>
            <a:off x="0" y="0"/>
            <a:ext cx="9144000" cy="838200"/>
          </a:xfrm>
          <a:prstGeom prst="rect">
            <a:avLst/>
          </a:prstGeom>
        </p:spPr>
        <p:txBody>
          <a:bodyPr>
            <a:normAutofit/>
          </a:bodyPr>
          <a:lstStyle/>
          <a:p>
            <a:r>
              <a:rPr lang="en-US" dirty="0"/>
              <a:t>Reduction Algorithm</a:t>
            </a:r>
          </a:p>
        </p:txBody>
      </p:sp>
    </p:spTree>
    <p:custDataLst>
      <p:tags r:id="rId1"/>
    </p:custData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9144000" cy="8382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Device</a:t>
            </a:r>
            <a:r>
              <a:rPr kumimoji="0" lang="en-US" sz="2600" b="1" i="0" u="none" strike="noStrike" kern="1200" cap="none" spc="0" normalizeH="0" noProof="0" dirty="0">
                <a:ln w="6350">
                  <a:noFill/>
                </a:ln>
                <a:solidFill>
                  <a:srgbClr val="C00000"/>
                </a:solidFill>
                <a:effectLst/>
                <a:uLnTx/>
                <a:uFillTx/>
                <a:latin typeface="+mj-lt"/>
                <a:ea typeface="+mj-ea"/>
                <a:cs typeface="+mj-cs"/>
              </a:rPr>
              <a:t> Information</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pic>
        <p:nvPicPr>
          <p:cNvPr id="4" name="Picture 3" descr="device query.JPG"/>
          <p:cNvPicPr>
            <a:picLocks noChangeAspect="1"/>
          </p:cNvPicPr>
          <p:nvPr/>
        </p:nvPicPr>
        <p:blipFill>
          <a:blip r:embed="rId2" cstate="print"/>
          <a:stretch>
            <a:fillRect/>
          </a:stretch>
        </p:blipFill>
        <p:spPr>
          <a:xfrm>
            <a:off x="228600" y="990600"/>
            <a:ext cx="8763000" cy="5562600"/>
          </a:xfrm>
          <a:prstGeom prst="rect">
            <a:avLst/>
          </a:prstGeom>
          <a:ln>
            <a:solidFill>
              <a:schemeClr val="tx1"/>
            </a:solidFill>
          </a:ln>
        </p:spPr>
      </p:pic>
      <p:sp>
        <p:nvSpPr>
          <p:cNvPr id="8" name="Rounded Rectangle 7"/>
          <p:cNvSpPr/>
          <p:nvPr/>
        </p:nvSpPr>
        <p:spPr>
          <a:xfrm>
            <a:off x="228600" y="1600200"/>
            <a:ext cx="2971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228600" y="2667000"/>
            <a:ext cx="57150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28600" y="3124200"/>
            <a:ext cx="66294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Performance</a:t>
            </a:r>
          </a:p>
        </p:txBody>
      </p:sp>
      <p:graphicFrame>
        <p:nvGraphicFramePr>
          <p:cNvPr id="4" name="Table 3"/>
          <p:cNvGraphicFramePr>
            <a:graphicFrameLocks noGrp="1"/>
          </p:cNvGraphicFramePr>
          <p:nvPr/>
        </p:nvGraphicFramePr>
        <p:xfrm>
          <a:off x="152400" y="1828800"/>
          <a:ext cx="8991600" cy="14478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1447800">
                <a:tc>
                  <a:txBody>
                    <a:bodyPr/>
                    <a:lstStyle/>
                    <a:p>
                      <a:pPr algn="ctr"/>
                      <a:r>
                        <a:rPr lang="en-US" sz="2000" b="1" dirty="0">
                          <a:solidFill>
                            <a:sysClr val="windowText" lastClr="000000"/>
                          </a:solidFill>
                        </a:rPr>
                        <a:t>Optimization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Time in ms for 1048576 (1M)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Step</a:t>
                      </a:r>
                      <a:r>
                        <a:rPr lang="en-US" sz="2000" b="1" baseline="0" dirty="0">
                          <a:solidFill>
                            <a:sysClr val="windowText" lastClr="000000"/>
                          </a:solidFill>
                        </a:rPr>
                        <a:t> </a:t>
                      </a:r>
                    </a:p>
                    <a:p>
                      <a:pPr algn="ctr"/>
                      <a:r>
                        <a:rPr lang="en-US" sz="2000" b="1" dirty="0">
                          <a:solidFill>
                            <a:sysClr val="windowText" lastClr="000000"/>
                          </a:solidFill>
                        </a:rPr>
                        <a:t>Speedup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Cummulative Speeup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 y="31699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370840">
                <a:tc>
                  <a:txBody>
                    <a:bodyPr/>
                    <a:lstStyle/>
                    <a:p>
                      <a:pPr algn="ctr"/>
                      <a:r>
                        <a:rPr lang="en-US" b="0" dirty="0">
                          <a:solidFill>
                            <a:sysClr val="windowText" lastClr="000000"/>
                          </a:solidFill>
                        </a:rPr>
                        <a:t>Simple</a:t>
                      </a:r>
                      <a:r>
                        <a:rPr lang="en-US" b="0" baseline="0" dirty="0">
                          <a:solidFill>
                            <a:sysClr val="windowText" lastClr="000000"/>
                          </a:solidFill>
                        </a:rPr>
                        <a:t> kernel:</a:t>
                      </a:r>
                    </a:p>
                    <a:p>
                      <a:pPr algn="ctr"/>
                      <a:r>
                        <a:rPr lang="en-US" b="0" baseline="0" dirty="0">
                          <a:solidFill>
                            <a:sysClr val="windowText" lastClr="000000"/>
                          </a:solidFill>
                        </a:rPr>
                        <a:t>No optimization</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1.849457 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629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44958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3810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3048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2362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1676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6</a:t>
                      </a:r>
                    </a:p>
                  </a:txBody>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solidFill>
                      <a:schemeClr val="accent3">
                        <a:lumMod val="20000"/>
                        <a:lumOff val="80000"/>
                      </a:schemeClr>
                    </a:solidFill>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10</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22</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32</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r>
                        <a:rPr lang="en-US" sz="1200" b="0" dirty="0">
                          <a:solidFill>
                            <a:schemeClr val="tx1"/>
                          </a:solidFill>
                        </a:rPr>
                        <a:t>X</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Y</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Z</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A</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B</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T2         T4        T6        T8         T10      ……………………..     T126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S0:Multiple of 2</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Multiple of 4</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Multiple of 8</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Multiple of 16</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Multiple of 32</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S5:Multiple of 64</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Multiple of 128</a:t>
            </a:r>
          </a:p>
        </p:txBody>
      </p:sp>
      <p:cxnSp>
        <p:nvCxnSpPr>
          <p:cNvPr id="124" name="Straight Arrow Connector 123"/>
          <p:cNvCxnSpPr/>
          <p:nvPr/>
        </p:nvCxnSpPr>
        <p:spPr>
          <a:xfrm rot="5400000">
            <a:off x="229394" y="1752600"/>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9136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16771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23629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3123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3885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63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457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1143000" y="1600200"/>
            <a:ext cx="381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19050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2590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3352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4114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934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2293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16771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3123406"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4572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1905001"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33528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229394"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57200" y="2971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123406"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0800000" flipV="1">
            <a:off x="3352800" y="29718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229394" y="38092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10800000" flipV="1">
            <a:off x="457200" y="3657600"/>
            <a:ext cx="2743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10800000" flipV="1">
            <a:off x="457200" y="4343400"/>
            <a:ext cx="441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flipV="1">
            <a:off x="457200" y="5029200"/>
            <a:ext cx="47244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flipV="1">
            <a:off x="457200" y="5715000"/>
            <a:ext cx="5029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219200" y="3124200"/>
            <a:ext cx="4191000" cy="990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Interleaved thread inactivity results in warp divergence</a:t>
            </a:r>
          </a:p>
        </p:txBody>
      </p:sp>
      <p:sp>
        <p:nvSpPr>
          <p:cNvPr id="61" name="Flowchart: Alternate Process 60"/>
          <p:cNvSpPr/>
          <p:nvPr/>
        </p:nvSpPr>
        <p:spPr>
          <a:xfrm>
            <a:off x="1752600" y="2209800"/>
            <a:ext cx="3124200" cy="609600"/>
          </a:xfrm>
          <a:prstGeom prst="flowChartAlternateProcess">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r>
              <a:rPr lang="en-US" dirty="0"/>
              <a:t>Interleaved inactive threads within a warp</a:t>
            </a:r>
          </a:p>
        </p:txBody>
      </p:sp>
      <p:sp>
        <p:nvSpPr>
          <p:cNvPr id="63" name="TextBox 62"/>
          <p:cNvSpPr txBox="1"/>
          <p:nvPr/>
        </p:nvSpPr>
        <p:spPr>
          <a:xfrm>
            <a:off x="533400" y="838200"/>
            <a:ext cx="7162800" cy="307777"/>
          </a:xfrm>
          <a:prstGeom prst="rect">
            <a:avLst/>
          </a:prstGeom>
          <a:noFill/>
        </p:spPr>
        <p:txBody>
          <a:bodyPr wrap="square" rtlCol="0">
            <a:spAutoFit/>
          </a:bodyPr>
          <a:lstStyle/>
          <a:p>
            <a:r>
              <a:rPr lang="en-US" sz="1200" dirty="0">
                <a:solidFill>
                  <a:schemeClr val="bg2">
                    <a:lumMod val="50000"/>
                  </a:schemeClr>
                </a:solidFill>
              </a:rPr>
              <a:t> </a:t>
            </a:r>
            <a:r>
              <a:rPr lang="en-US" sz="1400" dirty="0">
                <a:solidFill>
                  <a:schemeClr val="bg2">
                    <a:lumMod val="50000"/>
                  </a:schemeClr>
                </a:solidFill>
              </a:rPr>
              <a:t>T1           T3          T5          T7           T9           T11                                                   T127</a:t>
            </a:r>
            <a:endParaRPr lang="en-US" sz="1200" dirty="0">
              <a:solidFill>
                <a:schemeClr val="bg2">
                  <a:lumMod val="50000"/>
                </a:schemeClr>
              </a:solidFill>
            </a:endParaRPr>
          </a:p>
        </p:txBody>
      </p:sp>
      <p:cxnSp>
        <p:nvCxnSpPr>
          <p:cNvPr id="65" name="Straight Arrow Connector 64"/>
          <p:cNvCxnSpPr/>
          <p:nvPr/>
        </p:nvCxnSpPr>
        <p:spPr>
          <a:xfrm>
            <a:off x="838200" y="1143000"/>
            <a:ext cx="1524000" cy="10668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6200000" flipH="1">
            <a:off x="1562100" y="1181100"/>
            <a:ext cx="1066800" cy="9906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6200000" flipH="1">
            <a:off x="1981200" y="1371600"/>
            <a:ext cx="1066800" cy="6096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H="1">
            <a:off x="2400300" y="1638300"/>
            <a:ext cx="1066800" cy="762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2933700" y="1485900"/>
            <a:ext cx="10668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3429000" y="1295400"/>
            <a:ext cx="990600" cy="8382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0800000" flipV="1">
            <a:off x="3962400" y="1143000"/>
            <a:ext cx="3352800" cy="106680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chemeClr val="accent5">
                    <a:lumMod val="50000"/>
                  </a:schemeClr>
                </a:solidFill>
              </a:rPr>
              <a:t>0      1       2      3       4      5      6      7       8      9      10     11   ……………………………. ……  126  127</a:t>
            </a:r>
          </a:p>
        </p:txBody>
      </p:sp>
      <p:sp>
        <p:nvSpPr>
          <p:cNvPr id="79" name="Oval 78"/>
          <p:cNvSpPr/>
          <p:nvPr/>
        </p:nvSpPr>
        <p:spPr>
          <a:xfrm>
            <a:off x="1143000" y="4572000"/>
            <a:ext cx="4267200" cy="10668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Also uses expensive % operator  to compute active threads </a:t>
            </a:r>
          </a:p>
          <a:p>
            <a:pPr algn="ctr"/>
            <a:r>
              <a:rPr lang="en-US" dirty="0"/>
              <a:t> </a:t>
            </a:r>
          </a:p>
        </p:txBody>
      </p:sp>
      <p:sp>
        <p:nvSpPr>
          <p:cNvPr id="70" name="Rectangle 2"/>
          <p:cNvSpPr txBox="1">
            <a:spLocks noChangeArrowheads="1"/>
          </p:cNvSpPr>
          <p:nvPr/>
        </p:nvSpPr>
        <p:spPr>
          <a:xfrm>
            <a:off x="0" y="1"/>
            <a:ext cx="9144000" cy="792776"/>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Revisit the Simple CUDA Kernel Computation of Sum Reduction </a:t>
            </a:r>
            <a:endParaRPr kumimoji="0" lang="en-US" sz="2600" b="1" i="0" u="none" strike="noStrike" kern="1200" cap="none" spc="0" normalizeH="0" baseline="0" noProof="0" dirty="0">
              <a:ln w="6350">
                <a:noFill/>
              </a:ln>
              <a:solidFill>
                <a:srgbClr val="C00000"/>
              </a:solidFill>
              <a:effectLst/>
              <a:uLnTx/>
              <a:uFillTx/>
              <a:latin typeface="Arial" charset="0"/>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9"/>
                                        </p:tgtEl>
                                        <p:attrNameLst>
                                          <p:attrName>style.visibility</p:attrName>
                                        </p:attrNameLst>
                                      </p:cBhvr>
                                      <p:to>
                                        <p:strVal val="visible"/>
                                      </p:to>
                                    </p:set>
                                    <p:anim calcmode="lin" valueType="num">
                                      <p:cBhvr additive="base">
                                        <p:cTn id="33" dur="500" fill="hold"/>
                                        <p:tgtEl>
                                          <p:spTgt spid="79"/>
                                        </p:tgtEl>
                                        <p:attrNameLst>
                                          <p:attrName>ppt_x</p:attrName>
                                        </p:attrNameLst>
                                      </p:cBhvr>
                                      <p:tavLst>
                                        <p:tav tm="0">
                                          <p:val>
                                            <p:strVal val="#ppt_x"/>
                                          </p:val>
                                        </p:tav>
                                        <p:tav tm="100000">
                                          <p:val>
                                            <p:strVal val="#ppt_x"/>
                                          </p:val>
                                        </p:tav>
                                      </p:tavLst>
                                    </p:anim>
                                    <p:anim calcmode="lin" valueType="num">
                                      <p:cBhvr additive="base">
                                        <p:cTn id="3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3" grpId="0"/>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C00000"/>
                </a:solidFill>
              </a:rPr>
              <a:t>Why GPUs for General Purpose Computing?</a:t>
            </a:r>
          </a:p>
        </p:txBody>
      </p:sp>
      <p:sp>
        <p:nvSpPr>
          <p:cNvPr id="3" name="Subtitle 2"/>
          <p:cNvSpPr>
            <a:spLocks noGrp="1"/>
          </p:cNvSpPr>
          <p:nvPr>
            <p:ph type="subTitle" idx="4294967295"/>
          </p:nvPr>
        </p:nvSpPr>
        <p:spPr>
          <a:xfrm>
            <a:off x="152400" y="914400"/>
            <a:ext cx="8991600" cy="5638800"/>
          </a:xfrm>
        </p:spPr>
        <p:txBody>
          <a:bodyPr>
            <a:normAutofit fontScale="92500" lnSpcReduction="20000"/>
          </a:bodyPr>
          <a:lstStyle/>
          <a:p>
            <a:r>
              <a:rPr lang="en-US" sz="2200" dirty="0"/>
              <a:t>Massively parallel processors </a:t>
            </a:r>
            <a:r>
              <a:rPr lang="en-US" sz="2200" b="1" dirty="0">
                <a:solidFill>
                  <a:srgbClr val="002060"/>
                </a:solidFill>
              </a:rPr>
              <a:t>–</a:t>
            </a:r>
            <a:r>
              <a:rPr lang="en-US" sz="2200" i="1" dirty="0">
                <a:solidFill>
                  <a:srgbClr val="0070C0"/>
                </a:solidFill>
              </a:rPr>
              <a:t> several hundreds of cores in a single chip </a:t>
            </a:r>
            <a:r>
              <a:rPr lang="en-US" sz="2200" b="1" dirty="0">
                <a:solidFill>
                  <a:srgbClr val="002060"/>
                </a:solidFill>
              </a:rPr>
              <a:t>– </a:t>
            </a:r>
            <a:r>
              <a:rPr lang="en-US" sz="2200" i="1" dirty="0">
                <a:solidFill>
                  <a:schemeClr val="accent2">
                    <a:lumMod val="75000"/>
                  </a:schemeClr>
                </a:solidFill>
              </a:rPr>
              <a:t>NVIDIA GeForce GTX 590 GPU (Fermi Architecture) has </a:t>
            </a:r>
            <a:r>
              <a:rPr lang="en-US" sz="2200" i="1" dirty="0">
                <a:solidFill>
                  <a:schemeClr val="accent1">
                    <a:lumMod val="50000"/>
                  </a:schemeClr>
                </a:solidFill>
              </a:rPr>
              <a:t>1024</a:t>
            </a:r>
            <a:r>
              <a:rPr lang="en-US" sz="2200" b="1" i="1" dirty="0">
                <a:solidFill>
                  <a:schemeClr val="accent2">
                    <a:lumMod val="75000"/>
                  </a:schemeClr>
                </a:solidFill>
              </a:rPr>
              <a:t> </a:t>
            </a:r>
            <a:r>
              <a:rPr lang="en-US" sz="2200" i="1" dirty="0">
                <a:solidFill>
                  <a:schemeClr val="accent2">
                    <a:lumMod val="75000"/>
                  </a:schemeClr>
                </a:solidFill>
              </a:rPr>
              <a:t>cores</a:t>
            </a:r>
          </a:p>
          <a:p>
            <a:endParaRPr lang="en-US" sz="2200" i="1" dirty="0">
              <a:solidFill>
                <a:schemeClr val="accent1"/>
              </a:solidFill>
            </a:endParaRPr>
          </a:p>
          <a:p>
            <a:r>
              <a:rPr lang="en-US" sz="2200" dirty="0"/>
              <a:t>Highly multithreaded</a:t>
            </a:r>
            <a:r>
              <a:rPr lang="en-US" sz="2200" i="1" dirty="0">
                <a:solidFill>
                  <a:srgbClr val="FFFF00"/>
                </a:solidFill>
              </a:rPr>
              <a:t> </a:t>
            </a:r>
            <a:r>
              <a:rPr lang="en-US" sz="2200" b="1" dirty="0">
                <a:solidFill>
                  <a:srgbClr val="002060"/>
                </a:solidFill>
              </a:rPr>
              <a:t>–</a:t>
            </a:r>
            <a:r>
              <a:rPr lang="en-US" sz="2200" b="1" dirty="0">
                <a:solidFill>
                  <a:srgbClr val="0070C0"/>
                </a:solidFill>
              </a:rPr>
              <a:t> </a:t>
            </a:r>
            <a:r>
              <a:rPr lang="en-US" sz="2200" i="1" dirty="0">
                <a:solidFill>
                  <a:srgbClr val="0070C0"/>
                </a:solidFill>
              </a:rPr>
              <a:t>each core executes hundreds of concurent threads </a:t>
            </a:r>
            <a:r>
              <a:rPr lang="en-US" sz="2200" b="1" dirty="0">
                <a:solidFill>
                  <a:srgbClr val="002060"/>
                </a:solidFill>
              </a:rPr>
              <a:t>– </a:t>
            </a:r>
            <a:r>
              <a:rPr lang="en-US" sz="2200" i="1" dirty="0">
                <a:solidFill>
                  <a:schemeClr val="accent2">
                    <a:lumMod val="75000"/>
                  </a:schemeClr>
                </a:solidFill>
              </a:rPr>
              <a:t>each GeForce GTX 590 GPU core executes </a:t>
            </a:r>
            <a:r>
              <a:rPr lang="en-US" sz="2200" i="1" dirty="0">
                <a:solidFill>
                  <a:schemeClr val="accent1">
                    <a:lumMod val="50000"/>
                  </a:schemeClr>
                </a:solidFill>
              </a:rPr>
              <a:t>128</a:t>
            </a:r>
            <a:r>
              <a:rPr lang="en-US" sz="2200" b="1" i="1" dirty="0">
                <a:solidFill>
                  <a:schemeClr val="accent2">
                    <a:lumMod val="75000"/>
                  </a:schemeClr>
                </a:solidFill>
              </a:rPr>
              <a:t> </a:t>
            </a:r>
            <a:r>
              <a:rPr lang="en-US" sz="2200" i="1" dirty="0">
                <a:solidFill>
                  <a:schemeClr val="accent2">
                    <a:lumMod val="75000"/>
                  </a:schemeClr>
                </a:solidFill>
              </a:rPr>
              <a:t>concurent threads</a:t>
            </a:r>
          </a:p>
          <a:p>
            <a:endParaRPr lang="en-US" sz="2200" i="1" dirty="0">
              <a:solidFill>
                <a:schemeClr val="accent1"/>
              </a:solidFill>
            </a:endParaRPr>
          </a:p>
          <a:p>
            <a:r>
              <a:rPr lang="en-US" sz="2200" dirty="0"/>
              <a:t>High memory bandwidth </a:t>
            </a:r>
            <a:r>
              <a:rPr lang="en-US" sz="2200" b="1" dirty="0">
                <a:solidFill>
                  <a:srgbClr val="002060"/>
                </a:solidFill>
              </a:rPr>
              <a:t>–</a:t>
            </a:r>
            <a:r>
              <a:rPr lang="en-US" sz="2200" b="1" dirty="0">
                <a:solidFill>
                  <a:srgbClr val="0070C0"/>
                </a:solidFill>
              </a:rPr>
              <a:t> </a:t>
            </a:r>
            <a:r>
              <a:rPr lang="en-US" sz="2200" i="1" dirty="0">
                <a:solidFill>
                  <a:srgbClr val="0070C0"/>
                </a:solidFill>
              </a:rPr>
              <a:t>many times more than that of CPU </a:t>
            </a:r>
          </a:p>
          <a:p>
            <a:pPr lvl="1">
              <a:buNone/>
            </a:pPr>
            <a:r>
              <a:rPr lang="en-US" sz="2200" i="1" dirty="0">
                <a:solidFill>
                  <a:schemeClr val="accent2">
                    <a:lumMod val="75000"/>
                  </a:schemeClr>
                </a:solidFill>
              </a:rPr>
              <a:t>GeForce GTX 590 GPU:  </a:t>
            </a:r>
            <a:r>
              <a:rPr lang="en-US" sz="2200" i="1" dirty="0">
                <a:solidFill>
                  <a:schemeClr val="accent1">
                    <a:lumMod val="50000"/>
                  </a:schemeClr>
                </a:solidFill>
              </a:rPr>
              <a:t>320</a:t>
            </a:r>
            <a:r>
              <a:rPr lang="en-US" sz="2200" i="1" dirty="0">
                <a:solidFill>
                  <a:schemeClr val="accent2">
                    <a:lumMod val="75000"/>
                  </a:schemeClr>
                </a:solidFill>
              </a:rPr>
              <a:t> GB/s</a:t>
            </a:r>
          </a:p>
          <a:p>
            <a:pPr lvl="1">
              <a:buNone/>
            </a:pPr>
            <a:r>
              <a:rPr lang="pt-BR" sz="2200" i="1" dirty="0">
                <a:solidFill>
                  <a:srgbClr val="7030A0"/>
                </a:solidFill>
              </a:rPr>
              <a:t>Intel’s Core i7-960 CPU:  </a:t>
            </a:r>
            <a:r>
              <a:rPr lang="pt-BR" sz="2200" i="1" dirty="0">
                <a:solidFill>
                  <a:schemeClr val="accent1">
                    <a:lumMod val="50000"/>
                  </a:schemeClr>
                </a:solidFill>
              </a:rPr>
              <a:t>26</a:t>
            </a:r>
            <a:r>
              <a:rPr lang="pt-BR" sz="2200" i="1" dirty="0">
                <a:solidFill>
                  <a:srgbClr val="7030A0"/>
                </a:solidFill>
              </a:rPr>
              <a:t> GB/s</a:t>
            </a:r>
          </a:p>
          <a:p>
            <a:endParaRPr lang="pt-BR" sz="2200" b="1" dirty="0">
              <a:solidFill>
                <a:schemeClr val="bg2"/>
              </a:solidFill>
            </a:endParaRPr>
          </a:p>
          <a:p>
            <a:r>
              <a:rPr lang="en-US" sz="2200" dirty="0"/>
              <a:t>Attractive </a:t>
            </a:r>
            <a:r>
              <a:rPr lang="en-US" sz="2200" i="1" dirty="0">
                <a:solidFill>
                  <a:srgbClr val="0070C0"/>
                </a:solidFill>
              </a:rPr>
              <a:t>performance-to-price</a:t>
            </a:r>
            <a:r>
              <a:rPr lang="en-US" sz="2200" dirty="0"/>
              <a:t> and </a:t>
            </a:r>
            <a:r>
              <a:rPr lang="en-US" sz="2200" i="1" dirty="0">
                <a:solidFill>
                  <a:srgbClr val="0070C0"/>
                </a:solidFill>
              </a:rPr>
              <a:t>performance-to-power  </a:t>
            </a:r>
            <a:r>
              <a:rPr lang="en-US" sz="2200" dirty="0"/>
              <a:t>ratios</a:t>
            </a:r>
          </a:p>
          <a:p>
            <a:pPr lvl="1">
              <a:buNone/>
            </a:pPr>
            <a:r>
              <a:rPr lang="en-US" sz="2200" i="1" dirty="0">
                <a:solidFill>
                  <a:schemeClr val="accent2">
                    <a:lumMod val="75000"/>
                  </a:schemeClr>
                </a:solidFill>
              </a:rPr>
              <a:t>GeForce GTX 590 GPU: </a:t>
            </a:r>
            <a:r>
              <a:rPr lang="en-US" sz="2200" i="1" dirty="0">
                <a:solidFill>
                  <a:schemeClr val="accent1">
                    <a:lumMod val="50000"/>
                  </a:schemeClr>
                </a:solidFill>
              </a:rPr>
              <a:t>1024</a:t>
            </a:r>
            <a:r>
              <a:rPr lang="en-US" sz="2200" i="1" dirty="0">
                <a:solidFill>
                  <a:schemeClr val="accent2">
                    <a:lumMod val="75000"/>
                  </a:schemeClr>
                </a:solidFill>
              </a:rPr>
              <a:t> cores, </a:t>
            </a:r>
            <a:r>
              <a:rPr lang="en-US" sz="2200" i="1" dirty="0">
                <a:solidFill>
                  <a:schemeClr val="accent1">
                    <a:lumMod val="50000"/>
                  </a:schemeClr>
                </a:solidFill>
              </a:rPr>
              <a:t>365</a:t>
            </a:r>
            <a:r>
              <a:rPr lang="en-US" sz="2200" i="1" dirty="0">
                <a:solidFill>
                  <a:schemeClr val="accent2">
                    <a:lumMod val="75000"/>
                  </a:schemeClr>
                </a:solidFill>
              </a:rPr>
              <a:t> watts of power consumption, </a:t>
            </a:r>
          </a:p>
          <a:p>
            <a:pPr lvl="1">
              <a:buNone/>
            </a:pPr>
            <a:r>
              <a:rPr lang="en-US" sz="2200" i="1" dirty="0">
                <a:solidFill>
                  <a:schemeClr val="accent2">
                    <a:lumMod val="75000"/>
                  </a:schemeClr>
                </a:solidFill>
              </a:rPr>
              <a:t>and a price of </a:t>
            </a:r>
            <a:r>
              <a:rPr lang="en-US" sz="2200" i="1" dirty="0">
                <a:solidFill>
                  <a:schemeClr val="accent1">
                    <a:lumMod val="50000"/>
                  </a:schemeClr>
                </a:solidFill>
              </a:rPr>
              <a:t>700$</a:t>
            </a:r>
            <a:r>
              <a:rPr lang="en-US" sz="2200" i="1" dirty="0">
                <a:solidFill>
                  <a:schemeClr val="accent1"/>
                </a:solidFill>
              </a:rPr>
              <a:t> </a:t>
            </a:r>
          </a:p>
          <a:p>
            <a:pPr lvl="1">
              <a:buNone/>
            </a:pPr>
            <a:r>
              <a:rPr lang="en-US" sz="2200" i="1" dirty="0">
                <a:solidFill>
                  <a:srgbClr val="7030A0"/>
                </a:solidFill>
              </a:rPr>
              <a:t>I</a:t>
            </a:r>
            <a:r>
              <a:rPr lang="pt-BR" sz="2200" i="1" dirty="0">
                <a:solidFill>
                  <a:srgbClr val="7030A0"/>
                </a:solidFill>
              </a:rPr>
              <a:t>ntel’s Core i7-960 CPU:  </a:t>
            </a:r>
            <a:r>
              <a:rPr lang="pt-BR" sz="2200" i="1" dirty="0">
                <a:solidFill>
                  <a:schemeClr val="accent1">
                    <a:lumMod val="50000"/>
                  </a:schemeClr>
                </a:solidFill>
              </a:rPr>
              <a:t>4</a:t>
            </a:r>
            <a:r>
              <a:rPr lang="pt-BR" sz="2200" i="1" dirty="0">
                <a:solidFill>
                  <a:srgbClr val="7030A0"/>
                </a:solidFill>
              </a:rPr>
              <a:t> cores, </a:t>
            </a:r>
            <a:r>
              <a:rPr lang="en-US" sz="2200" i="1" dirty="0">
                <a:solidFill>
                  <a:schemeClr val="accent1">
                    <a:lumMod val="50000"/>
                  </a:schemeClr>
                </a:solidFill>
              </a:rPr>
              <a:t>130</a:t>
            </a:r>
            <a:r>
              <a:rPr lang="en-US" sz="2200" i="1" dirty="0">
                <a:solidFill>
                  <a:srgbClr val="7030A0"/>
                </a:solidFill>
              </a:rPr>
              <a:t> watts of power consumption, and </a:t>
            </a:r>
          </a:p>
          <a:p>
            <a:pPr lvl="1">
              <a:buNone/>
            </a:pPr>
            <a:r>
              <a:rPr lang="en-US" sz="2200" i="1" dirty="0">
                <a:solidFill>
                  <a:srgbClr val="7030A0"/>
                </a:solidFill>
              </a:rPr>
              <a:t>price of </a:t>
            </a:r>
            <a:r>
              <a:rPr lang="en-US" sz="2200" i="1" dirty="0">
                <a:solidFill>
                  <a:schemeClr val="accent1">
                    <a:lumMod val="50000"/>
                  </a:schemeClr>
                </a:solidFill>
              </a:rPr>
              <a:t>300$</a:t>
            </a:r>
          </a:p>
          <a:p>
            <a:endParaRPr lang="en-US" sz="2200" b="1" dirty="0">
              <a:solidFill>
                <a:schemeClr val="bg2"/>
              </a:solidFill>
            </a:endParaRPr>
          </a:p>
          <a:p>
            <a:r>
              <a:rPr lang="en-US" sz="2200" dirty="0"/>
              <a:t>Best suited for </a:t>
            </a:r>
            <a:r>
              <a:rPr lang="en-US" sz="2200" i="1" dirty="0">
                <a:solidFill>
                  <a:srgbClr val="0070C0"/>
                </a:solidFill>
              </a:rPr>
              <a:t>compute-intensive</a:t>
            </a:r>
            <a:r>
              <a:rPr lang="en-US" sz="2200" dirty="0"/>
              <a:t>, </a:t>
            </a:r>
            <a:r>
              <a:rPr lang="en-US" sz="2200" i="1" dirty="0">
                <a:solidFill>
                  <a:srgbClr val="0070C0"/>
                </a:solidFill>
              </a:rPr>
              <a:t>highly data parallel</a:t>
            </a:r>
            <a:r>
              <a:rPr lang="en-US" sz="2200" dirty="0">
                <a:solidFill>
                  <a:srgbClr val="0070C0"/>
                </a:solidFill>
              </a:rPr>
              <a:t> </a:t>
            </a:r>
            <a:r>
              <a:rPr lang="en-US" sz="2200" dirty="0"/>
              <a:t>computations</a:t>
            </a:r>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629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44958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3810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3048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2362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1676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6</a:t>
                      </a:r>
                    </a:p>
                  </a:txBody>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solidFill>
                      <a:schemeClr val="accent3">
                        <a:lumMod val="20000"/>
                        <a:lumOff val="80000"/>
                      </a:schemeClr>
                    </a:solidFill>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10</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22</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32</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r>
                        <a:rPr lang="en-US" sz="1200" b="0" dirty="0">
                          <a:solidFill>
                            <a:schemeClr val="tx1"/>
                          </a:solidFill>
                        </a:rPr>
                        <a:t>X</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Y</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Z</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A</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B</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229394" y="1752600"/>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9136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16771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23629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3123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3885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63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457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1143000" y="1600200"/>
            <a:ext cx="381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19050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2590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3352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4114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934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2293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16771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3123406"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4572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1905001"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33528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229394"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57200" y="2971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123406"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0800000" flipV="1">
            <a:off x="3352800" y="29718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229394" y="38092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10800000" flipV="1">
            <a:off x="457200" y="3657600"/>
            <a:ext cx="2743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10800000" flipV="1">
            <a:off x="457200" y="4343400"/>
            <a:ext cx="441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flipV="1">
            <a:off x="457200" y="5029200"/>
            <a:ext cx="47244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flipV="1">
            <a:off x="457200" y="5715000"/>
            <a:ext cx="5029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rgbClr val="002060"/>
                </a:solidFill>
              </a:rPr>
              <a:t>0      1       2      3       4      5      6      7       8      9      10     11   ……………………………. ……  126  127</a:t>
            </a:r>
          </a:p>
        </p:txBody>
      </p:sp>
      <p:sp>
        <p:nvSpPr>
          <p:cNvPr id="60" name="Title 1"/>
          <p:cNvSpPr txBox="1">
            <a:spLocks/>
          </p:cNvSpPr>
          <p:nvPr/>
        </p:nvSpPr>
        <p:spPr>
          <a:xfrm>
            <a:off x="0" y="0"/>
            <a:ext cx="9135611" cy="838200"/>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600" b="1" dirty="0">
                <a:ln w="6350">
                  <a:noFill/>
                </a:ln>
                <a:solidFill>
                  <a:srgbClr val="C00000"/>
                </a:solidFill>
                <a:latin typeface="+mj-lt"/>
                <a:ea typeface="+mj-ea"/>
                <a:cs typeface="+mj-cs"/>
              </a:rPr>
              <a:t>Optimization 1: Minimize Warp Divergence</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6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6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6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0" grpId="0" animBg="1"/>
      <p:bldP spid="109" grpId="0" animBg="1"/>
      <p:bldP spid="108" grpId="0" animBg="1"/>
      <p:bldP spid="107" grpId="0" animBg="1"/>
      <p:bldP spid="106" grpId="0" animBg="1"/>
      <p:bldP spid="105" grpId="0" animBg="1"/>
      <p:bldP spid="104" grpId="0" animBg="1"/>
      <p:bldP spid="112" grpId="0"/>
      <p:bldP spid="113" grpId="0"/>
      <p:bldP spid="114" grpId="0"/>
      <p:bldP spid="115" grpId="0"/>
      <p:bldP spid="116" grpId="0"/>
      <p:bldP spid="117" grpId="0"/>
      <p:bldP spid="118" grpId="0"/>
      <p:bldP spid="119" grpId="0"/>
      <p:bldP spid="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533400" y="1752600"/>
            <a:ext cx="243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152400" y="889844"/>
            <a:ext cx="4572000" cy="5078313"/>
          </a:xfrm>
          <a:prstGeom prst="rect">
            <a:avLst/>
          </a:prstGeom>
        </p:spPr>
        <p:txBody>
          <a:bodyPr>
            <a:spAutoFit/>
          </a:bodyPr>
          <a:lstStyle/>
          <a:p>
            <a:r>
              <a:rPr lang="en-US" dirty="0">
                <a:solidFill>
                  <a:srgbClr val="00B050"/>
                </a:solidFill>
              </a:rPr>
              <a:t>    </a:t>
            </a:r>
            <a:r>
              <a:rPr lang="en-US" dirty="0">
                <a:solidFill>
                  <a:schemeClr val="accent1">
                    <a:lumMod val="50000"/>
                  </a:schemeClr>
                </a:solidFill>
              </a:rPr>
              <a:t>//Perform reduction on shared memory</a:t>
            </a:r>
          </a:p>
          <a:p>
            <a:r>
              <a:rPr lang="en-US" dirty="0"/>
              <a:t>    </a:t>
            </a:r>
            <a:r>
              <a:rPr lang="en-US" dirty="0">
                <a:solidFill>
                  <a:schemeClr val="bg2">
                    <a:lumMod val="50000"/>
                  </a:schemeClr>
                </a:solidFill>
              </a:rPr>
              <a:t>for </a:t>
            </a:r>
            <a:r>
              <a:rPr lang="en-US" dirty="0"/>
              <a:t>(</a:t>
            </a:r>
            <a:r>
              <a:rPr lang="en-US" dirty="0">
                <a:solidFill>
                  <a:schemeClr val="bg2">
                    <a:lumMod val="50000"/>
                  </a:schemeClr>
                </a:solidFill>
              </a:rPr>
              <a:t>int </a:t>
            </a:r>
            <a:r>
              <a:rPr lang="en-US" dirty="0"/>
              <a:t>s = 1; s &lt; </a:t>
            </a:r>
            <a:r>
              <a:rPr lang="en-US" dirty="0">
                <a:solidFill>
                  <a:srgbClr val="FEBD1A"/>
                </a:solidFill>
              </a:rPr>
              <a:t>blockDim.x</a:t>
            </a:r>
            <a:r>
              <a:rPr lang="en-US" dirty="0"/>
              <a:t>; s*=2)</a:t>
            </a:r>
          </a:p>
          <a:p>
            <a:r>
              <a:rPr lang="en-US" dirty="0"/>
              <a:t>    {</a:t>
            </a:r>
          </a:p>
          <a:p>
            <a:r>
              <a:rPr lang="en-US" dirty="0"/>
              <a:t>        </a:t>
            </a:r>
            <a:r>
              <a:rPr lang="en-US" dirty="0">
                <a:solidFill>
                  <a:schemeClr val="bg2">
                    <a:lumMod val="50000"/>
                  </a:schemeClr>
                </a:solidFill>
              </a:rPr>
              <a:t>if</a:t>
            </a:r>
            <a:r>
              <a:rPr lang="en-US" dirty="0">
                <a:solidFill>
                  <a:schemeClr val="bg1"/>
                </a:solidFill>
              </a:rPr>
              <a:t> </a:t>
            </a:r>
            <a:r>
              <a:rPr lang="en-US" dirty="0"/>
              <a:t>(ltid % (2*s) == 0)</a:t>
            </a:r>
          </a:p>
          <a:p>
            <a:r>
              <a:rPr lang="en-US" dirty="0"/>
              <a:t>        { </a:t>
            </a:r>
          </a:p>
          <a:p>
            <a:r>
              <a:rPr lang="en-US" dirty="0"/>
              <a:t>            s_data[ltid]  += s_data[ltid + s];</a:t>
            </a:r>
          </a:p>
          <a:p>
            <a:r>
              <a:rPr lang="en-US" dirty="0"/>
              <a:t>        }</a:t>
            </a:r>
          </a:p>
          <a:p>
            <a:endParaRPr lang="en-US" dirty="0"/>
          </a:p>
          <a:p>
            <a:pPr lvl="1"/>
            <a:r>
              <a:rPr lang="en-US" dirty="0">
                <a:solidFill>
                  <a:schemeClr val="accent1">
                    <a:lumMod val="50000"/>
                  </a:schemeClr>
                </a:solidFill>
              </a:rPr>
              <a:t>//Sync threads between each stride</a:t>
            </a:r>
          </a:p>
          <a:p>
            <a:r>
              <a:rPr lang="en-US" dirty="0"/>
              <a:t>        </a:t>
            </a:r>
            <a:r>
              <a:rPr lang="en-US" dirty="0">
                <a:solidFill>
                  <a:srgbClr val="FEBD1A"/>
                </a:solidFill>
              </a:rPr>
              <a:t>__syncthreads();</a:t>
            </a:r>
          </a:p>
          <a:p>
            <a:r>
              <a:rPr lang="en-US" dirty="0"/>
              <a:t>    }</a:t>
            </a:r>
          </a:p>
          <a:p>
            <a:endParaRPr lang="en-US" dirty="0"/>
          </a:p>
          <a:p>
            <a:r>
              <a:rPr lang="en-US" dirty="0"/>
              <a:t>    </a:t>
            </a:r>
            <a:r>
              <a:rPr lang="en-US" dirty="0">
                <a:solidFill>
                  <a:schemeClr val="accent1">
                    <a:lumMod val="50000"/>
                  </a:schemeClr>
                </a:solidFill>
              </a:rPr>
              <a:t>//Write partial result to global memory</a:t>
            </a:r>
          </a:p>
          <a:p>
            <a:r>
              <a:rPr lang="en-US" dirty="0"/>
              <a:t>    </a:t>
            </a:r>
            <a:r>
              <a:rPr lang="en-US" dirty="0">
                <a:solidFill>
                  <a:schemeClr val="bg2">
                    <a:lumMod val="50000"/>
                  </a:schemeClr>
                </a:solidFill>
              </a:rPr>
              <a:t>if </a:t>
            </a:r>
            <a:r>
              <a:rPr lang="en-US" dirty="0"/>
              <a:t>(ltid == 0)</a:t>
            </a:r>
          </a:p>
          <a:p>
            <a:r>
              <a:rPr lang="en-US" dirty="0"/>
              <a:t>    {</a:t>
            </a:r>
          </a:p>
          <a:p>
            <a:r>
              <a:rPr lang="en-US" dirty="0"/>
              <a:t>        d_odata[</a:t>
            </a:r>
            <a:r>
              <a:rPr lang="en-US" dirty="0">
                <a:solidFill>
                  <a:srgbClr val="FEBD1A"/>
                </a:solidFill>
              </a:rPr>
              <a:t>blockIdx.x</a:t>
            </a:r>
            <a:r>
              <a:rPr lang="en-US" dirty="0"/>
              <a:t>] = s_data[0];</a:t>
            </a:r>
          </a:p>
          <a:p>
            <a:r>
              <a:rPr lang="en-US" dirty="0"/>
              <a:t>    }	</a:t>
            </a:r>
          </a:p>
          <a:p>
            <a:r>
              <a:rPr lang="en-US" dirty="0"/>
              <a:t>}</a:t>
            </a:r>
          </a:p>
        </p:txBody>
      </p:sp>
      <p:sp>
        <p:nvSpPr>
          <p:cNvPr id="76" name="Text Box 78"/>
          <p:cNvSpPr txBox="1">
            <a:spLocks noChangeArrowheads="1"/>
          </p:cNvSpPr>
          <p:nvPr/>
        </p:nvSpPr>
        <p:spPr bwMode="auto">
          <a:xfrm>
            <a:off x="457200" y="1524000"/>
            <a:ext cx="4267200" cy="2492990"/>
          </a:xfrm>
          <a:prstGeom prst="rect">
            <a:avLst/>
          </a:prstGeom>
          <a:solidFill>
            <a:schemeClr val="accent1"/>
          </a:solidFill>
          <a:ln w="9525" algn="ctr">
            <a:noFill/>
            <a:miter lim="800000"/>
            <a:headEnd/>
            <a:tailEnd/>
          </a:ln>
          <a:effectLst/>
        </p:spPr>
        <p:txBody>
          <a:bodyPr wrap="square" lIns="0" tIns="0" rIns="0" bIns="0">
            <a:spAutoFit/>
          </a:bodyPr>
          <a:lstStyle/>
          <a:p>
            <a:pPr>
              <a:spcBef>
                <a:spcPct val="0"/>
              </a:spcBef>
            </a:pPr>
            <a:r>
              <a:rPr lang="en-US" sz="1800" b="0" dirty="0"/>
              <a:t>{</a:t>
            </a:r>
          </a:p>
          <a:p>
            <a:pPr>
              <a:spcBef>
                <a:spcPct val="0"/>
              </a:spcBef>
            </a:pPr>
            <a:r>
              <a:rPr lang="en-US" sz="1800" b="0" dirty="0"/>
              <a:t>       int index = 2*s*ltid;</a:t>
            </a:r>
          </a:p>
          <a:p>
            <a:pPr>
              <a:spcBef>
                <a:spcPct val="0"/>
              </a:spcBef>
            </a:pPr>
            <a:r>
              <a:rPr lang="en-US" sz="1800" b="0" dirty="0"/>
              <a:t>       if (index &lt; </a:t>
            </a:r>
            <a:r>
              <a:rPr lang="en-US" sz="1800" dirty="0">
                <a:solidFill>
                  <a:schemeClr val="accent3"/>
                </a:solidFill>
              </a:rPr>
              <a:t>blockDim.x</a:t>
            </a:r>
            <a:r>
              <a:rPr lang="en-US" sz="1800" b="0" dirty="0"/>
              <a:t>)</a:t>
            </a:r>
          </a:p>
          <a:p>
            <a:pPr>
              <a:spcBef>
                <a:spcPct val="0"/>
              </a:spcBef>
            </a:pPr>
            <a:r>
              <a:rPr lang="en-US" sz="1800" b="0" dirty="0"/>
              <a:t>       {</a:t>
            </a:r>
          </a:p>
          <a:p>
            <a:pPr>
              <a:spcBef>
                <a:spcPct val="0"/>
              </a:spcBef>
            </a:pPr>
            <a:r>
              <a:rPr lang="en-US" sz="1800" b="0" dirty="0"/>
              <a:t>            sdata[index] += sdata[index + s];</a:t>
            </a:r>
          </a:p>
          <a:p>
            <a:pPr>
              <a:spcBef>
                <a:spcPct val="0"/>
              </a:spcBef>
            </a:pPr>
            <a:r>
              <a:rPr lang="en-US" sz="1800" b="0" dirty="0"/>
              <a:t>       }</a:t>
            </a:r>
          </a:p>
          <a:p>
            <a:pPr marL="457200" lvl="2">
              <a:spcBef>
                <a:spcPct val="0"/>
              </a:spcBef>
            </a:pPr>
            <a:r>
              <a:rPr lang="en-US" dirty="0">
                <a:solidFill>
                  <a:schemeClr val="accent1">
                    <a:lumMod val="50000"/>
                  </a:schemeClr>
                </a:solidFill>
              </a:rPr>
              <a:t>//Sync threads between each stride</a:t>
            </a:r>
            <a:endParaRPr lang="en-US" sz="1800" b="0" dirty="0">
              <a:solidFill>
                <a:schemeClr val="accent1">
                  <a:lumMod val="50000"/>
                </a:schemeClr>
              </a:solidFill>
            </a:endParaRPr>
          </a:p>
          <a:p>
            <a:pPr>
              <a:spcBef>
                <a:spcPct val="0"/>
              </a:spcBef>
            </a:pPr>
            <a:r>
              <a:rPr lang="en-US" sz="1800" b="0" dirty="0"/>
              <a:t>       </a:t>
            </a:r>
            <a:r>
              <a:rPr lang="en-US" sz="1800" dirty="0">
                <a:solidFill>
                  <a:schemeClr val="accent3"/>
                </a:solidFill>
              </a:rPr>
              <a:t>__syncthreads();</a:t>
            </a:r>
          </a:p>
          <a:p>
            <a:pPr>
              <a:spcBef>
                <a:spcPct val="0"/>
              </a:spcBef>
            </a:pPr>
            <a:r>
              <a:rPr lang="en-US" sz="1800" b="0" dirty="0"/>
              <a:t>}</a:t>
            </a:r>
          </a:p>
        </p:txBody>
      </p:sp>
      <p:sp>
        <p:nvSpPr>
          <p:cNvPr id="6" name="Oval 5"/>
          <p:cNvSpPr/>
          <p:nvPr/>
        </p:nvSpPr>
        <p:spPr>
          <a:xfrm>
            <a:off x="457200" y="1600200"/>
            <a:ext cx="3124200" cy="9144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ular Callout 6"/>
          <p:cNvSpPr/>
          <p:nvPr/>
        </p:nvSpPr>
        <p:spPr>
          <a:xfrm>
            <a:off x="4267200" y="2362200"/>
            <a:ext cx="3505200" cy="914400"/>
          </a:xfrm>
          <a:prstGeom prst="wedgeRoundRectCallout">
            <a:avLst>
              <a:gd name="adj1" fmla="val -69876"/>
              <a:gd name="adj2" fmla="val -80500"/>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64 threads execute IF block, and remaining 64 are inactive</a:t>
            </a:r>
          </a:p>
        </p:txBody>
      </p:sp>
      <p:sp>
        <p:nvSpPr>
          <p:cNvPr id="8" name="Title 1"/>
          <p:cNvSpPr txBox="1">
            <a:spLocks/>
          </p:cNvSpPr>
          <p:nvPr/>
        </p:nvSpPr>
        <p:spPr>
          <a:xfrm>
            <a:off x="0" y="0"/>
            <a:ext cx="9144000" cy="838200"/>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Modified Kernel to</a:t>
            </a:r>
            <a:r>
              <a:rPr kumimoji="0" lang="en-US" sz="2600" b="1" i="0" u="none" strike="noStrike" kern="1200" cap="none" spc="0" normalizeH="0" noProof="0" dirty="0">
                <a:ln w="6350">
                  <a:noFill/>
                </a:ln>
                <a:solidFill>
                  <a:srgbClr val="C00000"/>
                </a:solidFill>
                <a:effectLst/>
                <a:uLnTx/>
                <a:uFillTx/>
                <a:latin typeface="+mj-lt"/>
                <a:ea typeface="+mj-ea"/>
                <a:cs typeface="+mj-cs"/>
              </a:rPr>
              <a:t> Minimize Warp </a:t>
            </a:r>
            <a:r>
              <a:rPr lang="en-US" sz="2600" b="1" dirty="0">
                <a:ln w="6350">
                  <a:noFill/>
                </a:ln>
                <a:solidFill>
                  <a:srgbClr val="C00000"/>
                </a:solidFill>
                <a:latin typeface="+mj-lt"/>
                <a:ea typeface="+mj-ea"/>
                <a:cs typeface="+mj-cs"/>
              </a:rPr>
              <a:t>Divergence</a:t>
            </a:r>
            <a:r>
              <a:rPr kumimoji="0" lang="en-US" sz="2600" b="1" i="0" u="none" strike="noStrike" kern="1200" cap="none" spc="0" normalizeH="0" noProof="0" dirty="0">
                <a:ln w="6350">
                  <a:noFill/>
                </a:ln>
                <a:solidFill>
                  <a:srgbClr val="C00000"/>
                </a:solidFill>
                <a:effectLst/>
                <a:uLnTx/>
                <a:uFillTx/>
                <a:latin typeface="+mj-lt"/>
                <a:ea typeface="+mj-ea"/>
                <a:cs typeface="+mj-cs"/>
              </a:rPr>
              <a:t> </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strVal val="#ppt_w*0.70"/>
                                          </p:val>
                                        </p:tav>
                                        <p:tav tm="100000">
                                          <p:val>
                                            <p:strVal val="#ppt_w"/>
                                          </p:val>
                                        </p:tav>
                                      </p:tavLst>
                                    </p:anim>
                                    <p:anim calcmode="lin" valueType="num">
                                      <p:cBhvr>
                                        <p:cTn id="16" dur="1000" fill="hold"/>
                                        <p:tgtEl>
                                          <p:spTgt spid="76"/>
                                        </p:tgtEl>
                                        <p:attrNameLst>
                                          <p:attrName>ppt_h</p:attrName>
                                        </p:attrNameLst>
                                      </p:cBhvr>
                                      <p:tavLst>
                                        <p:tav tm="0">
                                          <p:val>
                                            <p:strVal val="#ppt_h"/>
                                          </p:val>
                                        </p:tav>
                                        <p:tav tm="100000">
                                          <p:val>
                                            <p:strVal val="#ppt_h"/>
                                          </p:val>
                                        </p:tav>
                                      </p:tavLst>
                                    </p:anim>
                                    <p:animEffect transition="in" filter="fade">
                                      <p:cBhvr>
                                        <p:cTn id="17" dur="10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p:bldP spid="76"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629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44958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3810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3048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2362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1676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6</a:t>
                      </a:r>
                    </a:p>
                  </a:txBody>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solidFill>
                      <a:schemeClr val="accent3">
                        <a:lumMod val="20000"/>
                        <a:lumOff val="80000"/>
                      </a:schemeClr>
                    </a:solidFill>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10</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22</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32</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r>
                        <a:rPr lang="en-US" sz="1200" b="0" dirty="0">
                          <a:solidFill>
                            <a:schemeClr val="tx1"/>
                          </a:solidFill>
                        </a:rPr>
                        <a:t>X</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Y</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Z</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A</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B</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229394" y="1752600"/>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9136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16771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23629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3123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3885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63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457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1143000" y="1600200"/>
            <a:ext cx="381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19050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2590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3352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4114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934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2293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16771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3123406"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4572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1905001"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33528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229394"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57200" y="2971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123406"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0800000" flipV="1">
            <a:off x="3352800" y="29718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229394" y="38092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10800000" flipV="1">
            <a:off x="457200" y="3657600"/>
            <a:ext cx="2743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10800000" flipV="1">
            <a:off x="457200" y="4343400"/>
            <a:ext cx="441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flipV="1">
            <a:off x="457200" y="5029200"/>
            <a:ext cx="47244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flipV="1">
            <a:off x="457200" y="5715000"/>
            <a:ext cx="5029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2819400" y="2286000"/>
            <a:ext cx="6172200" cy="4114800"/>
            <a:chOff x="2819400" y="2286000"/>
            <a:chExt cx="6172200" cy="4114800"/>
          </a:xfrm>
        </p:grpSpPr>
        <p:sp>
          <p:nvSpPr>
            <p:cNvPr id="63" name="Oval 62"/>
            <p:cNvSpPr/>
            <p:nvPr/>
          </p:nvSpPr>
          <p:spPr>
            <a:xfrm>
              <a:off x="7010400" y="2286000"/>
              <a:ext cx="1981200" cy="41148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ular Callout 63"/>
            <p:cNvSpPr/>
            <p:nvPr/>
          </p:nvSpPr>
          <p:spPr>
            <a:xfrm>
              <a:off x="2819400" y="3657600"/>
              <a:ext cx="3048000" cy="533400"/>
            </a:xfrm>
            <a:prstGeom prst="wedgeRectCallout">
              <a:avLst>
                <a:gd name="adj1" fmla="val 88883"/>
                <a:gd name="adj2" fmla="val -36655"/>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Warp divergence still exists!</a:t>
              </a:r>
            </a:p>
          </p:txBody>
        </p:sp>
      </p:grpSp>
      <p:sp>
        <p:nvSpPr>
          <p:cNvPr id="62" name="TextBox 61"/>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rgbClr val="002060"/>
                </a:solidFill>
              </a:rPr>
              <a:t>0      1       2      3       4      5      6      7       8      9      10     11   ……………………………. ……  126  127</a:t>
            </a:r>
          </a:p>
        </p:txBody>
      </p:sp>
      <p:sp>
        <p:nvSpPr>
          <p:cNvPr id="65" name="Oval 64"/>
          <p:cNvSpPr/>
          <p:nvPr/>
        </p:nvSpPr>
        <p:spPr>
          <a:xfrm>
            <a:off x="2667000" y="4495800"/>
            <a:ext cx="3276600" cy="990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performance is not much affected </a:t>
            </a:r>
          </a:p>
        </p:txBody>
      </p:sp>
      <p:sp>
        <p:nvSpPr>
          <p:cNvPr id="66" name="Oval 65"/>
          <p:cNvSpPr/>
          <p:nvPr/>
        </p:nvSpPr>
        <p:spPr>
          <a:xfrm>
            <a:off x="2667000" y="2438400"/>
            <a:ext cx="3276600" cy="8382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Technically not</a:t>
            </a:r>
          </a:p>
        </p:txBody>
      </p:sp>
      <p:sp>
        <p:nvSpPr>
          <p:cNvPr id="67" name="Title 1"/>
          <p:cNvSpPr txBox="1">
            <a:spLocks/>
          </p:cNvSpPr>
          <p:nvPr/>
        </p:nvSpPr>
        <p:spPr>
          <a:xfrm>
            <a:off x="0" y="0"/>
            <a:ext cx="9144000" cy="798731"/>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Is Warp Divergence Completely Removed?</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ppt_x"/>
                                          </p:val>
                                        </p:tav>
                                        <p:tav tm="100000">
                                          <p:val>
                                            <p:strVal val="#ppt_x"/>
                                          </p:val>
                                        </p:tav>
                                      </p:tavLst>
                                    </p:anim>
                                    <p:anim calcmode="lin" valueType="num">
                                      <p:cBhvr additive="base">
                                        <p:cTn id="1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Performance</a:t>
            </a:r>
          </a:p>
        </p:txBody>
      </p:sp>
      <p:graphicFrame>
        <p:nvGraphicFramePr>
          <p:cNvPr id="4" name="Table 3"/>
          <p:cNvGraphicFramePr>
            <a:graphicFrameLocks noGrp="1"/>
          </p:cNvGraphicFramePr>
          <p:nvPr/>
        </p:nvGraphicFramePr>
        <p:xfrm>
          <a:off x="152400" y="1828800"/>
          <a:ext cx="8991600" cy="14478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1447800">
                <a:tc>
                  <a:txBody>
                    <a:bodyPr/>
                    <a:lstStyle/>
                    <a:p>
                      <a:pPr algn="ctr"/>
                      <a:r>
                        <a:rPr lang="en-US" sz="2000" b="1" dirty="0">
                          <a:solidFill>
                            <a:sysClr val="windowText" lastClr="000000"/>
                          </a:solidFill>
                        </a:rPr>
                        <a:t>Optimization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Time in ms for 1048576 (1M)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Step</a:t>
                      </a:r>
                      <a:r>
                        <a:rPr lang="en-US" sz="2000" b="1" baseline="0" dirty="0">
                          <a:solidFill>
                            <a:sysClr val="windowText" lastClr="000000"/>
                          </a:solidFill>
                        </a:rPr>
                        <a:t> </a:t>
                      </a:r>
                    </a:p>
                    <a:p>
                      <a:pPr algn="ctr"/>
                      <a:r>
                        <a:rPr lang="en-US" sz="2000" b="1" dirty="0">
                          <a:solidFill>
                            <a:sysClr val="windowText" lastClr="000000"/>
                          </a:solidFill>
                        </a:rPr>
                        <a:t>Speedup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Cummulative Speeup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 y="31699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370840">
                <a:tc>
                  <a:txBody>
                    <a:bodyPr/>
                    <a:lstStyle/>
                    <a:p>
                      <a:pPr algn="ctr"/>
                      <a:r>
                        <a:rPr lang="en-US" b="0" dirty="0">
                          <a:solidFill>
                            <a:sysClr val="windowText" lastClr="000000"/>
                          </a:solidFill>
                        </a:rPr>
                        <a:t>Simple</a:t>
                      </a:r>
                      <a:r>
                        <a:rPr lang="en-US" b="0" baseline="0" dirty="0">
                          <a:solidFill>
                            <a:sysClr val="windowText" lastClr="000000"/>
                          </a:solidFill>
                        </a:rPr>
                        <a:t> kernel:</a:t>
                      </a:r>
                    </a:p>
                    <a:p>
                      <a:pPr algn="ctr"/>
                      <a:r>
                        <a:rPr lang="en-US" b="0" baseline="0" dirty="0">
                          <a:solidFill>
                            <a:sysClr val="windowText" lastClr="000000"/>
                          </a:solidFill>
                        </a:rPr>
                        <a:t>No optimization</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1.849457 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52400" y="37795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1: </a:t>
                      </a:r>
                    </a:p>
                    <a:p>
                      <a:pPr algn="ctr"/>
                      <a:r>
                        <a:rPr lang="en-US" b="0" baseline="0" dirty="0">
                          <a:solidFill>
                            <a:sysClr val="windowText" lastClr="000000"/>
                          </a:solidFill>
                        </a:rPr>
                        <a:t>Minimize warp divergence</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0.882953</a:t>
                      </a:r>
                      <a:r>
                        <a:rPr lang="en-US" b="0" baseline="0" dirty="0">
                          <a:solidFill>
                            <a:sysClr val="windowText" lastClr="000000"/>
                          </a:solidFill>
                        </a:rPr>
                        <a:t> ms</a:t>
                      </a:r>
                      <a:endParaRPr lang="en-US" b="0"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629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44958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3810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30480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2362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1676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6</a:t>
                      </a:r>
                    </a:p>
                  </a:txBody>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solidFill>
                      <a:schemeClr val="accent3">
                        <a:lumMod val="20000"/>
                        <a:lumOff val="80000"/>
                      </a:schemeClr>
                    </a:solidFill>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10</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solidFill>
                      <a:schemeClr val="accent3">
                        <a:lumMod val="20000"/>
                        <a:lumOff val="80000"/>
                      </a:schemeClr>
                    </a:solidFill>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15</a:t>
                      </a:r>
                    </a:p>
                  </a:txBody>
                  <a:tcPr>
                    <a:solidFill>
                      <a:schemeClr val="accent3">
                        <a:lumMod val="20000"/>
                        <a:lumOff val="80000"/>
                      </a:schemeClr>
                    </a:solidFill>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17</a:t>
                      </a:r>
                    </a:p>
                  </a:txBody>
                  <a:tcPr>
                    <a:solidFill>
                      <a:schemeClr val="accent3">
                        <a:lumMod val="20000"/>
                        <a:lumOff val="80000"/>
                      </a:schemeClr>
                    </a:solidFill>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tc>
                  <a:txBody>
                    <a:bodyPr/>
                    <a:lstStyle/>
                    <a:p>
                      <a:pPr algn="ctr"/>
                      <a:r>
                        <a:rPr lang="en-US" sz="1200" b="0" dirty="0">
                          <a:solidFill>
                            <a:schemeClr val="tx1"/>
                          </a:solidFill>
                        </a:rPr>
                        <a:t>22</a:t>
                      </a:r>
                    </a:p>
                  </a:txBody>
                  <a:tcPr>
                    <a:solidFill>
                      <a:schemeClr val="accent3">
                        <a:lumMod val="20000"/>
                        <a:lumOff val="80000"/>
                      </a:schemeClr>
                    </a:solidFill>
                  </a:tcPr>
                </a:tc>
                <a:tc>
                  <a:txBody>
                    <a:bodyPr/>
                    <a:lstStyle/>
                    <a:p>
                      <a:pPr algn="ctr"/>
                      <a:r>
                        <a:rPr lang="en-US" sz="1200" b="0" dirty="0">
                          <a:solidFill>
                            <a:schemeClr val="tx1"/>
                          </a:solidFill>
                        </a:rPr>
                        <a:t>9</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25908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32</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r>
                        <a:rPr lang="en-US" sz="1200" b="0" dirty="0">
                          <a:solidFill>
                            <a:schemeClr val="tx1"/>
                          </a:solidFill>
                        </a:rPr>
                        <a:t>X</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Y</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Z</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A</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35814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358140">
                  <a:extLst>
                    <a:ext uri="{9D8B030D-6E8A-4147-A177-3AD203B41FA5}">
                      <a16:colId xmlns:a16="http://schemas.microsoft.com/office/drawing/2014/main" val="20011"/>
                    </a:ext>
                  </a:extLst>
                </a:gridCol>
                <a:gridCol w="2148840">
                  <a:extLst>
                    <a:ext uri="{9D8B030D-6E8A-4147-A177-3AD203B41FA5}">
                      <a16:colId xmlns:a16="http://schemas.microsoft.com/office/drawing/2014/main" val="20012"/>
                    </a:ext>
                  </a:extLst>
                </a:gridCol>
                <a:gridCol w="358140">
                  <a:extLst>
                    <a:ext uri="{9D8B030D-6E8A-4147-A177-3AD203B41FA5}">
                      <a16:colId xmlns:a16="http://schemas.microsoft.com/office/drawing/2014/main" val="20013"/>
                    </a:ext>
                  </a:extLst>
                </a:gridCol>
                <a:gridCol w="358140">
                  <a:extLst>
                    <a:ext uri="{9D8B030D-6E8A-4147-A177-3AD203B41FA5}">
                      <a16:colId xmlns:a16="http://schemas.microsoft.com/office/drawing/2014/main" val="20014"/>
                    </a:ext>
                  </a:extLst>
                </a:gridCol>
              </a:tblGrid>
              <a:tr h="370840">
                <a:tc>
                  <a:txBody>
                    <a:bodyPr/>
                    <a:lstStyle/>
                    <a:p>
                      <a:pPr algn="ctr"/>
                      <a:r>
                        <a:rPr lang="en-US" sz="1200" b="0" dirty="0">
                          <a:solidFill>
                            <a:schemeClr val="tx1"/>
                          </a:solidFill>
                        </a:rPr>
                        <a:t>B</a:t>
                      </a:r>
                    </a:p>
                  </a:txBody>
                  <a:tcPr>
                    <a:solidFill>
                      <a:schemeClr val="accent3">
                        <a:lumMod val="20000"/>
                        <a:lumOff val="80000"/>
                      </a:schemeClr>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  T8………. .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229394" y="1752600"/>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9136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16771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23629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3123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3885406"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6394" y="1751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457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1143000" y="1600200"/>
            <a:ext cx="381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a:off x="19050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2590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3352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a:off x="41148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a:off x="6934200" y="16002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2293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5400000">
            <a:off x="1677194"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3123406" y="2437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4572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10800000" flipV="1">
            <a:off x="1905001"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3352800" y="2286000"/>
            <a:ext cx="60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229394"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57200" y="2971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123406" y="31234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0800000" flipV="1">
            <a:off x="3352800" y="29718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229394" y="38092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10800000" flipV="1">
            <a:off x="457200" y="3657600"/>
            <a:ext cx="2743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10800000" flipV="1">
            <a:off x="457200" y="4343400"/>
            <a:ext cx="4419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10800000" flipV="1">
            <a:off x="457200" y="5029200"/>
            <a:ext cx="47244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flipV="1">
            <a:off x="457200" y="5715000"/>
            <a:ext cx="50292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8600" y="990600"/>
            <a:ext cx="7391400" cy="276999"/>
          </a:xfrm>
          <a:prstGeom prst="rect">
            <a:avLst/>
          </a:prstGeom>
          <a:noFill/>
        </p:spPr>
        <p:txBody>
          <a:bodyPr wrap="square" rtlCol="0">
            <a:spAutoFit/>
          </a:bodyPr>
          <a:lstStyle/>
          <a:p>
            <a:r>
              <a:rPr lang="en-US" sz="1200" dirty="0">
                <a:solidFill>
                  <a:srgbClr val="002060"/>
                </a:solidFill>
              </a:rPr>
              <a:t> 0      1       2      3       4      5      6      7       8      9      10     11   ……………………………. ……  126  127</a:t>
            </a:r>
          </a:p>
        </p:txBody>
      </p:sp>
      <p:grpSp>
        <p:nvGrpSpPr>
          <p:cNvPr id="3" name="Group 78"/>
          <p:cNvGrpSpPr/>
          <p:nvPr/>
        </p:nvGrpSpPr>
        <p:grpSpPr>
          <a:xfrm>
            <a:off x="228600" y="1447800"/>
            <a:ext cx="7162800" cy="383977"/>
            <a:chOff x="228600" y="1447800"/>
            <a:chExt cx="7162800" cy="383977"/>
          </a:xfrm>
        </p:grpSpPr>
        <p:sp>
          <p:nvSpPr>
            <p:cNvPr id="61" name="TextBox 60"/>
            <p:cNvSpPr txBox="1"/>
            <p:nvPr/>
          </p:nvSpPr>
          <p:spPr>
            <a:xfrm>
              <a:off x="228600" y="1524000"/>
              <a:ext cx="7162800" cy="307777"/>
            </a:xfrm>
            <a:prstGeom prst="rect">
              <a:avLst/>
            </a:prstGeom>
            <a:solidFill>
              <a:schemeClr val="accent4">
                <a:lumMod val="50000"/>
              </a:schemeClr>
            </a:solidFill>
          </p:spPr>
          <p:txBody>
            <a:bodyPr wrap="square" rtlCol="0">
              <a:spAutoFit/>
            </a:bodyPr>
            <a:lstStyle/>
            <a:p>
              <a:r>
                <a:rPr lang="en-US" sz="1400" b="1" dirty="0">
                  <a:solidFill>
                    <a:schemeClr val="bg2"/>
                  </a:solidFill>
                </a:rPr>
                <a:t>B1   B2   B3  B4   B5   B6  B7  B8   B9  B10 B11 B12……B16  B1……. </a:t>
              </a:r>
            </a:p>
          </p:txBody>
        </p:sp>
        <p:cxnSp>
          <p:nvCxnSpPr>
            <p:cNvPr id="67" name="Straight Arrow Connector 66"/>
            <p:cNvCxnSpPr/>
            <p:nvPr/>
          </p:nvCxnSpPr>
          <p:spPr>
            <a:xfrm rot="5400000">
              <a:off x="267494" y="1562100"/>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48494"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10279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14089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20947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24757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31615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3544094"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3848894"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1715294"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2782094"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rot="5400000">
            <a:off x="4228306" y="1561306"/>
            <a:ext cx="228600" cy="15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89"/>
          <p:cNvGrpSpPr/>
          <p:nvPr/>
        </p:nvGrpSpPr>
        <p:grpSpPr>
          <a:xfrm>
            <a:off x="228600" y="762000"/>
            <a:ext cx="6934200" cy="3657600"/>
            <a:chOff x="228600" y="762000"/>
            <a:chExt cx="6934200" cy="3657600"/>
          </a:xfrm>
        </p:grpSpPr>
        <p:sp>
          <p:nvSpPr>
            <p:cNvPr id="89" name="Rounded Rectangular Callout 88"/>
            <p:cNvSpPr/>
            <p:nvPr/>
          </p:nvSpPr>
          <p:spPr>
            <a:xfrm>
              <a:off x="3276600" y="3429000"/>
              <a:ext cx="3886200" cy="990600"/>
            </a:xfrm>
            <a:prstGeom prst="wedgeRoundRectCallout">
              <a:avLst>
                <a:gd name="adj1" fmla="val -47349"/>
                <a:gd name="adj2" fmla="val -144166"/>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Threads T0 and T8 belong to same half-warp, but try to simultaneously access same bank B1</a:t>
              </a:r>
            </a:p>
          </p:txBody>
        </p:sp>
        <p:sp>
          <p:nvSpPr>
            <p:cNvPr id="88" name="Freeform 87"/>
            <p:cNvSpPr/>
            <p:nvPr/>
          </p:nvSpPr>
          <p:spPr>
            <a:xfrm>
              <a:off x="457200" y="1752600"/>
              <a:ext cx="4953000" cy="762000"/>
            </a:xfrm>
            <a:custGeom>
              <a:avLst/>
              <a:gdLst>
                <a:gd name="connsiteX0" fmla="*/ 0 w 5023104"/>
                <a:gd name="connsiteY0" fmla="*/ 73152 h 1849120"/>
                <a:gd name="connsiteX1" fmla="*/ 3048000 w 5023104"/>
                <a:gd name="connsiteY1" fmla="*/ 1840992 h 1849120"/>
                <a:gd name="connsiteX2" fmla="*/ 5023104 w 5023104"/>
                <a:gd name="connsiteY2" fmla="*/ 24384 h 1849120"/>
                <a:gd name="connsiteX3" fmla="*/ 5023104 w 5023104"/>
                <a:gd name="connsiteY3" fmla="*/ 24384 h 1849120"/>
                <a:gd name="connsiteX4" fmla="*/ 5023104 w 5023104"/>
                <a:gd name="connsiteY4" fmla="*/ 0 h 184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3104" h="1849120">
                  <a:moveTo>
                    <a:pt x="0" y="73152"/>
                  </a:moveTo>
                  <a:cubicBezTo>
                    <a:pt x="1105408" y="961136"/>
                    <a:pt x="2210816" y="1849120"/>
                    <a:pt x="3048000" y="1840992"/>
                  </a:cubicBezTo>
                  <a:cubicBezTo>
                    <a:pt x="3885184" y="1832864"/>
                    <a:pt x="5023104" y="24384"/>
                    <a:pt x="5023104" y="24384"/>
                  </a:cubicBezTo>
                  <a:lnTo>
                    <a:pt x="5023104" y="24384"/>
                  </a:lnTo>
                  <a:lnTo>
                    <a:pt x="5023104" y="0"/>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Oval 79"/>
            <p:cNvSpPr/>
            <p:nvPr/>
          </p:nvSpPr>
          <p:spPr>
            <a:xfrm>
              <a:off x="228600" y="762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257800" y="762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Down Arrow 90"/>
            <p:cNvSpPr/>
            <p:nvPr/>
          </p:nvSpPr>
          <p:spPr>
            <a:xfrm>
              <a:off x="381000" y="1066800"/>
              <a:ext cx="76200" cy="457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28600" y="1524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257800" y="1524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Down Arrow 91"/>
            <p:cNvSpPr/>
            <p:nvPr/>
          </p:nvSpPr>
          <p:spPr>
            <a:xfrm flipH="1">
              <a:off x="5410200" y="1066800"/>
              <a:ext cx="76200" cy="457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5" name="Oval 84"/>
          <p:cNvSpPr/>
          <p:nvPr/>
        </p:nvSpPr>
        <p:spPr>
          <a:xfrm>
            <a:off x="3429000" y="4800600"/>
            <a:ext cx="3657600" cy="14478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in shared memory bank conflict, and memory access of T0 and T8 has to be serialized</a:t>
            </a:r>
          </a:p>
        </p:txBody>
      </p:sp>
      <p:sp>
        <p:nvSpPr>
          <p:cNvPr id="86" name="Title 1"/>
          <p:cNvSpPr txBox="1">
            <a:spLocks/>
          </p:cNvSpPr>
          <p:nvPr/>
        </p:nvSpPr>
        <p:spPr>
          <a:xfrm>
            <a:off x="0" y="0"/>
            <a:ext cx="9144000" cy="728246"/>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Revisit the</a:t>
            </a:r>
            <a:r>
              <a:rPr kumimoji="0" lang="en-US" sz="2600" b="1" i="0" u="none" strike="noStrike" kern="1200" cap="none" spc="0" normalizeH="0" noProof="0" dirty="0">
                <a:ln w="6350">
                  <a:noFill/>
                </a:ln>
                <a:solidFill>
                  <a:srgbClr val="C00000"/>
                </a:solidFill>
                <a:effectLst/>
                <a:uLnTx/>
                <a:uFillTx/>
                <a:latin typeface="+mj-lt"/>
                <a:ea typeface="+mj-ea"/>
                <a:cs typeface="+mj-cs"/>
              </a:rPr>
              <a:t> Previous Modified Kernel </a:t>
            </a:r>
            <a:r>
              <a:rPr lang="en-US" sz="2600" b="1" dirty="0">
                <a:ln w="6350">
                  <a:noFill/>
                </a:ln>
                <a:solidFill>
                  <a:srgbClr val="C00000"/>
                </a:solidFill>
                <a:latin typeface="+mj-lt"/>
                <a:ea typeface="+mj-ea"/>
                <a:cs typeface="+mj-cs"/>
              </a:rPr>
              <a:t>w</a:t>
            </a:r>
            <a:r>
              <a:rPr kumimoji="0" lang="en-US" sz="2600" b="1" i="0" u="none" strike="noStrike" kern="1200" cap="none" spc="0" normalizeH="0" noProof="0" dirty="0" err="1">
                <a:ln w="6350">
                  <a:noFill/>
                </a:ln>
                <a:solidFill>
                  <a:srgbClr val="C00000"/>
                </a:solidFill>
                <a:effectLst/>
                <a:uLnTx/>
                <a:uFillTx/>
                <a:latin typeface="+mj-lt"/>
                <a:ea typeface="+mj-ea"/>
                <a:cs typeface="+mj-cs"/>
              </a:rPr>
              <a:t>ith</a:t>
            </a:r>
            <a:r>
              <a:rPr kumimoji="0" lang="en-US" sz="2600" b="1" i="0" u="none" strike="noStrike" kern="1200" cap="none" spc="0" normalizeH="0" noProof="0" dirty="0">
                <a:ln w="6350">
                  <a:noFill/>
                </a:ln>
                <a:solidFill>
                  <a:srgbClr val="C00000"/>
                </a:solidFill>
                <a:effectLst/>
                <a:uLnTx/>
                <a:uFillTx/>
                <a:latin typeface="+mj-lt"/>
                <a:ea typeface="+mj-ea"/>
                <a:cs typeface="+mj-cs"/>
              </a:rPr>
              <a:t> Optimization 1</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1000" fill="hold"/>
                                        <p:tgtEl>
                                          <p:spTgt spid="76"/>
                                        </p:tgtEl>
                                        <p:attrNameLst>
                                          <p:attrName>ppt_w</p:attrName>
                                        </p:attrNameLst>
                                      </p:cBhvr>
                                      <p:tavLst>
                                        <p:tav tm="0">
                                          <p:val>
                                            <p:strVal val="#ppt_w*0.70"/>
                                          </p:val>
                                        </p:tav>
                                        <p:tav tm="100000">
                                          <p:val>
                                            <p:strVal val="#ppt_w"/>
                                          </p:val>
                                        </p:tav>
                                      </p:tavLst>
                                    </p:anim>
                                    <p:anim calcmode="lin" valueType="num">
                                      <p:cBhvr>
                                        <p:cTn id="13" dur="1000" fill="hold"/>
                                        <p:tgtEl>
                                          <p:spTgt spid="76"/>
                                        </p:tgtEl>
                                        <p:attrNameLst>
                                          <p:attrName>ppt_h</p:attrName>
                                        </p:attrNameLst>
                                      </p:cBhvr>
                                      <p:tavLst>
                                        <p:tav tm="0">
                                          <p:val>
                                            <p:strVal val="#ppt_h"/>
                                          </p:val>
                                        </p:tav>
                                        <p:tav tm="100000">
                                          <p:val>
                                            <p:strVal val="#ppt_h"/>
                                          </p:val>
                                        </p:tav>
                                      </p:tavLst>
                                    </p:anim>
                                    <p:animEffect transition="in" filter="fade">
                                      <p:cBhvr>
                                        <p:cTn id="14" dur="10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strVal val="#ppt_w*0.70"/>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Effect transition="in" filter="fad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 calcmode="lin" valueType="num">
                                      <p:cBhvr>
                                        <p:cTn id="26" dur="1000" fill="hold"/>
                                        <p:tgtEl>
                                          <p:spTgt spid="85"/>
                                        </p:tgtEl>
                                        <p:attrNameLst>
                                          <p:attrName>ppt_w</p:attrName>
                                        </p:attrNameLst>
                                      </p:cBhvr>
                                      <p:tavLst>
                                        <p:tav tm="0">
                                          <p:val>
                                            <p:strVal val="#ppt_w*0.70"/>
                                          </p:val>
                                        </p:tav>
                                        <p:tav tm="100000">
                                          <p:val>
                                            <p:strVal val="#ppt_w"/>
                                          </p:val>
                                        </p:tav>
                                      </p:tavLst>
                                    </p:anim>
                                    <p:anim calcmode="lin" valueType="num">
                                      <p:cBhvr>
                                        <p:cTn id="27" dur="1000" fill="hold"/>
                                        <p:tgtEl>
                                          <p:spTgt spid="85"/>
                                        </p:tgtEl>
                                        <p:attrNameLst>
                                          <p:attrName>ppt_h</p:attrName>
                                        </p:attrNameLst>
                                      </p:cBhvr>
                                      <p:tavLst>
                                        <p:tav tm="0">
                                          <p:val>
                                            <p:strVal val="#ppt_h"/>
                                          </p:val>
                                        </p:tav>
                                        <p:tav tm="100000">
                                          <p:val>
                                            <p:strVal val="#ppt_h"/>
                                          </p:val>
                                        </p:tav>
                                      </p:tavLst>
                                    </p:anim>
                                    <p:animEffect transition="in" filter="fade">
                                      <p:cBhvr>
                                        <p:cTn id="28"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1910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23622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1981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16764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1295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6096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7</a:t>
                      </a:r>
                    </a:p>
                  </a:txBody>
                  <a:tcPr/>
                </a:tc>
                <a:tc>
                  <a:txBody>
                    <a:bodyPr/>
                    <a:lstStyle/>
                    <a:p>
                      <a:pPr algn="l"/>
                      <a:r>
                        <a:rPr lang="en-US" sz="1200" b="0" dirty="0">
                          <a:solidFill>
                            <a:schemeClr val="tx1"/>
                          </a:solidFill>
                        </a:rPr>
                        <a:t>1</a:t>
                      </a:r>
                    </a:p>
                  </a:txBody>
                  <a:tcPr/>
                </a:tc>
                <a:tc>
                  <a:txBody>
                    <a:bodyPr/>
                    <a:lstStyle/>
                    <a:p>
                      <a:pPr algn="l"/>
                      <a:r>
                        <a:rPr lang="en-US" sz="1200" b="0" dirty="0">
                          <a:solidFill>
                            <a:schemeClr val="tx1"/>
                          </a:solidFill>
                        </a:rPr>
                        <a:t>3</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10</a:t>
                      </a:r>
                    </a:p>
                  </a:txBody>
                  <a:tcPr>
                    <a:solidFill>
                      <a:schemeClr val="accent1"/>
                    </a:solidFill>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4</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solidFill>
                      <a:schemeClr val="accent1"/>
                    </a:solidFill>
                  </a:tcPr>
                </a:tc>
                <a:tc>
                  <a:txBody>
                    <a:bodyPr/>
                    <a:lstStyle/>
                    <a:p>
                      <a:pPr algn="ctr"/>
                      <a:r>
                        <a:rPr lang="en-US" sz="1200" b="0" dirty="0">
                          <a:solidFill>
                            <a:schemeClr val="tx1"/>
                          </a:solidFill>
                        </a:rPr>
                        <a:t>6</a:t>
                      </a: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X</a:t>
                      </a:r>
                    </a:p>
                  </a:txBody>
                  <a:tcPr>
                    <a:solidFill>
                      <a:schemeClr val="accent1"/>
                    </a:solidFill>
                  </a:tcPr>
                </a:tc>
                <a:tc>
                  <a:txBody>
                    <a:bodyPr/>
                    <a:lstStyle/>
                    <a:p>
                      <a:pPr algn="ctr"/>
                      <a:r>
                        <a:rPr lang="en-US" sz="1200" b="0" dirty="0">
                          <a:solidFill>
                            <a:schemeClr val="tx1"/>
                          </a:solidFill>
                        </a:rPr>
                        <a:t>Y</a:t>
                      </a:r>
                    </a:p>
                  </a:txBody>
                  <a:tcPr/>
                </a:tc>
                <a:tc>
                  <a:txBody>
                    <a:bodyPr/>
                    <a:lstStyle/>
                    <a:p>
                      <a:pPr algn="ctr"/>
                      <a:r>
                        <a:rPr lang="en-US" sz="1200" b="0" dirty="0">
                          <a:solidFill>
                            <a:schemeClr val="tx1"/>
                          </a:solidFill>
                        </a:rPr>
                        <a:t>Z</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A</a:t>
                      </a:r>
                    </a:p>
                  </a:txBody>
                  <a:tcPr>
                    <a:solidFill>
                      <a:schemeClr val="accent1"/>
                    </a:solidFill>
                  </a:tcPr>
                </a:tc>
                <a:tc>
                  <a:txBody>
                    <a:bodyPr/>
                    <a:lstStyle/>
                    <a:p>
                      <a:pPr algn="ctr"/>
                      <a:r>
                        <a:rPr lang="en-US" sz="1200" b="0" dirty="0">
                          <a:solidFill>
                            <a:schemeClr val="tx1"/>
                          </a:solidFill>
                        </a:rPr>
                        <a:t>B</a:t>
                      </a:r>
                    </a:p>
                  </a:txBody>
                  <a:tcPr/>
                </a:tc>
                <a:tc>
                  <a:txBody>
                    <a:bodyPr/>
                    <a:lstStyle/>
                    <a:p>
                      <a:pPr algn="ctr"/>
                      <a:r>
                        <a:rPr lang="en-US" sz="1200" b="0" dirty="0">
                          <a:solidFill>
                            <a:schemeClr val="tx1"/>
                          </a:solidFill>
                        </a:rPr>
                        <a:t>C</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D</a:t>
                      </a:r>
                    </a:p>
                  </a:txBody>
                  <a:tcPr>
                    <a:solidFill>
                      <a:schemeClr val="accent1"/>
                    </a:solidFill>
                  </a:tcPr>
                </a:tc>
                <a:tc>
                  <a:txBody>
                    <a:bodyPr/>
                    <a:lstStyle/>
                    <a:p>
                      <a:pPr algn="ctr"/>
                      <a:r>
                        <a:rPr lang="en-US" sz="1200" b="0" dirty="0">
                          <a:solidFill>
                            <a:schemeClr val="tx1"/>
                          </a:solidFill>
                        </a:rPr>
                        <a:t>E</a:t>
                      </a:r>
                    </a:p>
                  </a:txBody>
                  <a:tcPr/>
                </a:tc>
                <a:tc>
                  <a:txBody>
                    <a:bodyPr/>
                    <a:lstStyle/>
                    <a:p>
                      <a:pPr algn="ctr"/>
                      <a:r>
                        <a:rPr lang="en-US" sz="1200" b="0" dirty="0">
                          <a:solidFill>
                            <a:schemeClr val="tx1"/>
                          </a:solidFill>
                        </a:rPr>
                        <a:t>F</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G</a:t>
                      </a:r>
                    </a:p>
                  </a:txBody>
                  <a:tcPr>
                    <a:solidFill>
                      <a:schemeClr val="accent1"/>
                    </a:solidFill>
                  </a:tcPr>
                </a:tc>
                <a:tc>
                  <a:txBody>
                    <a:bodyPr/>
                    <a:lstStyle/>
                    <a:p>
                      <a:pPr algn="ctr"/>
                      <a:r>
                        <a:rPr lang="en-US" sz="1200" b="0" dirty="0">
                          <a:solidFill>
                            <a:schemeClr val="tx1"/>
                          </a:solidFill>
                        </a:rPr>
                        <a:t>H</a:t>
                      </a:r>
                    </a:p>
                  </a:txBody>
                  <a:tcPr/>
                </a:tc>
                <a:tc>
                  <a:txBody>
                    <a:bodyPr/>
                    <a:lstStyle/>
                    <a:p>
                      <a:pPr algn="ctr"/>
                      <a:r>
                        <a:rPr lang="en-US" sz="1200" b="0" dirty="0">
                          <a:solidFill>
                            <a:schemeClr val="tx1"/>
                          </a:solidFill>
                        </a:rPr>
                        <a:t>I</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J</a:t>
                      </a:r>
                    </a:p>
                  </a:txBody>
                  <a:tcPr>
                    <a:solidFill>
                      <a:schemeClr val="accent1"/>
                    </a:solidFill>
                  </a:tcPr>
                </a:tc>
                <a:tc>
                  <a:txBody>
                    <a:bodyPr/>
                    <a:lstStyle/>
                    <a:p>
                      <a:pPr algn="ctr"/>
                      <a:r>
                        <a:rPr lang="en-US" sz="1200" b="0" dirty="0">
                          <a:solidFill>
                            <a:schemeClr val="tx1"/>
                          </a:solidFill>
                        </a:rPr>
                        <a:t>K</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L</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rgbClr val="002060"/>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153591" y="1828403"/>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153194" y="25138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153194"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153194"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496094" y="1866900"/>
            <a:ext cx="5326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762794" y="1904206"/>
            <a:ext cx="6096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V="1">
            <a:off x="381000" y="1600200"/>
            <a:ext cx="43434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flipV="1">
            <a:off x="762000" y="1600200"/>
            <a:ext cx="4267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V="1">
            <a:off x="1066800" y="1600200"/>
            <a:ext cx="4343400" cy="6096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4114403" y="1827609"/>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V="1">
            <a:off x="4343400" y="1600200"/>
            <a:ext cx="2895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flipV="1">
            <a:off x="381000" y="22860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534194" y="2514600"/>
            <a:ext cx="4564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762000" y="2286000"/>
            <a:ext cx="19812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a:off x="800894" y="25519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10800000" flipV="1">
            <a:off x="1066800" y="2286000"/>
            <a:ext cx="19050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10800000" flipV="1">
            <a:off x="381000" y="29718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532606"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10800000" flipV="1">
            <a:off x="762000" y="2971800"/>
            <a:ext cx="19050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5400000">
            <a:off x="800894" y="32377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10800000" flipV="1">
            <a:off x="1066800" y="29718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10800000" flipV="1">
            <a:off x="381000" y="3657600"/>
            <a:ext cx="2133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a:off x="532606"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flipV="1">
            <a:off x="762000" y="3657600"/>
            <a:ext cx="1828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5400000">
            <a:off x="800894" y="39235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10800000" flipV="1">
            <a:off x="1066800" y="36576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rot="10800000" flipV="1">
            <a:off x="381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608806"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10800000" flipV="1">
            <a:off x="762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a:off x="9151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rot="10800000" flipV="1">
            <a:off x="1066800" y="43434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rot="10800000" flipV="1">
            <a:off x="381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608806"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rot="10800000" flipV="1">
            <a:off x="762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rot="5400000">
            <a:off x="457200" y="57150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rgbClr val="002060"/>
                </a:solidFill>
              </a:rPr>
              <a:t>0      1       2      3       4      5      ………………………….    63    64    65     66                                     127</a:t>
            </a:r>
          </a:p>
        </p:txBody>
      </p:sp>
      <p:sp>
        <p:nvSpPr>
          <p:cNvPr id="66" name="Title 1"/>
          <p:cNvSpPr txBox="1">
            <a:spLocks/>
          </p:cNvSpPr>
          <p:nvPr/>
        </p:nvSpPr>
        <p:spPr>
          <a:xfrm>
            <a:off x="0" y="0"/>
            <a:ext cx="9144000" cy="798731"/>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600" b="1" dirty="0">
                <a:ln w="6350">
                  <a:noFill/>
                </a:ln>
                <a:solidFill>
                  <a:srgbClr val="C00000"/>
                </a:solidFill>
                <a:latin typeface="+mj-lt"/>
                <a:ea typeface="+mj-ea"/>
                <a:cs typeface="+mj-cs"/>
              </a:rPr>
              <a:t>Optimization 2: Minimize Shared Memory Conflicts</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7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8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8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9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6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6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0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0" grpId="0" animBg="1"/>
      <p:bldP spid="109" grpId="0" animBg="1"/>
      <p:bldP spid="108" grpId="0" animBg="1"/>
      <p:bldP spid="107" grpId="0" animBg="1"/>
      <p:bldP spid="106" grpId="0" animBg="1"/>
      <p:bldP spid="105" grpId="0" animBg="1"/>
      <p:bldP spid="104" grpId="0" animBg="1"/>
      <p:bldP spid="112" grpId="0"/>
      <p:bldP spid="113" grpId="0"/>
      <p:bldP spid="114" grpId="0"/>
      <p:bldP spid="115" grpId="0"/>
      <p:bldP spid="116" grpId="0"/>
      <p:bldP spid="117" grpId="0"/>
      <p:bldP spid="118" grpId="0"/>
      <p:bldP spid="119" grpId="0"/>
      <p:bldP spid="20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533400" y="1752600"/>
            <a:ext cx="243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152400" y="889844"/>
            <a:ext cx="4572000" cy="5078313"/>
          </a:xfrm>
          <a:prstGeom prst="rect">
            <a:avLst/>
          </a:prstGeom>
        </p:spPr>
        <p:txBody>
          <a:bodyPr>
            <a:spAutoFit/>
          </a:bodyPr>
          <a:lstStyle/>
          <a:p>
            <a:r>
              <a:rPr lang="en-US" dirty="0">
                <a:solidFill>
                  <a:srgbClr val="00B050"/>
                </a:solidFill>
              </a:rPr>
              <a:t>    </a:t>
            </a:r>
            <a:r>
              <a:rPr lang="en-US" dirty="0">
                <a:solidFill>
                  <a:schemeClr val="accent1">
                    <a:lumMod val="50000"/>
                  </a:schemeClr>
                </a:solidFill>
              </a:rPr>
              <a:t>//Perform reduction on shared memory</a:t>
            </a:r>
          </a:p>
          <a:p>
            <a:r>
              <a:rPr lang="en-US" dirty="0"/>
              <a:t>    </a:t>
            </a:r>
            <a:r>
              <a:rPr lang="en-US" dirty="0">
                <a:solidFill>
                  <a:schemeClr val="bg2">
                    <a:lumMod val="50000"/>
                  </a:schemeClr>
                </a:solidFill>
              </a:rPr>
              <a:t>for </a:t>
            </a:r>
            <a:r>
              <a:rPr lang="en-US" dirty="0"/>
              <a:t>(</a:t>
            </a:r>
            <a:r>
              <a:rPr lang="en-US" dirty="0">
                <a:solidFill>
                  <a:schemeClr val="bg2">
                    <a:lumMod val="50000"/>
                  </a:schemeClr>
                </a:solidFill>
              </a:rPr>
              <a:t>int</a:t>
            </a:r>
            <a:r>
              <a:rPr lang="en-US" dirty="0"/>
              <a:t> s = 1; s &lt; </a:t>
            </a:r>
            <a:r>
              <a:rPr lang="en-US" dirty="0">
                <a:solidFill>
                  <a:srgbClr val="FEBD1A"/>
                </a:solidFill>
              </a:rPr>
              <a:t>blockDim.x</a:t>
            </a:r>
            <a:r>
              <a:rPr lang="en-US" dirty="0"/>
              <a:t>; s*=2)</a:t>
            </a:r>
          </a:p>
          <a:p>
            <a:r>
              <a:rPr lang="en-US" dirty="0"/>
              <a:t>    {</a:t>
            </a:r>
          </a:p>
          <a:p>
            <a:r>
              <a:rPr lang="en-US" dirty="0"/>
              <a:t>        </a:t>
            </a:r>
            <a:r>
              <a:rPr lang="en-US" dirty="0">
                <a:solidFill>
                  <a:schemeClr val="bg1"/>
                </a:solidFill>
              </a:rPr>
              <a:t>if </a:t>
            </a:r>
            <a:r>
              <a:rPr lang="en-US" dirty="0"/>
              <a:t>(ltid % (2*s) == 0)</a:t>
            </a:r>
          </a:p>
          <a:p>
            <a:r>
              <a:rPr lang="en-US" dirty="0"/>
              <a:t>        { </a:t>
            </a:r>
          </a:p>
          <a:p>
            <a:r>
              <a:rPr lang="en-US" dirty="0"/>
              <a:t>            s_data[ltid]  += s_data[ltid + s];</a:t>
            </a:r>
          </a:p>
          <a:p>
            <a:r>
              <a:rPr lang="en-US" dirty="0"/>
              <a:t>        }</a:t>
            </a:r>
          </a:p>
          <a:p>
            <a:endParaRPr lang="en-US" dirty="0"/>
          </a:p>
          <a:p>
            <a:pPr lvl="1"/>
            <a:r>
              <a:rPr lang="en-US" dirty="0">
                <a:solidFill>
                  <a:srgbClr val="00B050"/>
                </a:solidFill>
              </a:rPr>
              <a:t>//Sync threads between each stride</a:t>
            </a:r>
          </a:p>
          <a:p>
            <a:r>
              <a:rPr lang="en-US" dirty="0"/>
              <a:t>        </a:t>
            </a:r>
            <a:r>
              <a:rPr lang="en-US" dirty="0">
                <a:solidFill>
                  <a:srgbClr val="FEBD1A"/>
                </a:solidFill>
              </a:rPr>
              <a:t>__syncthreads();</a:t>
            </a:r>
          </a:p>
          <a:p>
            <a:r>
              <a:rPr lang="en-US" dirty="0"/>
              <a:t>    }</a:t>
            </a:r>
          </a:p>
          <a:p>
            <a:endParaRPr lang="en-US" dirty="0"/>
          </a:p>
          <a:p>
            <a:r>
              <a:rPr lang="en-US" dirty="0"/>
              <a:t>    </a:t>
            </a:r>
            <a:r>
              <a:rPr lang="en-US" dirty="0">
                <a:solidFill>
                  <a:schemeClr val="accent1">
                    <a:lumMod val="50000"/>
                  </a:schemeClr>
                </a:solidFill>
              </a:rPr>
              <a:t>//Write partial result to global memory</a:t>
            </a:r>
          </a:p>
          <a:p>
            <a:r>
              <a:rPr lang="en-US" dirty="0"/>
              <a:t>    </a:t>
            </a:r>
            <a:r>
              <a:rPr lang="en-US" dirty="0">
                <a:solidFill>
                  <a:schemeClr val="bg2">
                    <a:lumMod val="50000"/>
                  </a:schemeClr>
                </a:solidFill>
              </a:rPr>
              <a:t>if</a:t>
            </a:r>
            <a:r>
              <a:rPr lang="en-US" dirty="0">
                <a:solidFill>
                  <a:schemeClr val="bg1"/>
                </a:solidFill>
              </a:rPr>
              <a:t> </a:t>
            </a:r>
            <a:r>
              <a:rPr lang="en-US" dirty="0"/>
              <a:t>(ltid == 0)</a:t>
            </a:r>
          </a:p>
          <a:p>
            <a:r>
              <a:rPr lang="en-US" dirty="0"/>
              <a:t>    {</a:t>
            </a:r>
          </a:p>
          <a:p>
            <a:r>
              <a:rPr lang="en-US" dirty="0"/>
              <a:t>        d_odata[</a:t>
            </a:r>
            <a:r>
              <a:rPr lang="en-US" dirty="0">
                <a:solidFill>
                  <a:srgbClr val="FEBD1A"/>
                </a:solidFill>
              </a:rPr>
              <a:t>blockIdx.x</a:t>
            </a:r>
            <a:r>
              <a:rPr lang="en-US" dirty="0"/>
              <a:t>] = s_data[0];</a:t>
            </a:r>
          </a:p>
          <a:p>
            <a:r>
              <a:rPr lang="en-US" dirty="0"/>
              <a:t>    }	</a:t>
            </a:r>
          </a:p>
          <a:p>
            <a:r>
              <a:rPr lang="en-US" dirty="0"/>
              <a:t>}</a:t>
            </a:r>
          </a:p>
        </p:txBody>
      </p:sp>
      <p:sp>
        <p:nvSpPr>
          <p:cNvPr id="76" name="Text Box 78"/>
          <p:cNvSpPr txBox="1">
            <a:spLocks noChangeArrowheads="1"/>
          </p:cNvSpPr>
          <p:nvPr/>
        </p:nvSpPr>
        <p:spPr bwMode="auto">
          <a:xfrm>
            <a:off x="457200" y="1524000"/>
            <a:ext cx="4267200" cy="2492990"/>
          </a:xfrm>
          <a:prstGeom prst="rect">
            <a:avLst/>
          </a:prstGeom>
          <a:solidFill>
            <a:schemeClr val="accent1"/>
          </a:solidFill>
          <a:ln w="9525" algn="ctr">
            <a:noFill/>
            <a:miter lim="800000"/>
            <a:headEnd/>
            <a:tailEnd/>
          </a:ln>
          <a:effectLst/>
        </p:spPr>
        <p:txBody>
          <a:bodyPr wrap="square" lIns="0" tIns="0" rIns="0" bIns="0">
            <a:spAutoFit/>
          </a:bodyPr>
          <a:lstStyle/>
          <a:p>
            <a:pPr>
              <a:spcBef>
                <a:spcPct val="0"/>
              </a:spcBef>
            </a:pPr>
            <a:r>
              <a:rPr lang="en-US" sz="1800" b="0" dirty="0"/>
              <a:t>{</a:t>
            </a:r>
          </a:p>
          <a:p>
            <a:pPr>
              <a:spcBef>
                <a:spcPct val="0"/>
              </a:spcBef>
            </a:pPr>
            <a:r>
              <a:rPr lang="en-US" sz="1800" b="0" dirty="0"/>
              <a:t>       int index = 2*s*ltid;</a:t>
            </a:r>
          </a:p>
          <a:p>
            <a:pPr>
              <a:spcBef>
                <a:spcPct val="0"/>
              </a:spcBef>
            </a:pPr>
            <a:r>
              <a:rPr lang="en-US" sz="1800" b="0" dirty="0"/>
              <a:t>       </a:t>
            </a:r>
            <a:r>
              <a:rPr lang="en-US" sz="1800" b="0" dirty="0">
                <a:solidFill>
                  <a:schemeClr val="bg2">
                    <a:lumMod val="50000"/>
                  </a:schemeClr>
                </a:solidFill>
              </a:rPr>
              <a:t>if</a:t>
            </a:r>
            <a:r>
              <a:rPr lang="en-US" sz="1800" b="0" dirty="0"/>
              <a:t> (index &lt; </a:t>
            </a:r>
            <a:r>
              <a:rPr lang="en-US" sz="1800" dirty="0">
                <a:solidFill>
                  <a:schemeClr val="accent3"/>
                </a:solidFill>
              </a:rPr>
              <a:t>blockDim.x</a:t>
            </a:r>
            <a:r>
              <a:rPr lang="en-US" sz="1800" b="0" dirty="0"/>
              <a:t>)</a:t>
            </a:r>
          </a:p>
          <a:p>
            <a:pPr>
              <a:spcBef>
                <a:spcPct val="0"/>
              </a:spcBef>
            </a:pPr>
            <a:r>
              <a:rPr lang="en-US" sz="1800" b="0" dirty="0"/>
              <a:t>       {</a:t>
            </a:r>
          </a:p>
          <a:p>
            <a:pPr>
              <a:spcBef>
                <a:spcPct val="0"/>
              </a:spcBef>
            </a:pPr>
            <a:r>
              <a:rPr lang="en-US" sz="1800" b="0" dirty="0"/>
              <a:t>            sdata[index] += sdata[index + s];</a:t>
            </a:r>
          </a:p>
          <a:p>
            <a:pPr>
              <a:spcBef>
                <a:spcPct val="0"/>
              </a:spcBef>
            </a:pPr>
            <a:r>
              <a:rPr lang="en-US" sz="1800" b="0" dirty="0"/>
              <a:t>       }</a:t>
            </a:r>
          </a:p>
          <a:p>
            <a:pPr marL="457200" lvl="2">
              <a:spcBef>
                <a:spcPct val="0"/>
              </a:spcBef>
            </a:pPr>
            <a:r>
              <a:rPr lang="en-US" dirty="0">
                <a:solidFill>
                  <a:schemeClr val="accent1">
                    <a:lumMod val="50000"/>
                  </a:schemeClr>
                </a:solidFill>
              </a:rPr>
              <a:t>//Sync threads between each stride</a:t>
            </a:r>
            <a:endParaRPr lang="en-US" sz="1800" b="0" dirty="0">
              <a:solidFill>
                <a:schemeClr val="accent1">
                  <a:lumMod val="50000"/>
                </a:schemeClr>
              </a:solidFill>
            </a:endParaRPr>
          </a:p>
          <a:p>
            <a:pPr>
              <a:spcBef>
                <a:spcPct val="0"/>
              </a:spcBef>
            </a:pPr>
            <a:r>
              <a:rPr lang="en-US" sz="1800" b="0" dirty="0"/>
              <a:t>       </a:t>
            </a:r>
            <a:r>
              <a:rPr lang="en-US" sz="1800" dirty="0">
                <a:solidFill>
                  <a:schemeClr val="accent3"/>
                </a:solidFill>
              </a:rPr>
              <a:t>__syncthreads();</a:t>
            </a:r>
          </a:p>
          <a:p>
            <a:pPr>
              <a:spcBef>
                <a:spcPct val="0"/>
              </a:spcBef>
            </a:pPr>
            <a:r>
              <a:rPr lang="en-US" sz="1800" b="0" dirty="0"/>
              <a:t>}</a:t>
            </a:r>
          </a:p>
        </p:txBody>
      </p:sp>
      <p:sp>
        <p:nvSpPr>
          <p:cNvPr id="77" name="Text Box 246"/>
          <p:cNvSpPr txBox="1">
            <a:spLocks noChangeArrowheads="1"/>
          </p:cNvSpPr>
          <p:nvPr/>
        </p:nvSpPr>
        <p:spPr bwMode="auto">
          <a:xfrm>
            <a:off x="304800" y="1219200"/>
            <a:ext cx="5029200" cy="2819400"/>
          </a:xfrm>
          <a:prstGeom prst="rect">
            <a:avLst/>
          </a:prstGeom>
          <a:solidFill>
            <a:schemeClr val="accent2">
              <a:lumMod val="60000"/>
              <a:lumOff val="40000"/>
            </a:schemeClr>
          </a:solidFill>
          <a:ln w="9525" algn="ctr">
            <a:noFill/>
            <a:miter lim="800000"/>
            <a:headEnd/>
            <a:tailEnd/>
          </a:ln>
          <a:effectLst/>
        </p:spPr>
        <p:txBody>
          <a:bodyPr lIns="0" tIns="0" rIns="0" bIns="0"/>
          <a:lstStyle/>
          <a:p>
            <a:pPr>
              <a:spcBef>
                <a:spcPct val="0"/>
              </a:spcBef>
            </a:pPr>
            <a:r>
              <a:rPr lang="en-US" sz="1800" b="0" dirty="0">
                <a:solidFill>
                  <a:schemeClr val="bg2">
                    <a:lumMod val="50000"/>
                  </a:schemeClr>
                </a:solidFill>
              </a:rPr>
              <a:t>for</a:t>
            </a:r>
            <a:r>
              <a:rPr lang="en-US" sz="1800" b="0" dirty="0"/>
              <a:t> (</a:t>
            </a:r>
            <a:r>
              <a:rPr lang="en-US" sz="1800" b="0" dirty="0">
                <a:solidFill>
                  <a:schemeClr val="bg2">
                    <a:lumMod val="50000"/>
                  </a:schemeClr>
                </a:solidFill>
              </a:rPr>
              <a:t>int</a:t>
            </a:r>
            <a:r>
              <a:rPr lang="en-US" sz="1800" b="0" dirty="0"/>
              <a:t> s = </a:t>
            </a:r>
            <a:r>
              <a:rPr lang="en-US" sz="1800" dirty="0">
                <a:solidFill>
                  <a:schemeClr val="accent3"/>
                </a:solidFill>
              </a:rPr>
              <a:t>blockDim.x</a:t>
            </a:r>
            <a:r>
              <a:rPr lang="en-US" sz="1800" b="0" dirty="0"/>
              <a:t>/2;  s &gt; 0;  s&gt;&gt;=1) </a:t>
            </a:r>
          </a:p>
          <a:p>
            <a:pPr>
              <a:spcBef>
                <a:spcPct val="0"/>
              </a:spcBef>
            </a:pPr>
            <a:r>
              <a:rPr lang="en-US" sz="1800" b="0" dirty="0"/>
              <a:t>{</a:t>
            </a:r>
          </a:p>
          <a:p>
            <a:pPr>
              <a:spcBef>
                <a:spcPct val="0"/>
              </a:spcBef>
            </a:pPr>
            <a:r>
              <a:rPr lang="en-US" sz="1800" b="0" dirty="0"/>
              <a:t>       </a:t>
            </a:r>
            <a:r>
              <a:rPr lang="en-US" sz="1800" b="0" dirty="0">
                <a:solidFill>
                  <a:schemeClr val="bg2">
                    <a:lumMod val="50000"/>
                  </a:schemeClr>
                </a:solidFill>
              </a:rPr>
              <a:t>if</a:t>
            </a:r>
            <a:r>
              <a:rPr lang="en-US" sz="1800" b="0" dirty="0"/>
              <a:t> (ltid &lt; s)</a:t>
            </a:r>
          </a:p>
          <a:p>
            <a:pPr>
              <a:spcBef>
                <a:spcPct val="0"/>
              </a:spcBef>
            </a:pPr>
            <a:r>
              <a:rPr lang="en-US" sz="1800" b="0" dirty="0"/>
              <a:t>       {</a:t>
            </a:r>
          </a:p>
          <a:p>
            <a:pPr>
              <a:spcBef>
                <a:spcPct val="0"/>
              </a:spcBef>
            </a:pPr>
            <a:r>
              <a:rPr lang="en-US" sz="1800" b="0" dirty="0"/>
              <a:t>            sdataltid] += sdata[ltid + s];</a:t>
            </a:r>
          </a:p>
          <a:p>
            <a:pPr>
              <a:spcBef>
                <a:spcPct val="0"/>
              </a:spcBef>
            </a:pPr>
            <a:r>
              <a:rPr lang="en-US" sz="1800" b="0" dirty="0"/>
              <a:t>       }</a:t>
            </a:r>
          </a:p>
          <a:p>
            <a:pPr>
              <a:spcBef>
                <a:spcPct val="0"/>
              </a:spcBef>
            </a:pPr>
            <a:endParaRPr lang="en-US" sz="1800" b="0" dirty="0"/>
          </a:p>
          <a:p>
            <a:pPr marL="457200" lvl="3">
              <a:spcBef>
                <a:spcPct val="0"/>
              </a:spcBef>
            </a:pPr>
            <a:r>
              <a:rPr lang="en-US" dirty="0">
                <a:solidFill>
                  <a:schemeClr val="accent1">
                    <a:lumMod val="50000"/>
                  </a:schemeClr>
                </a:solidFill>
              </a:rPr>
              <a:t>//Sync threads between each stride</a:t>
            </a:r>
            <a:endParaRPr lang="en-US" sz="1800" b="0" dirty="0">
              <a:solidFill>
                <a:schemeClr val="accent1">
                  <a:lumMod val="50000"/>
                </a:schemeClr>
              </a:solidFill>
            </a:endParaRPr>
          </a:p>
          <a:p>
            <a:pPr lvl="1">
              <a:spcBef>
                <a:spcPct val="0"/>
              </a:spcBef>
            </a:pPr>
            <a:r>
              <a:rPr lang="en-US" dirty="0">
                <a:solidFill>
                  <a:schemeClr val="accent3"/>
                </a:solidFill>
              </a:rPr>
              <a:t>__syncthreads()</a:t>
            </a:r>
            <a:r>
              <a:rPr lang="en-US" dirty="0">
                <a:solidFill>
                  <a:srgbClr val="008000"/>
                </a:solidFill>
              </a:rPr>
              <a:t>;</a:t>
            </a:r>
          </a:p>
          <a:p>
            <a:pPr>
              <a:spcBef>
                <a:spcPct val="0"/>
              </a:spcBef>
            </a:pPr>
            <a:r>
              <a:rPr lang="en-US" sz="1800" dirty="0"/>
              <a:t>}</a:t>
            </a:r>
          </a:p>
        </p:txBody>
      </p:sp>
      <p:sp>
        <p:nvSpPr>
          <p:cNvPr id="7" name="Oval 6"/>
          <p:cNvSpPr/>
          <p:nvPr/>
        </p:nvSpPr>
        <p:spPr>
          <a:xfrm>
            <a:off x="609600" y="1066800"/>
            <a:ext cx="3657600" cy="5334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7"/>
          <p:cNvSpPr/>
          <p:nvPr/>
        </p:nvSpPr>
        <p:spPr>
          <a:xfrm>
            <a:off x="5029200" y="1828800"/>
            <a:ext cx="3657600" cy="838200"/>
          </a:xfrm>
          <a:prstGeom prst="wedgeRoundRectCallout">
            <a:avLst>
              <a:gd name="adj1" fmla="val -74333"/>
              <a:gd name="adj2" fmla="val -96704"/>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is initialized to half of the block-size and reduced by half in every iteration</a:t>
            </a:r>
          </a:p>
        </p:txBody>
      </p:sp>
      <p:sp>
        <p:nvSpPr>
          <p:cNvPr id="9" name="Title 1"/>
          <p:cNvSpPr txBox="1">
            <a:spLocks/>
          </p:cNvSpPr>
          <p:nvPr/>
        </p:nvSpPr>
        <p:spPr>
          <a:xfrm>
            <a:off x="0" y="0"/>
            <a:ext cx="9144000" cy="737444"/>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Modified Kernel to</a:t>
            </a:r>
            <a:r>
              <a:rPr kumimoji="0" lang="en-US" sz="2600" b="1" i="0" u="none" strike="noStrike" kern="1200" cap="none" spc="0" normalizeH="0" noProof="0" dirty="0">
                <a:ln w="6350">
                  <a:noFill/>
                </a:ln>
                <a:solidFill>
                  <a:srgbClr val="C00000"/>
                </a:solidFill>
                <a:effectLst/>
                <a:uLnTx/>
                <a:uFillTx/>
                <a:latin typeface="+mj-lt"/>
                <a:ea typeface="+mj-ea"/>
                <a:cs typeface="+mj-cs"/>
              </a:rPr>
              <a:t> Minimize Shared Memory Conflicts </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strVal val="#ppt_w*0.70"/>
                                          </p:val>
                                        </p:tav>
                                        <p:tav tm="100000">
                                          <p:val>
                                            <p:strVal val="#ppt_w"/>
                                          </p:val>
                                        </p:tav>
                                      </p:tavLst>
                                    </p:anim>
                                    <p:anim calcmode="lin" valueType="num">
                                      <p:cBhvr>
                                        <p:cTn id="8" dur="1000" fill="hold"/>
                                        <p:tgtEl>
                                          <p:spTgt spid="77"/>
                                        </p:tgtEl>
                                        <p:attrNameLst>
                                          <p:attrName>ppt_h</p:attrName>
                                        </p:attrNameLst>
                                      </p:cBhvr>
                                      <p:tavLst>
                                        <p:tav tm="0">
                                          <p:val>
                                            <p:strVal val="#ppt_h"/>
                                          </p:val>
                                        </p:tav>
                                        <p:tav tm="100000">
                                          <p:val>
                                            <p:strVal val="#ppt_h"/>
                                          </p:val>
                                        </p:tav>
                                      </p:tavLst>
                                    </p:anim>
                                    <p:animEffect transition="in" filter="fade">
                                      <p:cBhvr>
                                        <p:cTn id="9" dur="10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1910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23622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1981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16764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1295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6096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7</a:t>
                      </a:r>
                    </a:p>
                  </a:txBody>
                  <a:tcPr/>
                </a:tc>
                <a:tc>
                  <a:txBody>
                    <a:bodyPr/>
                    <a:lstStyle/>
                    <a:p>
                      <a:pPr algn="l"/>
                      <a:r>
                        <a:rPr lang="en-US" sz="1200" b="0" dirty="0">
                          <a:solidFill>
                            <a:schemeClr val="tx1"/>
                          </a:solidFill>
                        </a:rPr>
                        <a:t>1</a:t>
                      </a:r>
                    </a:p>
                  </a:txBody>
                  <a:tcPr/>
                </a:tc>
                <a:tc>
                  <a:txBody>
                    <a:bodyPr/>
                    <a:lstStyle/>
                    <a:p>
                      <a:pPr algn="l"/>
                      <a:r>
                        <a:rPr lang="en-US" sz="1200" b="0" dirty="0">
                          <a:solidFill>
                            <a:schemeClr val="tx1"/>
                          </a:solidFill>
                        </a:rPr>
                        <a:t>3</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10</a:t>
                      </a:r>
                    </a:p>
                  </a:txBody>
                  <a:tcPr>
                    <a:solidFill>
                      <a:schemeClr val="accent1"/>
                    </a:solidFill>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4</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solidFill>
                      <a:schemeClr val="accent1"/>
                    </a:solidFill>
                  </a:tcPr>
                </a:tc>
                <a:tc>
                  <a:txBody>
                    <a:bodyPr/>
                    <a:lstStyle/>
                    <a:p>
                      <a:pPr algn="ctr"/>
                      <a:r>
                        <a:rPr lang="en-US" sz="1200" b="0" dirty="0">
                          <a:solidFill>
                            <a:schemeClr val="tx1"/>
                          </a:solidFill>
                        </a:rPr>
                        <a:t>6</a:t>
                      </a: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X</a:t>
                      </a:r>
                    </a:p>
                  </a:txBody>
                  <a:tcPr>
                    <a:solidFill>
                      <a:schemeClr val="accent1"/>
                    </a:solidFill>
                  </a:tcPr>
                </a:tc>
                <a:tc>
                  <a:txBody>
                    <a:bodyPr/>
                    <a:lstStyle/>
                    <a:p>
                      <a:pPr algn="ctr"/>
                      <a:r>
                        <a:rPr lang="en-US" sz="1200" b="0" dirty="0">
                          <a:solidFill>
                            <a:schemeClr val="tx1"/>
                          </a:solidFill>
                        </a:rPr>
                        <a:t>Y</a:t>
                      </a:r>
                    </a:p>
                  </a:txBody>
                  <a:tcPr/>
                </a:tc>
                <a:tc>
                  <a:txBody>
                    <a:bodyPr/>
                    <a:lstStyle/>
                    <a:p>
                      <a:pPr algn="ctr"/>
                      <a:r>
                        <a:rPr lang="en-US" sz="1200" b="0" dirty="0">
                          <a:solidFill>
                            <a:schemeClr val="tx1"/>
                          </a:solidFill>
                        </a:rPr>
                        <a:t>Z</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A</a:t>
                      </a:r>
                    </a:p>
                  </a:txBody>
                  <a:tcPr>
                    <a:solidFill>
                      <a:schemeClr val="accent1"/>
                    </a:solidFill>
                  </a:tcPr>
                </a:tc>
                <a:tc>
                  <a:txBody>
                    <a:bodyPr/>
                    <a:lstStyle/>
                    <a:p>
                      <a:pPr algn="ctr"/>
                      <a:r>
                        <a:rPr lang="en-US" sz="1200" b="0" dirty="0">
                          <a:solidFill>
                            <a:schemeClr val="tx1"/>
                          </a:solidFill>
                        </a:rPr>
                        <a:t>B</a:t>
                      </a:r>
                    </a:p>
                  </a:txBody>
                  <a:tcPr/>
                </a:tc>
                <a:tc>
                  <a:txBody>
                    <a:bodyPr/>
                    <a:lstStyle/>
                    <a:p>
                      <a:pPr algn="ctr"/>
                      <a:r>
                        <a:rPr lang="en-US" sz="1200" b="0" dirty="0">
                          <a:solidFill>
                            <a:schemeClr val="tx1"/>
                          </a:solidFill>
                        </a:rPr>
                        <a:t>C</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D</a:t>
                      </a:r>
                    </a:p>
                  </a:txBody>
                  <a:tcPr>
                    <a:solidFill>
                      <a:schemeClr val="accent1"/>
                    </a:solidFill>
                  </a:tcPr>
                </a:tc>
                <a:tc>
                  <a:txBody>
                    <a:bodyPr/>
                    <a:lstStyle/>
                    <a:p>
                      <a:pPr algn="ctr"/>
                      <a:r>
                        <a:rPr lang="en-US" sz="1200" b="0" dirty="0">
                          <a:solidFill>
                            <a:schemeClr val="tx1"/>
                          </a:solidFill>
                        </a:rPr>
                        <a:t>E</a:t>
                      </a:r>
                    </a:p>
                  </a:txBody>
                  <a:tcPr/>
                </a:tc>
                <a:tc>
                  <a:txBody>
                    <a:bodyPr/>
                    <a:lstStyle/>
                    <a:p>
                      <a:pPr algn="ctr"/>
                      <a:r>
                        <a:rPr lang="en-US" sz="1200" b="0" dirty="0">
                          <a:solidFill>
                            <a:schemeClr val="tx1"/>
                          </a:solidFill>
                        </a:rPr>
                        <a:t>F</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G</a:t>
                      </a:r>
                    </a:p>
                  </a:txBody>
                  <a:tcPr>
                    <a:solidFill>
                      <a:schemeClr val="accent1"/>
                    </a:solidFill>
                  </a:tcPr>
                </a:tc>
                <a:tc>
                  <a:txBody>
                    <a:bodyPr/>
                    <a:lstStyle/>
                    <a:p>
                      <a:pPr algn="ctr"/>
                      <a:r>
                        <a:rPr lang="en-US" sz="1200" b="0" dirty="0">
                          <a:solidFill>
                            <a:schemeClr val="tx1"/>
                          </a:solidFill>
                        </a:rPr>
                        <a:t>H</a:t>
                      </a:r>
                    </a:p>
                  </a:txBody>
                  <a:tcPr/>
                </a:tc>
                <a:tc>
                  <a:txBody>
                    <a:bodyPr/>
                    <a:lstStyle/>
                    <a:p>
                      <a:pPr algn="ctr"/>
                      <a:r>
                        <a:rPr lang="en-US" sz="1200" b="0" dirty="0">
                          <a:solidFill>
                            <a:schemeClr val="tx1"/>
                          </a:solidFill>
                        </a:rPr>
                        <a:t>I</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J</a:t>
                      </a:r>
                    </a:p>
                  </a:txBody>
                  <a:tcPr>
                    <a:solidFill>
                      <a:schemeClr val="accent1"/>
                    </a:solidFill>
                  </a:tcPr>
                </a:tc>
                <a:tc>
                  <a:txBody>
                    <a:bodyPr/>
                    <a:lstStyle/>
                    <a:p>
                      <a:pPr algn="ctr"/>
                      <a:r>
                        <a:rPr lang="en-US" sz="1200" b="0" dirty="0">
                          <a:solidFill>
                            <a:schemeClr val="tx1"/>
                          </a:solidFill>
                        </a:rPr>
                        <a:t>K</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L</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chemeClr val="bg2"/>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153591" y="1828403"/>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153194" y="25138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153194"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153194"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496094" y="1866900"/>
            <a:ext cx="5326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762794" y="1904206"/>
            <a:ext cx="6096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V="1">
            <a:off x="381000" y="1600200"/>
            <a:ext cx="43434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flipV="1">
            <a:off x="762000" y="1600200"/>
            <a:ext cx="4267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V="1">
            <a:off x="1066800" y="1600200"/>
            <a:ext cx="4343400" cy="6096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4114403" y="1827609"/>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V="1">
            <a:off x="4343400" y="1600200"/>
            <a:ext cx="2895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flipV="1">
            <a:off x="381000" y="22860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534194" y="2514600"/>
            <a:ext cx="4564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762000" y="2286000"/>
            <a:ext cx="19812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a:off x="800894" y="25519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10800000" flipV="1">
            <a:off x="1066800" y="2286000"/>
            <a:ext cx="19050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10800000" flipV="1">
            <a:off x="381000" y="29718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532606"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10800000" flipV="1">
            <a:off x="762000" y="2971800"/>
            <a:ext cx="19050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5400000">
            <a:off x="800894" y="32377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10800000" flipV="1">
            <a:off x="1066800" y="29718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10800000" flipV="1">
            <a:off x="381000" y="3657600"/>
            <a:ext cx="2133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a:off x="532606"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flipV="1">
            <a:off x="762000" y="3657600"/>
            <a:ext cx="1828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5400000">
            <a:off x="800894" y="39235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10800000" flipV="1">
            <a:off x="1066800" y="36576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rot="10800000" flipV="1">
            <a:off x="381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608806"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10800000" flipV="1">
            <a:off x="762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a:off x="9151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rot="10800000" flipV="1">
            <a:off x="1066800" y="43434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rot="10800000" flipV="1">
            <a:off x="381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608806"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rot="10800000" flipV="1">
            <a:off x="762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rot="5400000">
            <a:off x="457200" y="57150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28600" y="990600"/>
            <a:ext cx="7391400" cy="276999"/>
          </a:xfrm>
          <a:prstGeom prst="rect">
            <a:avLst/>
          </a:prstGeom>
          <a:noFill/>
        </p:spPr>
        <p:txBody>
          <a:bodyPr wrap="square" rtlCol="0">
            <a:spAutoFit/>
          </a:bodyPr>
          <a:lstStyle/>
          <a:p>
            <a:r>
              <a:rPr lang="en-US" sz="1200" dirty="0">
                <a:solidFill>
                  <a:schemeClr val="bg1"/>
                </a:solidFill>
              </a:rPr>
              <a:t> </a:t>
            </a:r>
            <a:r>
              <a:rPr lang="en-US" sz="1200" dirty="0">
                <a:solidFill>
                  <a:srgbClr val="002060"/>
                </a:solidFill>
              </a:rPr>
              <a:t>0      1       2      3       4      5      ………………………….    63    64    65     66                                     127</a:t>
            </a:r>
          </a:p>
        </p:txBody>
      </p:sp>
      <p:sp>
        <p:nvSpPr>
          <p:cNvPr id="66" name="Oval 65"/>
          <p:cNvSpPr/>
          <p:nvPr/>
        </p:nvSpPr>
        <p:spPr>
          <a:xfrm>
            <a:off x="2971800" y="2590800"/>
            <a:ext cx="1981200" cy="9144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Indeed Yes!</a:t>
            </a:r>
          </a:p>
        </p:txBody>
      </p:sp>
      <p:sp>
        <p:nvSpPr>
          <p:cNvPr id="68" name="Title 1"/>
          <p:cNvSpPr txBox="1">
            <a:spLocks/>
          </p:cNvSpPr>
          <p:nvPr/>
        </p:nvSpPr>
        <p:spPr>
          <a:xfrm>
            <a:off x="0" y="0"/>
            <a:ext cx="9144000" cy="838200"/>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Is Shared Memory</a:t>
            </a:r>
            <a:r>
              <a:rPr kumimoji="0" lang="en-US" sz="2600" b="1" i="0" u="none" strike="noStrike" kern="1200" cap="none" spc="0" normalizeH="0" noProof="0" dirty="0">
                <a:ln w="6350">
                  <a:noFill/>
                </a:ln>
                <a:solidFill>
                  <a:srgbClr val="C00000"/>
                </a:solidFill>
                <a:effectLst/>
                <a:uLnTx/>
                <a:uFillTx/>
                <a:latin typeface="+mj-lt"/>
                <a:ea typeface="+mj-ea"/>
                <a:cs typeface="+mj-cs"/>
              </a:rPr>
              <a:t> Conflicts </a:t>
            </a:r>
            <a:r>
              <a:rPr kumimoji="0" lang="en-US" sz="2600" b="1" i="0" u="none" strike="noStrike" kern="1200" cap="none" spc="0" normalizeH="0" baseline="0" noProof="0" dirty="0">
                <a:ln w="6350">
                  <a:noFill/>
                </a:ln>
                <a:solidFill>
                  <a:srgbClr val="C00000"/>
                </a:solidFill>
                <a:effectLst/>
                <a:uLnTx/>
                <a:uFillTx/>
                <a:latin typeface="+mj-lt"/>
                <a:ea typeface="+mj-ea"/>
                <a:cs typeface="+mj-cs"/>
              </a:rPr>
              <a:t>Completely Removed?</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Performance</a:t>
            </a:r>
          </a:p>
        </p:txBody>
      </p:sp>
      <p:graphicFrame>
        <p:nvGraphicFramePr>
          <p:cNvPr id="4" name="Table 3"/>
          <p:cNvGraphicFramePr>
            <a:graphicFrameLocks noGrp="1"/>
          </p:cNvGraphicFramePr>
          <p:nvPr/>
        </p:nvGraphicFramePr>
        <p:xfrm>
          <a:off x="152400" y="1828800"/>
          <a:ext cx="8991600" cy="14478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1447800">
                <a:tc>
                  <a:txBody>
                    <a:bodyPr/>
                    <a:lstStyle/>
                    <a:p>
                      <a:pPr algn="ctr"/>
                      <a:r>
                        <a:rPr lang="en-US" sz="2000" b="1" dirty="0">
                          <a:solidFill>
                            <a:sysClr val="windowText" lastClr="000000"/>
                          </a:solidFill>
                        </a:rPr>
                        <a:t>Optimization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Time in ms for 1048576 (1M)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Step</a:t>
                      </a:r>
                      <a:r>
                        <a:rPr lang="en-US" sz="2000" b="1" baseline="0" dirty="0">
                          <a:solidFill>
                            <a:sysClr val="windowText" lastClr="000000"/>
                          </a:solidFill>
                        </a:rPr>
                        <a:t> </a:t>
                      </a:r>
                    </a:p>
                    <a:p>
                      <a:pPr algn="ctr"/>
                      <a:r>
                        <a:rPr lang="en-US" sz="2000" b="1" dirty="0">
                          <a:solidFill>
                            <a:sysClr val="windowText" lastClr="000000"/>
                          </a:solidFill>
                        </a:rPr>
                        <a:t>Speedup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Cummulative Speeup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 y="31699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370840">
                <a:tc>
                  <a:txBody>
                    <a:bodyPr/>
                    <a:lstStyle/>
                    <a:p>
                      <a:pPr algn="ctr"/>
                      <a:r>
                        <a:rPr lang="en-US" b="0" dirty="0">
                          <a:solidFill>
                            <a:sysClr val="windowText" lastClr="000000"/>
                          </a:solidFill>
                        </a:rPr>
                        <a:t>Simple</a:t>
                      </a:r>
                      <a:r>
                        <a:rPr lang="en-US" b="0" baseline="0" dirty="0">
                          <a:solidFill>
                            <a:sysClr val="windowText" lastClr="000000"/>
                          </a:solidFill>
                        </a:rPr>
                        <a:t> kernel:</a:t>
                      </a:r>
                    </a:p>
                    <a:p>
                      <a:pPr algn="ctr"/>
                      <a:r>
                        <a:rPr lang="en-US" b="0" baseline="0" dirty="0">
                          <a:solidFill>
                            <a:sysClr val="windowText" lastClr="000000"/>
                          </a:solidFill>
                        </a:rPr>
                        <a:t>No optimization</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1.849457 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52400" y="37795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1: </a:t>
                      </a:r>
                    </a:p>
                    <a:p>
                      <a:pPr algn="ctr"/>
                      <a:r>
                        <a:rPr lang="en-US" b="0" baseline="0" dirty="0">
                          <a:solidFill>
                            <a:sysClr val="windowText" lastClr="000000"/>
                          </a:solidFill>
                        </a:rPr>
                        <a:t>Minimize warp divergence</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0.882953</a:t>
                      </a:r>
                      <a:r>
                        <a:rPr lang="en-US" b="0" baseline="0" dirty="0">
                          <a:solidFill>
                            <a:sysClr val="windowText" lastClr="000000"/>
                          </a:solidFill>
                        </a:rPr>
                        <a:t> ms</a:t>
                      </a:r>
                      <a:endParaRPr lang="en-US" b="0"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52400" y="4419600"/>
          <a:ext cx="8991600" cy="9144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2: </a:t>
                      </a:r>
                    </a:p>
                    <a:p>
                      <a:pPr algn="ctr"/>
                      <a:r>
                        <a:rPr lang="en-US" b="0" baseline="0" dirty="0">
                          <a:solidFill>
                            <a:sysClr val="windowText" lastClr="000000"/>
                          </a:solidFill>
                        </a:rPr>
                        <a:t>Minimize shared memory conflicts</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0.460922ms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1.91x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4.01x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1910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10" name="Rectangle 109"/>
          <p:cNvSpPr/>
          <p:nvPr/>
        </p:nvSpPr>
        <p:spPr>
          <a:xfrm>
            <a:off x="2362200" y="1066800"/>
            <a:ext cx="1828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9" name="Rectangle 108"/>
          <p:cNvSpPr/>
          <p:nvPr/>
        </p:nvSpPr>
        <p:spPr>
          <a:xfrm>
            <a:off x="19812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8" name="Rectangle 107"/>
          <p:cNvSpPr/>
          <p:nvPr/>
        </p:nvSpPr>
        <p:spPr>
          <a:xfrm>
            <a:off x="16764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7" name="Rectangle 106"/>
          <p:cNvSpPr/>
          <p:nvPr/>
        </p:nvSpPr>
        <p:spPr>
          <a:xfrm>
            <a:off x="1295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6" name="Rectangle 105"/>
          <p:cNvSpPr/>
          <p:nvPr/>
        </p:nvSpPr>
        <p:spPr>
          <a:xfrm>
            <a:off x="9144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5" name="Rectangle 104"/>
          <p:cNvSpPr/>
          <p:nvPr/>
        </p:nvSpPr>
        <p:spPr>
          <a:xfrm>
            <a:off x="609600" y="1066800"/>
            <a:ext cx="3048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104" name="Rectangle 103"/>
          <p:cNvSpPr/>
          <p:nvPr/>
        </p:nvSpPr>
        <p:spPr>
          <a:xfrm>
            <a:off x="228600" y="1066800"/>
            <a:ext cx="381000" cy="5410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graphicFrame>
        <p:nvGraphicFramePr>
          <p:cNvPr id="22" name="Table 21"/>
          <p:cNvGraphicFramePr>
            <a:graphicFrameLocks noGrp="1"/>
          </p:cNvGraphicFramePr>
          <p:nvPr/>
        </p:nvGraphicFramePr>
        <p:xfrm>
          <a:off x="228600" y="12192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i="0" dirty="0">
                          <a:solidFill>
                            <a:schemeClr val="tx1"/>
                          </a:solidFill>
                        </a:rPr>
                        <a:t>3</a:t>
                      </a:r>
                    </a:p>
                  </a:txBody>
                  <a:tcPr/>
                </a:tc>
                <a:tc>
                  <a:txBody>
                    <a:bodyPr/>
                    <a:lstStyle/>
                    <a:p>
                      <a:pPr algn="ctr"/>
                      <a:r>
                        <a:rPr lang="en-US" sz="1200" b="0" dirty="0">
                          <a:solidFill>
                            <a:schemeClr val="tx1"/>
                          </a:solidFill>
                        </a:rPr>
                        <a:t>4</a:t>
                      </a:r>
                    </a:p>
                  </a:txBody>
                  <a:tcPr/>
                </a:tc>
                <a:tc>
                  <a:txBody>
                    <a:bodyPr/>
                    <a:lstStyle/>
                    <a:p>
                      <a:pPr algn="ctr"/>
                      <a:r>
                        <a:rPr lang="en-US" sz="1200" b="0" dirty="0">
                          <a:solidFill>
                            <a:schemeClr val="tx1"/>
                          </a:solidFill>
                        </a:rPr>
                        <a:t>1</a:t>
                      </a:r>
                    </a:p>
                  </a:txBody>
                  <a:tcPr/>
                </a:tc>
                <a:tc>
                  <a:txBody>
                    <a:bodyPr/>
                    <a:lstStyle/>
                    <a:p>
                      <a:pPr algn="ctr"/>
                      <a:r>
                        <a:rPr lang="en-US" sz="1200" b="0" dirty="0">
                          <a:solidFill>
                            <a:schemeClr val="tx1"/>
                          </a:solidFill>
                        </a:rPr>
                        <a:t>7</a:t>
                      </a:r>
                    </a:p>
                  </a:txBody>
                  <a:tcPr/>
                </a:tc>
                <a:tc>
                  <a:txBody>
                    <a:bodyPr/>
                    <a:lstStyle/>
                    <a:p>
                      <a:pPr algn="ctr"/>
                      <a:r>
                        <a:rPr lang="en-US" sz="1200" b="0" dirty="0">
                          <a:solidFill>
                            <a:schemeClr val="tx1"/>
                          </a:solidFill>
                        </a:rPr>
                        <a:t>8</a:t>
                      </a:r>
                    </a:p>
                  </a:txBody>
                  <a:tcPr/>
                </a:tc>
                <a:tc>
                  <a:txBody>
                    <a:bodyPr/>
                    <a:lstStyle/>
                    <a:p>
                      <a:pPr algn="ctr"/>
                      <a:r>
                        <a:rPr lang="en-US" sz="1200" b="0" dirty="0">
                          <a:solidFill>
                            <a:schemeClr val="tx1"/>
                          </a:solidFill>
                        </a:rPr>
                        <a:t>2</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4</a:t>
                      </a:r>
                    </a:p>
                  </a:txBody>
                  <a:tcPr/>
                </a:tc>
                <a:tc>
                  <a:txBody>
                    <a:bodyPr/>
                    <a:lstStyle/>
                    <a:p>
                      <a:pPr algn="l"/>
                      <a:r>
                        <a:rPr lang="en-US" sz="1200" b="0" dirty="0">
                          <a:solidFill>
                            <a:schemeClr val="tx1"/>
                          </a:solidFill>
                        </a:rPr>
                        <a:t>7</a:t>
                      </a:r>
                    </a:p>
                  </a:txBody>
                  <a:tcPr/>
                </a:tc>
                <a:tc>
                  <a:txBody>
                    <a:bodyPr/>
                    <a:lstStyle/>
                    <a:p>
                      <a:pPr algn="l"/>
                      <a:r>
                        <a:rPr lang="en-US" sz="1200" b="0" dirty="0">
                          <a:solidFill>
                            <a:schemeClr val="tx1"/>
                          </a:solidFill>
                        </a:rPr>
                        <a:t>1</a:t>
                      </a:r>
                    </a:p>
                  </a:txBody>
                  <a:tcPr/>
                </a:tc>
                <a:tc>
                  <a:txBody>
                    <a:bodyPr/>
                    <a:lstStyle/>
                    <a:p>
                      <a:pPr algn="l"/>
                      <a:r>
                        <a:rPr lang="en-US" sz="1200" b="0" dirty="0">
                          <a:solidFill>
                            <a:schemeClr val="tx1"/>
                          </a:solidFill>
                        </a:rPr>
                        <a:t>3</a:t>
                      </a:r>
                    </a:p>
                  </a:txBody>
                  <a:tcPr/>
                </a:tc>
                <a:tc>
                  <a:txBody>
                    <a:bodyPr/>
                    <a:lstStyle/>
                    <a:p>
                      <a:pPr algn="l"/>
                      <a:r>
                        <a:rPr lang="en-US" sz="1200" b="0" dirty="0">
                          <a:solidFill>
                            <a:schemeClr val="tx1"/>
                          </a:solidFill>
                        </a:rPr>
                        <a:t>……………………</a:t>
                      </a:r>
                    </a:p>
                  </a:txBody>
                  <a:tcPr/>
                </a:tc>
                <a:tc>
                  <a:txBody>
                    <a:bodyPr/>
                    <a:lstStyle/>
                    <a:p>
                      <a:pPr algn="ctr"/>
                      <a:r>
                        <a:rPr lang="en-US" sz="1200" b="0" dirty="0">
                          <a:solidFill>
                            <a:schemeClr val="tx1"/>
                          </a:solidFill>
                        </a:rPr>
                        <a:t>2</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28600" y="1915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10</a:t>
                      </a:r>
                    </a:p>
                  </a:txBody>
                  <a:tcPr>
                    <a:solidFill>
                      <a:schemeClr val="accent1"/>
                    </a:solidFill>
                  </a:tcPr>
                </a:tc>
                <a:tc>
                  <a:txBody>
                    <a:bodyPr/>
                    <a:lstStyle/>
                    <a:p>
                      <a:pPr algn="ctr"/>
                      <a:r>
                        <a:rPr lang="en-US" sz="1200" b="0" dirty="0">
                          <a:solidFill>
                            <a:schemeClr val="tx1"/>
                          </a:solidFill>
                        </a:rPr>
                        <a:t>5</a:t>
                      </a:r>
                    </a:p>
                  </a:txBody>
                  <a:tcPr/>
                </a:tc>
                <a:tc>
                  <a:txBody>
                    <a:bodyPr/>
                    <a:lstStyle/>
                    <a:p>
                      <a:pPr algn="ctr"/>
                      <a:r>
                        <a:rPr lang="en-US" sz="1200" b="0" dirty="0">
                          <a:solidFill>
                            <a:schemeClr val="tx1"/>
                          </a:solidFill>
                        </a:rPr>
                        <a:t>4</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solidFill>
                      <a:schemeClr val="accent1"/>
                    </a:solidFill>
                  </a:tcPr>
                </a:tc>
                <a:tc>
                  <a:txBody>
                    <a:bodyPr/>
                    <a:lstStyle/>
                    <a:p>
                      <a:pPr algn="ctr"/>
                      <a:r>
                        <a:rPr lang="en-US" sz="1200" b="0" dirty="0">
                          <a:solidFill>
                            <a:schemeClr val="tx1"/>
                          </a:solidFill>
                        </a:rPr>
                        <a:t>6</a:t>
                      </a: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228600" y="26009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X</a:t>
                      </a:r>
                    </a:p>
                  </a:txBody>
                  <a:tcPr>
                    <a:solidFill>
                      <a:schemeClr val="accent1"/>
                    </a:solidFill>
                  </a:tcPr>
                </a:tc>
                <a:tc>
                  <a:txBody>
                    <a:bodyPr/>
                    <a:lstStyle/>
                    <a:p>
                      <a:pPr algn="ctr"/>
                      <a:r>
                        <a:rPr lang="en-US" sz="1200" b="0" dirty="0">
                          <a:solidFill>
                            <a:schemeClr val="tx1"/>
                          </a:solidFill>
                        </a:rPr>
                        <a:t>Y</a:t>
                      </a:r>
                    </a:p>
                  </a:txBody>
                  <a:tcPr/>
                </a:tc>
                <a:tc>
                  <a:txBody>
                    <a:bodyPr/>
                    <a:lstStyle/>
                    <a:p>
                      <a:pPr algn="ctr"/>
                      <a:r>
                        <a:rPr lang="en-US" sz="1200" b="0" dirty="0">
                          <a:solidFill>
                            <a:schemeClr val="tx1"/>
                          </a:solidFill>
                        </a:rPr>
                        <a:t>Z</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solidFill>
                      <a:schemeClr val="accent1"/>
                    </a:solidFill>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228600" y="32867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A</a:t>
                      </a:r>
                    </a:p>
                  </a:txBody>
                  <a:tcPr>
                    <a:solidFill>
                      <a:schemeClr val="accent1"/>
                    </a:solidFill>
                  </a:tcPr>
                </a:tc>
                <a:tc>
                  <a:txBody>
                    <a:bodyPr/>
                    <a:lstStyle/>
                    <a:p>
                      <a:pPr algn="ctr"/>
                      <a:r>
                        <a:rPr lang="en-US" sz="1200" b="0" dirty="0">
                          <a:solidFill>
                            <a:schemeClr val="tx1"/>
                          </a:solidFill>
                        </a:rPr>
                        <a:t>B</a:t>
                      </a:r>
                    </a:p>
                  </a:txBody>
                  <a:tcPr/>
                </a:tc>
                <a:tc>
                  <a:txBody>
                    <a:bodyPr/>
                    <a:lstStyle/>
                    <a:p>
                      <a:pPr algn="ctr"/>
                      <a:r>
                        <a:rPr lang="en-US" sz="1200" b="0" dirty="0">
                          <a:solidFill>
                            <a:schemeClr val="tx1"/>
                          </a:solidFill>
                        </a:rPr>
                        <a:t>C</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228600" y="39725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D</a:t>
                      </a:r>
                    </a:p>
                  </a:txBody>
                  <a:tcPr>
                    <a:solidFill>
                      <a:schemeClr val="accent1"/>
                    </a:solidFill>
                  </a:tcPr>
                </a:tc>
                <a:tc>
                  <a:txBody>
                    <a:bodyPr/>
                    <a:lstStyle/>
                    <a:p>
                      <a:pPr algn="ctr"/>
                      <a:r>
                        <a:rPr lang="en-US" sz="1200" b="0" dirty="0">
                          <a:solidFill>
                            <a:schemeClr val="tx1"/>
                          </a:solidFill>
                        </a:rPr>
                        <a:t>E</a:t>
                      </a:r>
                    </a:p>
                  </a:txBody>
                  <a:tcPr/>
                </a:tc>
                <a:tc>
                  <a:txBody>
                    <a:bodyPr/>
                    <a:lstStyle/>
                    <a:p>
                      <a:pPr algn="ctr"/>
                      <a:r>
                        <a:rPr lang="en-US" sz="1200" b="0" dirty="0">
                          <a:solidFill>
                            <a:schemeClr val="tx1"/>
                          </a:solidFill>
                        </a:rPr>
                        <a:t>F</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228600" y="46583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G</a:t>
                      </a:r>
                    </a:p>
                  </a:txBody>
                  <a:tcPr>
                    <a:solidFill>
                      <a:schemeClr val="accent1"/>
                    </a:solidFill>
                  </a:tcPr>
                </a:tc>
                <a:tc>
                  <a:txBody>
                    <a:bodyPr/>
                    <a:lstStyle/>
                    <a:p>
                      <a:pPr algn="ctr"/>
                      <a:r>
                        <a:rPr lang="en-US" sz="1200" b="0" dirty="0">
                          <a:solidFill>
                            <a:schemeClr val="tx1"/>
                          </a:solidFill>
                        </a:rPr>
                        <a:t>H</a:t>
                      </a:r>
                    </a:p>
                  </a:txBody>
                  <a:tcPr/>
                </a:tc>
                <a:tc>
                  <a:txBody>
                    <a:bodyPr/>
                    <a:lstStyle/>
                    <a:p>
                      <a:pPr algn="ctr"/>
                      <a:r>
                        <a:rPr lang="en-US" sz="1200" b="0" dirty="0">
                          <a:solidFill>
                            <a:schemeClr val="tx1"/>
                          </a:solidFill>
                        </a:rPr>
                        <a:t>I</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nvGraphicFramePr>
        <p:xfrm>
          <a:off x="228600" y="534416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J</a:t>
                      </a:r>
                    </a:p>
                  </a:txBody>
                  <a:tcPr>
                    <a:solidFill>
                      <a:schemeClr val="accent1"/>
                    </a:solidFill>
                  </a:tcPr>
                </a:tc>
                <a:tc>
                  <a:txBody>
                    <a:bodyPr/>
                    <a:lstStyle/>
                    <a:p>
                      <a:pPr algn="ctr"/>
                      <a:r>
                        <a:rPr lang="en-US" sz="1200" b="0" dirty="0">
                          <a:solidFill>
                            <a:schemeClr val="tx1"/>
                          </a:solidFill>
                        </a:rPr>
                        <a:t>K</a:t>
                      </a: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28600" y="6019800"/>
          <a:ext cx="7162800" cy="370840"/>
        </p:xfrm>
        <a:graphic>
          <a:graphicData uri="http://schemas.openxmlformats.org/drawingml/2006/table">
            <a:tbl>
              <a:tblPr firstRow="1" bandRow="1">
                <a:tableStyleId>{5C22544A-7EE6-4342-B048-85BDC9FD1C3A}</a:tableStyleId>
              </a:tblPr>
              <a:tblGrid>
                <a:gridCol w="358140">
                  <a:extLst>
                    <a:ext uri="{9D8B030D-6E8A-4147-A177-3AD203B41FA5}">
                      <a16:colId xmlns:a16="http://schemas.microsoft.com/office/drawing/2014/main" val="20000"/>
                    </a:ext>
                  </a:extLst>
                </a:gridCol>
                <a:gridCol w="358140">
                  <a:extLst>
                    <a:ext uri="{9D8B030D-6E8A-4147-A177-3AD203B41FA5}">
                      <a16:colId xmlns:a16="http://schemas.microsoft.com/office/drawing/2014/main" val="20001"/>
                    </a:ext>
                  </a:extLst>
                </a:gridCol>
                <a:gridCol w="358140">
                  <a:extLst>
                    <a:ext uri="{9D8B030D-6E8A-4147-A177-3AD203B41FA5}">
                      <a16:colId xmlns:a16="http://schemas.microsoft.com/office/drawing/2014/main" val="20002"/>
                    </a:ext>
                  </a:extLst>
                </a:gridCol>
                <a:gridCol w="358140">
                  <a:extLst>
                    <a:ext uri="{9D8B030D-6E8A-4147-A177-3AD203B41FA5}">
                      <a16:colId xmlns:a16="http://schemas.microsoft.com/office/drawing/2014/main" val="20003"/>
                    </a:ext>
                  </a:extLst>
                </a:gridCol>
                <a:gridCol w="358140">
                  <a:extLst>
                    <a:ext uri="{9D8B030D-6E8A-4147-A177-3AD203B41FA5}">
                      <a16:colId xmlns:a16="http://schemas.microsoft.com/office/drawing/2014/main" val="20004"/>
                    </a:ext>
                  </a:extLst>
                </a:gridCol>
                <a:gridCol w="35814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gridCol w="358140">
                  <a:extLst>
                    <a:ext uri="{9D8B030D-6E8A-4147-A177-3AD203B41FA5}">
                      <a16:colId xmlns:a16="http://schemas.microsoft.com/office/drawing/2014/main" val="20007"/>
                    </a:ext>
                  </a:extLst>
                </a:gridCol>
                <a:gridCol w="358140">
                  <a:extLst>
                    <a:ext uri="{9D8B030D-6E8A-4147-A177-3AD203B41FA5}">
                      <a16:colId xmlns:a16="http://schemas.microsoft.com/office/drawing/2014/main" val="20008"/>
                    </a:ext>
                  </a:extLst>
                </a:gridCol>
                <a:gridCol w="358140">
                  <a:extLst>
                    <a:ext uri="{9D8B030D-6E8A-4147-A177-3AD203B41FA5}">
                      <a16:colId xmlns:a16="http://schemas.microsoft.com/office/drawing/2014/main" val="20009"/>
                    </a:ext>
                  </a:extLst>
                </a:gridCol>
                <a:gridCol w="358140">
                  <a:extLst>
                    <a:ext uri="{9D8B030D-6E8A-4147-A177-3AD203B41FA5}">
                      <a16:colId xmlns:a16="http://schemas.microsoft.com/office/drawing/2014/main" val="20010"/>
                    </a:ext>
                  </a:extLst>
                </a:gridCol>
                <a:gridCol w="1432560">
                  <a:extLst>
                    <a:ext uri="{9D8B030D-6E8A-4147-A177-3AD203B41FA5}">
                      <a16:colId xmlns:a16="http://schemas.microsoft.com/office/drawing/2014/main" val="20011"/>
                    </a:ext>
                  </a:extLst>
                </a:gridCol>
                <a:gridCol w="358140">
                  <a:extLst>
                    <a:ext uri="{9D8B030D-6E8A-4147-A177-3AD203B41FA5}">
                      <a16:colId xmlns:a16="http://schemas.microsoft.com/office/drawing/2014/main" val="20012"/>
                    </a:ext>
                  </a:extLst>
                </a:gridCol>
              </a:tblGrid>
              <a:tr h="370840">
                <a:tc>
                  <a:txBody>
                    <a:bodyPr/>
                    <a:lstStyle/>
                    <a:p>
                      <a:pPr algn="ctr"/>
                      <a:r>
                        <a:rPr lang="en-US" sz="1200" b="0" dirty="0">
                          <a:solidFill>
                            <a:schemeClr val="tx1"/>
                          </a:solidFill>
                        </a:rPr>
                        <a:t>L</a:t>
                      </a:r>
                    </a:p>
                  </a:txBody>
                  <a:tcPr>
                    <a:solidFill>
                      <a:schemeClr val="accent1"/>
                    </a:solidFill>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ctr"/>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endParaRPr lang="en-US" sz="1200" b="0" dirty="0">
                        <a:solidFill>
                          <a:schemeClr val="tx1"/>
                        </a:solidFill>
                      </a:endParaRPr>
                    </a:p>
                  </a:txBody>
                  <a:tcPr/>
                </a:tc>
                <a:tc>
                  <a:txBody>
                    <a:bodyPr/>
                    <a:lstStyle/>
                    <a:p>
                      <a:pPr algn="l"/>
                      <a:r>
                        <a:rPr lang="en-US" sz="1200" b="0" dirty="0">
                          <a:solidFill>
                            <a:schemeClr val="tx1"/>
                          </a:solidFill>
                        </a:rPr>
                        <a:t>……………………</a:t>
                      </a:r>
                    </a:p>
                  </a:txBody>
                  <a:tcPr/>
                </a:tc>
                <a:tc>
                  <a:txBody>
                    <a:bodyPr/>
                    <a:lstStyle/>
                    <a:p>
                      <a:pPr algn="ctr"/>
                      <a:endParaRPr lang="en-US" sz="12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2" name="TextBox 111"/>
          <p:cNvSpPr txBox="1"/>
          <p:nvPr/>
        </p:nvSpPr>
        <p:spPr>
          <a:xfrm>
            <a:off x="152400" y="762000"/>
            <a:ext cx="8991600" cy="338554"/>
          </a:xfrm>
          <a:prstGeom prst="rect">
            <a:avLst/>
          </a:prstGeom>
          <a:noFill/>
        </p:spPr>
        <p:txBody>
          <a:bodyPr wrap="square" rtlCol="0">
            <a:spAutoFit/>
          </a:bodyPr>
          <a:lstStyle/>
          <a:p>
            <a:r>
              <a:rPr lang="en-US" sz="1600" dirty="0"/>
              <a:t> </a:t>
            </a:r>
            <a:r>
              <a:rPr lang="en-US" sz="1600" dirty="0">
                <a:solidFill>
                  <a:srgbClr val="C00000"/>
                </a:solidFill>
              </a:rPr>
              <a:t>T0  T1  T2   T3  T4  T5 ……………………..T63                                                      </a:t>
            </a:r>
            <a:r>
              <a:rPr lang="en-US" sz="1600" b="1" dirty="0">
                <a:solidFill>
                  <a:srgbClr val="C00000"/>
                </a:solidFill>
              </a:rPr>
              <a:t>Active Threads</a:t>
            </a:r>
          </a:p>
        </p:txBody>
      </p:sp>
      <p:sp>
        <p:nvSpPr>
          <p:cNvPr id="113" name="TextBox 112"/>
          <p:cNvSpPr txBox="1"/>
          <p:nvPr/>
        </p:nvSpPr>
        <p:spPr>
          <a:xfrm>
            <a:off x="7467600" y="1219200"/>
            <a:ext cx="1676400" cy="307777"/>
          </a:xfrm>
          <a:prstGeom prst="rect">
            <a:avLst/>
          </a:prstGeom>
          <a:noFill/>
        </p:spPr>
        <p:txBody>
          <a:bodyPr wrap="square" rtlCol="0">
            <a:spAutoFit/>
          </a:bodyPr>
          <a:lstStyle/>
          <a:p>
            <a:r>
              <a:rPr lang="en-US" sz="1400" dirty="0">
                <a:solidFill>
                  <a:srgbClr val="002060"/>
                </a:solidFill>
              </a:rPr>
              <a:t>S0: First 64</a:t>
            </a:r>
          </a:p>
        </p:txBody>
      </p:sp>
      <p:sp>
        <p:nvSpPr>
          <p:cNvPr id="114" name="TextBox 113"/>
          <p:cNvSpPr txBox="1"/>
          <p:nvPr/>
        </p:nvSpPr>
        <p:spPr>
          <a:xfrm>
            <a:off x="7467600" y="1947446"/>
            <a:ext cx="1676400" cy="307777"/>
          </a:xfrm>
          <a:prstGeom prst="rect">
            <a:avLst/>
          </a:prstGeom>
          <a:noFill/>
        </p:spPr>
        <p:txBody>
          <a:bodyPr wrap="square" rtlCol="0">
            <a:spAutoFit/>
          </a:bodyPr>
          <a:lstStyle/>
          <a:p>
            <a:r>
              <a:rPr lang="en-US" sz="1400" dirty="0">
                <a:solidFill>
                  <a:srgbClr val="002060"/>
                </a:solidFill>
              </a:rPr>
              <a:t>S1: First 32</a:t>
            </a:r>
          </a:p>
        </p:txBody>
      </p:sp>
      <p:sp>
        <p:nvSpPr>
          <p:cNvPr id="115" name="TextBox 114"/>
          <p:cNvSpPr txBox="1"/>
          <p:nvPr/>
        </p:nvSpPr>
        <p:spPr>
          <a:xfrm>
            <a:off x="7467600" y="2633246"/>
            <a:ext cx="1676400" cy="307777"/>
          </a:xfrm>
          <a:prstGeom prst="rect">
            <a:avLst/>
          </a:prstGeom>
          <a:noFill/>
        </p:spPr>
        <p:txBody>
          <a:bodyPr wrap="square" rtlCol="0">
            <a:spAutoFit/>
          </a:bodyPr>
          <a:lstStyle/>
          <a:p>
            <a:r>
              <a:rPr lang="en-US" sz="1400" dirty="0">
                <a:solidFill>
                  <a:srgbClr val="002060"/>
                </a:solidFill>
              </a:rPr>
              <a:t>S2: First 16</a:t>
            </a:r>
          </a:p>
        </p:txBody>
      </p:sp>
      <p:sp>
        <p:nvSpPr>
          <p:cNvPr id="116" name="TextBox 115"/>
          <p:cNvSpPr txBox="1"/>
          <p:nvPr/>
        </p:nvSpPr>
        <p:spPr>
          <a:xfrm>
            <a:off x="7467600" y="3319046"/>
            <a:ext cx="1676400" cy="307777"/>
          </a:xfrm>
          <a:prstGeom prst="rect">
            <a:avLst/>
          </a:prstGeom>
          <a:noFill/>
        </p:spPr>
        <p:txBody>
          <a:bodyPr wrap="square" rtlCol="0">
            <a:spAutoFit/>
          </a:bodyPr>
          <a:lstStyle/>
          <a:p>
            <a:r>
              <a:rPr lang="en-US" sz="1400" dirty="0">
                <a:solidFill>
                  <a:srgbClr val="002060"/>
                </a:solidFill>
              </a:rPr>
              <a:t>S3: First 8</a:t>
            </a:r>
          </a:p>
        </p:txBody>
      </p:sp>
      <p:sp>
        <p:nvSpPr>
          <p:cNvPr id="117" name="TextBox 116"/>
          <p:cNvSpPr txBox="1"/>
          <p:nvPr/>
        </p:nvSpPr>
        <p:spPr>
          <a:xfrm>
            <a:off x="7391400" y="4004846"/>
            <a:ext cx="1752600" cy="338554"/>
          </a:xfrm>
          <a:prstGeom prst="rect">
            <a:avLst/>
          </a:prstGeom>
          <a:noFill/>
        </p:spPr>
        <p:txBody>
          <a:bodyPr wrap="square" rtlCol="0">
            <a:spAutoFit/>
          </a:bodyPr>
          <a:lstStyle/>
          <a:p>
            <a:r>
              <a:rPr lang="en-US" sz="1600" dirty="0">
                <a:solidFill>
                  <a:srgbClr val="002060"/>
                </a:solidFill>
              </a:rPr>
              <a:t> </a:t>
            </a:r>
            <a:r>
              <a:rPr lang="en-US" sz="1400" dirty="0">
                <a:solidFill>
                  <a:srgbClr val="002060"/>
                </a:solidFill>
              </a:rPr>
              <a:t>S4: First 4</a:t>
            </a:r>
          </a:p>
        </p:txBody>
      </p:sp>
      <p:sp>
        <p:nvSpPr>
          <p:cNvPr id="118" name="TextBox 117"/>
          <p:cNvSpPr txBox="1"/>
          <p:nvPr/>
        </p:nvSpPr>
        <p:spPr>
          <a:xfrm>
            <a:off x="7467600" y="4690646"/>
            <a:ext cx="1676400" cy="307777"/>
          </a:xfrm>
          <a:prstGeom prst="rect">
            <a:avLst/>
          </a:prstGeom>
          <a:noFill/>
        </p:spPr>
        <p:txBody>
          <a:bodyPr wrap="square" rtlCol="0">
            <a:spAutoFit/>
          </a:bodyPr>
          <a:lstStyle/>
          <a:p>
            <a:r>
              <a:rPr lang="en-US" sz="1400" dirty="0">
                <a:solidFill>
                  <a:srgbClr val="002060"/>
                </a:solidFill>
              </a:rPr>
              <a:t>S5: First 2</a:t>
            </a:r>
          </a:p>
        </p:txBody>
      </p:sp>
      <p:sp>
        <p:nvSpPr>
          <p:cNvPr id="119" name="TextBox 118"/>
          <p:cNvSpPr txBox="1"/>
          <p:nvPr/>
        </p:nvSpPr>
        <p:spPr>
          <a:xfrm>
            <a:off x="7467600" y="5376446"/>
            <a:ext cx="1676400" cy="307777"/>
          </a:xfrm>
          <a:prstGeom prst="rect">
            <a:avLst/>
          </a:prstGeom>
          <a:noFill/>
        </p:spPr>
        <p:txBody>
          <a:bodyPr wrap="square" rtlCol="0">
            <a:spAutoFit/>
          </a:bodyPr>
          <a:lstStyle/>
          <a:p>
            <a:r>
              <a:rPr lang="en-US" sz="1400" dirty="0">
                <a:solidFill>
                  <a:srgbClr val="002060"/>
                </a:solidFill>
              </a:rPr>
              <a:t>S6: 0</a:t>
            </a:r>
            <a:r>
              <a:rPr lang="en-US" sz="1400" baseline="30000" dirty="0">
                <a:solidFill>
                  <a:srgbClr val="002060"/>
                </a:solidFill>
              </a:rPr>
              <a:t>th</a:t>
            </a:r>
            <a:r>
              <a:rPr lang="en-US" sz="1400" dirty="0">
                <a:solidFill>
                  <a:srgbClr val="002060"/>
                </a:solidFill>
              </a:rPr>
              <a:t> thread</a:t>
            </a:r>
          </a:p>
        </p:txBody>
      </p:sp>
      <p:cxnSp>
        <p:nvCxnSpPr>
          <p:cNvPr id="124" name="Straight Arrow Connector 123"/>
          <p:cNvCxnSpPr/>
          <p:nvPr/>
        </p:nvCxnSpPr>
        <p:spPr>
          <a:xfrm rot="5400000">
            <a:off x="153591" y="1828403"/>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rot="5400000">
            <a:off x="153194" y="25138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153194"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153194"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293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229394"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229394" y="58666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496094" y="1866900"/>
            <a:ext cx="5326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762794" y="1904206"/>
            <a:ext cx="6096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V="1">
            <a:off x="381000" y="1600200"/>
            <a:ext cx="43434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flipV="1">
            <a:off x="762000" y="1600200"/>
            <a:ext cx="4267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V="1">
            <a:off x="1066800" y="1600200"/>
            <a:ext cx="4343400" cy="6096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4114403" y="1827609"/>
            <a:ext cx="456406"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V="1">
            <a:off x="4343400" y="1600200"/>
            <a:ext cx="2895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flipV="1">
            <a:off x="381000" y="22860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534194" y="2514600"/>
            <a:ext cx="456406" cy="79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762000" y="2286000"/>
            <a:ext cx="19812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a:off x="800894" y="25519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10800000" flipV="1">
            <a:off x="1066800" y="2286000"/>
            <a:ext cx="19050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10800000" flipV="1">
            <a:off x="381000" y="2971800"/>
            <a:ext cx="2209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532606" y="31996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10800000" flipV="1">
            <a:off x="762000" y="2971800"/>
            <a:ext cx="19050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5400000">
            <a:off x="800894" y="32377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10800000" flipV="1">
            <a:off x="1066800" y="29718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10800000" flipV="1">
            <a:off x="381000" y="3657600"/>
            <a:ext cx="2133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a:off x="532606" y="3885406"/>
            <a:ext cx="4572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flipV="1">
            <a:off x="762000" y="3657600"/>
            <a:ext cx="1828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5400000">
            <a:off x="800894" y="3923506"/>
            <a:ext cx="5334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10800000" flipV="1">
            <a:off x="1066800" y="3657600"/>
            <a:ext cx="1600200" cy="5334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rot="10800000" flipV="1">
            <a:off x="381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608806"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10800000" flipV="1">
            <a:off x="762000" y="4343400"/>
            <a:ext cx="1447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a:off x="915194" y="44950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rot="10800000" flipV="1">
            <a:off x="1066800" y="43434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rot="10800000" flipV="1">
            <a:off x="381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608806" y="5180806"/>
            <a:ext cx="304800" cy="1588"/>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rot="10800000" flipV="1">
            <a:off x="762000" y="5029200"/>
            <a:ext cx="7620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rot="5400000">
            <a:off x="457200" y="5715000"/>
            <a:ext cx="3048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28600" y="990600"/>
            <a:ext cx="7391400" cy="276999"/>
          </a:xfrm>
          <a:prstGeom prst="rect">
            <a:avLst/>
          </a:prstGeom>
          <a:noFill/>
        </p:spPr>
        <p:txBody>
          <a:bodyPr wrap="square" rtlCol="0">
            <a:spAutoFit/>
          </a:bodyPr>
          <a:lstStyle/>
          <a:p>
            <a:r>
              <a:rPr lang="en-US" sz="1200" dirty="0">
                <a:solidFill>
                  <a:srgbClr val="002060"/>
                </a:solidFill>
              </a:rPr>
              <a:t> 0      1       2      3       4      5      ………………………….    63    64    65     66                                     127</a:t>
            </a:r>
          </a:p>
        </p:txBody>
      </p:sp>
      <p:grpSp>
        <p:nvGrpSpPr>
          <p:cNvPr id="76" name="Group 75"/>
          <p:cNvGrpSpPr/>
          <p:nvPr/>
        </p:nvGrpSpPr>
        <p:grpSpPr>
          <a:xfrm>
            <a:off x="2971800" y="1752600"/>
            <a:ext cx="6019800" cy="4267200"/>
            <a:chOff x="2971800" y="1752600"/>
            <a:chExt cx="6019800" cy="4267200"/>
          </a:xfrm>
        </p:grpSpPr>
        <p:sp>
          <p:nvSpPr>
            <p:cNvPr id="68" name="Oval 67"/>
            <p:cNvSpPr/>
            <p:nvPr/>
          </p:nvSpPr>
          <p:spPr>
            <a:xfrm>
              <a:off x="7086600" y="1752600"/>
              <a:ext cx="1905000" cy="4267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ular Callout 68"/>
            <p:cNvSpPr/>
            <p:nvPr/>
          </p:nvSpPr>
          <p:spPr>
            <a:xfrm>
              <a:off x="2971800" y="1905000"/>
              <a:ext cx="2514600" cy="838200"/>
            </a:xfrm>
            <a:prstGeom prst="wedgeRoundRectCallout">
              <a:avLst>
                <a:gd name="adj1" fmla="val 120743"/>
                <a:gd name="adj2" fmla="val 33067"/>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synchronization required?</a:t>
              </a:r>
            </a:p>
          </p:txBody>
        </p:sp>
      </p:grpSp>
      <p:sp>
        <p:nvSpPr>
          <p:cNvPr id="70" name="Oval 69"/>
          <p:cNvSpPr/>
          <p:nvPr/>
        </p:nvSpPr>
        <p:spPr>
          <a:xfrm>
            <a:off x="2819400" y="2971800"/>
            <a:ext cx="2819400" cy="609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Actually not!</a:t>
            </a:r>
          </a:p>
        </p:txBody>
      </p:sp>
      <p:sp>
        <p:nvSpPr>
          <p:cNvPr id="73" name="Oval 72"/>
          <p:cNvSpPr/>
          <p:nvPr/>
        </p:nvSpPr>
        <p:spPr>
          <a:xfrm>
            <a:off x="2819400" y="4648200"/>
            <a:ext cx="2819400" cy="609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can we optimize it?</a:t>
            </a:r>
          </a:p>
        </p:txBody>
      </p:sp>
      <p:sp>
        <p:nvSpPr>
          <p:cNvPr id="74" name="Oval 73"/>
          <p:cNvSpPr/>
          <p:nvPr/>
        </p:nvSpPr>
        <p:spPr>
          <a:xfrm>
            <a:off x="2819400" y="5562600"/>
            <a:ext cx="2819400" cy="609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Unroll the last warp</a:t>
            </a:r>
          </a:p>
        </p:txBody>
      </p:sp>
      <p:sp>
        <p:nvSpPr>
          <p:cNvPr id="75" name="Oval 74"/>
          <p:cNvSpPr/>
          <p:nvPr/>
        </p:nvSpPr>
        <p:spPr>
          <a:xfrm>
            <a:off x="2667000" y="3810000"/>
            <a:ext cx="3124200" cy="6096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only one last warp is active</a:t>
            </a:r>
          </a:p>
        </p:txBody>
      </p:sp>
      <p:sp>
        <p:nvSpPr>
          <p:cNvPr id="72" name="Title 1"/>
          <p:cNvSpPr txBox="1">
            <a:spLocks/>
          </p:cNvSpPr>
          <p:nvPr/>
        </p:nvSpPr>
        <p:spPr>
          <a:xfrm>
            <a:off x="0" y="0"/>
            <a:ext cx="9144000" cy="798731"/>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Revisit the</a:t>
            </a:r>
            <a:r>
              <a:rPr kumimoji="0" lang="en-US" sz="2600" b="1" i="0" u="none" strike="noStrike" kern="1200" cap="none" spc="0" normalizeH="0" noProof="0" dirty="0">
                <a:ln w="6350">
                  <a:noFill/>
                </a:ln>
                <a:solidFill>
                  <a:srgbClr val="C00000"/>
                </a:solidFill>
                <a:effectLst/>
                <a:uLnTx/>
                <a:uFillTx/>
                <a:latin typeface="+mj-lt"/>
                <a:ea typeface="+mj-ea"/>
                <a:cs typeface="+mj-cs"/>
              </a:rPr>
              <a:t> Previous Modified Kernel </a:t>
            </a:r>
            <a:r>
              <a:rPr lang="en-US" sz="2600" b="1" dirty="0">
                <a:ln w="6350">
                  <a:noFill/>
                </a:ln>
                <a:solidFill>
                  <a:srgbClr val="C00000"/>
                </a:solidFill>
                <a:latin typeface="+mj-lt"/>
                <a:ea typeface="+mj-ea"/>
                <a:cs typeface="+mj-cs"/>
              </a:rPr>
              <a:t>w</a:t>
            </a:r>
            <a:r>
              <a:rPr kumimoji="0" lang="en-US" sz="2600" b="1" i="0" u="none" strike="noStrike" kern="1200" cap="none" spc="0" normalizeH="0" noProof="0" dirty="0" err="1">
                <a:ln w="6350">
                  <a:noFill/>
                </a:ln>
                <a:solidFill>
                  <a:srgbClr val="C00000"/>
                </a:solidFill>
                <a:effectLst/>
                <a:uLnTx/>
                <a:uFillTx/>
                <a:latin typeface="+mj-lt"/>
                <a:ea typeface="+mj-ea"/>
                <a:cs typeface="+mj-cs"/>
              </a:rPr>
              <a:t>ith</a:t>
            </a:r>
            <a:r>
              <a:rPr kumimoji="0" lang="en-US" sz="2600" b="1" i="0" u="none" strike="noStrike" kern="1200" cap="none" spc="0" normalizeH="0" noProof="0" dirty="0">
                <a:ln w="6350">
                  <a:noFill/>
                </a:ln>
                <a:solidFill>
                  <a:srgbClr val="C00000"/>
                </a:solidFill>
                <a:effectLst/>
                <a:uLnTx/>
                <a:uFillTx/>
                <a:latin typeface="+mj-lt"/>
                <a:ea typeface="+mj-ea"/>
                <a:cs typeface="+mj-cs"/>
              </a:rPr>
              <a:t> Optimization 2</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animBg="1"/>
      <p:bldP spid="74"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CPU vs GPU</a:t>
            </a:r>
          </a:p>
        </p:txBody>
      </p:sp>
      <p:pic>
        <p:nvPicPr>
          <p:cNvPr id="5" name="Picture 10"/>
          <p:cNvPicPr>
            <a:picLocks noChangeAspect="1" noChangeArrowheads="1"/>
          </p:cNvPicPr>
          <p:nvPr/>
        </p:nvPicPr>
        <p:blipFill>
          <a:blip r:embed="rId3" cstate="print"/>
          <a:srcRect/>
          <a:stretch>
            <a:fillRect/>
          </a:stretch>
        </p:blipFill>
        <p:spPr bwMode="auto">
          <a:xfrm>
            <a:off x="152400" y="914400"/>
            <a:ext cx="8686800" cy="5486400"/>
          </a:xfrm>
          <a:prstGeom prst="rect">
            <a:avLst/>
          </a:prstGeom>
          <a:noFill/>
          <a:ln w="9525">
            <a:noFill/>
            <a:miter lim="800000"/>
            <a:headEnd/>
            <a:tailEnd/>
          </a:ln>
          <a:effectLst/>
        </p:spPr>
      </p:pic>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533400" y="1752600"/>
            <a:ext cx="243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228600" y="997089"/>
            <a:ext cx="4572000" cy="5632311"/>
          </a:xfrm>
          <a:prstGeom prst="rect">
            <a:avLst/>
          </a:prstGeom>
        </p:spPr>
        <p:txBody>
          <a:bodyPr wrap="square">
            <a:spAutoFit/>
          </a:bodyPr>
          <a:lstStyle/>
          <a:p>
            <a:r>
              <a:rPr lang="en-US" dirty="0">
                <a:solidFill>
                  <a:srgbClr val="00B050"/>
                </a:solidFill>
              </a:rPr>
              <a:t>    </a:t>
            </a:r>
            <a:r>
              <a:rPr lang="en-US" dirty="0">
                <a:solidFill>
                  <a:schemeClr val="accent1">
                    <a:lumMod val="50000"/>
                  </a:schemeClr>
                </a:solidFill>
              </a:rPr>
              <a:t>//Perform reduction on shared memory</a:t>
            </a:r>
          </a:p>
          <a:p>
            <a:r>
              <a:rPr lang="en-US" dirty="0"/>
              <a:t>    </a:t>
            </a:r>
            <a:r>
              <a:rPr lang="en-US" dirty="0">
                <a:solidFill>
                  <a:schemeClr val="bg1"/>
                </a:solidFill>
              </a:rPr>
              <a:t>for</a:t>
            </a:r>
            <a:r>
              <a:rPr lang="en-US" dirty="0"/>
              <a:t> (</a:t>
            </a:r>
            <a:r>
              <a:rPr lang="en-US" dirty="0">
                <a:solidFill>
                  <a:schemeClr val="bg1"/>
                </a:solidFill>
              </a:rPr>
              <a:t>int</a:t>
            </a:r>
            <a:r>
              <a:rPr lang="en-US" dirty="0"/>
              <a:t> s = 1; s &lt; </a:t>
            </a:r>
            <a:r>
              <a:rPr lang="en-US" dirty="0">
                <a:solidFill>
                  <a:srgbClr val="FEBD1A"/>
                </a:solidFill>
              </a:rPr>
              <a:t>blockDim.x</a:t>
            </a:r>
            <a:r>
              <a:rPr lang="en-US" dirty="0"/>
              <a:t>; s*=2)</a:t>
            </a:r>
          </a:p>
          <a:p>
            <a:r>
              <a:rPr lang="en-US" dirty="0"/>
              <a:t>    {</a:t>
            </a:r>
          </a:p>
          <a:p>
            <a:r>
              <a:rPr lang="en-US" dirty="0"/>
              <a:t>        </a:t>
            </a:r>
            <a:r>
              <a:rPr lang="en-US" dirty="0">
                <a:solidFill>
                  <a:schemeClr val="bg1"/>
                </a:solidFill>
              </a:rPr>
              <a:t>if </a:t>
            </a:r>
            <a:r>
              <a:rPr lang="en-US" dirty="0"/>
              <a:t>(ltid % (2*s) == 0)</a:t>
            </a:r>
          </a:p>
          <a:p>
            <a:r>
              <a:rPr lang="en-US" dirty="0"/>
              <a:t>        { </a:t>
            </a:r>
          </a:p>
          <a:p>
            <a:r>
              <a:rPr lang="en-US" dirty="0"/>
              <a:t>            s_data[ltid]  += s_data[ltid + s];</a:t>
            </a:r>
          </a:p>
          <a:p>
            <a:r>
              <a:rPr lang="en-US" dirty="0"/>
              <a:t>        }</a:t>
            </a:r>
          </a:p>
          <a:p>
            <a:endParaRPr lang="en-US" dirty="0"/>
          </a:p>
          <a:p>
            <a:pPr lvl="1"/>
            <a:r>
              <a:rPr lang="en-US" dirty="0">
                <a:solidFill>
                  <a:srgbClr val="00B050"/>
                </a:solidFill>
              </a:rPr>
              <a:t>//Sync threads between each stride</a:t>
            </a:r>
          </a:p>
          <a:p>
            <a:r>
              <a:rPr lang="en-US" dirty="0"/>
              <a:t>        </a:t>
            </a:r>
            <a:r>
              <a:rPr lang="en-US" dirty="0">
                <a:solidFill>
                  <a:srgbClr val="FEBD1A"/>
                </a:solidFill>
              </a:rPr>
              <a:t>__syncthreads();</a:t>
            </a:r>
          </a:p>
          <a:p>
            <a:r>
              <a:rPr lang="en-US" dirty="0"/>
              <a:t>    }</a:t>
            </a:r>
          </a:p>
          <a:p>
            <a:endParaRPr lang="en-US" dirty="0"/>
          </a:p>
          <a:p>
            <a:r>
              <a:rPr lang="en-US" dirty="0"/>
              <a:t>    </a:t>
            </a:r>
          </a:p>
          <a:p>
            <a:endParaRPr lang="en-US" dirty="0"/>
          </a:p>
          <a:p>
            <a:r>
              <a:rPr lang="en-US" dirty="0">
                <a:solidFill>
                  <a:srgbClr val="00B050"/>
                </a:solidFill>
              </a:rPr>
              <a:t>    //Write partial result to global memory</a:t>
            </a:r>
          </a:p>
          <a:p>
            <a:r>
              <a:rPr lang="en-US" dirty="0"/>
              <a:t>    </a:t>
            </a:r>
            <a:r>
              <a:rPr lang="en-US" dirty="0">
                <a:solidFill>
                  <a:schemeClr val="bg2">
                    <a:lumMod val="50000"/>
                  </a:schemeClr>
                </a:solidFill>
              </a:rPr>
              <a:t>if </a:t>
            </a:r>
            <a:r>
              <a:rPr lang="en-US" dirty="0"/>
              <a:t>(ltid == 0)</a:t>
            </a:r>
          </a:p>
          <a:p>
            <a:r>
              <a:rPr lang="en-US" dirty="0"/>
              <a:t>    {</a:t>
            </a:r>
          </a:p>
          <a:p>
            <a:r>
              <a:rPr lang="en-US" dirty="0"/>
              <a:t>        d_odata[</a:t>
            </a:r>
            <a:r>
              <a:rPr lang="en-US" dirty="0">
                <a:solidFill>
                  <a:srgbClr val="FEBD1A"/>
                </a:solidFill>
              </a:rPr>
              <a:t>blockIdx.x</a:t>
            </a:r>
            <a:r>
              <a:rPr lang="en-US" dirty="0"/>
              <a:t>] = s_data[0];</a:t>
            </a:r>
          </a:p>
          <a:p>
            <a:r>
              <a:rPr lang="en-US" dirty="0"/>
              <a:t>    }	</a:t>
            </a:r>
          </a:p>
          <a:p>
            <a:r>
              <a:rPr lang="en-US" dirty="0"/>
              <a:t>}</a:t>
            </a:r>
          </a:p>
        </p:txBody>
      </p:sp>
      <p:sp>
        <p:nvSpPr>
          <p:cNvPr id="76" name="Text Box 78"/>
          <p:cNvSpPr txBox="1">
            <a:spLocks noChangeArrowheads="1"/>
          </p:cNvSpPr>
          <p:nvPr/>
        </p:nvSpPr>
        <p:spPr bwMode="auto">
          <a:xfrm>
            <a:off x="304800" y="1524000"/>
            <a:ext cx="4267200" cy="2492990"/>
          </a:xfrm>
          <a:prstGeom prst="rect">
            <a:avLst/>
          </a:prstGeom>
          <a:solidFill>
            <a:schemeClr val="accent1"/>
          </a:solidFill>
          <a:ln w="9525" algn="ctr">
            <a:noFill/>
            <a:miter lim="800000"/>
            <a:headEnd/>
            <a:tailEnd/>
          </a:ln>
          <a:effectLst/>
        </p:spPr>
        <p:txBody>
          <a:bodyPr wrap="square" lIns="0" tIns="0" rIns="0" bIns="0">
            <a:spAutoFit/>
          </a:bodyPr>
          <a:lstStyle/>
          <a:p>
            <a:pPr>
              <a:spcBef>
                <a:spcPct val="0"/>
              </a:spcBef>
            </a:pPr>
            <a:r>
              <a:rPr lang="en-US" sz="1800" b="0" dirty="0"/>
              <a:t>{</a:t>
            </a:r>
          </a:p>
          <a:p>
            <a:pPr>
              <a:spcBef>
                <a:spcPct val="0"/>
              </a:spcBef>
            </a:pPr>
            <a:r>
              <a:rPr lang="en-US" sz="1800" b="0" dirty="0"/>
              <a:t>       int index = 2*s*ltid;</a:t>
            </a:r>
          </a:p>
          <a:p>
            <a:pPr>
              <a:spcBef>
                <a:spcPct val="0"/>
              </a:spcBef>
            </a:pPr>
            <a:r>
              <a:rPr lang="en-US" sz="1800" b="0" dirty="0"/>
              <a:t>       if (index &lt; </a:t>
            </a:r>
            <a:r>
              <a:rPr lang="en-US" sz="1800" dirty="0">
                <a:solidFill>
                  <a:schemeClr val="accent3"/>
                </a:solidFill>
              </a:rPr>
              <a:t>blockDim.x</a:t>
            </a:r>
            <a:r>
              <a:rPr lang="en-US" sz="1800" b="0" dirty="0"/>
              <a:t>)</a:t>
            </a:r>
          </a:p>
          <a:p>
            <a:pPr>
              <a:spcBef>
                <a:spcPct val="0"/>
              </a:spcBef>
            </a:pPr>
            <a:r>
              <a:rPr lang="en-US" sz="1800" b="0" dirty="0"/>
              <a:t>       {</a:t>
            </a:r>
          </a:p>
          <a:p>
            <a:pPr>
              <a:spcBef>
                <a:spcPct val="0"/>
              </a:spcBef>
            </a:pPr>
            <a:r>
              <a:rPr lang="en-US" sz="1800" b="0" dirty="0"/>
              <a:t>            sdata[index] += sdata[index + s];</a:t>
            </a:r>
          </a:p>
          <a:p>
            <a:pPr>
              <a:spcBef>
                <a:spcPct val="0"/>
              </a:spcBef>
            </a:pPr>
            <a:r>
              <a:rPr lang="en-US" sz="1800" b="0" dirty="0"/>
              <a:t>       }</a:t>
            </a:r>
          </a:p>
          <a:p>
            <a:pPr marL="457200" lvl="2">
              <a:spcBef>
                <a:spcPct val="0"/>
              </a:spcBef>
            </a:pPr>
            <a:r>
              <a:rPr lang="en-US" dirty="0">
                <a:solidFill>
                  <a:srgbClr val="00B050"/>
                </a:solidFill>
              </a:rPr>
              <a:t>//Sync threads between each stride</a:t>
            </a:r>
            <a:endParaRPr lang="en-US" sz="1800" b="0" dirty="0"/>
          </a:p>
          <a:p>
            <a:pPr>
              <a:spcBef>
                <a:spcPct val="0"/>
              </a:spcBef>
            </a:pPr>
            <a:r>
              <a:rPr lang="en-US" sz="1800" b="0" dirty="0"/>
              <a:t>       </a:t>
            </a:r>
            <a:r>
              <a:rPr lang="en-US" sz="1800" dirty="0">
                <a:solidFill>
                  <a:schemeClr val="accent3"/>
                </a:solidFill>
              </a:rPr>
              <a:t>__syncthreads();</a:t>
            </a:r>
          </a:p>
          <a:p>
            <a:pPr>
              <a:spcBef>
                <a:spcPct val="0"/>
              </a:spcBef>
            </a:pPr>
            <a:r>
              <a:rPr lang="en-US" sz="1800" b="0" dirty="0"/>
              <a:t>}</a:t>
            </a:r>
          </a:p>
        </p:txBody>
      </p:sp>
      <p:sp>
        <p:nvSpPr>
          <p:cNvPr id="77" name="Text Box 246"/>
          <p:cNvSpPr txBox="1">
            <a:spLocks noChangeArrowheads="1"/>
          </p:cNvSpPr>
          <p:nvPr/>
        </p:nvSpPr>
        <p:spPr bwMode="auto">
          <a:xfrm>
            <a:off x="304800" y="1066800"/>
            <a:ext cx="5029200" cy="2971800"/>
          </a:xfrm>
          <a:prstGeom prst="rect">
            <a:avLst/>
          </a:prstGeom>
          <a:solidFill>
            <a:schemeClr val="accent2">
              <a:lumMod val="60000"/>
              <a:lumOff val="40000"/>
            </a:schemeClr>
          </a:solidFill>
          <a:ln w="9525" algn="ctr">
            <a:noFill/>
            <a:miter lim="800000"/>
            <a:headEnd/>
            <a:tailEnd/>
          </a:ln>
          <a:effectLst/>
        </p:spPr>
        <p:txBody>
          <a:bodyPr lIns="0" tIns="0" rIns="0" bIns="0"/>
          <a:lstStyle/>
          <a:p>
            <a:pPr>
              <a:spcBef>
                <a:spcPct val="0"/>
              </a:spcBef>
            </a:pPr>
            <a:r>
              <a:rPr lang="en-US" sz="1800" b="0" dirty="0">
                <a:solidFill>
                  <a:schemeClr val="bg2">
                    <a:lumMod val="50000"/>
                  </a:schemeClr>
                </a:solidFill>
              </a:rPr>
              <a:t>for</a:t>
            </a:r>
            <a:r>
              <a:rPr lang="en-US" sz="1800" b="0" dirty="0"/>
              <a:t> (</a:t>
            </a:r>
            <a:r>
              <a:rPr lang="en-US" sz="1800" b="0" dirty="0">
                <a:solidFill>
                  <a:schemeClr val="bg2">
                    <a:lumMod val="50000"/>
                  </a:schemeClr>
                </a:solidFill>
              </a:rPr>
              <a:t>int</a:t>
            </a:r>
            <a:r>
              <a:rPr lang="en-US" sz="1800" b="0" dirty="0"/>
              <a:t> s = </a:t>
            </a:r>
            <a:r>
              <a:rPr lang="en-US" sz="1800" dirty="0">
                <a:solidFill>
                  <a:schemeClr val="accent3"/>
                </a:solidFill>
              </a:rPr>
              <a:t>blockDim.x</a:t>
            </a:r>
            <a:r>
              <a:rPr lang="en-US" sz="1800" b="0" dirty="0"/>
              <a:t>/2;  s &gt; 0;  s&gt;&gt;=1) </a:t>
            </a:r>
          </a:p>
          <a:p>
            <a:pPr>
              <a:spcBef>
                <a:spcPct val="0"/>
              </a:spcBef>
            </a:pPr>
            <a:r>
              <a:rPr lang="en-US" sz="1800" b="0" dirty="0"/>
              <a:t>{</a:t>
            </a:r>
          </a:p>
          <a:p>
            <a:pPr>
              <a:spcBef>
                <a:spcPct val="0"/>
              </a:spcBef>
            </a:pPr>
            <a:r>
              <a:rPr lang="en-US" sz="1800" b="0" dirty="0"/>
              <a:t>      </a:t>
            </a:r>
            <a:r>
              <a:rPr lang="en-US" sz="1800" b="0" dirty="0">
                <a:solidFill>
                  <a:schemeClr val="bg2">
                    <a:lumMod val="50000"/>
                  </a:schemeClr>
                </a:solidFill>
              </a:rPr>
              <a:t> if </a:t>
            </a:r>
            <a:r>
              <a:rPr lang="en-US" sz="1800" b="0" dirty="0"/>
              <a:t>(ltid &lt; s)</a:t>
            </a:r>
          </a:p>
          <a:p>
            <a:pPr>
              <a:spcBef>
                <a:spcPct val="0"/>
              </a:spcBef>
            </a:pPr>
            <a:r>
              <a:rPr lang="en-US" sz="1800" b="0" dirty="0"/>
              <a:t>       {</a:t>
            </a:r>
          </a:p>
          <a:p>
            <a:pPr>
              <a:spcBef>
                <a:spcPct val="0"/>
              </a:spcBef>
            </a:pPr>
            <a:r>
              <a:rPr lang="en-US" sz="1800" b="0" dirty="0"/>
              <a:t>            sdataltid] += sdata[ltid + s];</a:t>
            </a:r>
          </a:p>
          <a:p>
            <a:pPr>
              <a:spcBef>
                <a:spcPct val="0"/>
              </a:spcBef>
            </a:pPr>
            <a:r>
              <a:rPr lang="en-US" sz="1800" b="0" dirty="0"/>
              <a:t>       }</a:t>
            </a:r>
          </a:p>
          <a:p>
            <a:pPr>
              <a:spcBef>
                <a:spcPct val="0"/>
              </a:spcBef>
            </a:pPr>
            <a:endParaRPr lang="en-US" sz="1800" b="0" dirty="0"/>
          </a:p>
          <a:p>
            <a:pPr marL="457200" lvl="3">
              <a:spcBef>
                <a:spcPct val="0"/>
              </a:spcBef>
            </a:pPr>
            <a:r>
              <a:rPr lang="en-US" dirty="0">
                <a:solidFill>
                  <a:schemeClr val="accent1">
                    <a:lumMod val="50000"/>
                  </a:schemeClr>
                </a:solidFill>
              </a:rPr>
              <a:t>//Sync threads between each stride</a:t>
            </a:r>
            <a:endParaRPr lang="en-US" sz="1800" b="0" dirty="0">
              <a:solidFill>
                <a:schemeClr val="accent1">
                  <a:lumMod val="50000"/>
                </a:schemeClr>
              </a:solidFill>
            </a:endParaRPr>
          </a:p>
          <a:p>
            <a:pPr lvl="1">
              <a:spcBef>
                <a:spcPct val="0"/>
              </a:spcBef>
            </a:pPr>
            <a:r>
              <a:rPr lang="en-US" dirty="0">
                <a:solidFill>
                  <a:schemeClr val="accent3"/>
                </a:solidFill>
              </a:rPr>
              <a:t>__syncthreads()</a:t>
            </a:r>
            <a:r>
              <a:rPr lang="en-US" dirty="0">
                <a:solidFill>
                  <a:srgbClr val="008000"/>
                </a:solidFill>
              </a:rPr>
              <a:t>;</a:t>
            </a:r>
          </a:p>
          <a:p>
            <a:pPr>
              <a:spcBef>
                <a:spcPct val="0"/>
              </a:spcBef>
            </a:pPr>
            <a:r>
              <a:rPr lang="en-US" sz="1800" dirty="0"/>
              <a:t>}</a:t>
            </a:r>
          </a:p>
        </p:txBody>
      </p:sp>
      <p:sp>
        <p:nvSpPr>
          <p:cNvPr id="7" name="Text Box 86"/>
          <p:cNvSpPr txBox="1">
            <a:spLocks noChangeArrowheads="1"/>
          </p:cNvSpPr>
          <p:nvPr/>
        </p:nvSpPr>
        <p:spPr bwMode="auto">
          <a:xfrm>
            <a:off x="304800" y="1066800"/>
            <a:ext cx="5029200" cy="4114800"/>
          </a:xfrm>
          <a:prstGeom prst="rect">
            <a:avLst/>
          </a:prstGeom>
          <a:solidFill>
            <a:schemeClr val="accent1">
              <a:lumMod val="60000"/>
              <a:lumOff val="40000"/>
            </a:schemeClr>
          </a:solidFill>
          <a:ln w="9525" algn="ctr">
            <a:noFill/>
            <a:miter lim="800000"/>
            <a:headEnd/>
            <a:tailEnd/>
          </a:ln>
          <a:effectLst/>
        </p:spPr>
        <p:txBody>
          <a:bodyPr lIns="0" tIns="0" rIns="0" bIns="0"/>
          <a:lstStyle/>
          <a:p>
            <a:pPr>
              <a:spcBef>
                <a:spcPct val="0"/>
              </a:spcBef>
            </a:pPr>
            <a:r>
              <a:rPr lang="en-US" sz="1800" b="0" dirty="0">
                <a:solidFill>
                  <a:schemeClr val="bg2">
                    <a:lumMod val="50000"/>
                  </a:schemeClr>
                </a:solidFill>
              </a:rPr>
              <a:t>for</a:t>
            </a:r>
            <a:r>
              <a:rPr lang="en-US" sz="1800" b="0" dirty="0"/>
              <a:t> (</a:t>
            </a:r>
            <a:r>
              <a:rPr lang="en-US" sz="1800" b="0" dirty="0">
                <a:solidFill>
                  <a:schemeClr val="bg2">
                    <a:lumMod val="50000"/>
                  </a:schemeClr>
                </a:solidFill>
              </a:rPr>
              <a:t>int</a:t>
            </a:r>
            <a:r>
              <a:rPr lang="en-US" sz="1800" b="0" dirty="0"/>
              <a:t> s = </a:t>
            </a:r>
            <a:r>
              <a:rPr lang="en-US" sz="1800" dirty="0">
                <a:solidFill>
                  <a:schemeClr val="accent3"/>
                </a:solidFill>
              </a:rPr>
              <a:t>blockDim.x</a:t>
            </a:r>
            <a:r>
              <a:rPr lang="en-US" sz="1800" b="0" dirty="0"/>
              <a:t>/2; s &gt;</a:t>
            </a:r>
            <a:r>
              <a:rPr lang="en-US" sz="1800" b="1" dirty="0">
                <a:solidFill>
                  <a:srgbClr val="FF0000"/>
                </a:solidFill>
              </a:rPr>
              <a:t>32</a:t>
            </a:r>
            <a:r>
              <a:rPr lang="en-US" sz="1800" b="0" dirty="0"/>
              <a:t>; s&gt;&gt;=1) </a:t>
            </a:r>
          </a:p>
          <a:p>
            <a:pPr>
              <a:spcBef>
                <a:spcPct val="0"/>
              </a:spcBef>
            </a:pPr>
            <a:r>
              <a:rPr lang="en-US" sz="1800" b="0" dirty="0"/>
              <a:t>{</a:t>
            </a:r>
          </a:p>
          <a:p>
            <a:pPr>
              <a:spcBef>
                <a:spcPct val="0"/>
              </a:spcBef>
            </a:pPr>
            <a:r>
              <a:rPr lang="en-US" sz="1800" b="0" dirty="0"/>
              <a:t>       if (ltid &lt; s)</a:t>
            </a:r>
          </a:p>
          <a:p>
            <a:pPr>
              <a:spcBef>
                <a:spcPct val="0"/>
              </a:spcBef>
            </a:pPr>
            <a:r>
              <a:rPr lang="en-US" sz="1800" b="0" dirty="0"/>
              <a:t>       {</a:t>
            </a:r>
          </a:p>
          <a:p>
            <a:pPr>
              <a:spcBef>
                <a:spcPct val="0"/>
              </a:spcBef>
            </a:pPr>
            <a:r>
              <a:rPr lang="en-US" sz="1800" b="0" dirty="0"/>
              <a:t>            sdataltid] += sdata[ltid + s];</a:t>
            </a:r>
          </a:p>
          <a:p>
            <a:pPr>
              <a:spcBef>
                <a:spcPct val="0"/>
              </a:spcBef>
            </a:pPr>
            <a:r>
              <a:rPr lang="en-US" sz="1800" b="0" dirty="0"/>
              <a:t>        }</a:t>
            </a:r>
          </a:p>
          <a:p>
            <a:pPr>
              <a:spcBef>
                <a:spcPct val="0"/>
              </a:spcBef>
            </a:pPr>
            <a:r>
              <a:rPr lang="en-US" sz="1800" b="0" dirty="0"/>
              <a:t>        </a:t>
            </a:r>
            <a:r>
              <a:rPr lang="en-US" sz="1800" dirty="0">
                <a:solidFill>
                  <a:srgbClr val="008000"/>
                </a:solidFill>
              </a:rPr>
              <a:t>__syncthreads();</a:t>
            </a:r>
          </a:p>
          <a:p>
            <a:pPr>
              <a:spcBef>
                <a:spcPct val="0"/>
              </a:spcBef>
            </a:pPr>
            <a:r>
              <a:rPr lang="en-US" sz="1800" b="0" dirty="0"/>
              <a:t>}</a:t>
            </a:r>
          </a:p>
          <a:p>
            <a:pPr>
              <a:spcBef>
                <a:spcPct val="0"/>
              </a:spcBef>
            </a:pPr>
            <a:r>
              <a:rPr lang="en-US" sz="1800" b="0" dirty="0"/>
              <a:t>if (ltid &lt; 32)</a:t>
            </a:r>
          </a:p>
          <a:p>
            <a:pPr>
              <a:spcBef>
                <a:spcPct val="0"/>
              </a:spcBef>
            </a:pPr>
            <a:r>
              <a:rPr lang="en-US" sz="1800" b="0" dirty="0"/>
              <a:t>{</a:t>
            </a:r>
          </a:p>
          <a:p>
            <a:pPr>
              <a:spcBef>
                <a:spcPct val="0"/>
              </a:spcBef>
            </a:pPr>
            <a:r>
              <a:rPr lang="en-US" sz="1800" b="0" dirty="0"/>
              <a:t>    sdata[ltid] += sdata[ltid + 32];</a:t>
            </a:r>
          </a:p>
          <a:p>
            <a:pPr>
              <a:spcBef>
                <a:spcPct val="0"/>
              </a:spcBef>
            </a:pPr>
            <a:r>
              <a:rPr lang="en-US" sz="1800" b="0" dirty="0"/>
              <a:t>    sdata[ltid] += sdata[ltid + 16];</a:t>
            </a:r>
          </a:p>
          <a:p>
            <a:pPr>
              <a:spcBef>
                <a:spcPct val="0"/>
              </a:spcBef>
            </a:pPr>
            <a:r>
              <a:rPr lang="en-US" sz="1800" b="0" dirty="0"/>
              <a:t>    …</a:t>
            </a:r>
          </a:p>
          <a:p>
            <a:pPr>
              <a:spcBef>
                <a:spcPct val="0"/>
              </a:spcBef>
            </a:pPr>
            <a:r>
              <a:rPr lang="en-US" sz="1800" b="0" dirty="0"/>
              <a:t>    sdata[ltid] += sdata[ltid + 1];</a:t>
            </a:r>
          </a:p>
          <a:p>
            <a:pPr>
              <a:spcBef>
                <a:spcPct val="0"/>
              </a:spcBef>
            </a:pPr>
            <a:r>
              <a:rPr lang="en-US" sz="1800" b="0" dirty="0"/>
              <a:t>}</a:t>
            </a:r>
          </a:p>
          <a:p>
            <a:pPr>
              <a:spcBef>
                <a:spcPct val="0"/>
              </a:spcBef>
            </a:pPr>
            <a:endParaRPr lang="en-US" sz="1800" b="0" dirty="0"/>
          </a:p>
        </p:txBody>
      </p:sp>
      <p:grpSp>
        <p:nvGrpSpPr>
          <p:cNvPr id="14" name="Group 13"/>
          <p:cNvGrpSpPr/>
          <p:nvPr/>
        </p:nvGrpSpPr>
        <p:grpSpPr>
          <a:xfrm>
            <a:off x="2743200" y="990600"/>
            <a:ext cx="4114800" cy="1069848"/>
            <a:chOff x="2743200" y="990600"/>
            <a:chExt cx="4114800" cy="1069848"/>
          </a:xfrm>
        </p:grpSpPr>
        <p:sp>
          <p:nvSpPr>
            <p:cNvPr id="8" name="Oval 7"/>
            <p:cNvSpPr/>
            <p:nvPr/>
          </p:nvSpPr>
          <p:spPr>
            <a:xfrm>
              <a:off x="2743200" y="990600"/>
              <a:ext cx="685800" cy="3810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ular Callout 8"/>
            <p:cNvSpPr/>
            <p:nvPr/>
          </p:nvSpPr>
          <p:spPr>
            <a:xfrm>
              <a:off x="4114800" y="1447800"/>
              <a:ext cx="2743200" cy="612648"/>
            </a:xfrm>
            <a:prstGeom prst="wedgeRoundRectCallout">
              <a:avLst>
                <a:gd name="adj1" fmla="val -74611"/>
                <a:gd name="adj2" fmla="val -98695"/>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is executed till last warp is reached</a:t>
              </a:r>
            </a:p>
          </p:txBody>
        </p:sp>
      </p:grpSp>
      <p:grpSp>
        <p:nvGrpSpPr>
          <p:cNvPr id="15" name="Group 14"/>
          <p:cNvGrpSpPr/>
          <p:nvPr/>
        </p:nvGrpSpPr>
        <p:grpSpPr>
          <a:xfrm>
            <a:off x="304800" y="3200400"/>
            <a:ext cx="7696200" cy="1981200"/>
            <a:chOff x="0" y="3048000"/>
            <a:chExt cx="7696200" cy="1981200"/>
          </a:xfrm>
        </p:grpSpPr>
        <p:sp>
          <p:nvSpPr>
            <p:cNvPr id="11" name="Rounded Rectangular Callout 10"/>
            <p:cNvSpPr/>
            <p:nvPr/>
          </p:nvSpPr>
          <p:spPr>
            <a:xfrm>
              <a:off x="4800600" y="3505200"/>
              <a:ext cx="2895600" cy="609600"/>
            </a:xfrm>
            <a:prstGeom prst="wedgeRoundRectCallout">
              <a:avLst>
                <a:gd name="adj1" fmla="val -81044"/>
                <a:gd name="adj2" fmla="val 37167"/>
                <a:gd name="adj3" fmla="val 16667"/>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warp is unrolled</a:t>
              </a:r>
            </a:p>
          </p:txBody>
        </p:sp>
        <p:sp>
          <p:nvSpPr>
            <p:cNvPr id="12" name="Oval 11"/>
            <p:cNvSpPr/>
            <p:nvPr/>
          </p:nvSpPr>
          <p:spPr>
            <a:xfrm>
              <a:off x="0" y="3048000"/>
              <a:ext cx="3886200" cy="19812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itle 1"/>
          <p:cNvSpPr txBox="1">
            <a:spLocks/>
          </p:cNvSpPr>
          <p:nvPr/>
        </p:nvSpPr>
        <p:spPr>
          <a:xfrm>
            <a:off x="0" y="0"/>
            <a:ext cx="9144000" cy="762000"/>
          </a:xfrm>
          <a:prstGeom prst="rect">
            <a:avLst/>
          </a:prstGeom>
          <a:noFill/>
        </p:spPr>
        <p:txBody>
          <a:bodyPr vert="horz" anchor="ctr">
            <a:no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Modified Kernel with Last Warp</a:t>
            </a:r>
            <a:r>
              <a:rPr kumimoji="0" lang="en-US" sz="2600" b="1" i="0" u="none" strike="noStrike" kern="1200" cap="none" spc="0" normalizeH="0" noProof="0" dirty="0">
                <a:ln w="6350">
                  <a:noFill/>
                </a:ln>
                <a:solidFill>
                  <a:srgbClr val="C00000"/>
                </a:solidFill>
                <a:effectLst/>
                <a:uLnTx/>
                <a:uFillTx/>
                <a:latin typeface="+mj-lt"/>
                <a:ea typeface="+mj-ea"/>
                <a:cs typeface="+mj-cs"/>
              </a:rPr>
              <a:t> Unrolled</a:t>
            </a:r>
            <a:endParaRPr kumimoji="0" lang="en-US" sz="2600" b="1" i="0" u="none" strike="noStrike" kern="1200" cap="none" spc="0" normalizeH="0" baseline="0" noProof="0" dirty="0">
              <a:ln w="6350">
                <a:noFill/>
              </a:ln>
              <a:solidFill>
                <a:srgbClr val="C00000"/>
              </a:solidFill>
              <a:effectLst/>
              <a:uLnTx/>
              <a:uFillTx/>
              <a:latin typeface="+mj-lt"/>
              <a:ea typeface="+mj-ea"/>
              <a:cs typeface="+mj-cs"/>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Performance</a:t>
            </a:r>
          </a:p>
        </p:txBody>
      </p:sp>
      <p:graphicFrame>
        <p:nvGraphicFramePr>
          <p:cNvPr id="4" name="Table 3"/>
          <p:cNvGraphicFramePr>
            <a:graphicFrameLocks noGrp="1"/>
          </p:cNvGraphicFramePr>
          <p:nvPr/>
        </p:nvGraphicFramePr>
        <p:xfrm>
          <a:off x="152400" y="1828800"/>
          <a:ext cx="8991600" cy="14478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1447800">
                <a:tc>
                  <a:txBody>
                    <a:bodyPr/>
                    <a:lstStyle/>
                    <a:p>
                      <a:pPr algn="ctr"/>
                      <a:r>
                        <a:rPr lang="en-US" sz="2000" b="1" dirty="0">
                          <a:solidFill>
                            <a:sysClr val="windowText" lastClr="000000"/>
                          </a:solidFill>
                        </a:rPr>
                        <a:t>Optimization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Time in ms for 1048576 (1M)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Step</a:t>
                      </a:r>
                      <a:r>
                        <a:rPr lang="en-US" sz="2000" b="1" baseline="0" dirty="0">
                          <a:solidFill>
                            <a:sysClr val="windowText" lastClr="000000"/>
                          </a:solidFill>
                        </a:rPr>
                        <a:t> </a:t>
                      </a:r>
                    </a:p>
                    <a:p>
                      <a:pPr algn="ctr"/>
                      <a:r>
                        <a:rPr lang="en-US" sz="2000" b="1" dirty="0">
                          <a:solidFill>
                            <a:sysClr val="windowText" lastClr="000000"/>
                          </a:solidFill>
                        </a:rPr>
                        <a:t>Speedup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a:solidFill>
                            <a:sysClr val="windowText" lastClr="000000"/>
                          </a:solidFill>
                        </a:rPr>
                        <a:t>Cummulative Speeup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 y="31699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370840">
                <a:tc>
                  <a:txBody>
                    <a:bodyPr/>
                    <a:lstStyle/>
                    <a:p>
                      <a:pPr algn="ctr"/>
                      <a:r>
                        <a:rPr lang="en-US" b="0" dirty="0">
                          <a:solidFill>
                            <a:sysClr val="windowText" lastClr="000000"/>
                          </a:solidFill>
                        </a:rPr>
                        <a:t>Simple</a:t>
                      </a:r>
                      <a:r>
                        <a:rPr lang="en-US" b="0" baseline="0" dirty="0">
                          <a:solidFill>
                            <a:sysClr val="windowText" lastClr="000000"/>
                          </a:solidFill>
                        </a:rPr>
                        <a:t> kernel:</a:t>
                      </a:r>
                    </a:p>
                    <a:p>
                      <a:pPr algn="ctr"/>
                      <a:r>
                        <a:rPr lang="en-US" b="0" baseline="0" dirty="0">
                          <a:solidFill>
                            <a:sysClr val="windowText" lastClr="000000"/>
                          </a:solidFill>
                        </a:rPr>
                        <a:t>No optimization</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1.849457 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tc>
                  <a:txBody>
                    <a:bodyPr/>
                    <a:lstStyle/>
                    <a:p>
                      <a:pPr algn="ctr"/>
                      <a:r>
                        <a:rPr lang="en-US" b="0" dirty="0">
                          <a:solidFill>
                            <a:sysClr val="windowText" lastClr="000000"/>
                          </a:solidFill>
                        </a:rPr>
                        <a:t>-</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8488C4"/>
                        </a:gs>
                        <a:gs pos="53000">
                          <a:srgbClr val="D4DEFF"/>
                        </a:gs>
                        <a:gs pos="83000">
                          <a:srgbClr val="D4DEFF"/>
                        </a:gs>
                        <a:gs pos="100000">
                          <a:srgbClr val="96AB94"/>
                        </a:gs>
                      </a:gsLst>
                      <a:lin ang="5400000" scaled="0"/>
                    </a:gra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52400" y="37795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1: </a:t>
                      </a:r>
                    </a:p>
                    <a:p>
                      <a:pPr algn="ctr"/>
                      <a:r>
                        <a:rPr lang="en-US" b="0" baseline="0" dirty="0">
                          <a:solidFill>
                            <a:sysClr val="windowText" lastClr="000000"/>
                          </a:solidFill>
                        </a:rPr>
                        <a:t>Minimize warp divergence</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0.882953</a:t>
                      </a:r>
                      <a:r>
                        <a:rPr lang="en-US" b="0" baseline="0" dirty="0">
                          <a:solidFill>
                            <a:sysClr val="windowText" lastClr="000000"/>
                          </a:solidFill>
                        </a:rPr>
                        <a:t> ms</a:t>
                      </a:r>
                      <a:endParaRPr lang="en-US" b="0"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tc>
                  <a:txBody>
                    <a:bodyPr/>
                    <a:lstStyle/>
                    <a:p>
                      <a:pPr algn="ctr"/>
                      <a:r>
                        <a:rPr lang="en-US" b="0" dirty="0">
                          <a:solidFill>
                            <a:sysClr val="windowText" lastClr="000000"/>
                          </a:solidFill>
                        </a:rPr>
                        <a:t>2.09x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52400" y="5303520"/>
          <a:ext cx="8991600" cy="64008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3: </a:t>
                      </a:r>
                    </a:p>
                    <a:p>
                      <a:pPr algn="ctr"/>
                      <a:r>
                        <a:rPr lang="en-US" b="0" baseline="0" dirty="0">
                          <a:solidFill>
                            <a:sysClr val="windowText" lastClr="000000"/>
                          </a:solidFill>
                        </a:rPr>
                        <a:t>Unroll last warp</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E6DCAC"/>
                        </a:gs>
                        <a:gs pos="12000">
                          <a:srgbClr val="E6D78A"/>
                        </a:gs>
                        <a:gs pos="30000">
                          <a:srgbClr val="C7AC4C"/>
                        </a:gs>
                        <a:gs pos="45000">
                          <a:srgbClr val="E6D78A"/>
                        </a:gs>
                        <a:gs pos="77000">
                          <a:srgbClr val="C7AC4C"/>
                        </a:gs>
                        <a:gs pos="100000">
                          <a:srgbClr val="E6DCAC"/>
                        </a:gs>
                      </a:gsLst>
                      <a:lin ang="5400000" scaled="0"/>
                    </a:gradFill>
                  </a:tcPr>
                </a:tc>
                <a:tc>
                  <a:txBody>
                    <a:bodyPr/>
                    <a:lstStyle/>
                    <a:p>
                      <a:pPr algn="ctr"/>
                      <a:r>
                        <a:rPr lang="en-US" b="0" baseline="0" dirty="0">
                          <a:solidFill>
                            <a:sysClr val="windowText" lastClr="000000"/>
                          </a:solidFill>
                        </a:rPr>
                        <a:t>0.254793 ms</a:t>
                      </a:r>
                      <a:endParaRPr lang="en-US" b="0"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E6DCAC"/>
                        </a:gs>
                        <a:gs pos="12000">
                          <a:srgbClr val="E6D78A"/>
                        </a:gs>
                        <a:gs pos="30000">
                          <a:srgbClr val="C7AC4C"/>
                        </a:gs>
                        <a:gs pos="45000">
                          <a:srgbClr val="E6D78A"/>
                        </a:gs>
                        <a:gs pos="77000">
                          <a:srgbClr val="C7AC4C"/>
                        </a:gs>
                        <a:gs pos="100000">
                          <a:srgbClr val="E6DCAC"/>
                        </a:gs>
                      </a:gsLst>
                      <a:lin ang="5400000" scaled="0"/>
                    </a:gradFill>
                  </a:tcPr>
                </a:tc>
                <a:tc>
                  <a:txBody>
                    <a:bodyPr/>
                    <a:lstStyle/>
                    <a:p>
                      <a:pPr algn="ctr"/>
                      <a:r>
                        <a:rPr lang="en-US" b="0" dirty="0">
                          <a:solidFill>
                            <a:sysClr val="windowText" lastClr="000000"/>
                          </a:solidFill>
                        </a:rPr>
                        <a:t>1.80x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E6DCAC"/>
                        </a:gs>
                        <a:gs pos="12000">
                          <a:srgbClr val="E6D78A"/>
                        </a:gs>
                        <a:gs pos="30000">
                          <a:srgbClr val="C7AC4C"/>
                        </a:gs>
                        <a:gs pos="45000">
                          <a:srgbClr val="E6D78A"/>
                        </a:gs>
                        <a:gs pos="77000">
                          <a:srgbClr val="C7AC4C"/>
                        </a:gs>
                        <a:gs pos="100000">
                          <a:srgbClr val="E6DCAC"/>
                        </a:gs>
                      </a:gsLst>
                      <a:lin ang="5400000" scaled="0"/>
                    </a:gradFill>
                  </a:tcPr>
                </a:tc>
                <a:tc>
                  <a:txBody>
                    <a:bodyPr/>
                    <a:lstStyle/>
                    <a:p>
                      <a:pPr algn="ctr"/>
                      <a:r>
                        <a:rPr lang="en-US" b="0" dirty="0">
                          <a:solidFill>
                            <a:sysClr val="windowText" lastClr="000000"/>
                          </a:solidFill>
                        </a:rPr>
                        <a:t>7.25x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E6DCAC"/>
                        </a:gs>
                        <a:gs pos="12000">
                          <a:srgbClr val="E6D78A"/>
                        </a:gs>
                        <a:gs pos="30000">
                          <a:srgbClr val="C7AC4C"/>
                        </a:gs>
                        <a:gs pos="45000">
                          <a:srgbClr val="E6D78A"/>
                        </a:gs>
                        <a:gs pos="77000">
                          <a:srgbClr val="C7AC4C"/>
                        </a:gs>
                        <a:gs pos="100000">
                          <a:srgbClr val="E6DCAC"/>
                        </a:gs>
                      </a:gsLst>
                      <a:lin ang="5400000" scaled="0"/>
                    </a:gra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52400" y="4419600"/>
          <a:ext cx="8991600" cy="914400"/>
        </p:xfrm>
        <a:graphic>
          <a:graphicData uri="http://schemas.openxmlformats.org/drawingml/2006/table">
            <a:tbl>
              <a:tblPr firstRow="1" bandRow="1">
                <a:effectLst>
                  <a:innerShdw blurRad="63500" dist="50800" dir="5400000">
                    <a:prstClr val="black">
                      <a:alpha val="50000"/>
                    </a:prstClr>
                  </a:innerShdw>
                </a:effectLst>
                <a:tableStyleId>{93296810-A885-4BE3-A3E7-6D5BEEA58F35}</a:tableStyleId>
              </a:tblPr>
              <a:tblGrid>
                <a:gridCol w="2997200">
                  <a:extLst>
                    <a:ext uri="{9D8B030D-6E8A-4147-A177-3AD203B41FA5}">
                      <a16:colId xmlns:a16="http://schemas.microsoft.com/office/drawing/2014/main" val="20000"/>
                    </a:ext>
                  </a:extLst>
                </a:gridCol>
                <a:gridCol w="239776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63880">
                <a:tc>
                  <a:txBody>
                    <a:bodyPr/>
                    <a:lstStyle/>
                    <a:p>
                      <a:pPr algn="ctr"/>
                      <a:r>
                        <a:rPr lang="en-US" b="0" baseline="0" dirty="0">
                          <a:solidFill>
                            <a:sysClr val="windowText" lastClr="000000"/>
                          </a:solidFill>
                        </a:rPr>
                        <a:t>Optimization 2: </a:t>
                      </a:r>
                    </a:p>
                    <a:p>
                      <a:pPr algn="ctr"/>
                      <a:r>
                        <a:rPr lang="en-US" b="0" baseline="0" dirty="0">
                          <a:solidFill>
                            <a:sysClr val="windowText" lastClr="000000"/>
                          </a:solidFill>
                        </a:rPr>
                        <a:t>Minimize shared memory conflicts</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0.460922ms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1.91x</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tc>
                  <a:txBody>
                    <a:bodyPr/>
                    <a:lstStyle/>
                    <a:p>
                      <a:pPr algn="ctr"/>
                      <a:r>
                        <a:rPr lang="en-US" b="0" dirty="0">
                          <a:solidFill>
                            <a:sysClr val="windowText" lastClr="000000"/>
                          </a:solidFill>
                        </a:rPr>
                        <a:t>4.01x</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5E9EFF"/>
                        </a:gs>
                        <a:gs pos="39999">
                          <a:srgbClr val="85C2FF"/>
                        </a:gs>
                        <a:gs pos="70000">
                          <a:srgbClr val="C4D6EB"/>
                        </a:gs>
                        <a:gs pos="100000">
                          <a:srgbClr val="FFEBFA"/>
                        </a:gs>
                      </a:gsLst>
                      <a:lin ang="5400000" scaled="0"/>
                    </a:gradFill>
                  </a:tcPr>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descr="MCj04344110000[1]"/>
          <p:cNvPicPr>
            <a:picLocks noChangeAspect="1" noChangeArrowheads="1"/>
          </p:cNvPicPr>
          <p:nvPr/>
        </p:nvPicPr>
        <p:blipFill>
          <a:blip r:embed="rId2" cstate="print"/>
          <a:srcRect/>
          <a:stretch>
            <a:fillRect/>
          </a:stretch>
        </p:blipFill>
        <p:spPr bwMode="auto">
          <a:xfrm>
            <a:off x="3759200" y="2514600"/>
            <a:ext cx="1625600" cy="1828800"/>
          </a:xfrm>
          <a:prstGeom prst="rect">
            <a:avLst/>
          </a:prstGeom>
          <a:noFill/>
        </p:spPr>
      </p:pic>
      <p:sp>
        <p:nvSpPr>
          <p:cNvPr id="4" name="Title 1"/>
          <p:cNvSpPr txBox="1">
            <a:spLocks/>
          </p:cNvSpPr>
          <p:nvPr/>
        </p:nvSpPr>
        <p:spPr>
          <a:xfrm>
            <a:off x="0" y="0"/>
            <a:ext cx="9144000" cy="838200"/>
          </a:xfrm>
          <a:prstGeom prst="rect">
            <a:avLst/>
          </a:prstGeom>
          <a:noFill/>
        </p:spPr>
        <p:txBody>
          <a:bodyPr vert="horz" anchor="ctr">
            <a:normAutofit/>
            <a:scene3d>
              <a:camera prst="orthographicFront"/>
              <a:lightRig rig="soft" dir="t">
                <a:rot lat="0" lon="0" rev="1680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a:ln w="6350">
                  <a:noFill/>
                </a:ln>
                <a:solidFill>
                  <a:srgbClr val="C00000"/>
                </a:solidFill>
                <a:effectLst/>
                <a:uLnTx/>
                <a:uFillTx/>
                <a:latin typeface="+mj-lt"/>
                <a:ea typeface="+mj-ea"/>
                <a:cs typeface="+mj-cs"/>
              </a:rPr>
              <a:t>Questions?</a:t>
            </a: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362200"/>
            <a:ext cx="7086600" cy="1569660"/>
          </a:xfrm>
          <a:prstGeom prst="rect">
            <a:avLst/>
          </a:prstGeom>
          <a:noFill/>
        </p:spPr>
        <p:txBody>
          <a:bodyPr wrap="square" rtlCol="0">
            <a:spAutoFit/>
            <a:scene3d>
              <a:camera prst="perspectiveRelaxedModerately"/>
              <a:lightRig rig="threePt" dir="t"/>
            </a:scene3d>
            <a:sp3d/>
          </a:bodyPr>
          <a:lstStyle/>
          <a:p>
            <a:pPr algn="ctr"/>
            <a:r>
              <a:rPr lang="en-US"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50800" dist="38100" dir="2700000" algn="tl" rotWithShape="0">
                    <a:prstClr val="black">
                      <a:alpha val="40000"/>
                    </a:prstClr>
                  </a:outerShdw>
                </a:effectLst>
              </a:rPr>
              <a:t>THANKS</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GPU Evolution:  From Graphics Pipeline to Massively Parallel Processor</a:t>
            </a:r>
          </a:p>
        </p:txBody>
      </p:sp>
      <p:sp>
        <p:nvSpPr>
          <p:cNvPr id="3" name="Subtitle 2"/>
          <p:cNvSpPr>
            <a:spLocks noGrp="1"/>
          </p:cNvSpPr>
          <p:nvPr>
            <p:ph type="subTitle" idx="4294967295"/>
          </p:nvPr>
        </p:nvSpPr>
        <p:spPr>
          <a:xfrm>
            <a:off x="152400" y="838200"/>
            <a:ext cx="8991600" cy="457200"/>
          </a:xfrm>
        </p:spPr>
        <p:txBody>
          <a:bodyPr>
            <a:normAutofit/>
          </a:bodyPr>
          <a:lstStyle/>
          <a:p>
            <a:r>
              <a:rPr lang="en-US" dirty="0">
                <a:solidFill>
                  <a:schemeClr val="accent1"/>
                </a:solidFill>
              </a:rPr>
              <a:t>Graphics programming using graphics pipeline</a:t>
            </a:r>
          </a:p>
        </p:txBody>
      </p:sp>
      <p:pic>
        <p:nvPicPr>
          <p:cNvPr id="5" name="Picture 5"/>
          <p:cNvPicPr>
            <a:picLocks noChangeAspect="1" noChangeArrowheads="1"/>
          </p:cNvPicPr>
          <p:nvPr/>
        </p:nvPicPr>
        <p:blipFill>
          <a:blip r:embed="rId3" cstate="print"/>
          <a:srcRect/>
          <a:stretch>
            <a:fillRect/>
          </a:stretch>
        </p:blipFill>
        <p:spPr bwMode="auto">
          <a:xfrm>
            <a:off x="7010400" y="1219200"/>
            <a:ext cx="1581626" cy="1717358"/>
          </a:xfrm>
          <a:prstGeom prst="rect">
            <a:avLst/>
          </a:prstGeom>
          <a:noFill/>
          <a:ln w="9525">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7010400" y="3048000"/>
            <a:ext cx="1568768" cy="1621631"/>
          </a:xfrm>
          <a:prstGeom prst="rect">
            <a:avLst/>
          </a:prstGeom>
          <a:noFill/>
          <a:ln w="9525">
            <a:noFill/>
            <a:miter lim="800000"/>
            <a:headEnd/>
            <a:tailEnd/>
          </a:ln>
        </p:spPr>
      </p:pic>
      <p:pic>
        <p:nvPicPr>
          <p:cNvPr id="7" name="Picture 7"/>
          <p:cNvPicPr>
            <a:picLocks noChangeAspect="1" noChangeArrowheads="1"/>
          </p:cNvPicPr>
          <p:nvPr/>
        </p:nvPicPr>
        <p:blipFill>
          <a:blip r:embed="rId5" cstate="print"/>
          <a:srcRect/>
          <a:stretch>
            <a:fillRect/>
          </a:stretch>
        </p:blipFill>
        <p:spPr bwMode="auto">
          <a:xfrm>
            <a:off x="7010400" y="4775358"/>
            <a:ext cx="1567338" cy="1701642"/>
          </a:xfrm>
          <a:prstGeom prst="rect">
            <a:avLst/>
          </a:prstGeom>
          <a:noFill/>
          <a:ln w="9525">
            <a:noFill/>
            <a:miter lim="800000"/>
            <a:headEnd/>
            <a:tailEnd/>
          </a:ln>
        </p:spPr>
      </p:pic>
      <p:cxnSp>
        <p:nvCxnSpPr>
          <p:cNvPr id="19" name="Straight Arrow Connector 18"/>
          <p:cNvCxnSpPr/>
          <p:nvPr/>
        </p:nvCxnSpPr>
        <p:spPr>
          <a:xfrm rot="5400000" flipH="1" flipV="1">
            <a:off x="6248400" y="2209800"/>
            <a:ext cx="685800" cy="533400"/>
          </a:xfrm>
          <a:prstGeom prst="straightConnector1">
            <a:avLst/>
          </a:prstGeom>
          <a:ln w="190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248400" y="3886200"/>
            <a:ext cx="685800" cy="1588"/>
          </a:xfrm>
          <a:prstGeom prst="straightConnector1">
            <a:avLst/>
          </a:prstGeom>
          <a:ln w="190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248400" y="4876800"/>
            <a:ext cx="685800" cy="685800"/>
          </a:xfrm>
          <a:prstGeom prst="straightConnector1">
            <a:avLst/>
          </a:prstGeom>
          <a:ln w="190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0" name="Picture 19" descr="gpgpu1.JPG"/>
          <p:cNvPicPr>
            <a:picLocks noChangeAspect="1"/>
          </p:cNvPicPr>
          <p:nvPr/>
        </p:nvPicPr>
        <p:blipFill>
          <a:blip r:embed="rId6" cstate="print"/>
          <a:stretch>
            <a:fillRect/>
          </a:stretch>
        </p:blipFill>
        <p:spPr>
          <a:xfrm>
            <a:off x="381000" y="1905000"/>
            <a:ext cx="5781675" cy="4086225"/>
          </a:xfrm>
          <a:prstGeom prst="rect">
            <a:avLst/>
          </a:prstGeom>
        </p:spPr>
      </p:pic>
      <p:sp>
        <p:nvSpPr>
          <p:cNvPr id="23" name="Flowchart: Terminator 22"/>
          <p:cNvSpPr/>
          <p:nvPr/>
        </p:nvSpPr>
        <p:spPr>
          <a:xfrm>
            <a:off x="2667000" y="2514600"/>
            <a:ext cx="3505200" cy="914400"/>
          </a:xfrm>
          <a:prstGeom prst="flowChartTerminator">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Terminator 23"/>
          <p:cNvSpPr/>
          <p:nvPr/>
        </p:nvSpPr>
        <p:spPr>
          <a:xfrm>
            <a:off x="2645664" y="3505200"/>
            <a:ext cx="3526536" cy="914400"/>
          </a:xfrm>
          <a:prstGeom prst="flowChartTerminator">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Terminator 24"/>
          <p:cNvSpPr/>
          <p:nvPr/>
        </p:nvSpPr>
        <p:spPr>
          <a:xfrm>
            <a:off x="2743200" y="4572000"/>
            <a:ext cx="3429000" cy="457200"/>
          </a:xfrm>
          <a:prstGeom prst="flowChartTerminator">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2209800" y="2971800"/>
            <a:ext cx="304800"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09800" y="3960812"/>
            <a:ext cx="304800"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209800" y="4875212"/>
            <a:ext cx="304800"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GPU Evolution:  From Graphics Pipeline to Massively Parallel Processor</a:t>
            </a:r>
          </a:p>
        </p:txBody>
      </p:sp>
      <p:sp>
        <p:nvSpPr>
          <p:cNvPr id="3" name="Subtitle 2"/>
          <p:cNvSpPr>
            <a:spLocks noGrp="1"/>
          </p:cNvSpPr>
          <p:nvPr>
            <p:ph type="subTitle" idx="4294967295"/>
          </p:nvPr>
        </p:nvSpPr>
        <p:spPr>
          <a:xfrm>
            <a:off x="152400" y="838200"/>
            <a:ext cx="8991600" cy="5638800"/>
          </a:xfrm>
        </p:spPr>
        <p:txBody>
          <a:bodyPr/>
          <a:lstStyle/>
          <a:p>
            <a:r>
              <a:rPr lang="en-US" dirty="0">
                <a:solidFill>
                  <a:schemeClr val="accent1"/>
                </a:solidFill>
              </a:rPr>
              <a:t>GPGPU programming using graphics pipeline</a:t>
            </a:r>
          </a:p>
          <a:p>
            <a:pPr lvl="1">
              <a:buNone/>
            </a:pPr>
            <a:r>
              <a:rPr lang="en-US" i="1" dirty="0">
                <a:solidFill>
                  <a:srgbClr val="C00000"/>
                </a:solidFill>
              </a:rPr>
              <a:t>Basic idea:  </a:t>
            </a:r>
            <a:r>
              <a:rPr lang="en-US" i="1" dirty="0">
                <a:solidFill>
                  <a:srgbClr val="002060"/>
                </a:solidFill>
              </a:rPr>
              <a:t>graphics pipeline is a commodity stream processor </a:t>
            </a:r>
            <a:r>
              <a:rPr lang="en-US" i="1" dirty="0">
                <a:solidFill>
                  <a:srgbClr val="C00000"/>
                </a:solidFill>
              </a:rPr>
              <a:t>-</a:t>
            </a:r>
            <a:r>
              <a:rPr lang="en-US" i="1" dirty="0">
                <a:solidFill>
                  <a:srgbClr val="002060"/>
                </a:solidFill>
              </a:rPr>
              <a:t> well </a:t>
            </a:r>
          </a:p>
          <a:p>
            <a:pPr lvl="1">
              <a:buNone/>
            </a:pPr>
            <a:r>
              <a:rPr lang="en-US" i="1" dirty="0">
                <a:solidFill>
                  <a:srgbClr val="002060"/>
                </a:solidFill>
              </a:rPr>
              <a:t>suited for stream programming </a:t>
            </a:r>
            <a:r>
              <a:rPr lang="en-US" i="1" dirty="0">
                <a:solidFill>
                  <a:srgbClr val="C00000"/>
                </a:solidFill>
              </a:rPr>
              <a:t>–</a:t>
            </a:r>
            <a:r>
              <a:rPr lang="en-US" i="1" dirty="0">
                <a:solidFill>
                  <a:srgbClr val="002060"/>
                </a:solidFill>
              </a:rPr>
              <a:t> For example, fragment shader stage can be modelled </a:t>
            </a:r>
          </a:p>
          <a:p>
            <a:pPr lvl="1">
              <a:buNone/>
            </a:pPr>
            <a:r>
              <a:rPr lang="en-US" i="1" dirty="0">
                <a:solidFill>
                  <a:srgbClr val="002060"/>
                </a:solidFill>
              </a:rPr>
              <a:t>as a stream processing engine</a:t>
            </a:r>
          </a:p>
        </p:txBody>
      </p:sp>
      <p:pic>
        <p:nvPicPr>
          <p:cNvPr id="14" name="Picture 13" descr="gpgpu.JPG"/>
          <p:cNvPicPr>
            <a:picLocks noChangeAspect="1"/>
          </p:cNvPicPr>
          <p:nvPr/>
        </p:nvPicPr>
        <p:blipFill>
          <a:blip r:embed="rId3" cstate="print"/>
          <a:stretch>
            <a:fillRect/>
          </a:stretch>
        </p:blipFill>
        <p:spPr>
          <a:xfrm>
            <a:off x="719137" y="2381250"/>
            <a:ext cx="7705725" cy="401955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C00000"/>
                </a:solidFill>
              </a:rPr>
              <a:t>GPU Evolution: From Graphics Pipeline to Massively Parallel Processor</a:t>
            </a:r>
          </a:p>
        </p:txBody>
      </p:sp>
      <p:sp>
        <p:nvSpPr>
          <p:cNvPr id="3" name="Subtitle 2"/>
          <p:cNvSpPr>
            <a:spLocks noGrp="1"/>
          </p:cNvSpPr>
          <p:nvPr>
            <p:ph type="subTitle" idx="4294967295"/>
          </p:nvPr>
        </p:nvSpPr>
        <p:spPr>
          <a:xfrm>
            <a:off x="152400" y="838200"/>
            <a:ext cx="8991600" cy="5638800"/>
          </a:xfrm>
        </p:spPr>
        <p:txBody>
          <a:bodyPr/>
          <a:lstStyle/>
          <a:p>
            <a:r>
              <a:rPr lang="en-US" dirty="0">
                <a:solidFill>
                  <a:schemeClr val="accent1"/>
                </a:solidFill>
              </a:rPr>
              <a:t>Limitations of GPGPU programming using graphics pipeline</a:t>
            </a:r>
          </a:p>
          <a:p>
            <a:pPr lvl="1">
              <a:buNone/>
            </a:pPr>
            <a:endParaRPr lang="en-US" i="1" dirty="0">
              <a:solidFill>
                <a:schemeClr val="bg2"/>
              </a:solidFill>
            </a:endParaRPr>
          </a:p>
        </p:txBody>
      </p:sp>
      <p:pic>
        <p:nvPicPr>
          <p:cNvPr id="14" name="Picture 13" descr="gpgpu.JPG"/>
          <p:cNvPicPr>
            <a:picLocks noChangeAspect="1"/>
          </p:cNvPicPr>
          <p:nvPr/>
        </p:nvPicPr>
        <p:blipFill>
          <a:blip r:embed="rId4" cstate="print"/>
          <a:stretch>
            <a:fillRect/>
          </a:stretch>
        </p:blipFill>
        <p:spPr>
          <a:xfrm>
            <a:off x="609600" y="1676400"/>
            <a:ext cx="7705725" cy="4191000"/>
          </a:xfrm>
          <a:prstGeom prst="rect">
            <a:avLst/>
          </a:prstGeom>
        </p:spPr>
      </p:pic>
      <p:sp>
        <p:nvSpPr>
          <p:cNvPr id="5" name="Text Box 5"/>
          <p:cNvSpPr txBox="1">
            <a:spLocks noChangeArrowheads="1"/>
          </p:cNvSpPr>
          <p:nvPr/>
        </p:nvSpPr>
        <p:spPr bwMode="auto">
          <a:xfrm>
            <a:off x="762000" y="1899690"/>
            <a:ext cx="2819400" cy="23391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FF0000"/>
                </a:solidFill>
                <a:latin typeface="Arial" charset="0"/>
              </a:rPr>
              <a:t>APIs are specific to Graphics</a:t>
            </a:r>
          </a:p>
        </p:txBody>
      </p:sp>
      <p:sp>
        <p:nvSpPr>
          <p:cNvPr id="6" name="Text Box 6"/>
          <p:cNvSpPr txBox="1">
            <a:spLocks noChangeArrowheads="1"/>
          </p:cNvSpPr>
          <p:nvPr/>
        </p:nvSpPr>
        <p:spPr bwMode="auto">
          <a:xfrm>
            <a:off x="3657600" y="2509290"/>
            <a:ext cx="2286000" cy="23391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FF0000"/>
                </a:solidFill>
                <a:latin typeface="Arial" charset="0"/>
              </a:rPr>
              <a:t>Limited instruction set</a:t>
            </a:r>
          </a:p>
        </p:txBody>
      </p:sp>
      <p:sp>
        <p:nvSpPr>
          <p:cNvPr id="7" name="Text Box 7"/>
          <p:cNvSpPr txBox="1">
            <a:spLocks noChangeArrowheads="1"/>
          </p:cNvSpPr>
          <p:nvPr/>
        </p:nvSpPr>
        <p:spPr bwMode="auto">
          <a:xfrm>
            <a:off x="6400800" y="2108360"/>
            <a:ext cx="1981201" cy="46782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FF0000"/>
                </a:solidFill>
                <a:latin typeface="Arial" charset="0"/>
              </a:rPr>
              <a:t>Limited texture size and dimension</a:t>
            </a:r>
            <a:endParaRPr lang="en-US" sz="1700" b="1" dirty="0">
              <a:solidFill>
                <a:srgbClr val="FF0000"/>
              </a:solidFill>
              <a:latin typeface="Arial" charset="0"/>
            </a:endParaRPr>
          </a:p>
        </p:txBody>
      </p:sp>
      <p:sp>
        <p:nvSpPr>
          <p:cNvPr id="8" name="Text Box 8"/>
          <p:cNvSpPr txBox="1">
            <a:spLocks noChangeArrowheads="1"/>
          </p:cNvSpPr>
          <p:nvPr/>
        </p:nvSpPr>
        <p:spPr bwMode="auto">
          <a:xfrm>
            <a:off x="6172200" y="4114800"/>
            <a:ext cx="2209800" cy="233910"/>
          </a:xfrm>
          <a:prstGeom prst="rect">
            <a:avLst/>
          </a:prstGeom>
          <a:noFill/>
          <a:ln w="9525">
            <a:noFill/>
            <a:miter lim="800000"/>
            <a:headEnd/>
            <a:tailEnd/>
          </a:ln>
        </p:spPr>
        <p:txBody>
          <a:bodyPr wrap="square" lIns="0" tIns="0" rIns="0" bIns="0">
            <a:spAutoFit/>
          </a:bodyPr>
          <a:lstStyle/>
          <a:p>
            <a:pPr algn="ctr">
              <a:lnSpc>
                <a:spcPct val="95000"/>
              </a:lnSpc>
            </a:pPr>
            <a:r>
              <a:rPr lang="en-US" sz="1600" b="1" dirty="0">
                <a:solidFill>
                  <a:srgbClr val="FF0000"/>
                </a:solidFill>
                <a:latin typeface="Arial" charset="0"/>
              </a:rPr>
              <a:t>Limited local storage</a:t>
            </a:r>
          </a:p>
        </p:txBody>
      </p:sp>
      <p:sp>
        <p:nvSpPr>
          <p:cNvPr id="9" name="Text Box 8"/>
          <p:cNvSpPr txBox="1">
            <a:spLocks noChangeArrowheads="1"/>
          </p:cNvSpPr>
          <p:nvPr/>
        </p:nvSpPr>
        <p:spPr bwMode="auto">
          <a:xfrm>
            <a:off x="3200400" y="4556069"/>
            <a:ext cx="3276600" cy="467820"/>
          </a:xfrm>
          <a:prstGeom prst="rect">
            <a:avLst/>
          </a:prstGeom>
          <a:noFill/>
          <a:ln w="9525">
            <a:noFill/>
            <a:miter lim="800000"/>
            <a:headEnd/>
            <a:tailEnd/>
          </a:ln>
        </p:spPr>
        <p:txBody>
          <a:bodyPr wrap="square" lIns="0" tIns="0" rIns="0" bIns="0">
            <a:spAutoFit/>
          </a:bodyPr>
          <a:lstStyle/>
          <a:p>
            <a:pPr algn="ctr">
              <a:lnSpc>
                <a:spcPct val="95000"/>
              </a:lnSpc>
            </a:pPr>
            <a:r>
              <a:rPr lang="en-US" sz="1600" b="1" dirty="0">
                <a:solidFill>
                  <a:srgbClr val="FF0000"/>
                </a:solidFill>
                <a:latin typeface="Arial" charset="0"/>
              </a:rPr>
              <a:t>No parallel data cache or shared </a:t>
            </a:r>
          </a:p>
          <a:p>
            <a:pPr algn="ctr">
              <a:lnSpc>
                <a:spcPct val="95000"/>
              </a:lnSpc>
            </a:pPr>
            <a:r>
              <a:rPr lang="en-US" sz="1600" b="1" dirty="0">
                <a:solidFill>
                  <a:srgbClr val="FF0000"/>
                </a:solidFill>
                <a:latin typeface="Arial" charset="0"/>
              </a:rPr>
              <a:t>memory</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9|18.9"/>
</p:tagLst>
</file>

<file path=ppt/tags/tag10.xml><?xml version="1.0" encoding="utf-8"?>
<p:tagLst xmlns:a="http://schemas.openxmlformats.org/drawingml/2006/main" xmlns:r="http://schemas.openxmlformats.org/officeDocument/2006/relationships" xmlns:p="http://schemas.openxmlformats.org/presentationml/2006/main">
  <p:tag name="TIMING" val="|7.8|7.9|20.6"/>
</p:tagLst>
</file>

<file path=ppt/tags/tag11.xml><?xml version="1.0" encoding="utf-8"?>
<p:tagLst xmlns:a="http://schemas.openxmlformats.org/drawingml/2006/main" xmlns:r="http://schemas.openxmlformats.org/officeDocument/2006/relationships" xmlns:p="http://schemas.openxmlformats.org/presentationml/2006/main">
  <p:tag name="TIMING" val="|0.5|10.8|1.3|13.9"/>
</p:tagLst>
</file>

<file path=ppt/tags/tag12.xml><?xml version="1.0" encoding="utf-8"?>
<p:tagLst xmlns:a="http://schemas.openxmlformats.org/drawingml/2006/main" xmlns:r="http://schemas.openxmlformats.org/officeDocument/2006/relationships" xmlns:p="http://schemas.openxmlformats.org/presentationml/2006/main">
  <p:tag name="TIMING" val="|2.4|2|5.4"/>
</p:tagLst>
</file>

<file path=ppt/tags/tag13.xml><?xml version="1.0" encoding="utf-8"?>
<p:tagLst xmlns:a="http://schemas.openxmlformats.org/drawingml/2006/main" xmlns:r="http://schemas.openxmlformats.org/officeDocument/2006/relationships" xmlns:p="http://schemas.openxmlformats.org/presentationml/2006/main">
  <p:tag name="TIMING" val="|1|28.3|18.7"/>
</p:tagLst>
</file>

<file path=ppt/tags/tag14.xml><?xml version="1.0" encoding="utf-8"?>
<p:tagLst xmlns:a="http://schemas.openxmlformats.org/drawingml/2006/main" xmlns:r="http://schemas.openxmlformats.org/officeDocument/2006/relationships" xmlns:p="http://schemas.openxmlformats.org/presentationml/2006/main">
  <p:tag name="TIMING" val="|48.6|149.1|35.9|43.3|35.3|75.5|62.5"/>
</p:tagLst>
</file>

<file path=ppt/tags/tag15.xml><?xml version="1.0" encoding="utf-8"?>
<p:tagLst xmlns:a="http://schemas.openxmlformats.org/drawingml/2006/main" xmlns:r="http://schemas.openxmlformats.org/officeDocument/2006/relationships" xmlns:p="http://schemas.openxmlformats.org/presentationml/2006/main">
  <p:tag name="TIMING" val="|10.2|13.7|6.9"/>
</p:tagLst>
</file>

<file path=ppt/tags/tag16.xml><?xml version="1.0" encoding="utf-8"?>
<p:tagLst xmlns:a="http://schemas.openxmlformats.org/drawingml/2006/main" xmlns:r="http://schemas.openxmlformats.org/officeDocument/2006/relationships" xmlns:p="http://schemas.openxmlformats.org/presentationml/2006/main">
  <p:tag name="TIMING" val="|7.9|47.4|62.5|55.8|16|43.2|67.3"/>
</p:tagLst>
</file>

<file path=ppt/tags/tag17.xml><?xml version="1.0" encoding="utf-8"?>
<p:tagLst xmlns:a="http://schemas.openxmlformats.org/drawingml/2006/main" xmlns:r="http://schemas.openxmlformats.org/officeDocument/2006/relationships" xmlns:p="http://schemas.openxmlformats.org/presentationml/2006/main">
  <p:tag name="TIMING" val="|9.3|25.4|76|71.5|13.7|9.4|103.3"/>
</p:tagLst>
</file>

<file path=ppt/tags/tag18.xml><?xml version="1.0" encoding="utf-8"?>
<p:tagLst xmlns:a="http://schemas.openxmlformats.org/drawingml/2006/main" xmlns:r="http://schemas.openxmlformats.org/officeDocument/2006/relationships" xmlns:p="http://schemas.openxmlformats.org/presentationml/2006/main">
  <p:tag name="TIMING" val="|3.8|36.5|76.8|2.1|10|26.2|75.7|27.6|11.5|32.2"/>
</p:tagLst>
</file>

<file path=ppt/tags/tag19.xml><?xml version="1.0" encoding="utf-8"?>
<p:tagLst xmlns:a="http://schemas.openxmlformats.org/drawingml/2006/main" xmlns:r="http://schemas.openxmlformats.org/officeDocument/2006/relationships" xmlns:p="http://schemas.openxmlformats.org/presentationml/2006/main">
  <p:tag name="TIMING" val="|0.6|9.4|6.2|7.2|6.4"/>
</p:tagLst>
</file>

<file path=ppt/tags/tag2.xml><?xml version="1.0" encoding="utf-8"?>
<p:tagLst xmlns:a="http://schemas.openxmlformats.org/drawingml/2006/main" xmlns:r="http://schemas.openxmlformats.org/officeDocument/2006/relationships" xmlns:p="http://schemas.openxmlformats.org/presentationml/2006/main">
  <p:tag name="TIMING" val="|16.5|28.1|23|36.1|62.8"/>
</p:tagLst>
</file>

<file path=ppt/tags/tag20.xml><?xml version="1.0" encoding="utf-8"?>
<p:tagLst xmlns:a="http://schemas.openxmlformats.org/drawingml/2006/main" xmlns:r="http://schemas.openxmlformats.org/officeDocument/2006/relationships" xmlns:p="http://schemas.openxmlformats.org/presentationml/2006/main">
  <p:tag name="TIMING" val="|1.4|15.8"/>
</p:tagLst>
</file>

<file path=ppt/tags/tag21.xml><?xml version="1.0" encoding="utf-8"?>
<p:tagLst xmlns:a="http://schemas.openxmlformats.org/drawingml/2006/main" xmlns:r="http://schemas.openxmlformats.org/officeDocument/2006/relationships" xmlns:p="http://schemas.openxmlformats.org/presentationml/2006/main">
  <p:tag name="TIMING" val="|7.5|2.8|19.4|16.4|10.3"/>
</p:tagLst>
</file>

<file path=ppt/tags/tag22.xml><?xml version="1.0" encoding="utf-8"?>
<p:tagLst xmlns:a="http://schemas.openxmlformats.org/drawingml/2006/main" xmlns:r="http://schemas.openxmlformats.org/officeDocument/2006/relationships" xmlns:p="http://schemas.openxmlformats.org/presentationml/2006/main">
  <p:tag name="TIMING" val="|1.5"/>
</p:tagLst>
</file>

<file path=ppt/tags/tag23.xml><?xml version="1.0" encoding="utf-8"?>
<p:tagLst xmlns:a="http://schemas.openxmlformats.org/drawingml/2006/main" xmlns:r="http://schemas.openxmlformats.org/officeDocument/2006/relationships" xmlns:p="http://schemas.openxmlformats.org/presentationml/2006/main">
  <p:tag name="TIMING" val="|1.5|15.5|7.5|14.3|0.3|0.3|18.1|21|2.1|20.8|4.8"/>
</p:tagLst>
</file>

<file path=ppt/tags/tag24.xml><?xml version="1.0" encoding="utf-8"?>
<p:tagLst xmlns:a="http://schemas.openxmlformats.org/drawingml/2006/main" xmlns:r="http://schemas.openxmlformats.org/officeDocument/2006/relationships" xmlns:p="http://schemas.openxmlformats.org/presentationml/2006/main">
  <p:tag name="TIMING" val="|0.3"/>
</p:tagLst>
</file>

<file path=ppt/tags/tag25.xml><?xml version="1.0" encoding="utf-8"?>
<p:tagLst xmlns:a="http://schemas.openxmlformats.org/drawingml/2006/main" xmlns:r="http://schemas.openxmlformats.org/officeDocument/2006/relationships" xmlns:p="http://schemas.openxmlformats.org/presentationml/2006/main">
  <p:tag name="TIMING" val="|0|22.1|50.6|30.9|53.1|9.6|0.7|0.6|3.6"/>
</p:tagLst>
</file>

<file path=ppt/tags/tag26.xml><?xml version="1.0" encoding="utf-8"?>
<p:tagLst xmlns:a="http://schemas.openxmlformats.org/drawingml/2006/main" xmlns:r="http://schemas.openxmlformats.org/officeDocument/2006/relationships" xmlns:p="http://schemas.openxmlformats.org/presentationml/2006/main">
  <p:tag name="TIMING" val="|7.8|19.5|47.1|10.4|23.6|13.1"/>
</p:tagLst>
</file>

<file path=ppt/tags/tag27.xml><?xml version="1.0" encoding="utf-8"?>
<p:tagLst xmlns:a="http://schemas.openxmlformats.org/drawingml/2006/main" xmlns:r="http://schemas.openxmlformats.org/officeDocument/2006/relationships" xmlns:p="http://schemas.openxmlformats.org/presentationml/2006/main">
  <p:tag name="TIMING" val="|0.7|37.3|26.2|17.8"/>
</p:tagLst>
</file>

<file path=ppt/tags/tag28.xml><?xml version="1.0" encoding="utf-8"?>
<p:tagLst xmlns:a="http://schemas.openxmlformats.org/drawingml/2006/main" xmlns:r="http://schemas.openxmlformats.org/officeDocument/2006/relationships" xmlns:p="http://schemas.openxmlformats.org/presentationml/2006/main">
  <p:tag name="TIMING" val="|6.8|2|7.7|17.3|4.1|9.5|6.1"/>
</p:tagLst>
</file>

<file path=ppt/tags/tag29.xml><?xml version="1.0" encoding="utf-8"?>
<p:tagLst xmlns:a="http://schemas.openxmlformats.org/drawingml/2006/main" xmlns:r="http://schemas.openxmlformats.org/officeDocument/2006/relationships" xmlns:p="http://schemas.openxmlformats.org/presentationml/2006/main">
  <p:tag name="TIMING" val="|0.3|16.1|0.8|0.9"/>
</p:tagLst>
</file>

<file path=ppt/tags/tag3.xml><?xml version="1.0" encoding="utf-8"?>
<p:tagLst xmlns:a="http://schemas.openxmlformats.org/drawingml/2006/main" xmlns:r="http://schemas.openxmlformats.org/officeDocument/2006/relationships" xmlns:p="http://schemas.openxmlformats.org/presentationml/2006/main">
  <p:tag name="TIMING" val="|0.8|22|13.2|17.5|6"/>
</p:tagLst>
</file>

<file path=ppt/tags/tag30.xml><?xml version="1.0" encoding="utf-8"?>
<p:tagLst xmlns:a="http://schemas.openxmlformats.org/drawingml/2006/main" xmlns:r="http://schemas.openxmlformats.org/officeDocument/2006/relationships" xmlns:p="http://schemas.openxmlformats.org/presentationml/2006/main">
  <p:tag name="TIMING" val="|12.5"/>
</p:tagLst>
</file>

<file path=ppt/tags/tag31.xml><?xml version="1.0" encoding="utf-8"?>
<p:tagLst xmlns:a="http://schemas.openxmlformats.org/drawingml/2006/main" xmlns:r="http://schemas.openxmlformats.org/officeDocument/2006/relationships" xmlns:p="http://schemas.openxmlformats.org/presentationml/2006/main">
  <p:tag name="TIMING" val="|0.3|12.3|7.3|6.7|15.8|10.7|7.7|27.6|3.1|6|5.1|5.9"/>
</p:tagLst>
</file>

<file path=ppt/tags/tag32.xml><?xml version="1.0" encoding="utf-8"?>
<p:tagLst xmlns:a="http://schemas.openxmlformats.org/drawingml/2006/main" xmlns:r="http://schemas.openxmlformats.org/officeDocument/2006/relationships" xmlns:p="http://schemas.openxmlformats.org/presentationml/2006/main">
  <p:tag name="TIMING" val="|20"/>
</p:tagLst>
</file>

<file path=ppt/tags/tag33.xml><?xml version="1.0" encoding="utf-8"?>
<p:tagLst xmlns:a="http://schemas.openxmlformats.org/drawingml/2006/main" xmlns:r="http://schemas.openxmlformats.org/officeDocument/2006/relationships" xmlns:p="http://schemas.openxmlformats.org/presentationml/2006/main">
  <p:tag name="TIMING" val="|82.3|11.5|41.4"/>
</p:tagLst>
</file>

<file path=ppt/tags/tag34.xml><?xml version="1.0" encoding="utf-8"?>
<p:tagLst xmlns:a="http://schemas.openxmlformats.org/drawingml/2006/main" xmlns:r="http://schemas.openxmlformats.org/officeDocument/2006/relationships" xmlns:p="http://schemas.openxmlformats.org/presentationml/2006/main">
  <p:tag name="TIMING" val="|0.7|5.8|46.9|37.5|5.9|0.6|0.4|0.3|0.4"/>
</p:tagLst>
</file>

<file path=ppt/tags/tag35.xml><?xml version="1.0" encoding="utf-8"?>
<p:tagLst xmlns:a="http://schemas.openxmlformats.org/drawingml/2006/main" xmlns:r="http://schemas.openxmlformats.org/officeDocument/2006/relationships" xmlns:p="http://schemas.openxmlformats.org/presentationml/2006/main">
  <p:tag name="TIMING" val="|1.1|4.5|17.2|27.5"/>
</p:tagLst>
</file>

<file path=ppt/tags/tag36.xml><?xml version="1.0" encoding="utf-8"?>
<p:tagLst xmlns:a="http://schemas.openxmlformats.org/drawingml/2006/main" xmlns:r="http://schemas.openxmlformats.org/officeDocument/2006/relationships" xmlns:p="http://schemas.openxmlformats.org/presentationml/2006/main">
  <p:tag name="TIMING" val="|12.8|6.1|44.5"/>
</p:tagLst>
</file>

<file path=ppt/tags/tag37.xml><?xml version="1.0" encoding="utf-8"?>
<p:tagLst xmlns:a="http://schemas.openxmlformats.org/drawingml/2006/main" xmlns:r="http://schemas.openxmlformats.org/officeDocument/2006/relationships" xmlns:p="http://schemas.openxmlformats.org/presentationml/2006/main">
  <p:tag name="TIMING" val="|19.4|69|39.3"/>
</p:tagLst>
</file>

<file path=ppt/tags/tag38.xml><?xml version="1.0" encoding="utf-8"?>
<p:tagLst xmlns:a="http://schemas.openxmlformats.org/drawingml/2006/main" xmlns:r="http://schemas.openxmlformats.org/officeDocument/2006/relationships" xmlns:p="http://schemas.openxmlformats.org/presentationml/2006/main">
  <p:tag name="TIMING" val="|4.3|3.9|14.7|18.9|51.5|68.5|0.8|1.1|0.2|0.3"/>
</p:tagLst>
</file>

<file path=ppt/tags/tag39.xml><?xml version="1.0" encoding="utf-8"?>
<p:tagLst xmlns:a="http://schemas.openxmlformats.org/drawingml/2006/main" xmlns:r="http://schemas.openxmlformats.org/officeDocument/2006/relationships" xmlns:p="http://schemas.openxmlformats.org/presentationml/2006/main">
  <p:tag name="TIMING" val="|0.6|87.6"/>
</p:tagLst>
</file>

<file path=ppt/tags/tag4.xml><?xml version="1.0" encoding="utf-8"?>
<p:tagLst xmlns:a="http://schemas.openxmlformats.org/drawingml/2006/main" xmlns:r="http://schemas.openxmlformats.org/officeDocument/2006/relationships" xmlns:p="http://schemas.openxmlformats.org/presentationml/2006/main">
  <p:tag name="TIMING" val="|0.8|22|13.2|17.5|6"/>
</p:tagLst>
</file>

<file path=ppt/tags/tag40.xml><?xml version="1.0" encoding="utf-8"?>
<p:tagLst xmlns:a="http://schemas.openxmlformats.org/drawingml/2006/main" xmlns:r="http://schemas.openxmlformats.org/officeDocument/2006/relationships" xmlns:p="http://schemas.openxmlformats.org/presentationml/2006/main">
  <p:tag name="TIMING" val="|31.8"/>
</p:tagLst>
</file>

<file path=ppt/tags/tag41.xml><?xml version="1.0" encoding="utf-8"?>
<p:tagLst xmlns:a="http://schemas.openxmlformats.org/drawingml/2006/main" xmlns:r="http://schemas.openxmlformats.org/officeDocument/2006/relationships" xmlns:p="http://schemas.openxmlformats.org/presentationml/2006/main">
  <p:tag name="TIMING" val="|21.1|81|7.9|7|2.8"/>
</p:tagLst>
</file>

<file path=ppt/tags/tag42.xml><?xml version="1.0" encoding="utf-8"?>
<p:tagLst xmlns:a="http://schemas.openxmlformats.org/drawingml/2006/main" xmlns:r="http://schemas.openxmlformats.org/officeDocument/2006/relationships" xmlns:p="http://schemas.openxmlformats.org/presentationml/2006/main">
  <p:tag name="TIMING" val="|3.6|40.7|3.4"/>
</p:tagLst>
</file>

<file path=ppt/tags/tag5.xml><?xml version="1.0" encoding="utf-8"?>
<p:tagLst xmlns:a="http://schemas.openxmlformats.org/drawingml/2006/main" xmlns:r="http://schemas.openxmlformats.org/officeDocument/2006/relationships" xmlns:p="http://schemas.openxmlformats.org/presentationml/2006/main">
  <p:tag name="TIMING" val="|37.1|10.4"/>
</p:tagLst>
</file>

<file path=ppt/tags/tag6.xml><?xml version="1.0" encoding="utf-8"?>
<p:tagLst xmlns:a="http://schemas.openxmlformats.org/drawingml/2006/main" xmlns:r="http://schemas.openxmlformats.org/officeDocument/2006/relationships" xmlns:p="http://schemas.openxmlformats.org/presentationml/2006/main">
  <p:tag name="TIMING" val="|11.4|3.7|31.2|29.6|6|1.1|1|1.4|13.1|1.9|1.1|1.1"/>
</p:tagLst>
</file>

<file path=ppt/tags/tag7.xml><?xml version="1.0" encoding="utf-8"?>
<p:tagLst xmlns:a="http://schemas.openxmlformats.org/drawingml/2006/main" xmlns:r="http://schemas.openxmlformats.org/officeDocument/2006/relationships" xmlns:p="http://schemas.openxmlformats.org/presentationml/2006/main">
  <p:tag name="TIMING" val="|17.1|41.9|8.9"/>
</p:tagLst>
</file>

<file path=ppt/tags/tag8.xml><?xml version="1.0" encoding="utf-8"?>
<p:tagLst xmlns:a="http://schemas.openxmlformats.org/drawingml/2006/main" xmlns:r="http://schemas.openxmlformats.org/officeDocument/2006/relationships" xmlns:p="http://schemas.openxmlformats.org/presentationml/2006/main">
  <p:tag name="TIMING" val="|24.8|20.5|10.1|10.4|19|9.1|26|11|38.2|25.4|13.9|3.7|8.1"/>
</p:tagLst>
</file>

<file path=ppt/tags/tag9.xml><?xml version="1.0" encoding="utf-8"?>
<p:tagLst xmlns:a="http://schemas.openxmlformats.org/drawingml/2006/main" xmlns:r="http://schemas.openxmlformats.org/officeDocument/2006/relationships" xmlns:p="http://schemas.openxmlformats.org/presentationml/2006/main">
  <p:tag name="TIMING" val="|2.2|11.5|22.5|2.5|0.9|9.8"/>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6903</TotalTime>
  <Words>8726</Words>
  <Application>Microsoft Office PowerPoint</Application>
  <PresentationFormat>On-screen Show (4:3)</PresentationFormat>
  <Paragraphs>1606</Paragraphs>
  <Slides>63</Slides>
  <Notes>50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63</vt:i4>
      </vt:variant>
    </vt:vector>
  </HeadingPairs>
  <TitlesOfParts>
    <vt:vector size="73" baseType="lpstr">
      <vt:lpstr>Arial</vt:lpstr>
      <vt:lpstr>Arial Narrow</vt:lpstr>
      <vt:lpstr>Calibri</vt:lpstr>
      <vt:lpstr>Calibri Light</vt:lpstr>
      <vt:lpstr>Courier New</vt:lpstr>
      <vt:lpstr>Times New Roman</vt:lpstr>
      <vt:lpstr>Wingdings</vt:lpstr>
      <vt:lpstr>Wingdings 2</vt:lpstr>
      <vt:lpstr>Custom Design</vt:lpstr>
      <vt:lpstr>1_Custom Design</vt:lpstr>
      <vt:lpstr>PowerPoint Presentation</vt:lpstr>
      <vt:lpstr>GPGPU Computing using CUDA: Goal, Scope and Pre-requisite</vt:lpstr>
      <vt:lpstr>GPGPU Computing using CUDA</vt:lpstr>
      <vt:lpstr>What is GPGPU Computing?</vt:lpstr>
      <vt:lpstr>Why GPUs for General Purpose Computing?</vt:lpstr>
      <vt:lpstr>CPU vs GPU</vt:lpstr>
      <vt:lpstr>GPU Evolution:  From Graphics Pipeline to Massively Parallel Processor</vt:lpstr>
      <vt:lpstr>GPU Evolution:  From Graphics Pipeline to Massively Parallel Processor</vt:lpstr>
      <vt:lpstr>GPU Evolution: From Graphics Pipeline to Massively Parallel Processor</vt:lpstr>
      <vt:lpstr>GPU Evolution: From Graphics Pipeline to Massively Parallel Processor</vt:lpstr>
      <vt:lpstr>GPGPU Computing using CUDA</vt:lpstr>
      <vt:lpstr>CUDA:  Compute Unified Device Architecture</vt:lpstr>
      <vt:lpstr>CUDA GPU Architecture</vt:lpstr>
      <vt:lpstr>CUDA C Programming Model</vt:lpstr>
      <vt:lpstr>A Typical CUDA C Program</vt:lpstr>
      <vt:lpstr>CUDA C Program: An Example of Vector Addition</vt:lpstr>
      <vt:lpstr>CUDA Thread Hierarchy</vt:lpstr>
      <vt:lpstr>CUDA Thread Hierarchy</vt:lpstr>
      <vt:lpstr>CUDA Thread Hierarchy</vt:lpstr>
      <vt:lpstr>Execution of CUDA Thread-Blocks on GPU</vt:lpstr>
      <vt:lpstr>How to Specify Thread Hierarchy? And How to Identify Threads? </vt:lpstr>
      <vt:lpstr>Thread Synchronization and Scalability</vt:lpstr>
      <vt:lpstr>CUDA Memory Hierarchy </vt:lpstr>
      <vt:lpstr>CUDA Memory Hierarchy: An Illustration</vt:lpstr>
      <vt:lpstr>GPGPU Computing using CUDA</vt:lpstr>
      <vt:lpstr>Thumb-rules for Impressive Speedups</vt:lpstr>
      <vt:lpstr>Optimize Computation Efficiency</vt:lpstr>
      <vt:lpstr>Optimize Memory Usage</vt:lpstr>
      <vt:lpstr>Optimize Resource Usage</vt:lpstr>
      <vt:lpstr>Occupancy Calculator: Determining Resource Usage </vt:lpstr>
      <vt:lpstr>GPGPU Computing using CUDA</vt:lpstr>
      <vt:lpstr>Reduction Algorithm</vt:lpstr>
      <vt:lpstr>What is Reduction?</vt:lpstr>
      <vt:lpstr>Parallel Reduction: Sum </vt:lpstr>
      <vt:lpstr>PowerPoint Presentation</vt:lpstr>
      <vt:lpstr>PowerPoint Presentation</vt:lpstr>
      <vt:lpstr>PowerPoint Presentation</vt:lpstr>
      <vt:lpstr>Reduction Algorithm</vt:lpstr>
      <vt:lpstr>PowerPoint Presentation</vt:lpstr>
      <vt:lpstr>PowerPoint Presentation</vt:lpstr>
      <vt:lpstr>PowerPoint Presentation</vt:lpstr>
      <vt:lpstr>Host Code Snippet</vt:lpstr>
      <vt:lpstr>PowerPoint Presentation</vt:lpstr>
      <vt:lpstr>Reduction Algorithm</vt:lpstr>
      <vt:lpstr>PowerPoint Presentation</vt:lpstr>
      <vt:lpstr>Reduction Algorithm</vt:lpstr>
      <vt:lpstr>PowerPoint Presentation</vt:lpstr>
      <vt:lpstr>Performance</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Performance</vt:lpstr>
      <vt:lpstr>PowerPoint Presentation</vt:lpstr>
      <vt:lpstr>PowerPoint Presentation</vt:lpstr>
      <vt:lpstr>Performance</vt:lpstr>
      <vt:lpstr>PowerPoint Presentation</vt:lpstr>
      <vt:lpstr>PowerPoint Presentation</vt:lpstr>
    </vt:vector>
  </TitlesOfParts>
  <Company>Sisl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Mahesha</dc:creator>
  <cp:lastModifiedBy>Shivamallappa, Mahesha</cp:lastModifiedBy>
  <cp:revision>1362</cp:revision>
  <dcterms:created xsi:type="dcterms:W3CDTF">2011-10-21T08:14:20Z</dcterms:created>
  <dcterms:modified xsi:type="dcterms:W3CDTF">2020-01-10T12:44:03Z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199539752</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M.Mahesh@siemens.com</vt:lpwstr>
  </property>
  <property fmtid="{D5CDD505-2E9C-101B-9397-08002B2CF9AE}" pid="6" name="_AuthorEmailDisplayName">
    <vt:lpwstr>Mahesh, M  IN BLR SISL</vt:lpwstr>
  </property>
</Properties>
</file>