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23c05e0a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23c05e0a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3c05e0a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3c05e0a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Q1 = (x0 &gt; 0.5) &amp;&amp; (x1 &gt; 0.5) → Black (Y = 1)</a:t>
            </a:r>
            <a:endParaRPr/>
          </a:p>
          <a:p>
            <a:pPr indent="0" lvl="0" marL="0" rtl="0" algn="l">
              <a:spcBef>
                <a:spcPts val="0"/>
              </a:spcBef>
              <a:spcAft>
                <a:spcPts val="0"/>
              </a:spcAft>
              <a:buClr>
                <a:schemeClr val="dk1"/>
              </a:buClr>
              <a:buSzPts val="1100"/>
              <a:buFont typeface="Arial"/>
              <a:buNone/>
            </a:pPr>
            <a:r>
              <a:rPr lang="en"/>
              <a:t>Q3 = (x0 &lt; 0.5) &amp;&amp; (x1 &lt; 0.5) → Black (Y = 1)</a:t>
            </a:r>
            <a:endParaRPr/>
          </a:p>
          <a:p>
            <a:pPr indent="0" lvl="0" marL="0" rtl="0" algn="l">
              <a:spcBef>
                <a:spcPts val="0"/>
              </a:spcBef>
              <a:spcAft>
                <a:spcPts val="0"/>
              </a:spcAft>
              <a:buNone/>
            </a:pPr>
            <a:r>
              <a:rPr lang="en"/>
              <a:t>Y = Q1 + Q3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23c05e0a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23c05e0a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23c05e0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23c05e0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3c05e0a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23c05e0a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23c05e0a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23c05e0a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f9a0f43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f9a0f43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f9a0f43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f9a0f43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92c421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92c421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292c421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292c421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23c05e0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23c05e0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23c05e0a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23c05e0a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23c05e0a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23c05e0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23c05e0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23c05e0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23c05e0a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23c05e0a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23c05e0a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23c05e0a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3c05e0a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23c05e0a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3c05e0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23c05e0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anaconda.com/"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Lecture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Linear Regression, Logistic 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Looking at our </a:t>
            </a:r>
            <a:r>
              <a:rPr lang="en"/>
              <a:t>previous</a:t>
            </a:r>
            <a:r>
              <a:rPr lang="en"/>
              <a:t> example</a:t>
            </a:r>
            <a:endParaRPr/>
          </a:p>
        </p:txBody>
      </p:sp>
      <p:pic>
        <p:nvPicPr>
          <p:cNvPr id="117" name="Google Shape;117;p22"/>
          <p:cNvPicPr preferRelativeResize="0"/>
          <p:nvPr/>
        </p:nvPicPr>
        <p:blipFill rotWithShape="1">
          <a:blip r:embed="rId3">
            <a:alphaModFix/>
          </a:blip>
          <a:srcRect b="0" l="0" r="0" t="8933"/>
          <a:stretch/>
        </p:blipFill>
        <p:spPr>
          <a:xfrm>
            <a:off x="732100" y="1262562"/>
            <a:ext cx="2673125" cy="2536050"/>
          </a:xfrm>
          <a:prstGeom prst="rect">
            <a:avLst/>
          </a:prstGeom>
          <a:noFill/>
          <a:ln>
            <a:noFill/>
          </a:ln>
        </p:spPr>
      </p:pic>
      <p:cxnSp>
        <p:nvCxnSpPr>
          <p:cNvPr id="118" name="Google Shape;118;p22"/>
          <p:cNvCxnSpPr>
            <a:stCxn id="117" idx="3"/>
          </p:cNvCxnSpPr>
          <p:nvPr/>
        </p:nvCxnSpPr>
        <p:spPr>
          <a:xfrm>
            <a:off x="3405225" y="2530587"/>
            <a:ext cx="2848500" cy="12000"/>
          </a:xfrm>
          <a:prstGeom prst="straightConnector1">
            <a:avLst/>
          </a:prstGeom>
          <a:noFill/>
          <a:ln cap="flat" cmpd="sng" w="9525">
            <a:solidFill>
              <a:schemeClr val="dk2"/>
            </a:solidFill>
            <a:prstDash val="solid"/>
            <a:round/>
            <a:headEnd len="med" w="med" type="none"/>
            <a:tailEnd len="med" w="med" type="triangle"/>
          </a:ln>
        </p:spPr>
      </p:cxnSp>
      <p:pic>
        <p:nvPicPr>
          <p:cNvPr id="119" name="Google Shape;119;p22"/>
          <p:cNvPicPr preferRelativeResize="0"/>
          <p:nvPr/>
        </p:nvPicPr>
        <p:blipFill>
          <a:blip r:embed="rId4">
            <a:alphaModFix/>
          </a:blip>
          <a:stretch>
            <a:fillRect/>
          </a:stretch>
        </p:blipFill>
        <p:spPr>
          <a:xfrm>
            <a:off x="6434272" y="1344887"/>
            <a:ext cx="2393454" cy="253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about this graph?</a:t>
            </a:r>
            <a:endParaRPr/>
          </a:p>
        </p:txBody>
      </p:sp>
      <p:pic>
        <p:nvPicPr>
          <p:cNvPr id="125" name="Google Shape;125;p23"/>
          <p:cNvPicPr preferRelativeResize="0"/>
          <p:nvPr/>
        </p:nvPicPr>
        <p:blipFill>
          <a:blip r:embed="rId3">
            <a:alphaModFix/>
          </a:blip>
          <a:stretch>
            <a:fillRect/>
          </a:stretch>
        </p:blipFill>
        <p:spPr>
          <a:xfrm>
            <a:off x="5171100" y="641975"/>
            <a:ext cx="365760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 Careful About Overfitting</a:t>
            </a:r>
            <a:endParaRPr/>
          </a:p>
        </p:txBody>
      </p:sp>
      <p:sp>
        <p:nvSpPr>
          <p:cNvPr id="131" name="Google Shape;131;p24"/>
          <p:cNvSpPr txBox="1"/>
          <p:nvPr>
            <p:ph idx="1" type="body"/>
          </p:nvPr>
        </p:nvSpPr>
        <p:spPr>
          <a:xfrm>
            <a:off x="311700" y="1152475"/>
            <a:ext cx="7308300" cy="181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add too many </a:t>
            </a:r>
            <a:r>
              <a:rPr lang="en"/>
              <a:t>terms</a:t>
            </a:r>
            <a:r>
              <a:rPr lang="en"/>
              <a:t>, we can overfit to the train data, making too many </a:t>
            </a:r>
            <a:r>
              <a:rPr lang="en"/>
              <a:t>assumptions</a:t>
            </a:r>
            <a:r>
              <a:rPr lang="en"/>
              <a:t> that are not justified. This might potentially give us bad results on the test data since we made incorrect assumptions</a:t>
            </a:r>
            <a:endParaRPr/>
          </a:p>
        </p:txBody>
      </p:sp>
      <p:pic>
        <p:nvPicPr>
          <p:cNvPr id="132" name="Google Shape;132;p24"/>
          <p:cNvPicPr preferRelativeResize="0"/>
          <p:nvPr/>
        </p:nvPicPr>
        <p:blipFill>
          <a:blip r:embed="rId3">
            <a:alphaModFix/>
          </a:blip>
          <a:stretch>
            <a:fillRect/>
          </a:stretch>
        </p:blipFill>
        <p:spPr>
          <a:xfrm>
            <a:off x="2206625" y="2511550"/>
            <a:ext cx="5770724" cy="224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Model </a:t>
            </a:r>
            <a:endParaRPr/>
          </a:p>
        </p:txBody>
      </p:sp>
      <p:sp>
        <p:nvSpPr>
          <p:cNvPr id="138" name="Google Shape;138;p25"/>
          <p:cNvSpPr txBox="1"/>
          <p:nvPr>
            <p:ph idx="1" type="body"/>
          </p:nvPr>
        </p:nvSpPr>
        <p:spPr>
          <a:xfrm>
            <a:off x="311700" y="1152475"/>
            <a:ext cx="4027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Loss Function - Mean Squared Error</a:t>
            </a:r>
            <a:endParaRPr/>
          </a:p>
          <a:p>
            <a:pPr indent="-317500" lvl="1" marL="914400" rtl="0" algn="l">
              <a:spcBef>
                <a:spcPts val="0"/>
              </a:spcBef>
              <a:spcAft>
                <a:spcPts val="0"/>
              </a:spcAft>
              <a:buSzPts val="1400"/>
              <a:buChar char="○"/>
            </a:pPr>
            <a:r>
              <a:rPr lang="en"/>
              <a:t>Take the difference between every predicted y value and actual y value, square that difference, take the average of </a:t>
            </a:r>
            <a:r>
              <a:rPr lang="en"/>
              <a:t>the</a:t>
            </a:r>
            <a:r>
              <a:rPr lang="en"/>
              <a:t> differences</a:t>
            </a:r>
            <a:br>
              <a:rPr lang="en"/>
            </a:br>
            <a:endParaRPr/>
          </a:p>
          <a:p>
            <a:pPr indent="-342900" lvl="0" marL="457200" rtl="0" algn="l">
              <a:spcBef>
                <a:spcPts val="0"/>
              </a:spcBef>
              <a:spcAft>
                <a:spcPts val="0"/>
              </a:spcAft>
              <a:buSzPts val="1800"/>
              <a:buChar char="●"/>
            </a:pPr>
            <a:r>
              <a:rPr lang="en"/>
              <a:t>Our Goal - Minimize this Loss!</a:t>
            </a:r>
            <a:endParaRPr/>
          </a:p>
          <a:p>
            <a:pPr indent="-317500" lvl="1" marL="914400" rtl="0" algn="l">
              <a:spcBef>
                <a:spcPts val="0"/>
              </a:spcBef>
              <a:spcAft>
                <a:spcPts val="0"/>
              </a:spcAft>
              <a:buSzPts val="1400"/>
              <a:buChar char="○"/>
            </a:pPr>
            <a:r>
              <a:rPr lang="en"/>
              <a:t>Next Lecture!</a:t>
            </a:r>
            <a:endParaRPr/>
          </a:p>
        </p:txBody>
      </p:sp>
      <p:pic>
        <p:nvPicPr>
          <p:cNvPr id="139" name="Google Shape;139;p25"/>
          <p:cNvPicPr preferRelativeResize="0"/>
          <p:nvPr/>
        </p:nvPicPr>
        <p:blipFill>
          <a:blip r:embed="rId3">
            <a:alphaModFix/>
          </a:blip>
          <a:stretch>
            <a:fillRect/>
          </a:stretch>
        </p:blipFill>
        <p:spPr>
          <a:xfrm>
            <a:off x="4338900" y="1152475"/>
            <a:ext cx="4668575" cy="145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Simplest Classification Model</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logistic regression model outputs two values: 0 and 1 - based on the </a:t>
            </a:r>
            <a:r>
              <a:rPr lang="en"/>
              <a:t>classification</a:t>
            </a:r>
            <a:r>
              <a:rPr lang="en"/>
              <a:t> </a:t>
            </a:r>
            <a:endParaRPr/>
          </a:p>
          <a:p>
            <a:pPr indent="-317500" lvl="1" marL="914400" rtl="0" algn="l">
              <a:spcBef>
                <a:spcPts val="0"/>
              </a:spcBef>
              <a:spcAft>
                <a:spcPts val="0"/>
              </a:spcAft>
              <a:buSzPts val="1400"/>
              <a:buChar char="○"/>
            </a:pPr>
            <a:r>
              <a:rPr lang="en"/>
              <a:t>For a more classifications, the model outputs an array of numbers between 0 and 1 based on the probability of each classification</a:t>
            </a:r>
            <a:br>
              <a:rPr lang="en"/>
            </a:br>
            <a:endParaRPr/>
          </a:p>
          <a:p>
            <a:pPr indent="-342900" lvl="0" marL="457200" rtl="0" algn="l">
              <a:spcBef>
                <a:spcPts val="0"/>
              </a:spcBef>
              <a:spcAft>
                <a:spcPts val="0"/>
              </a:spcAft>
              <a:buSzPts val="1800"/>
              <a:buChar char="●"/>
            </a:pPr>
            <a:r>
              <a:rPr lang="en"/>
              <a:t>Sigmoid Function</a:t>
            </a:r>
            <a:endParaRPr/>
          </a:p>
          <a:p>
            <a:pPr indent="-317500" lvl="1" marL="914400" rtl="0" algn="l">
              <a:spcBef>
                <a:spcPts val="0"/>
              </a:spcBef>
              <a:spcAft>
                <a:spcPts val="0"/>
              </a:spcAft>
              <a:buSzPts val="1400"/>
              <a:buChar char="○"/>
            </a:pPr>
            <a:r>
              <a:rPr lang="en"/>
              <a:t>Let z = wx + b where x is our input variable</a:t>
            </a:r>
            <a:endParaRPr/>
          </a:p>
          <a:p>
            <a:pPr indent="-317500" lvl="1" marL="914400" rtl="0" algn="l">
              <a:spcBef>
                <a:spcPts val="0"/>
              </a:spcBef>
              <a:spcAft>
                <a:spcPts val="0"/>
              </a:spcAft>
              <a:buSzPts val="1400"/>
              <a:buChar char="○"/>
            </a:pPr>
            <a:r>
              <a:rPr lang="en"/>
              <a:t>Apply the sigmoid function on S(z)</a:t>
            </a:r>
            <a:endParaRPr/>
          </a:p>
          <a:p>
            <a:pPr indent="-317500" lvl="1" marL="914400" rtl="0" algn="l">
              <a:spcBef>
                <a:spcPts val="0"/>
              </a:spcBef>
              <a:spcAft>
                <a:spcPts val="0"/>
              </a:spcAft>
              <a:buSzPts val="1400"/>
              <a:buChar char="○"/>
            </a:pPr>
            <a:r>
              <a:rPr lang="en"/>
              <a:t>Provides a value in between 0 and 1</a:t>
            </a:r>
            <a:endParaRPr/>
          </a:p>
          <a:p>
            <a:pPr indent="-317500" lvl="1" marL="914400" rtl="0" algn="l">
              <a:spcBef>
                <a:spcPts val="0"/>
              </a:spcBef>
              <a:spcAft>
                <a:spcPts val="0"/>
              </a:spcAft>
              <a:buSzPts val="1400"/>
              <a:buChar char="○"/>
            </a:pPr>
            <a:r>
              <a:rPr lang="en"/>
              <a:t>If greater than 0.5 (or some boundary you decide), classify as 1 else 0</a:t>
            </a:r>
            <a:endParaRPr/>
          </a:p>
        </p:txBody>
      </p:sp>
      <p:pic>
        <p:nvPicPr>
          <p:cNvPr id="151" name="Google Shape;151;p27"/>
          <p:cNvPicPr preferRelativeResize="0"/>
          <p:nvPr/>
        </p:nvPicPr>
        <p:blipFill>
          <a:blip r:embed="rId3">
            <a:alphaModFix/>
          </a:blip>
          <a:stretch>
            <a:fillRect/>
          </a:stretch>
        </p:blipFill>
        <p:spPr>
          <a:xfrm>
            <a:off x="6022525" y="2478975"/>
            <a:ext cx="2386699" cy="76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a:t>
            </a:r>
            <a:r>
              <a:rPr lang="en"/>
              <a:t> cost </a:t>
            </a:r>
            <a:r>
              <a:rPr lang="en"/>
              <a:t>function</a:t>
            </a:r>
            <a:r>
              <a:rPr lang="en"/>
              <a:t> is defined as follows for a simple logistic regression</a:t>
            </a:r>
            <a:endParaRPr/>
          </a:p>
          <a:p>
            <a:pPr indent="-317500" lvl="1" marL="914400" rtl="0" algn="l">
              <a:spcBef>
                <a:spcPts val="0"/>
              </a:spcBef>
              <a:spcAft>
                <a:spcPts val="0"/>
              </a:spcAft>
              <a:buSzPts val="1400"/>
              <a:buChar char="○"/>
            </a:pPr>
            <a:r>
              <a:rPr lang="en"/>
              <a:t>If Y = 1 (expected value), then the cost is -log(S(z))</a:t>
            </a:r>
            <a:endParaRPr/>
          </a:p>
          <a:p>
            <a:pPr indent="-317500" lvl="1" marL="914400" rtl="0" algn="l">
              <a:spcBef>
                <a:spcPts val="0"/>
              </a:spcBef>
              <a:spcAft>
                <a:spcPts val="0"/>
              </a:spcAft>
              <a:buSzPts val="1400"/>
              <a:buChar char="○"/>
            </a:pPr>
            <a:r>
              <a:rPr lang="en"/>
              <a:t>If Y = 0 (expected value), then the cost is -log(1-S(z))</a:t>
            </a:r>
            <a:br>
              <a:rPr lang="en"/>
            </a:br>
            <a:endParaRPr/>
          </a:p>
          <a:p>
            <a:pPr indent="-342900" lvl="0" marL="457200" rtl="0" algn="l">
              <a:spcBef>
                <a:spcPts val="0"/>
              </a:spcBef>
              <a:spcAft>
                <a:spcPts val="0"/>
              </a:spcAft>
              <a:buSzPts val="1800"/>
              <a:buChar char="●"/>
            </a:pPr>
            <a:r>
              <a:rPr lang="en"/>
              <a:t>Cross Entropy Loss</a:t>
            </a:r>
            <a:endParaRPr/>
          </a:p>
          <a:p>
            <a:pPr indent="-317500" lvl="1" marL="914400" rtl="0" algn="l">
              <a:spcBef>
                <a:spcPts val="0"/>
              </a:spcBef>
              <a:spcAft>
                <a:spcPts val="0"/>
              </a:spcAft>
              <a:buSzPts val="1400"/>
              <a:buChar char="○"/>
            </a:pPr>
            <a:r>
              <a:rPr lang="en"/>
              <a:t>The previous example was the cross </a:t>
            </a:r>
            <a:r>
              <a:rPr lang="en"/>
              <a:t>entropy</a:t>
            </a:r>
            <a:r>
              <a:rPr lang="en"/>
              <a:t> loss with only two possible classifications</a:t>
            </a:r>
            <a:endParaRPr/>
          </a:p>
          <a:p>
            <a:pPr indent="-317500" lvl="1" marL="914400" rtl="0" algn="l">
              <a:spcBef>
                <a:spcPts val="0"/>
              </a:spcBef>
              <a:spcAft>
                <a:spcPts val="0"/>
              </a:spcAft>
              <a:buSzPts val="1400"/>
              <a:buChar char="○"/>
            </a:pPr>
            <a:r>
              <a:rPr lang="en"/>
              <a:t>With more classifications, the formula is as follows</a:t>
            </a:r>
            <a:endParaRPr/>
          </a:p>
        </p:txBody>
      </p:sp>
      <p:pic>
        <p:nvPicPr>
          <p:cNvPr id="158" name="Google Shape;158;p28"/>
          <p:cNvPicPr preferRelativeResize="0"/>
          <p:nvPr/>
        </p:nvPicPr>
        <p:blipFill>
          <a:blip r:embed="rId3">
            <a:alphaModFix/>
          </a:blip>
          <a:stretch>
            <a:fillRect/>
          </a:stretch>
        </p:blipFill>
        <p:spPr>
          <a:xfrm>
            <a:off x="2005700" y="3293600"/>
            <a:ext cx="4438650" cy="135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a:t>
            </a:r>
            <a:r>
              <a:rPr lang="en"/>
              <a:t>the</a:t>
            </a:r>
            <a:r>
              <a:rPr lang="en"/>
              <a:t> Notebooks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recommend doing everything locally (easier)</a:t>
            </a:r>
            <a:br>
              <a:rPr lang="en"/>
            </a:br>
            <a:endParaRPr/>
          </a:p>
          <a:p>
            <a:pPr indent="-342900" lvl="0" marL="457200" rtl="0" algn="l">
              <a:spcBef>
                <a:spcPts val="0"/>
              </a:spcBef>
              <a:spcAft>
                <a:spcPts val="0"/>
              </a:spcAft>
              <a:buSzPts val="1800"/>
              <a:buChar char="●"/>
            </a:pPr>
            <a:r>
              <a:rPr lang="en"/>
              <a:t>Install Anaconda (</a:t>
            </a:r>
            <a:r>
              <a:rPr lang="en" u="sng">
                <a:solidFill>
                  <a:schemeClr val="hlink"/>
                </a:solidFill>
                <a:hlinkClick r:id="rId3"/>
              </a:rPr>
              <a:t>https://www.anaconda.com/</a:t>
            </a:r>
            <a:r>
              <a:rPr lang="en"/>
              <a:t>)</a:t>
            </a:r>
            <a:endParaRPr/>
          </a:p>
          <a:p>
            <a:pPr indent="-317500" lvl="1" marL="914400" rtl="0" algn="l">
              <a:spcBef>
                <a:spcPts val="0"/>
              </a:spcBef>
              <a:spcAft>
                <a:spcPts val="0"/>
              </a:spcAft>
              <a:buSzPts val="1400"/>
              <a:buChar char="○"/>
            </a:pPr>
            <a:r>
              <a:rPr lang="en"/>
              <a:t>conda create -n catalystworkshop python=3.7</a:t>
            </a:r>
            <a:endParaRPr/>
          </a:p>
          <a:p>
            <a:pPr indent="-317500" lvl="1" marL="914400" rtl="0" algn="l">
              <a:spcBef>
                <a:spcPts val="0"/>
              </a:spcBef>
              <a:spcAft>
                <a:spcPts val="0"/>
              </a:spcAft>
              <a:buSzPts val="1400"/>
              <a:buChar char="○"/>
            </a:pPr>
            <a:r>
              <a:rPr lang="en"/>
              <a:t>c</a:t>
            </a:r>
            <a:r>
              <a:rPr lang="en"/>
              <a:t>onda activate catalystworkshop</a:t>
            </a:r>
            <a:endParaRPr/>
          </a:p>
          <a:p>
            <a:pPr indent="-317500" lvl="1" marL="914400" rtl="0" algn="l">
              <a:spcBef>
                <a:spcPts val="0"/>
              </a:spcBef>
              <a:spcAft>
                <a:spcPts val="0"/>
              </a:spcAft>
              <a:buSzPts val="1400"/>
              <a:buChar char="○"/>
            </a:pPr>
            <a:r>
              <a:rPr lang="en"/>
              <a:t>p</a:t>
            </a:r>
            <a:r>
              <a:rPr lang="en"/>
              <a:t>ip install -r requirements.txt</a:t>
            </a:r>
            <a:endParaRPr/>
          </a:p>
        </p:txBody>
      </p:sp>
      <p:pic>
        <p:nvPicPr>
          <p:cNvPr id="165" name="Google Shape;165;p29"/>
          <p:cNvPicPr preferRelativeResize="0"/>
          <p:nvPr/>
        </p:nvPicPr>
        <p:blipFill>
          <a:blip r:embed="rId4">
            <a:alphaModFix/>
          </a:blip>
          <a:stretch>
            <a:fillRect/>
          </a:stretch>
        </p:blipFill>
        <p:spPr>
          <a:xfrm>
            <a:off x="3806625" y="2837103"/>
            <a:ext cx="4892493" cy="199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Remember:</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Sci-Kit Learn classifiers follow the same pattern: </a:t>
            </a:r>
            <a:endParaRPr/>
          </a:p>
          <a:p>
            <a:pPr indent="0" lvl="0" marL="914400" rtl="0" algn="l">
              <a:spcBef>
                <a:spcPts val="1200"/>
              </a:spcBef>
              <a:spcAft>
                <a:spcPts val="0"/>
              </a:spcAft>
              <a:buNone/>
            </a:pPr>
            <a:r>
              <a:rPr lang="en">
                <a:latin typeface="Courier New"/>
                <a:ea typeface="Courier New"/>
                <a:cs typeface="Courier New"/>
                <a:sym typeface="Courier New"/>
              </a:rPr>
              <a:t>from sklearn.something import SomeClassifier</a:t>
            </a:r>
            <a:endParaRPr>
              <a:latin typeface="Courier New"/>
              <a:ea typeface="Courier New"/>
              <a:cs typeface="Courier New"/>
              <a:sym typeface="Courier New"/>
            </a:endParaRPr>
          </a:p>
          <a:p>
            <a:pPr indent="0" lvl="0" marL="914400" rtl="0" algn="l">
              <a:spcBef>
                <a:spcPts val="1200"/>
              </a:spcBef>
              <a:spcAft>
                <a:spcPts val="0"/>
              </a:spcAft>
              <a:buNone/>
            </a:pPr>
            <a:r>
              <a:rPr lang="en">
                <a:latin typeface="Courier New"/>
                <a:ea typeface="Courier New"/>
                <a:cs typeface="Courier New"/>
                <a:sym typeface="Courier New"/>
              </a:rPr>
              <a:t>clf = SomeClassifier(parameter_1=xyz, parameter_2=abc)</a:t>
            </a:r>
            <a:endParaRPr>
              <a:latin typeface="Courier New"/>
              <a:ea typeface="Courier New"/>
              <a:cs typeface="Courier New"/>
              <a:sym typeface="Courier New"/>
            </a:endParaRPr>
          </a:p>
          <a:p>
            <a:pPr indent="0" lvl="0" marL="914400" rtl="0" algn="l">
              <a:spcBef>
                <a:spcPts val="1200"/>
              </a:spcBef>
              <a:spcAft>
                <a:spcPts val="0"/>
              </a:spcAft>
              <a:buNone/>
            </a:pPr>
            <a:r>
              <a:rPr lang="en">
                <a:latin typeface="Courier New"/>
                <a:ea typeface="Courier New"/>
                <a:cs typeface="Courier New"/>
                <a:sym typeface="Courier New"/>
              </a:rPr>
              <a:t>clf.fit(X_train, y_train)</a:t>
            </a:r>
            <a:endParaRPr>
              <a:latin typeface="Courier New"/>
              <a:ea typeface="Courier New"/>
              <a:cs typeface="Courier New"/>
              <a:sym typeface="Courier New"/>
            </a:endParaRPr>
          </a:p>
          <a:p>
            <a:pPr indent="0" lvl="0" marL="914400" rtl="0" algn="l">
              <a:spcBef>
                <a:spcPts val="1200"/>
              </a:spcBef>
              <a:spcAft>
                <a:spcPts val="0"/>
              </a:spcAft>
              <a:buNone/>
            </a:pPr>
            <a:r>
              <a:rPr lang="en">
                <a:latin typeface="Courier New"/>
                <a:ea typeface="Courier New"/>
                <a:cs typeface="Courier New"/>
                <a:sym typeface="Courier New"/>
              </a:rPr>
              <a:t>y_predicted = clf.predict(X_test)</a:t>
            </a:r>
            <a:endParaRPr>
              <a:latin typeface="Courier New"/>
              <a:ea typeface="Courier New"/>
              <a:cs typeface="Courier New"/>
              <a:sym typeface="Courier New"/>
            </a:endParaRPr>
          </a:p>
          <a:p>
            <a:pPr indent="0" lvl="0" marL="914400" rtl="0" algn="l">
              <a:spcBef>
                <a:spcPts val="1200"/>
              </a:spcBef>
              <a:spcAft>
                <a:spcPts val="1200"/>
              </a:spcAft>
              <a:buNone/>
            </a:pPr>
            <a:r>
              <a:rPr lang="en">
                <a:latin typeface="Courier New"/>
                <a:ea typeface="Courier New"/>
                <a:cs typeface="Courier New"/>
                <a:sym typeface="Courier New"/>
              </a:rPr>
              <a:t>print(accuracy_score(y_predicted, y_test))</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commands</a:t>
            </a:r>
            <a:endParaRPr/>
          </a:p>
        </p:txBody>
      </p:sp>
      <p:sp>
        <p:nvSpPr>
          <p:cNvPr id="177" name="Google Shape;177;p31"/>
          <p:cNvSpPr txBox="1"/>
          <p:nvPr>
            <p:ph idx="1" type="body"/>
          </p:nvPr>
        </p:nvSpPr>
        <p:spPr>
          <a:xfrm>
            <a:off x="471900" y="21465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pip install notebook # jupyter notebook</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pip install numpy scipy pandas sklearn # ML tools</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jupyter notebook # start the notebook</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320625"/>
            <a:ext cx="8520600" cy="39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Machine learning is all about finding trends in data, and </a:t>
            </a:r>
            <a:r>
              <a:rPr lang="en"/>
              <a:t>extrapolating those trends for real world solutions. The goal is to make a model “learn” by giving it data, making it take a “guess”, and correcting its “learning” based on that guess</a:t>
            </a:r>
            <a:endParaRPr/>
          </a:p>
        </p:txBody>
      </p:sp>
      <p:pic>
        <p:nvPicPr>
          <p:cNvPr id="67" name="Google Shape;67;p14"/>
          <p:cNvPicPr preferRelativeResize="0"/>
          <p:nvPr/>
        </p:nvPicPr>
        <p:blipFill>
          <a:blip r:embed="rId3">
            <a:alphaModFix/>
          </a:blip>
          <a:stretch>
            <a:fillRect/>
          </a:stretch>
        </p:blipFill>
        <p:spPr>
          <a:xfrm>
            <a:off x="2022538" y="945850"/>
            <a:ext cx="5098924" cy="257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Machine Learning</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different forms of machine </a:t>
            </a:r>
            <a:r>
              <a:rPr lang="en"/>
              <a:t>learning, but the main two superclasses are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You are given the input and the output, and your goal is to determine the correlation. Working with labelled data</a:t>
            </a:r>
            <a:br>
              <a:rPr lang="en"/>
            </a:br>
            <a:endParaRPr/>
          </a:p>
          <a:p>
            <a:pPr indent="-342900" lvl="0" marL="457200" rtl="0" algn="l">
              <a:spcBef>
                <a:spcPts val="0"/>
              </a:spcBef>
              <a:spcAft>
                <a:spcPts val="0"/>
              </a:spcAft>
              <a:buSzPts val="1800"/>
              <a:buChar char="●"/>
            </a:pPr>
            <a:r>
              <a:rPr lang="en"/>
              <a:t>Unsupervised Learning</a:t>
            </a:r>
            <a:endParaRPr/>
          </a:p>
          <a:p>
            <a:pPr indent="-317500" lvl="1" marL="914400" rtl="0" algn="l">
              <a:spcBef>
                <a:spcPts val="0"/>
              </a:spcBef>
              <a:spcAft>
                <a:spcPts val="0"/>
              </a:spcAft>
              <a:buSzPts val="1400"/>
              <a:buChar char="○"/>
            </a:pPr>
            <a:r>
              <a:rPr lang="en"/>
              <a:t>You are given the input, and the goal is to cluster or group this input. The data does not have a given label and your goal is to more determine the labels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Train/Validate/Test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process for a standard supervised learning model comes in three steps</a:t>
            </a:r>
            <a:endParaRPr/>
          </a:p>
          <a:p>
            <a:pPr indent="-317500" lvl="1" marL="914400" rtl="0" algn="l">
              <a:spcBef>
                <a:spcPts val="0"/>
              </a:spcBef>
              <a:spcAft>
                <a:spcPts val="0"/>
              </a:spcAft>
              <a:buSzPts val="1400"/>
              <a:buChar char="○"/>
            </a:pPr>
            <a:r>
              <a:rPr lang="en"/>
              <a:t>Train - This is the process </a:t>
            </a:r>
            <a:r>
              <a:rPr lang="en"/>
              <a:t>where</a:t>
            </a:r>
            <a:r>
              <a:rPr lang="en"/>
              <a:t> the model “learns”. The input data is given to the model, and it processes this data row by row, produces an output, compares this output to the expected output, and updates the </a:t>
            </a:r>
            <a:r>
              <a:rPr lang="en"/>
              <a:t>parameters</a:t>
            </a:r>
            <a:r>
              <a:rPr lang="en"/>
              <a:t> of the model </a:t>
            </a:r>
            <a:br>
              <a:rPr lang="en"/>
            </a:br>
            <a:endParaRPr/>
          </a:p>
          <a:p>
            <a:pPr indent="-317500" lvl="1" marL="914400" rtl="0" algn="l">
              <a:spcBef>
                <a:spcPts val="0"/>
              </a:spcBef>
              <a:spcAft>
                <a:spcPts val="0"/>
              </a:spcAft>
              <a:buSzPts val="1400"/>
              <a:buChar char="○"/>
            </a:pPr>
            <a:r>
              <a:rPr lang="en"/>
              <a:t>Validate - This is the part of the dataset that is used to determine how well the model is doing during training. It is not used to adjust the </a:t>
            </a:r>
            <a:r>
              <a:rPr lang="en"/>
              <a:t>parameters</a:t>
            </a:r>
            <a:r>
              <a:rPr lang="en"/>
              <a:t>, but instead more global </a:t>
            </a:r>
            <a:r>
              <a:rPr lang="en"/>
              <a:t>variables</a:t>
            </a:r>
            <a:r>
              <a:rPr lang="en"/>
              <a:t> such as how fast we train or how big of a jump we make in minimizing</a:t>
            </a:r>
            <a:br>
              <a:rPr lang="en"/>
            </a:br>
            <a:endParaRPr/>
          </a:p>
          <a:p>
            <a:pPr indent="-317500" lvl="1" marL="914400" rtl="0" algn="l">
              <a:spcBef>
                <a:spcPts val="0"/>
              </a:spcBef>
              <a:spcAft>
                <a:spcPts val="0"/>
              </a:spcAft>
              <a:buSzPts val="1400"/>
              <a:buChar char="○"/>
            </a:pPr>
            <a:r>
              <a:rPr lang="en"/>
              <a:t>Test - This is unseen data that is used to evaluate the model. In literature, the accuracy or score of this model is the one reported and used as </a:t>
            </a:r>
            <a:r>
              <a:rPr lang="en"/>
              <a:t>the</a:t>
            </a:r>
            <a:r>
              <a:rPr lang="en"/>
              <a:t> “true” performance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90" name="Google Shape;90;p18"/>
          <p:cNvSpPr txBox="1"/>
          <p:nvPr>
            <p:ph idx="1" type="body"/>
          </p:nvPr>
        </p:nvSpPr>
        <p:spPr>
          <a:xfrm>
            <a:off x="311700" y="1152475"/>
            <a:ext cx="5518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Fitting the best fit line to a dataset of one or more variables</a:t>
            </a:r>
            <a:endParaRPr/>
          </a:p>
          <a:p>
            <a:pPr indent="-317500" lvl="1" marL="914400" rtl="0" algn="l">
              <a:spcBef>
                <a:spcPts val="0"/>
              </a:spcBef>
              <a:spcAft>
                <a:spcPts val="0"/>
              </a:spcAft>
              <a:buSzPts val="1400"/>
              <a:buChar char="○"/>
            </a:pPr>
            <a:r>
              <a:rPr lang="en"/>
              <a:t>Implies there is only one output</a:t>
            </a:r>
            <a:br>
              <a:rPr lang="en"/>
            </a:br>
            <a:endParaRPr/>
          </a:p>
          <a:p>
            <a:pPr indent="-342900" lvl="0" marL="457200" rtl="0" algn="l">
              <a:spcBef>
                <a:spcPts val="0"/>
              </a:spcBef>
              <a:spcAft>
                <a:spcPts val="0"/>
              </a:spcAft>
              <a:buSzPts val="1800"/>
              <a:buChar char="●"/>
            </a:pPr>
            <a:r>
              <a:rPr lang="en"/>
              <a:t>Simple Linear Regression </a:t>
            </a:r>
            <a:endParaRPr/>
          </a:p>
          <a:p>
            <a:pPr indent="-317500" lvl="1" marL="914400" rtl="0" algn="l">
              <a:spcBef>
                <a:spcPts val="0"/>
              </a:spcBef>
              <a:spcAft>
                <a:spcPts val="0"/>
              </a:spcAft>
              <a:buSzPts val="1400"/>
              <a:buChar char="○"/>
            </a:pPr>
            <a:r>
              <a:rPr lang="en"/>
              <a:t>𝑦</a:t>
            </a:r>
            <a:r>
              <a:rPr lang="en"/>
              <a:t> = </a:t>
            </a:r>
            <a:r>
              <a:rPr lang="en"/>
              <a:t>𝑏</a:t>
            </a:r>
            <a:r>
              <a:rPr lang="en"/>
              <a:t>₀ + 𝑏₁𝑥</a:t>
            </a:r>
            <a:br>
              <a:rPr lang="en"/>
            </a:br>
            <a:endParaRPr/>
          </a:p>
          <a:p>
            <a:pPr indent="-342900" lvl="0" marL="457200" rtl="0" algn="l">
              <a:spcBef>
                <a:spcPts val="0"/>
              </a:spcBef>
              <a:spcAft>
                <a:spcPts val="0"/>
              </a:spcAft>
              <a:buSzPts val="1800"/>
              <a:buChar char="●"/>
            </a:pPr>
            <a:r>
              <a:rPr lang="en"/>
              <a:t>Multivariable Linear Regression</a:t>
            </a:r>
            <a:endParaRPr/>
          </a:p>
          <a:p>
            <a:pPr indent="-317500" lvl="1" marL="914400" rtl="0" algn="l">
              <a:spcBef>
                <a:spcPts val="0"/>
              </a:spcBef>
              <a:spcAft>
                <a:spcPts val="0"/>
              </a:spcAft>
              <a:buSzPts val="1400"/>
              <a:buChar char="○"/>
            </a:pPr>
            <a:r>
              <a:rPr lang="en"/>
              <a:t>Same idea with more input variables and thus more variables</a:t>
            </a:r>
            <a:endParaRPr/>
          </a:p>
        </p:txBody>
      </p:sp>
      <p:pic>
        <p:nvPicPr>
          <p:cNvPr id="91" name="Google Shape;91;p18"/>
          <p:cNvPicPr preferRelativeResize="0"/>
          <p:nvPr/>
        </p:nvPicPr>
        <p:blipFill>
          <a:blip r:embed="rId3">
            <a:alphaModFix/>
          </a:blip>
          <a:stretch>
            <a:fillRect/>
          </a:stretch>
        </p:blipFill>
        <p:spPr>
          <a:xfrm>
            <a:off x="5830138" y="1574900"/>
            <a:ext cx="288607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90275" y="1881350"/>
            <a:ext cx="3428100" cy="210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What if the data is like this?</a:t>
            </a:r>
            <a:endParaRPr sz="2800"/>
          </a:p>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3918375" y="905561"/>
            <a:ext cx="5127675" cy="347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Where Linear Regression Fails</a:t>
            </a:r>
            <a:endParaRPr/>
          </a:p>
        </p:txBody>
      </p:sp>
      <p:pic>
        <p:nvPicPr>
          <p:cNvPr id="103" name="Google Shape;103;p20"/>
          <p:cNvPicPr preferRelativeResize="0"/>
          <p:nvPr/>
        </p:nvPicPr>
        <p:blipFill>
          <a:blip r:embed="rId3">
            <a:alphaModFix/>
          </a:blip>
          <a:stretch>
            <a:fillRect/>
          </a:stretch>
        </p:blipFill>
        <p:spPr>
          <a:xfrm>
            <a:off x="5929425" y="118175"/>
            <a:ext cx="2429000" cy="2530449"/>
          </a:xfrm>
          <a:prstGeom prst="rect">
            <a:avLst/>
          </a:prstGeom>
          <a:noFill/>
          <a:ln>
            <a:noFill/>
          </a:ln>
        </p:spPr>
      </p:pic>
      <p:pic>
        <p:nvPicPr>
          <p:cNvPr id="104" name="Google Shape;104;p20"/>
          <p:cNvPicPr preferRelativeResize="0"/>
          <p:nvPr/>
        </p:nvPicPr>
        <p:blipFill rotWithShape="1">
          <a:blip r:embed="rId4">
            <a:alphaModFix/>
          </a:blip>
          <a:srcRect b="0" l="54082" r="0" t="15397"/>
          <a:stretch/>
        </p:blipFill>
        <p:spPr>
          <a:xfrm>
            <a:off x="5929425" y="2648625"/>
            <a:ext cx="2429000" cy="25174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Introduce New Variables!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data is quadratic, square all your inputs, and create another column of squared elements</a:t>
            </a:r>
            <a:endParaRPr/>
          </a:p>
          <a:p>
            <a:pPr indent="-317500" lvl="1" marL="914400" rtl="0" algn="l">
              <a:spcBef>
                <a:spcPts val="0"/>
              </a:spcBef>
              <a:spcAft>
                <a:spcPts val="0"/>
              </a:spcAft>
              <a:buSzPts val="1400"/>
              <a:buChar char="○"/>
            </a:pPr>
            <a:r>
              <a:rPr lang="en"/>
              <a:t>𝑦 = 𝑏₀ + 𝑏₁𝑥 + 𝑏₂𝑥²</a:t>
            </a:r>
            <a:br>
              <a:rPr lang="en"/>
            </a:br>
            <a:endParaRPr/>
          </a:p>
          <a:p>
            <a:pPr indent="-342900" lvl="0" marL="457200" rtl="0" algn="l">
              <a:spcBef>
                <a:spcPts val="0"/>
              </a:spcBef>
              <a:spcAft>
                <a:spcPts val="0"/>
              </a:spcAft>
              <a:buSzPts val="1800"/>
              <a:buChar char="●"/>
            </a:pPr>
            <a:r>
              <a:rPr lang="en"/>
              <a:t>Polynomial Regression</a:t>
            </a:r>
            <a:endParaRPr/>
          </a:p>
          <a:p>
            <a:pPr indent="-317500" lvl="1" marL="914400" rtl="0" algn="l">
              <a:spcBef>
                <a:spcPts val="0"/>
              </a:spcBef>
              <a:spcAft>
                <a:spcPts val="0"/>
              </a:spcAft>
              <a:buSzPts val="1400"/>
              <a:buChar char="○"/>
            </a:pPr>
            <a:r>
              <a:rPr lang="en"/>
              <a:t>Trigonometric Regression</a:t>
            </a:r>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4359697" y="1668025"/>
            <a:ext cx="3874699" cy="29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