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89e13736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89e13736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89e13736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89e13736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89e1373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89e1373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89e1373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89e1373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846a190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846a190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846a190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846a190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846a190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846a190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89e13736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89e1373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846a190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846a190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3909f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3909f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3909f8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3909f8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83909f8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83909f8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9e13736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9e13736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46a190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46a190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46a190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46a190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846a190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846a190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846a190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846a190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hyperlink" Target="https://kylebradbury.github.io/ids705/syllabu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claacm.github.io/gradient-descent-visualiser/#playgroun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Descent, Perceptron,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30630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30630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382635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82635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059925" y="27527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2"/>
          <p:cNvCxnSpPr>
            <a:stCxn id="118" idx="6"/>
            <a:endCxn id="121" idx="2"/>
          </p:cNvCxnSpPr>
          <p:nvPr/>
        </p:nvCxnSpPr>
        <p:spPr>
          <a:xfrm>
            <a:off x="2286100" y="244932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>
            <a:stCxn id="121" idx="6"/>
            <a:endCxn id="122" idx="2"/>
          </p:cNvCxnSpPr>
          <p:nvPr/>
        </p:nvCxnSpPr>
        <p:spPr>
          <a:xfrm>
            <a:off x="4806150" y="2449325"/>
            <a:ext cx="12537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>
            <a:stCxn id="120" idx="6"/>
            <a:endCxn id="122" idx="2"/>
          </p:cNvCxnSpPr>
          <p:nvPr/>
        </p:nvCxnSpPr>
        <p:spPr>
          <a:xfrm flipH="1" rot="10800000">
            <a:off x="4806150" y="3242675"/>
            <a:ext cx="12537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>
            <a:endCxn id="120" idx="2"/>
          </p:cNvCxnSpPr>
          <p:nvPr/>
        </p:nvCxnSpPr>
        <p:spPr>
          <a:xfrm>
            <a:off x="2286150" y="403047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>
            <a:stCxn id="118" idx="6"/>
            <a:endCxn id="120" idx="2"/>
          </p:cNvCxnSpPr>
          <p:nvPr/>
        </p:nvCxnSpPr>
        <p:spPr>
          <a:xfrm>
            <a:off x="2286100" y="2449325"/>
            <a:ext cx="1540200" cy="1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>
            <a:stCxn id="119" idx="6"/>
            <a:endCxn id="121" idx="2"/>
          </p:cNvCxnSpPr>
          <p:nvPr/>
        </p:nvCxnSpPr>
        <p:spPr>
          <a:xfrm flipH="1" rot="10800000">
            <a:off x="2286100" y="2449475"/>
            <a:ext cx="15402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5191700" y="2296200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376400" y="3701325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592025" y="229620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5238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896000" y="21205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351200" y="25717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485050" y="33011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783825" y="37325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8023125" y="3036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22"/>
          <p:cNvCxnSpPr>
            <a:endCxn id="137" idx="1"/>
          </p:cNvCxnSpPr>
          <p:nvPr/>
        </p:nvCxnSpPr>
        <p:spPr>
          <a:xfrm>
            <a:off x="7039725" y="3236625"/>
            <a:ext cx="9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stCxn id="121" idx="0"/>
            <a:endCxn id="121" idx="4"/>
          </p:cNvCxnSpPr>
          <p:nvPr/>
        </p:nvCxnSpPr>
        <p:spPr>
          <a:xfrm>
            <a:off x="4316250" y="19594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4316250" y="354057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6549825" y="27467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 Solution 1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130630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130630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82635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82635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925" y="27527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47" idx="6"/>
            <a:endCxn id="150" idx="2"/>
          </p:cNvCxnSpPr>
          <p:nvPr/>
        </p:nvCxnSpPr>
        <p:spPr>
          <a:xfrm>
            <a:off x="2286100" y="244932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>
            <a:stCxn id="150" idx="6"/>
            <a:endCxn id="151" idx="2"/>
          </p:cNvCxnSpPr>
          <p:nvPr/>
        </p:nvCxnSpPr>
        <p:spPr>
          <a:xfrm>
            <a:off x="4806150" y="2449325"/>
            <a:ext cx="12537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>
            <a:stCxn id="149" idx="6"/>
            <a:endCxn id="151" idx="2"/>
          </p:cNvCxnSpPr>
          <p:nvPr/>
        </p:nvCxnSpPr>
        <p:spPr>
          <a:xfrm flipH="1" rot="10800000">
            <a:off x="4806150" y="3242675"/>
            <a:ext cx="12537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49" idx="2"/>
          </p:cNvCxnSpPr>
          <p:nvPr/>
        </p:nvCxnSpPr>
        <p:spPr>
          <a:xfrm>
            <a:off x="2286150" y="403047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stCxn id="147" idx="6"/>
            <a:endCxn id="149" idx="2"/>
          </p:cNvCxnSpPr>
          <p:nvPr/>
        </p:nvCxnSpPr>
        <p:spPr>
          <a:xfrm>
            <a:off x="2286100" y="2449325"/>
            <a:ext cx="1540200" cy="1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stCxn id="148" idx="6"/>
            <a:endCxn id="150" idx="2"/>
          </p:cNvCxnSpPr>
          <p:nvPr/>
        </p:nvCxnSpPr>
        <p:spPr>
          <a:xfrm flipH="1" rot="10800000">
            <a:off x="2286100" y="2449475"/>
            <a:ext cx="15402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5191700" y="2296200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76400" y="3701325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592025" y="229620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5238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896000" y="21205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351200" y="25717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485050" y="33011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783825" y="37325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3"/>
          <p:cNvCxnSpPr>
            <a:stCxn id="150" idx="0"/>
            <a:endCxn id="150" idx="4"/>
          </p:cNvCxnSpPr>
          <p:nvPr/>
        </p:nvCxnSpPr>
        <p:spPr>
          <a:xfrm>
            <a:off x="4316250" y="19594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4316250" y="354057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6549825" y="27467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 txBox="1"/>
          <p:nvPr/>
        </p:nvSpPr>
        <p:spPr>
          <a:xfrm>
            <a:off x="38653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328975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023125" y="3036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23"/>
          <p:cNvCxnSpPr>
            <a:endCxn id="171" idx="1"/>
          </p:cNvCxnSpPr>
          <p:nvPr/>
        </p:nvCxnSpPr>
        <p:spPr>
          <a:xfrm>
            <a:off x="7039725" y="3236625"/>
            <a:ext cx="9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 Solution 2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130630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130630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382635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82635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059925" y="27527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4"/>
          <p:cNvCxnSpPr>
            <a:stCxn id="178" idx="6"/>
            <a:endCxn id="181" idx="2"/>
          </p:cNvCxnSpPr>
          <p:nvPr/>
        </p:nvCxnSpPr>
        <p:spPr>
          <a:xfrm>
            <a:off x="2286100" y="244932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>
            <a:stCxn id="181" idx="6"/>
            <a:endCxn id="182" idx="2"/>
          </p:cNvCxnSpPr>
          <p:nvPr/>
        </p:nvCxnSpPr>
        <p:spPr>
          <a:xfrm>
            <a:off x="4806150" y="2449325"/>
            <a:ext cx="12537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80" idx="6"/>
            <a:endCxn id="182" idx="2"/>
          </p:cNvCxnSpPr>
          <p:nvPr/>
        </p:nvCxnSpPr>
        <p:spPr>
          <a:xfrm flipH="1" rot="10800000">
            <a:off x="4806150" y="3242675"/>
            <a:ext cx="12537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endCxn id="180" idx="2"/>
          </p:cNvCxnSpPr>
          <p:nvPr/>
        </p:nvCxnSpPr>
        <p:spPr>
          <a:xfrm>
            <a:off x="2286150" y="403047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>
            <a:stCxn id="178" idx="6"/>
            <a:endCxn id="180" idx="2"/>
          </p:cNvCxnSpPr>
          <p:nvPr/>
        </p:nvCxnSpPr>
        <p:spPr>
          <a:xfrm>
            <a:off x="2286100" y="2449325"/>
            <a:ext cx="1540200" cy="1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79" idx="6"/>
            <a:endCxn id="181" idx="2"/>
          </p:cNvCxnSpPr>
          <p:nvPr/>
        </p:nvCxnSpPr>
        <p:spPr>
          <a:xfrm flipH="1" rot="10800000">
            <a:off x="2286100" y="2449475"/>
            <a:ext cx="15402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4"/>
          <p:cNvSpPr txBox="1"/>
          <p:nvPr/>
        </p:nvSpPr>
        <p:spPr>
          <a:xfrm>
            <a:off x="5191700" y="2296200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5376400" y="3701325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592025" y="229620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5238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896000" y="21205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2351200" y="25717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2485050" y="33011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783825" y="37325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24"/>
          <p:cNvCxnSpPr>
            <a:stCxn id="181" idx="0"/>
            <a:endCxn id="181" idx="4"/>
          </p:cNvCxnSpPr>
          <p:nvPr/>
        </p:nvCxnSpPr>
        <p:spPr>
          <a:xfrm>
            <a:off x="4316250" y="19594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4316250" y="354057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6549825" y="27467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3923400" y="22492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-2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299600" y="22492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8023125" y="3036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???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3" name="Google Shape;203;p24"/>
          <p:cNvCxnSpPr>
            <a:endCxn id="202" idx="1"/>
          </p:cNvCxnSpPr>
          <p:nvPr/>
        </p:nvCxnSpPr>
        <p:spPr>
          <a:xfrm>
            <a:off x="7039725" y="3236625"/>
            <a:ext cx="9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4"/>
          <p:cNvSpPr txBox="1"/>
          <p:nvPr/>
        </p:nvSpPr>
        <p:spPr>
          <a:xfrm>
            <a:off x="38653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328975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 Full Solution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30630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30630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826350" y="354057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3826350" y="19594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6059925" y="2752725"/>
            <a:ext cx="979800" cy="97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5"/>
          <p:cNvCxnSpPr>
            <a:stCxn id="211" idx="6"/>
            <a:endCxn id="214" idx="2"/>
          </p:cNvCxnSpPr>
          <p:nvPr/>
        </p:nvCxnSpPr>
        <p:spPr>
          <a:xfrm>
            <a:off x="2286100" y="244932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>
            <a:stCxn id="214" idx="6"/>
            <a:endCxn id="215" idx="2"/>
          </p:cNvCxnSpPr>
          <p:nvPr/>
        </p:nvCxnSpPr>
        <p:spPr>
          <a:xfrm>
            <a:off x="4806150" y="2449325"/>
            <a:ext cx="1253700" cy="7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stCxn id="213" idx="6"/>
            <a:endCxn id="215" idx="2"/>
          </p:cNvCxnSpPr>
          <p:nvPr/>
        </p:nvCxnSpPr>
        <p:spPr>
          <a:xfrm flipH="1" rot="10800000">
            <a:off x="4806150" y="3242675"/>
            <a:ext cx="12537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>
            <a:endCxn id="213" idx="2"/>
          </p:cNvCxnSpPr>
          <p:nvPr/>
        </p:nvCxnSpPr>
        <p:spPr>
          <a:xfrm>
            <a:off x="2286150" y="4030475"/>
            <a:ext cx="15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1" idx="6"/>
            <a:endCxn id="213" idx="2"/>
          </p:cNvCxnSpPr>
          <p:nvPr/>
        </p:nvCxnSpPr>
        <p:spPr>
          <a:xfrm>
            <a:off x="2286100" y="2449325"/>
            <a:ext cx="1540200" cy="1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12" idx="6"/>
            <a:endCxn id="214" idx="2"/>
          </p:cNvCxnSpPr>
          <p:nvPr/>
        </p:nvCxnSpPr>
        <p:spPr>
          <a:xfrm flipH="1" rot="10800000">
            <a:off x="2286100" y="2449475"/>
            <a:ext cx="15402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 txBox="1"/>
          <p:nvPr/>
        </p:nvSpPr>
        <p:spPr>
          <a:xfrm>
            <a:off x="5191700" y="2296200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376400" y="3701325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592025" y="2296200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5238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896000" y="21205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351200" y="25717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2485050" y="33011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783825" y="3732513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0" name="Google Shape;230;p25"/>
          <p:cNvCxnSpPr>
            <a:stCxn id="214" idx="0"/>
            <a:endCxn id="214" idx="4"/>
          </p:cNvCxnSpPr>
          <p:nvPr/>
        </p:nvCxnSpPr>
        <p:spPr>
          <a:xfrm>
            <a:off x="4316250" y="19594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4316250" y="354057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6549825" y="2746725"/>
            <a:ext cx="0" cy="97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5"/>
          <p:cNvSpPr txBox="1"/>
          <p:nvPr/>
        </p:nvSpPr>
        <p:spPr>
          <a:xfrm>
            <a:off x="3923400" y="22492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-2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4299600" y="22492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865300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4328975" y="383037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6104800" y="3042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38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6549825" y="3042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38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8023125" y="3036525"/>
            <a:ext cx="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38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0" name="Google Shape;240;p25"/>
          <p:cNvCxnSpPr>
            <a:endCxn id="239" idx="1"/>
          </p:cNvCxnSpPr>
          <p:nvPr/>
        </p:nvCxnSpPr>
        <p:spPr>
          <a:xfrm>
            <a:off x="7039725" y="3236625"/>
            <a:ext cx="9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Neural Network</a:t>
            </a:r>
            <a:endParaRPr sz="3400"/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Also known as the multilayer perceptron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Neural Network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simplest neural network is just a </a:t>
            </a:r>
            <a:r>
              <a:rPr lang="en"/>
              <a:t>collection</a:t>
            </a:r>
            <a:r>
              <a:rPr lang="en"/>
              <a:t> of perceptrons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an input layer, hidden </a:t>
            </a:r>
            <a:r>
              <a:rPr lang="en"/>
              <a:t>layers</a:t>
            </a:r>
            <a:r>
              <a:rPr lang="en"/>
              <a:t>, and an output layer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loss function and goal, minimize the loss function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75" y="2918851"/>
            <a:ext cx="3900625" cy="19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Neural Networks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Refresher: There is a train set, a validation set, and a test 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1st: Randomly split your dataset into these three sets, usually with a 60-20-20 split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the model with the train data and use the validation data as intermediate benchmarks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the findings of </a:t>
            </a:r>
            <a:r>
              <a:rPr lang="en"/>
              <a:t>the</a:t>
            </a:r>
            <a:r>
              <a:rPr lang="en"/>
              <a:t> unseen test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7655"/>
          <a:stretch/>
        </p:blipFill>
        <p:spPr>
          <a:xfrm>
            <a:off x="19475" y="0"/>
            <a:ext cx="9105050" cy="47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110800" y="4749700"/>
            <a:ext cx="46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https://kylebradbury.github.io/ids705/syllabus.html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 Try!!</a:t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975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From Last Week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linear regression problem, our loss </a:t>
            </a:r>
            <a:r>
              <a:rPr lang="en"/>
              <a:t>function</a:t>
            </a:r>
            <a:r>
              <a:rPr lang="en"/>
              <a:t> was given as such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minimize this loss function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375" y="1785200"/>
            <a:ext cx="4668575" cy="14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Gradient?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multivariable calculus, the gradient is a vector in the direction of the steepest slope.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Imagine</a:t>
            </a:r>
            <a:r>
              <a:rPr lang="en"/>
              <a:t> our loss </a:t>
            </a:r>
            <a:r>
              <a:rPr lang="en"/>
              <a:t>function</a:t>
            </a:r>
            <a:r>
              <a:rPr lang="en"/>
              <a:t> as a curve in a 3D space. If we keep moving in the direction of the gradient, we will reach the minimum loss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325" y="2773925"/>
            <a:ext cx="2989500" cy="2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25" y="2878200"/>
            <a:ext cx="3754301" cy="20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This!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https://uclaacm.github.io/gradient-descent-visualiser/#playground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Weights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updating the partial </a:t>
            </a:r>
            <a:r>
              <a:rPr lang="en"/>
              <a:t>derivatives</a:t>
            </a:r>
            <a:r>
              <a:rPr lang="en"/>
              <a:t> and updating the weights is called </a:t>
            </a:r>
            <a:r>
              <a:rPr b="1" lang="en"/>
              <a:t>backpropagation</a:t>
            </a:r>
            <a:endParaRPr b="1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571750"/>
            <a:ext cx="6743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Perceptron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input variable is multiplied by a weight and added together with a bias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output value is then put into an activation function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22" y="2571750"/>
            <a:ext cx="4683343" cy="23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nonlinearity to our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it, adding more layers to a network would mean nothing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109" y="2025000"/>
            <a:ext cx="4901775" cy="26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