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846a190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846a190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846a190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846a190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846a190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846a190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846a190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846a190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89e13736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89e13736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89e13736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89e13736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89e13736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89e1373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89e1373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89e1373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9ba8b1e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9ba8b1e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9ba8b1e1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9ba8b1e1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9ba8b1e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9ba8b1e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846a190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846a190b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846a190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846a190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846a190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846a190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89e13736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89e13736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9ba8b1e1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9ba8b1e1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846a190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846a190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9ba8b1e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9ba8b1e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9ba8b1e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9ba8b1e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9ba8b1e1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9ba8b1e1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83909f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83909f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83909f8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83909f8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83909f8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83909f8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89e13736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89e13736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hyperlink" Target="https://kylebradbury.github.io/ids705/syllabu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anaconda.com/" TargetMode="Externa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uclaacm.github.io/gradient-descent-visualiser/#playgroun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Duke Ignite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Descent, Perceptron, Neural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the Weights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process of updating the partial </a:t>
            </a:r>
            <a:r>
              <a:rPr lang="en"/>
              <a:t>derivatives</a:t>
            </a:r>
            <a:r>
              <a:rPr lang="en"/>
              <a:t> and updating the weights is called </a:t>
            </a:r>
            <a:r>
              <a:rPr b="1" lang="en"/>
              <a:t>backpropagation</a:t>
            </a:r>
            <a:endParaRPr b="1"/>
          </a:p>
        </p:txBody>
      </p:sp>
      <p:pic>
        <p:nvPicPr>
          <p:cNvPr id="118" name="Google Shape;118;p22"/>
          <p:cNvPicPr preferRelativeResize="0"/>
          <p:nvPr/>
        </p:nvPicPr>
        <p:blipFill>
          <a:blip r:embed="rId3">
            <a:alphaModFix/>
          </a:blip>
          <a:stretch>
            <a:fillRect/>
          </a:stretch>
        </p:blipFill>
        <p:spPr>
          <a:xfrm>
            <a:off x="1200150" y="2571750"/>
            <a:ext cx="674370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Perceptron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Perceptron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input variable is multiplied by a weight and added together with a bias term</a:t>
            </a:r>
            <a:endParaRPr/>
          </a:p>
          <a:p>
            <a:pPr indent="-342900" lvl="0" marL="457200" rtl="0" algn="l">
              <a:spcBef>
                <a:spcPts val="0"/>
              </a:spcBef>
              <a:spcAft>
                <a:spcPts val="0"/>
              </a:spcAft>
              <a:buSzPts val="1800"/>
              <a:buChar char="●"/>
            </a:pPr>
            <a:r>
              <a:rPr lang="en"/>
              <a:t>This output value is then put into an activation function </a:t>
            </a:r>
            <a:endParaRPr/>
          </a:p>
        </p:txBody>
      </p:sp>
      <p:pic>
        <p:nvPicPr>
          <p:cNvPr id="130" name="Google Shape;130;p24"/>
          <p:cNvPicPr preferRelativeResize="0"/>
          <p:nvPr/>
        </p:nvPicPr>
        <p:blipFill>
          <a:blip r:embed="rId3">
            <a:alphaModFix/>
          </a:blip>
          <a:stretch>
            <a:fillRect/>
          </a:stretch>
        </p:blipFill>
        <p:spPr>
          <a:xfrm>
            <a:off x="2230322" y="2571750"/>
            <a:ext cx="4683343" cy="234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Adds nonlinearity to our output</a:t>
            </a:r>
            <a:endParaRPr/>
          </a:p>
          <a:p>
            <a:pPr indent="-342900" lvl="0" marL="457200" rtl="0" algn="l">
              <a:spcBef>
                <a:spcPts val="0"/>
              </a:spcBef>
              <a:spcAft>
                <a:spcPts val="0"/>
              </a:spcAft>
              <a:buSzPts val="1800"/>
              <a:buChar char="●"/>
            </a:pPr>
            <a:r>
              <a:rPr lang="en"/>
              <a:t>Without it, adding more layers to a network would mean nothing</a:t>
            </a:r>
            <a:endParaRPr/>
          </a:p>
          <a:p>
            <a:pPr indent="0" lvl="0" marL="0" rtl="0" algn="l">
              <a:spcBef>
                <a:spcPts val="120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2121109" y="2025000"/>
            <a:ext cx="4901775" cy="261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a:t>
            </a:r>
            <a:endParaRPr/>
          </a:p>
        </p:txBody>
      </p:sp>
      <p:sp>
        <p:nvSpPr>
          <p:cNvPr id="143" name="Google Shape;143;p26"/>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6"/>
          <p:cNvCxnSpPr>
            <a:stCxn id="143" idx="6"/>
            <a:endCxn id="146"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6"/>
          <p:cNvCxnSpPr>
            <a:stCxn id="146" idx="6"/>
            <a:endCxn id="147"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26"/>
          <p:cNvCxnSpPr>
            <a:stCxn id="145" idx="6"/>
            <a:endCxn id="147"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6"/>
          <p:cNvCxnSpPr>
            <a:endCxn id="145"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6"/>
          <p:cNvCxnSpPr>
            <a:stCxn id="143" idx="6"/>
            <a:endCxn id="145"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6"/>
          <p:cNvCxnSpPr>
            <a:stCxn id="144" idx="6"/>
            <a:endCxn id="146"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6"/>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55" name="Google Shape;155;p26"/>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56" name="Google Shape;156;p26"/>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157" name="Google Shape;157;p26"/>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158" name="Google Shape;158;p26"/>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59" name="Google Shape;159;p26"/>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60" name="Google Shape;160;p26"/>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61" name="Google Shape;161;p26"/>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62" name="Google Shape;162;p26"/>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163" name="Google Shape;163;p26"/>
          <p:cNvCxnSpPr>
            <a:endCxn id="162"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6"/>
          <p:cNvCxnSpPr>
            <a:stCxn id="146" idx="0"/>
            <a:endCxn id="146"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26"/>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6"/>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 Solution 1</a:t>
            </a:r>
            <a:endParaRPr/>
          </a:p>
        </p:txBody>
      </p:sp>
      <p:sp>
        <p:nvSpPr>
          <p:cNvPr id="172" name="Google Shape;172;p27"/>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7"/>
          <p:cNvCxnSpPr>
            <a:stCxn id="172" idx="6"/>
            <a:endCxn id="175"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7"/>
          <p:cNvCxnSpPr>
            <a:stCxn id="175" idx="6"/>
            <a:endCxn id="176"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7"/>
          <p:cNvCxnSpPr>
            <a:stCxn id="174" idx="6"/>
            <a:endCxn id="176"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7"/>
          <p:cNvCxnSpPr>
            <a:endCxn id="174"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7"/>
          <p:cNvCxnSpPr>
            <a:stCxn id="172" idx="6"/>
            <a:endCxn id="174"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7"/>
          <p:cNvCxnSpPr>
            <a:stCxn id="173" idx="6"/>
            <a:endCxn id="175"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7"/>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84" name="Google Shape;184;p27"/>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85" name="Google Shape;185;p27"/>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5</a:t>
            </a:r>
            <a:endParaRPr b="1">
              <a:latin typeface="Proxima Nova"/>
              <a:ea typeface="Proxima Nova"/>
              <a:cs typeface="Proxima Nova"/>
              <a:sym typeface="Proxima Nova"/>
            </a:endParaRPr>
          </a:p>
        </p:txBody>
      </p:sp>
      <p:sp>
        <p:nvSpPr>
          <p:cNvPr id="186" name="Google Shape;186;p27"/>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4</a:t>
            </a:r>
            <a:endParaRPr b="1">
              <a:latin typeface="Proxima Nova"/>
              <a:ea typeface="Proxima Nova"/>
              <a:cs typeface="Proxima Nova"/>
              <a:sym typeface="Proxima Nova"/>
            </a:endParaRPr>
          </a:p>
        </p:txBody>
      </p:sp>
      <p:sp>
        <p:nvSpPr>
          <p:cNvPr id="187" name="Google Shape;187;p27"/>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88" name="Google Shape;188;p27"/>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a:t>
            </a:r>
            <a:endParaRPr b="1">
              <a:latin typeface="Proxima Nova"/>
              <a:ea typeface="Proxima Nova"/>
              <a:cs typeface="Proxima Nova"/>
              <a:sym typeface="Proxima Nova"/>
            </a:endParaRPr>
          </a:p>
        </p:txBody>
      </p:sp>
      <p:sp>
        <p:nvSpPr>
          <p:cNvPr id="189" name="Google Shape;189;p27"/>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90" name="Google Shape;190;p27"/>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a:t>
            </a:r>
            <a:endParaRPr b="1">
              <a:latin typeface="Proxima Nova"/>
              <a:ea typeface="Proxima Nova"/>
              <a:cs typeface="Proxima Nova"/>
              <a:sym typeface="Proxima Nova"/>
            </a:endParaRPr>
          </a:p>
        </p:txBody>
      </p:sp>
      <p:cxnSp>
        <p:nvCxnSpPr>
          <p:cNvPr id="191" name="Google Shape;191;p27"/>
          <p:cNvCxnSpPr>
            <a:stCxn id="175" idx="0"/>
            <a:endCxn id="175"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7"/>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7"/>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27"/>
          <p:cNvSpPr txBox="1"/>
          <p:nvPr/>
        </p:nvSpPr>
        <p:spPr>
          <a:xfrm>
            <a:off x="38653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195" name="Google Shape;195;p27"/>
          <p:cNvSpPr txBox="1"/>
          <p:nvPr/>
        </p:nvSpPr>
        <p:spPr>
          <a:xfrm>
            <a:off x="4328975"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196" name="Google Shape;196;p27"/>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197" name="Google Shape;197;p27"/>
          <p:cNvCxnSpPr>
            <a:endCxn id="196"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 Solution 2</a:t>
            </a:r>
            <a:endParaRPr/>
          </a:p>
        </p:txBody>
      </p:sp>
      <p:sp>
        <p:nvSpPr>
          <p:cNvPr id="203" name="Google Shape;203;p28"/>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8"/>
          <p:cNvCxnSpPr>
            <a:stCxn id="203" idx="6"/>
            <a:endCxn id="206"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8"/>
          <p:cNvCxnSpPr>
            <a:stCxn id="206" idx="6"/>
            <a:endCxn id="207"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8"/>
          <p:cNvCxnSpPr>
            <a:stCxn id="205" idx="6"/>
            <a:endCxn id="207"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28"/>
          <p:cNvCxnSpPr>
            <a:endCxn id="205"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28"/>
          <p:cNvCxnSpPr>
            <a:stCxn id="203" idx="6"/>
            <a:endCxn id="205"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8"/>
          <p:cNvCxnSpPr>
            <a:stCxn id="204" idx="6"/>
            <a:endCxn id="206"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214" name="Google Shape;214;p28"/>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15" name="Google Shape;215;p28"/>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16" name="Google Shape;216;p28"/>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5</a:t>
            </a:r>
            <a:endParaRPr b="1">
              <a:latin typeface="Proxima Nova"/>
              <a:ea typeface="Proxima Nova"/>
              <a:cs typeface="Proxima Nova"/>
              <a:sym typeface="Proxima Nova"/>
            </a:endParaRPr>
          </a:p>
        </p:txBody>
      </p:sp>
      <p:sp>
        <p:nvSpPr>
          <p:cNvPr id="217" name="Google Shape;217;p28"/>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4</a:t>
            </a:r>
            <a:endParaRPr b="1">
              <a:latin typeface="Proxima Nova"/>
              <a:ea typeface="Proxima Nova"/>
              <a:cs typeface="Proxima Nova"/>
              <a:sym typeface="Proxima Nova"/>
            </a:endParaRPr>
          </a:p>
        </p:txBody>
      </p:sp>
      <p:sp>
        <p:nvSpPr>
          <p:cNvPr id="218" name="Google Shape;218;p28"/>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19" name="Google Shape;219;p28"/>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20" name="Google Shape;220;p28"/>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a:t>
            </a:r>
            <a:endParaRPr b="1">
              <a:latin typeface="Proxima Nova"/>
              <a:ea typeface="Proxima Nova"/>
              <a:cs typeface="Proxima Nova"/>
              <a:sym typeface="Proxima Nova"/>
            </a:endParaRPr>
          </a:p>
        </p:txBody>
      </p:sp>
      <p:sp>
        <p:nvSpPr>
          <p:cNvPr id="221" name="Google Shape;221;p28"/>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222" name="Google Shape;222;p28"/>
          <p:cNvCxnSpPr>
            <a:stCxn id="206" idx="0"/>
            <a:endCxn id="206"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28"/>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24" name="Google Shape;224;p28"/>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
        <p:nvSpPr>
          <p:cNvPr id="225" name="Google Shape;225;p28"/>
          <p:cNvSpPr txBox="1"/>
          <p:nvPr/>
        </p:nvSpPr>
        <p:spPr>
          <a:xfrm>
            <a:off x="39234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26" name="Google Shape;226;p28"/>
          <p:cNvSpPr txBox="1"/>
          <p:nvPr/>
        </p:nvSpPr>
        <p:spPr>
          <a:xfrm>
            <a:off x="42996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0</a:t>
            </a:r>
            <a:endParaRPr b="1">
              <a:latin typeface="Proxima Nova"/>
              <a:ea typeface="Proxima Nova"/>
              <a:cs typeface="Proxima Nova"/>
              <a:sym typeface="Proxima Nova"/>
            </a:endParaRPr>
          </a:p>
        </p:txBody>
      </p:sp>
      <p:sp>
        <p:nvSpPr>
          <p:cNvPr id="227" name="Google Shape;227;p28"/>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228" name="Google Shape;228;p28"/>
          <p:cNvCxnSpPr>
            <a:endCxn id="227"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28"/>
          <p:cNvSpPr txBox="1"/>
          <p:nvPr/>
        </p:nvSpPr>
        <p:spPr>
          <a:xfrm>
            <a:off x="38653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19</a:t>
            </a:r>
            <a:endParaRPr>
              <a:latin typeface="Proxima Nova"/>
              <a:ea typeface="Proxima Nova"/>
              <a:cs typeface="Proxima Nova"/>
              <a:sym typeface="Proxima Nova"/>
            </a:endParaRPr>
          </a:p>
        </p:txBody>
      </p:sp>
      <p:sp>
        <p:nvSpPr>
          <p:cNvPr id="230" name="Google Shape;230;p28"/>
          <p:cNvSpPr txBox="1"/>
          <p:nvPr/>
        </p:nvSpPr>
        <p:spPr>
          <a:xfrm>
            <a:off x="4328975"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19</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Propagation Full Solution</a:t>
            </a:r>
            <a:endParaRPr/>
          </a:p>
        </p:txBody>
      </p:sp>
      <p:sp>
        <p:nvSpPr>
          <p:cNvPr id="236" name="Google Shape;236;p29"/>
          <p:cNvSpPr/>
          <p:nvPr/>
        </p:nvSpPr>
        <p:spPr>
          <a:xfrm>
            <a:off x="130630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130630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3826350" y="3540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3826350" y="1959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6059925" y="27527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9"/>
          <p:cNvCxnSpPr>
            <a:stCxn id="236" idx="6"/>
            <a:endCxn id="239" idx="2"/>
          </p:cNvCxnSpPr>
          <p:nvPr/>
        </p:nvCxnSpPr>
        <p:spPr>
          <a:xfrm>
            <a:off x="2286100" y="2449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29"/>
          <p:cNvCxnSpPr>
            <a:stCxn id="239" idx="6"/>
            <a:endCxn id="240" idx="2"/>
          </p:cNvCxnSpPr>
          <p:nvPr/>
        </p:nvCxnSpPr>
        <p:spPr>
          <a:xfrm>
            <a:off x="4806150" y="244932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9"/>
          <p:cNvCxnSpPr>
            <a:stCxn id="238" idx="6"/>
            <a:endCxn id="240" idx="2"/>
          </p:cNvCxnSpPr>
          <p:nvPr/>
        </p:nvCxnSpPr>
        <p:spPr>
          <a:xfrm flipH="1" rot="10800000">
            <a:off x="4806150" y="324267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29"/>
          <p:cNvCxnSpPr>
            <a:endCxn id="238" idx="2"/>
          </p:cNvCxnSpPr>
          <p:nvPr/>
        </p:nvCxnSpPr>
        <p:spPr>
          <a:xfrm>
            <a:off x="2286150" y="40304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29"/>
          <p:cNvCxnSpPr>
            <a:stCxn id="236" idx="6"/>
            <a:endCxn id="238" idx="2"/>
          </p:cNvCxnSpPr>
          <p:nvPr/>
        </p:nvCxnSpPr>
        <p:spPr>
          <a:xfrm>
            <a:off x="2286100" y="244932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9"/>
          <p:cNvCxnSpPr>
            <a:stCxn id="237" idx="6"/>
            <a:endCxn id="239" idx="2"/>
          </p:cNvCxnSpPr>
          <p:nvPr/>
        </p:nvCxnSpPr>
        <p:spPr>
          <a:xfrm flipH="1" rot="10800000">
            <a:off x="2286100" y="244947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247" name="Google Shape;247;p29"/>
          <p:cNvSpPr txBox="1"/>
          <p:nvPr/>
        </p:nvSpPr>
        <p:spPr>
          <a:xfrm>
            <a:off x="5191700" y="229620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48" name="Google Shape;248;p29"/>
          <p:cNvSpPr txBox="1"/>
          <p:nvPr/>
        </p:nvSpPr>
        <p:spPr>
          <a:xfrm>
            <a:off x="5376400" y="370132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49" name="Google Shape;249;p29"/>
          <p:cNvSpPr txBox="1"/>
          <p:nvPr/>
        </p:nvSpPr>
        <p:spPr>
          <a:xfrm>
            <a:off x="1592025" y="229620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250" name="Google Shape;250;p29"/>
          <p:cNvSpPr txBox="1"/>
          <p:nvPr/>
        </p:nvSpPr>
        <p:spPr>
          <a:xfrm>
            <a:off x="15238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251" name="Google Shape;251;p29"/>
          <p:cNvSpPr txBox="1"/>
          <p:nvPr/>
        </p:nvSpPr>
        <p:spPr>
          <a:xfrm>
            <a:off x="2896000" y="21205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52" name="Google Shape;252;p29"/>
          <p:cNvSpPr txBox="1"/>
          <p:nvPr/>
        </p:nvSpPr>
        <p:spPr>
          <a:xfrm>
            <a:off x="2351200" y="25717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53" name="Google Shape;253;p29"/>
          <p:cNvSpPr txBox="1"/>
          <p:nvPr/>
        </p:nvSpPr>
        <p:spPr>
          <a:xfrm>
            <a:off x="2485050" y="33011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54" name="Google Shape;254;p29"/>
          <p:cNvSpPr txBox="1"/>
          <p:nvPr/>
        </p:nvSpPr>
        <p:spPr>
          <a:xfrm>
            <a:off x="2783825" y="373251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255" name="Google Shape;255;p29"/>
          <p:cNvCxnSpPr>
            <a:stCxn id="239" idx="0"/>
            <a:endCxn id="239" idx="4"/>
          </p:cNvCxnSpPr>
          <p:nvPr/>
        </p:nvCxnSpPr>
        <p:spPr>
          <a:xfrm>
            <a:off x="4316250" y="1959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56" name="Google Shape;256;p29"/>
          <p:cNvCxnSpPr/>
          <p:nvPr/>
        </p:nvCxnSpPr>
        <p:spPr>
          <a:xfrm>
            <a:off x="4316250" y="35405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29"/>
          <p:cNvCxnSpPr/>
          <p:nvPr/>
        </p:nvCxnSpPr>
        <p:spPr>
          <a:xfrm>
            <a:off x="6549825" y="2746725"/>
            <a:ext cx="0" cy="979800"/>
          </a:xfrm>
          <a:prstGeom prst="straightConnector1">
            <a:avLst/>
          </a:prstGeom>
          <a:noFill/>
          <a:ln cap="flat" cmpd="sng" w="9525">
            <a:solidFill>
              <a:schemeClr val="dk1"/>
            </a:solidFill>
            <a:prstDash val="solid"/>
            <a:round/>
            <a:headEnd len="med" w="med" type="none"/>
            <a:tailEnd len="med" w="med" type="none"/>
          </a:ln>
        </p:spPr>
      </p:cxnSp>
      <p:sp>
        <p:nvSpPr>
          <p:cNvPr id="258" name="Google Shape;258;p29"/>
          <p:cNvSpPr txBox="1"/>
          <p:nvPr/>
        </p:nvSpPr>
        <p:spPr>
          <a:xfrm>
            <a:off x="39234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59" name="Google Shape;259;p29"/>
          <p:cNvSpPr txBox="1"/>
          <p:nvPr/>
        </p:nvSpPr>
        <p:spPr>
          <a:xfrm>
            <a:off x="4299600" y="2249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0</a:t>
            </a:r>
            <a:endParaRPr b="1">
              <a:latin typeface="Proxima Nova"/>
              <a:ea typeface="Proxima Nova"/>
              <a:cs typeface="Proxima Nova"/>
              <a:sym typeface="Proxima Nova"/>
            </a:endParaRPr>
          </a:p>
        </p:txBody>
      </p:sp>
      <p:sp>
        <p:nvSpPr>
          <p:cNvPr id="260" name="Google Shape;260;p29"/>
          <p:cNvSpPr txBox="1"/>
          <p:nvPr/>
        </p:nvSpPr>
        <p:spPr>
          <a:xfrm>
            <a:off x="3865300"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61" name="Google Shape;261;p29"/>
          <p:cNvSpPr txBox="1"/>
          <p:nvPr/>
        </p:nvSpPr>
        <p:spPr>
          <a:xfrm>
            <a:off x="4328975" y="3830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62" name="Google Shape;262;p29"/>
          <p:cNvSpPr txBox="1"/>
          <p:nvPr/>
        </p:nvSpPr>
        <p:spPr>
          <a:xfrm>
            <a:off x="6104800" y="3042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263" name="Google Shape;263;p29"/>
          <p:cNvSpPr txBox="1"/>
          <p:nvPr/>
        </p:nvSpPr>
        <p:spPr>
          <a:xfrm>
            <a:off x="6549825" y="3042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264" name="Google Shape;264;p29"/>
          <p:cNvSpPr txBox="1"/>
          <p:nvPr/>
        </p:nvSpPr>
        <p:spPr>
          <a:xfrm>
            <a:off x="8023125" y="30365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cxnSp>
        <p:nvCxnSpPr>
          <p:cNvPr id="265" name="Google Shape;265;p29"/>
          <p:cNvCxnSpPr>
            <a:endCxn id="264" idx="1"/>
          </p:cNvCxnSpPr>
          <p:nvPr/>
        </p:nvCxnSpPr>
        <p:spPr>
          <a:xfrm>
            <a:off x="7039725" y="3236625"/>
            <a:ext cx="98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Propagation</a:t>
            </a:r>
            <a:endParaRPr/>
          </a:p>
        </p:txBody>
      </p:sp>
      <p:sp>
        <p:nvSpPr>
          <p:cNvPr id="271" name="Google Shape;271;p30"/>
          <p:cNvSpPr/>
          <p:nvPr/>
        </p:nvSpPr>
        <p:spPr>
          <a:xfrm>
            <a:off x="941188" y="12912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941188" y="2872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3461238" y="287242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3461238" y="12912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5694813" y="2084575"/>
            <a:ext cx="979800" cy="97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30"/>
          <p:cNvCxnSpPr>
            <a:stCxn id="271" idx="6"/>
            <a:endCxn id="274" idx="2"/>
          </p:cNvCxnSpPr>
          <p:nvPr/>
        </p:nvCxnSpPr>
        <p:spPr>
          <a:xfrm>
            <a:off x="1920988" y="178117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0"/>
          <p:cNvCxnSpPr>
            <a:stCxn id="274" idx="6"/>
            <a:endCxn id="275" idx="2"/>
          </p:cNvCxnSpPr>
          <p:nvPr/>
        </p:nvCxnSpPr>
        <p:spPr>
          <a:xfrm>
            <a:off x="4441038" y="1781175"/>
            <a:ext cx="1253700" cy="7932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0"/>
          <p:cNvCxnSpPr>
            <a:stCxn id="273" idx="6"/>
            <a:endCxn id="275" idx="2"/>
          </p:cNvCxnSpPr>
          <p:nvPr/>
        </p:nvCxnSpPr>
        <p:spPr>
          <a:xfrm flipH="1" rot="10800000">
            <a:off x="4441038" y="2574525"/>
            <a:ext cx="1253700" cy="7878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30"/>
          <p:cNvCxnSpPr>
            <a:endCxn id="273" idx="2"/>
          </p:cNvCxnSpPr>
          <p:nvPr/>
        </p:nvCxnSpPr>
        <p:spPr>
          <a:xfrm>
            <a:off x="1921038" y="3362325"/>
            <a:ext cx="154020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0"/>
          <p:cNvCxnSpPr>
            <a:stCxn id="271" idx="6"/>
            <a:endCxn id="273" idx="2"/>
          </p:cNvCxnSpPr>
          <p:nvPr/>
        </p:nvCxnSpPr>
        <p:spPr>
          <a:xfrm>
            <a:off x="1920988" y="1781175"/>
            <a:ext cx="1540200" cy="15813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0"/>
          <p:cNvCxnSpPr>
            <a:stCxn id="272" idx="6"/>
            <a:endCxn id="274" idx="2"/>
          </p:cNvCxnSpPr>
          <p:nvPr/>
        </p:nvCxnSpPr>
        <p:spPr>
          <a:xfrm flipH="1" rot="10800000">
            <a:off x="1920988" y="1781325"/>
            <a:ext cx="1540200" cy="158100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30"/>
          <p:cNvSpPr txBox="1"/>
          <p:nvPr/>
        </p:nvSpPr>
        <p:spPr>
          <a:xfrm>
            <a:off x="4826588" y="1628050"/>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283" name="Google Shape;283;p30"/>
          <p:cNvSpPr txBox="1"/>
          <p:nvPr/>
        </p:nvSpPr>
        <p:spPr>
          <a:xfrm>
            <a:off x="5011288" y="3033175"/>
            <a:ext cx="4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84" name="Google Shape;284;p30"/>
          <p:cNvSpPr txBox="1"/>
          <p:nvPr/>
        </p:nvSpPr>
        <p:spPr>
          <a:xfrm>
            <a:off x="1226913" y="1628050"/>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285" name="Google Shape;285;p30"/>
          <p:cNvSpPr txBox="1"/>
          <p:nvPr/>
        </p:nvSpPr>
        <p:spPr>
          <a:xfrm>
            <a:off x="1158688" y="3162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286" name="Google Shape;286;p30"/>
          <p:cNvSpPr txBox="1"/>
          <p:nvPr/>
        </p:nvSpPr>
        <p:spPr>
          <a:xfrm>
            <a:off x="2530888" y="14524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287" name="Google Shape;287;p30"/>
          <p:cNvSpPr txBox="1"/>
          <p:nvPr/>
        </p:nvSpPr>
        <p:spPr>
          <a:xfrm>
            <a:off x="1986088" y="19036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88" name="Google Shape;288;p30"/>
          <p:cNvSpPr txBox="1"/>
          <p:nvPr/>
        </p:nvSpPr>
        <p:spPr>
          <a:xfrm>
            <a:off x="2119938" y="263296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289" name="Google Shape;289;p30"/>
          <p:cNvSpPr txBox="1"/>
          <p:nvPr/>
        </p:nvSpPr>
        <p:spPr>
          <a:xfrm>
            <a:off x="2418713" y="3064363"/>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cxnSp>
        <p:nvCxnSpPr>
          <p:cNvPr id="290" name="Google Shape;290;p30"/>
          <p:cNvCxnSpPr>
            <a:stCxn id="274" idx="0"/>
            <a:endCxn id="274" idx="4"/>
          </p:cNvCxnSpPr>
          <p:nvPr/>
        </p:nvCxnSpPr>
        <p:spPr>
          <a:xfrm>
            <a:off x="3951138" y="129127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91" name="Google Shape;291;p30"/>
          <p:cNvCxnSpPr/>
          <p:nvPr/>
        </p:nvCxnSpPr>
        <p:spPr>
          <a:xfrm>
            <a:off x="3951138" y="2872425"/>
            <a:ext cx="0" cy="979800"/>
          </a:xfrm>
          <a:prstGeom prst="straightConnector1">
            <a:avLst/>
          </a:prstGeom>
          <a:noFill/>
          <a:ln cap="flat" cmpd="sng" w="9525">
            <a:solidFill>
              <a:schemeClr val="dk1"/>
            </a:solidFill>
            <a:prstDash val="solid"/>
            <a:round/>
            <a:headEnd len="med" w="med" type="none"/>
            <a:tailEnd len="med" w="med" type="none"/>
          </a:ln>
        </p:spPr>
      </p:cxnSp>
      <p:cxnSp>
        <p:nvCxnSpPr>
          <p:cNvPr id="292" name="Google Shape;292;p30"/>
          <p:cNvCxnSpPr/>
          <p:nvPr/>
        </p:nvCxnSpPr>
        <p:spPr>
          <a:xfrm>
            <a:off x="6184713" y="2078575"/>
            <a:ext cx="0" cy="979800"/>
          </a:xfrm>
          <a:prstGeom prst="straightConnector1">
            <a:avLst/>
          </a:prstGeom>
          <a:noFill/>
          <a:ln cap="flat" cmpd="sng" w="9525">
            <a:solidFill>
              <a:schemeClr val="dk1"/>
            </a:solidFill>
            <a:prstDash val="solid"/>
            <a:round/>
            <a:headEnd len="med" w="med" type="none"/>
            <a:tailEnd len="med" w="med" type="none"/>
          </a:ln>
        </p:spPr>
      </p:cxnSp>
      <p:sp>
        <p:nvSpPr>
          <p:cNvPr id="293" name="Google Shape;293;p30"/>
          <p:cNvSpPr txBox="1"/>
          <p:nvPr/>
        </p:nvSpPr>
        <p:spPr>
          <a:xfrm>
            <a:off x="3558288" y="15810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a:t>
            </a:r>
            <a:endParaRPr b="1">
              <a:latin typeface="Proxima Nova"/>
              <a:ea typeface="Proxima Nova"/>
              <a:cs typeface="Proxima Nova"/>
              <a:sym typeface="Proxima Nova"/>
            </a:endParaRPr>
          </a:p>
        </p:txBody>
      </p:sp>
      <p:sp>
        <p:nvSpPr>
          <p:cNvPr id="294" name="Google Shape;294;p30"/>
          <p:cNvSpPr txBox="1"/>
          <p:nvPr/>
        </p:nvSpPr>
        <p:spPr>
          <a:xfrm>
            <a:off x="3934488" y="15810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0</a:t>
            </a:r>
            <a:endParaRPr b="1">
              <a:latin typeface="Proxima Nova"/>
              <a:ea typeface="Proxima Nova"/>
              <a:cs typeface="Proxima Nova"/>
              <a:sym typeface="Proxima Nova"/>
            </a:endParaRPr>
          </a:p>
        </p:txBody>
      </p:sp>
      <p:sp>
        <p:nvSpPr>
          <p:cNvPr id="295" name="Google Shape;295;p30"/>
          <p:cNvSpPr txBox="1"/>
          <p:nvPr/>
        </p:nvSpPr>
        <p:spPr>
          <a:xfrm>
            <a:off x="3500188" y="3162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96" name="Google Shape;296;p30"/>
          <p:cNvSpPr txBox="1"/>
          <p:nvPr/>
        </p:nvSpPr>
        <p:spPr>
          <a:xfrm>
            <a:off x="3963863" y="316222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19</a:t>
            </a:r>
            <a:endParaRPr b="1">
              <a:latin typeface="Proxima Nova"/>
              <a:ea typeface="Proxima Nova"/>
              <a:cs typeface="Proxima Nova"/>
              <a:sym typeface="Proxima Nova"/>
            </a:endParaRPr>
          </a:p>
        </p:txBody>
      </p:sp>
      <p:sp>
        <p:nvSpPr>
          <p:cNvPr id="297" name="Google Shape;297;p30"/>
          <p:cNvSpPr txBox="1"/>
          <p:nvPr/>
        </p:nvSpPr>
        <p:spPr>
          <a:xfrm>
            <a:off x="5739688" y="2374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298" name="Google Shape;298;p30"/>
          <p:cNvSpPr txBox="1"/>
          <p:nvPr/>
        </p:nvSpPr>
        <p:spPr>
          <a:xfrm>
            <a:off x="6184713" y="2374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sp>
        <p:nvSpPr>
          <p:cNvPr id="299" name="Google Shape;299;p30"/>
          <p:cNvSpPr txBox="1"/>
          <p:nvPr/>
        </p:nvSpPr>
        <p:spPr>
          <a:xfrm>
            <a:off x="7658013" y="2368375"/>
            <a:ext cx="5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38</a:t>
            </a:r>
            <a:endParaRPr b="1">
              <a:latin typeface="Proxima Nova"/>
              <a:ea typeface="Proxima Nova"/>
              <a:cs typeface="Proxima Nova"/>
              <a:sym typeface="Proxima Nova"/>
            </a:endParaRPr>
          </a:p>
        </p:txBody>
      </p:sp>
      <p:cxnSp>
        <p:nvCxnSpPr>
          <p:cNvPr id="300" name="Google Shape;300;p30"/>
          <p:cNvCxnSpPr>
            <a:endCxn id="299" idx="1"/>
          </p:cNvCxnSpPr>
          <p:nvPr/>
        </p:nvCxnSpPr>
        <p:spPr>
          <a:xfrm>
            <a:off x="6674613" y="2568475"/>
            <a:ext cx="983400" cy="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30"/>
          <p:cNvSpPr txBox="1"/>
          <p:nvPr/>
        </p:nvSpPr>
        <p:spPr>
          <a:xfrm>
            <a:off x="3347400" y="4150275"/>
            <a:ext cx="29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 is       .       What about </a:t>
            </a:r>
            <a:endParaRPr>
              <a:latin typeface="Proxima Nova"/>
              <a:ea typeface="Proxima Nova"/>
              <a:cs typeface="Proxima Nova"/>
              <a:sym typeface="Proxima Nova"/>
            </a:endParaRPr>
          </a:p>
        </p:txBody>
      </p:sp>
      <p:pic>
        <p:nvPicPr>
          <p:cNvPr id="302" name="Google Shape;302;p30"/>
          <p:cNvPicPr preferRelativeResize="0"/>
          <p:nvPr/>
        </p:nvPicPr>
        <p:blipFill>
          <a:blip r:embed="rId3">
            <a:alphaModFix/>
          </a:blip>
          <a:stretch>
            <a:fillRect/>
          </a:stretch>
        </p:blipFill>
        <p:spPr>
          <a:xfrm>
            <a:off x="4078975" y="4156609"/>
            <a:ext cx="255831" cy="511113"/>
          </a:xfrm>
          <a:prstGeom prst="rect">
            <a:avLst/>
          </a:prstGeom>
          <a:noFill/>
          <a:ln>
            <a:noFill/>
          </a:ln>
        </p:spPr>
      </p:pic>
      <p:pic>
        <p:nvPicPr>
          <p:cNvPr id="303" name="Google Shape;303;p30"/>
          <p:cNvPicPr preferRelativeResize="0"/>
          <p:nvPr/>
        </p:nvPicPr>
        <p:blipFill>
          <a:blip r:embed="rId4">
            <a:alphaModFix/>
          </a:blip>
          <a:stretch>
            <a:fillRect/>
          </a:stretch>
        </p:blipFill>
        <p:spPr>
          <a:xfrm>
            <a:off x="5694740" y="4131214"/>
            <a:ext cx="348860" cy="4986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Propagation Formulas</a:t>
            </a:r>
            <a:endParaRPr/>
          </a:p>
        </p:txBody>
      </p:sp>
      <p:sp>
        <p:nvSpPr>
          <p:cNvPr id="309" name="Google Shape;3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31"/>
          <p:cNvPicPr preferRelativeResize="0"/>
          <p:nvPr/>
        </p:nvPicPr>
        <p:blipFill>
          <a:blip r:embed="rId3">
            <a:alphaModFix/>
          </a:blip>
          <a:stretch>
            <a:fillRect/>
          </a:stretch>
        </p:blipFill>
        <p:spPr>
          <a:xfrm>
            <a:off x="2387624" y="1534200"/>
            <a:ext cx="4368750" cy="278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320625"/>
            <a:ext cx="8520600" cy="39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Machine learning is all about finding trends in data, and extrapolating those trends for real world solutions. The goal is to make a model “learn” by giving it data, making it take a “guess”, and correcting its “learning” based on that guess</a:t>
            </a:r>
            <a:endParaRPr/>
          </a:p>
        </p:txBody>
      </p:sp>
      <p:pic>
        <p:nvPicPr>
          <p:cNvPr id="67" name="Google Shape;67;p14"/>
          <p:cNvPicPr preferRelativeResize="0"/>
          <p:nvPr/>
        </p:nvPicPr>
        <p:blipFill>
          <a:blip r:embed="rId3">
            <a:alphaModFix/>
          </a:blip>
          <a:stretch>
            <a:fillRect/>
          </a:stretch>
        </p:blipFill>
        <p:spPr>
          <a:xfrm>
            <a:off x="2022538" y="945850"/>
            <a:ext cx="5098924" cy="2574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The Neural Network</a:t>
            </a:r>
            <a:endParaRPr sz="3400"/>
          </a:p>
        </p:txBody>
      </p:sp>
      <p:sp>
        <p:nvSpPr>
          <p:cNvPr id="316" name="Google Shape;316;p3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17" name="Google Shape;317;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Also known as the multilayer perceptron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Neural Network</a:t>
            </a:r>
            <a:endParaRPr/>
          </a:p>
        </p:txBody>
      </p:sp>
      <p:sp>
        <p:nvSpPr>
          <p:cNvPr id="323" name="Google Shape;3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simplest neural network is just a </a:t>
            </a:r>
            <a:r>
              <a:rPr lang="en"/>
              <a:t>collection</a:t>
            </a:r>
            <a:r>
              <a:rPr lang="en"/>
              <a:t> of perceptrons</a:t>
            </a:r>
            <a:br>
              <a:rPr lang="en"/>
            </a:br>
            <a:endParaRPr/>
          </a:p>
          <a:p>
            <a:pPr indent="-342900" lvl="0" marL="457200" rtl="0" algn="l">
              <a:spcBef>
                <a:spcPts val="0"/>
              </a:spcBef>
              <a:spcAft>
                <a:spcPts val="0"/>
              </a:spcAft>
              <a:buSzPts val="1800"/>
              <a:buChar char="●"/>
            </a:pPr>
            <a:r>
              <a:rPr lang="en"/>
              <a:t>Consists of an input layer, hidden </a:t>
            </a:r>
            <a:r>
              <a:rPr lang="en"/>
              <a:t>layers</a:t>
            </a:r>
            <a:r>
              <a:rPr lang="en"/>
              <a:t>, and an output layer</a:t>
            </a:r>
            <a:br>
              <a:rPr lang="en"/>
            </a:br>
            <a:endParaRPr/>
          </a:p>
          <a:p>
            <a:pPr indent="-342900" lvl="0" marL="457200" rtl="0" algn="l">
              <a:spcBef>
                <a:spcPts val="0"/>
              </a:spcBef>
              <a:spcAft>
                <a:spcPts val="0"/>
              </a:spcAft>
              <a:buSzPts val="1800"/>
              <a:buChar char="●"/>
            </a:pPr>
            <a:r>
              <a:rPr lang="en"/>
              <a:t>Same loss function and goal, minimize the loss function</a:t>
            </a:r>
            <a:endParaRPr/>
          </a:p>
        </p:txBody>
      </p:sp>
      <p:pic>
        <p:nvPicPr>
          <p:cNvPr id="324" name="Google Shape;324;p33"/>
          <p:cNvPicPr preferRelativeResize="0"/>
          <p:nvPr/>
        </p:nvPicPr>
        <p:blipFill>
          <a:blip r:embed="rId3">
            <a:alphaModFix/>
          </a:blip>
          <a:stretch>
            <a:fillRect/>
          </a:stretch>
        </p:blipFill>
        <p:spPr>
          <a:xfrm>
            <a:off x="2621675" y="2918851"/>
            <a:ext cx="3900625" cy="197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Neural Networks</a:t>
            </a:r>
            <a:endParaRPr/>
          </a:p>
        </p:txBody>
      </p:sp>
      <p:sp>
        <p:nvSpPr>
          <p:cNvPr id="330" name="Google Shape;33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Refresher: There is a train set, a validation set, and a test set</a:t>
            </a:r>
            <a:br>
              <a:rPr lang="en"/>
            </a:br>
            <a:endParaRPr/>
          </a:p>
          <a:p>
            <a:pPr indent="-342900" lvl="0" marL="457200" rtl="0" algn="l">
              <a:spcBef>
                <a:spcPts val="0"/>
              </a:spcBef>
              <a:spcAft>
                <a:spcPts val="0"/>
              </a:spcAft>
              <a:buSzPts val="1800"/>
              <a:buChar char="●"/>
            </a:pPr>
            <a:r>
              <a:rPr lang="en"/>
              <a:t>1st: Randomly split your dataset into these three sets, usually with a 60-20-20 split</a:t>
            </a:r>
            <a:br>
              <a:rPr lang="en"/>
            </a:br>
            <a:endParaRPr/>
          </a:p>
          <a:p>
            <a:pPr indent="-342900" lvl="0" marL="457200" rtl="0" algn="l">
              <a:spcBef>
                <a:spcPts val="0"/>
              </a:spcBef>
              <a:spcAft>
                <a:spcPts val="0"/>
              </a:spcAft>
              <a:buSzPts val="1800"/>
              <a:buChar char="●"/>
            </a:pPr>
            <a:r>
              <a:rPr lang="en"/>
              <a:t>Fit the model with the train data and use the validation data as intermediate benchmarks</a:t>
            </a:r>
            <a:br>
              <a:rPr lang="en"/>
            </a:br>
            <a:endParaRPr/>
          </a:p>
          <a:p>
            <a:pPr indent="-342900" lvl="0" marL="457200" rtl="0" algn="l">
              <a:spcBef>
                <a:spcPts val="0"/>
              </a:spcBef>
              <a:spcAft>
                <a:spcPts val="0"/>
              </a:spcAft>
              <a:buSzPts val="1800"/>
              <a:buChar char="●"/>
            </a:pPr>
            <a:r>
              <a:rPr lang="en"/>
              <a:t>Report the findings of </a:t>
            </a:r>
            <a:r>
              <a:rPr lang="en"/>
              <a:t>the</a:t>
            </a:r>
            <a:r>
              <a:rPr lang="en"/>
              <a:t> unseen test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6" name="Google Shape;33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35"/>
          <p:cNvPicPr preferRelativeResize="0"/>
          <p:nvPr/>
        </p:nvPicPr>
        <p:blipFill rotWithShape="1">
          <a:blip r:embed="rId3">
            <a:alphaModFix/>
          </a:blip>
          <a:srcRect b="0" l="0" r="0" t="7655"/>
          <a:stretch/>
        </p:blipFill>
        <p:spPr>
          <a:xfrm>
            <a:off x="19475" y="0"/>
            <a:ext cx="9105050" cy="4749699"/>
          </a:xfrm>
          <a:prstGeom prst="rect">
            <a:avLst/>
          </a:prstGeom>
          <a:noFill/>
          <a:ln>
            <a:noFill/>
          </a:ln>
        </p:spPr>
      </p:pic>
      <p:sp>
        <p:nvSpPr>
          <p:cNvPr id="338" name="Google Shape;338;p35"/>
          <p:cNvSpPr txBox="1"/>
          <p:nvPr/>
        </p:nvSpPr>
        <p:spPr>
          <a:xfrm>
            <a:off x="110800" y="4749700"/>
            <a:ext cx="46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Proxima Nova"/>
                <a:ea typeface="Proxima Nova"/>
                <a:cs typeface="Proxima Nova"/>
                <a:sym typeface="Proxima Nova"/>
                <a:hlinkClick r:id="rId4"/>
              </a:rPr>
              <a:t>https://kylebradbury.github.io/ids705/syllabus.html</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the Notebooks</a:t>
            </a:r>
            <a:endParaRPr/>
          </a:p>
        </p:txBody>
      </p:sp>
      <p:sp>
        <p:nvSpPr>
          <p:cNvPr id="344" name="Google Shape;34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a:t>
            </a:r>
            <a:r>
              <a:rPr lang="en"/>
              <a:t>recommend doing everything locally (easier)</a:t>
            </a:r>
            <a:br>
              <a:rPr lang="en"/>
            </a:br>
            <a:endParaRPr/>
          </a:p>
          <a:p>
            <a:pPr indent="-342900" lvl="0" marL="457200" rtl="0" algn="l">
              <a:spcBef>
                <a:spcPts val="0"/>
              </a:spcBef>
              <a:spcAft>
                <a:spcPts val="0"/>
              </a:spcAft>
              <a:buSzPts val="1800"/>
              <a:buChar char="●"/>
            </a:pPr>
            <a:r>
              <a:rPr lang="en"/>
              <a:t>Install Anaconda (</a:t>
            </a:r>
            <a:r>
              <a:rPr lang="en" u="sng">
                <a:solidFill>
                  <a:schemeClr val="hlink"/>
                </a:solidFill>
                <a:hlinkClick r:id="rId3"/>
              </a:rPr>
              <a:t>https://www.anaconda.com/</a:t>
            </a:r>
            <a:r>
              <a:rPr lang="en"/>
              <a:t>)</a:t>
            </a:r>
            <a:endParaRPr/>
          </a:p>
          <a:p>
            <a:pPr indent="-317500" lvl="1" marL="914400" rtl="0" algn="l">
              <a:spcBef>
                <a:spcPts val="0"/>
              </a:spcBef>
              <a:spcAft>
                <a:spcPts val="0"/>
              </a:spcAft>
              <a:buSzPts val="1400"/>
              <a:buChar char="○"/>
            </a:pPr>
            <a:r>
              <a:rPr lang="en"/>
              <a:t>conda create -n dukeignite python=3.7</a:t>
            </a:r>
            <a:endParaRPr/>
          </a:p>
          <a:p>
            <a:pPr indent="-317500" lvl="1" marL="914400" rtl="0" algn="l">
              <a:spcBef>
                <a:spcPts val="0"/>
              </a:spcBef>
              <a:spcAft>
                <a:spcPts val="0"/>
              </a:spcAft>
              <a:buSzPts val="1400"/>
              <a:buChar char="○"/>
            </a:pPr>
            <a:r>
              <a:rPr lang="en"/>
              <a:t>conda activate dukeignite</a:t>
            </a:r>
            <a:endParaRPr/>
          </a:p>
          <a:p>
            <a:pPr indent="-317500" lvl="1" marL="914400" rtl="0" algn="l">
              <a:spcBef>
                <a:spcPts val="0"/>
              </a:spcBef>
              <a:spcAft>
                <a:spcPts val="0"/>
              </a:spcAft>
              <a:buSzPts val="1400"/>
              <a:buChar char="○"/>
            </a:pPr>
            <a:r>
              <a:rPr lang="en"/>
              <a:t>pip install -r requirements.txt</a:t>
            </a:r>
            <a:endParaRPr/>
          </a:p>
        </p:txBody>
      </p:sp>
      <p:pic>
        <p:nvPicPr>
          <p:cNvPr id="345" name="Google Shape;345;p36"/>
          <p:cNvPicPr preferRelativeResize="0"/>
          <p:nvPr/>
        </p:nvPicPr>
        <p:blipFill>
          <a:blip r:embed="rId4">
            <a:alphaModFix/>
          </a:blip>
          <a:stretch>
            <a:fillRect/>
          </a:stretch>
        </p:blipFill>
        <p:spPr>
          <a:xfrm>
            <a:off x="3806625" y="2837103"/>
            <a:ext cx="4892493" cy="199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You Try!!</a:t>
            </a:r>
            <a:endParaRPr/>
          </a:p>
        </p:txBody>
      </p:sp>
      <p:pic>
        <p:nvPicPr>
          <p:cNvPr id="351" name="Google Shape;351;p37"/>
          <p:cNvPicPr preferRelativeResize="0"/>
          <p:nvPr/>
        </p:nvPicPr>
        <p:blipFill>
          <a:blip r:embed="rId3">
            <a:alphaModFix/>
          </a:blip>
          <a:stretch>
            <a:fillRect/>
          </a:stretch>
        </p:blipFill>
        <p:spPr>
          <a:xfrm>
            <a:off x="5745975" y="1500188"/>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Machine Learning</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different forms of machine learning, but the main two superclasses are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Supervised Learning</a:t>
            </a:r>
            <a:endParaRPr/>
          </a:p>
          <a:p>
            <a:pPr indent="-317500" lvl="1" marL="914400" rtl="0" algn="l">
              <a:spcBef>
                <a:spcPts val="0"/>
              </a:spcBef>
              <a:spcAft>
                <a:spcPts val="0"/>
              </a:spcAft>
              <a:buSzPts val="1400"/>
              <a:buChar char="○"/>
            </a:pPr>
            <a:r>
              <a:rPr lang="en"/>
              <a:t>You are given the input and the output, and your goal is to determine the correlation. Working with labelled data</a:t>
            </a:r>
            <a:br>
              <a:rPr lang="en"/>
            </a:br>
            <a:endParaRPr/>
          </a:p>
          <a:p>
            <a:pPr indent="-342900" lvl="0" marL="457200" rtl="0" algn="l">
              <a:spcBef>
                <a:spcPts val="0"/>
              </a:spcBef>
              <a:spcAft>
                <a:spcPts val="0"/>
              </a:spcAft>
              <a:buSzPts val="1800"/>
              <a:buChar char="●"/>
            </a:pPr>
            <a:r>
              <a:rPr lang="en"/>
              <a:t>Unsupervised Learning</a:t>
            </a:r>
            <a:endParaRPr/>
          </a:p>
          <a:p>
            <a:pPr indent="-317500" lvl="1" marL="914400" rtl="0" algn="l">
              <a:spcBef>
                <a:spcPts val="0"/>
              </a:spcBef>
              <a:spcAft>
                <a:spcPts val="0"/>
              </a:spcAft>
              <a:buSzPts val="1400"/>
              <a:buChar char="○"/>
            </a:pPr>
            <a:r>
              <a:rPr lang="en"/>
              <a:t>You are given the input, and the goal is to cluster or group this input. The data does not have a given label and your goal is to more determine the labels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Train/Validate/Test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main process for a standard supervised learning model comes in three steps</a:t>
            </a:r>
            <a:endParaRPr/>
          </a:p>
          <a:p>
            <a:pPr indent="-317500" lvl="1" marL="914400" rtl="0" algn="l">
              <a:spcBef>
                <a:spcPts val="0"/>
              </a:spcBef>
              <a:spcAft>
                <a:spcPts val="0"/>
              </a:spcAft>
              <a:buSzPts val="1400"/>
              <a:buChar char="○"/>
            </a:pPr>
            <a:r>
              <a:rPr lang="en"/>
              <a:t>Train - This is the process where the model “learns”. The input data is given to the model, and it processes this data row by row, produces an output, compares this output to the expected output, and updates the parameters of the model </a:t>
            </a:r>
            <a:br>
              <a:rPr lang="en"/>
            </a:br>
            <a:endParaRPr/>
          </a:p>
          <a:p>
            <a:pPr indent="-317500" lvl="1" marL="914400" rtl="0" algn="l">
              <a:spcBef>
                <a:spcPts val="0"/>
              </a:spcBef>
              <a:spcAft>
                <a:spcPts val="0"/>
              </a:spcAft>
              <a:buSzPts val="1400"/>
              <a:buChar char="○"/>
            </a:pPr>
            <a:r>
              <a:rPr lang="en"/>
              <a:t>Validate - This is the part of the dataset that is used to determine how well the model is doing during training. It is not used to adjust the parameters, but instead more global variables such as how fast we train or how big of a jump we make in minimizing</a:t>
            </a:r>
            <a:br>
              <a:rPr lang="en"/>
            </a:br>
            <a:endParaRPr/>
          </a:p>
          <a:p>
            <a:pPr indent="-317500" lvl="1" marL="914400" rtl="0" algn="l">
              <a:spcBef>
                <a:spcPts val="0"/>
              </a:spcBef>
              <a:spcAft>
                <a:spcPts val="0"/>
              </a:spcAft>
              <a:buSzPts val="1400"/>
              <a:buChar char="○"/>
            </a:pPr>
            <a:r>
              <a:rPr lang="en"/>
              <a:t>Test - This is unseen data that is used to evaluate the model. In literature, the accuracy or score of this model is the one reported and used as the “true” performance of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Parameters</a:t>
            </a:r>
            <a:r>
              <a:rPr lang="en"/>
              <a:t> - These are the weights of the model, the numbers we will use to do our calculations</a:t>
            </a:r>
            <a:endParaRPr/>
          </a:p>
          <a:p>
            <a:pPr indent="-342900" lvl="0" marL="457200" rtl="0" algn="l">
              <a:spcBef>
                <a:spcPts val="0"/>
              </a:spcBef>
              <a:spcAft>
                <a:spcPts val="0"/>
              </a:spcAft>
              <a:buSzPts val="1800"/>
              <a:buChar char="●"/>
            </a:pPr>
            <a:r>
              <a:rPr b="1" lang="en"/>
              <a:t>Hyperparameters</a:t>
            </a:r>
            <a:r>
              <a:rPr lang="en"/>
              <a:t> - More global variables that do not change in a single model such as input size, output size, hidden layer size, etc.</a:t>
            </a:r>
            <a:endParaRPr/>
          </a:p>
          <a:p>
            <a:pPr indent="-342900" lvl="0" marL="457200" rtl="0" algn="l">
              <a:spcBef>
                <a:spcPts val="0"/>
              </a:spcBef>
              <a:spcAft>
                <a:spcPts val="0"/>
              </a:spcAft>
              <a:buSzPts val="1800"/>
              <a:buChar char="●"/>
            </a:pPr>
            <a:r>
              <a:rPr b="1" lang="en"/>
              <a:t>Batch</a:t>
            </a:r>
            <a:r>
              <a:rPr lang="en"/>
              <a:t> - A subset of the training data that is used for one iteration of training</a:t>
            </a:r>
            <a:endParaRPr/>
          </a:p>
          <a:p>
            <a:pPr indent="-342900" lvl="0" marL="457200" rtl="0" algn="l">
              <a:spcBef>
                <a:spcPts val="0"/>
              </a:spcBef>
              <a:spcAft>
                <a:spcPts val="0"/>
              </a:spcAft>
              <a:buSzPts val="1800"/>
              <a:buChar char="●"/>
            </a:pPr>
            <a:r>
              <a:rPr b="1" lang="en"/>
              <a:t>Epoch</a:t>
            </a:r>
            <a:r>
              <a:rPr lang="en"/>
              <a:t> - A collection of 1 or more batches where all the the train data is eventually passed through the model</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Loss Function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goal is to minimize this loss function</a:t>
            </a:r>
            <a:endParaRPr/>
          </a:p>
        </p:txBody>
      </p:sp>
      <p:pic>
        <p:nvPicPr>
          <p:cNvPr id="92" name="Google Shape;92;p18"/>
          <p:cNvPicPr preferRelativeResize="0"/>
          <p:nvPr/>
        </p:nvPicPr>
        <p:blipFill>
          <a:blip r:embed="rId3">
            <a:alphaModFix/>
          </a:blip>
          <a:stretch>
            <a:fillRect/>
          </a:stretch>
        </p:blipFill>
        <p:spPr>
          <a:xfrm>
            <a:off x="1828375" y="1458625"/>
            <a:ext cx="4668575" cy="145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Gradient Descent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Gradient?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multivariable calculus, the gradient is a vector in the direction of the steepest slope. </a:t>
            </a:r>
            <a:br>
              <a:rPr lang="en"/>
            </a:br>
            <a:endParaRPr/>
          </a:p>
          <a:p>
            <a:pPr indent="-342900" lvl="0" marL="457200" rtl="0" algn="l">
              <a:spcBef>
                <a:spcPts val="0"/>
              </a:spcBef>
              <a:spcAft>
                <a:spcPts val="0"/>
              </a:spcAft>
              <a:buSzPts val="1800"/>
              <a:buChar char="●"/>
            </a:pPr>
            <a:r>
              <a:rPr lang="en"/>
              <a:t>Imagine</a:t>
            </a:r>
            <a:r>
              <a:rPr lang="en"/>
              <a:t> our loss </a:t>
            </a:r>
            <a:r>
              <a:rPr lang="en"/>
              <a:t>function</a:t>
            </a:r>
            <a:r>
              <a:rPr lang="en"/>
              <a:t> as a curve in a 3D space. If we keep moving in the direction of the gradient, we will reach the minimum loss</a:t>
            </a:r>
            <a:endParaRPr/>
          </a:p>
        </p:txBody>
      </p:sp>
      <p:pic>
        <p:nvPicPr>
          <p:cNvPr id="104" name="Google Shape;104;p20"/>
          <p:cNvPicPr preferRelativeResize="0"/>
          <p:nvPr/>
        </p:nvPicPr>
        <p:blipFill>
          <a:blip r:embed="rId3">
            <a:alphaModFix/>
          </a:blip>
          <a:stretch>
            <a:fillRect/>
          </a:stretch>
        </p:blipFill>
        <p:spPr>
          <a:xfrm>
            <a:off x="5797325" y="2773925"/>
            <a:ext cx="2989500" cy="2242125"/>
          </a:xfrm>
          <a:prstGeom prst="rect">
            <a:avLst/>
          </a:prstGeom>
          <a:noFill/>
          <a:ln>
            <a:noFill/>
          </a:ln>
        </p:spPr>
      </p:pic>
      <p:pic>
        <p:nvPicPr>
          <p:cNvPr id="105" name="Google Shape;105;p20"/>
          <p:cNvPicPr preferRelativeResize="0"/>
          <p:nvPr/>
        </p:nvPicPr>
        <p:blipFill>
          <a:blip r:embed="rId4">
            <a:alphaModFix/>
          </a:blip>
          <a:stretch>
            <a:fillRect/>
          </a:stretch>
        </p:blipFill>
        <p:spPr>
          <a:xfrm>
            <a:off x="744325" y="2878200"/>
            <a:ext cx="3754301" cy="2033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This!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https://uclaacm.github.io/gradient-descent-visualiser/#playground</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