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2"/>
  </p:handoutMasterIdLst>
  <p:sldIdLst>
    <p:sldId id="256" r:id="rId2"/>
    <p:sldId id="257" r:id="rId3"/>
    <p:sldId id="266" r:id="rId4"/>
    <p:sldId id="272" r:id="rId5"/>
    <p:sldId id="276" r:id="rId6"/>
    <p:sldId id="273" r:id="rId7"/>
    <p:sldId id="277" r:id="rId8"/>
    <p:sldId id="278" r:id="rId9"/>
    <p:sldId id="279" r:id="rId10"/>
    <p:sldId id="280" r:id="rId11"/>
    <p:sldId id="281" r:id="rId12"/>
    <p:sldId id="282" r:id="rId13"/>
    <p:sldId id="264" r:id="rId14"/>
    <p:sldId id="259" r:id="rId15"/>
    <p:sldId id="275" r:id="rId16"/>
    <p:sldId id="283" r:id="rId17"/>
    <p:sldId id="284" r:id="rId18"/>
    <p:sldId id="285" r:id="rId19"/>
    <p:sldId id="286" r:id="rId20"/>
    <p:sldId id="28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8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97582-9F24-4786-9CF6-78F44D4F98E3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8DE8F-40A6-4013-BA28-BDC9A2B32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74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iff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tiff"/><Relationship Id="rId5" Type="http://schemas.openxmlformats.org/officeDocument/2006/relationships/image" Target="../media/image33.tiff"/><Relationship Id="rId4" Type="http://schemas.openxmlformats.org/officeDocument/2006/relationships/image" Target="../media/image32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if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tiff"/><Relationship Id="rId5" Type="http://schemas.openxmlformats.org/officeDocument/2006/relationships/image" Target="../media/image33.tiff"/><Relationship Id="rId4" Type="http://schemas.openxmlformats.org/officeDocument/2006/relationships/image" Target="../media/image3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yaal/mandelbrot" TargetMode="External"/><Relationship Id="rId2" Type="http://schemas.openxmlformats.org/officeDocument/2006/relationships/hyperlink" Target="https://zhuanlan.zhihu.com/p/3278814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thematician" TargetMode="External"/><Relationship Id="rId2" Type="http://schemas.openxmlformats.org/officeDocument/2006/relationships/hyperlink" Target="https://en.wikipedia.org/wiki/Fract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gif"/><Relationship Id="rId5" Type="http://schemas.openxmlformats.org/officeDocument/2006/relationships/image" Target="../media/image17.png"/><Relationship Id="rId4" Type="http://schemas.openxmlformats.org/officeDocument/2006/relationships/hyperlink" Target="https://en.wikipedia.org/wiki/Michael_Barnsley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tiff"/><Relationship Id="rId4" Type="http://schemas.openxmlformats.org/officeDocument/2006/relationships/image" Target="../media/image2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>
                <a:solidFill>
                  <a:schemeClr val="accent1"/>
                </a:solidFill>
              </a:rPr>
              <a:t>Mandelbrot set</a:t>
            </a:r>
            <a:endParaRPr lang="zh-TW" altLang="en-US" sz="6000" dirty="0">
              <a:solidFill>
                <a:schemeClr val="accent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C000"/>
                </a:solidFill>
              </a:rPr>
              <a:t>組員：梁湘梅 鄧宇敦 廖重皓</a:t>
            </a:r>
          </a:p>
        </p:txBody>
      </p:sp>
    </p:spTree>
    <p:extLst>
      <p:ext uri="{BB962C8B-B14F-4D97-AF65-F5344CB8AC3E}">
        <p14:creationId xmlns:p14="http://schemas.microsoft.com/office/powerpoint/2010/main" val="342355677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</a:rPr>
              <a:t>Mandelbrot set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9C5690D-E1D9-AA43-961B-ECFCE051F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029" y="2097088"/>
            <a:ext cx="7511753" cy="339354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C1229E2A-0E4E-7245-AB09-D6A99062BDD2}"/>
                  </a:ext>
                </a:extLst>
              </p:cNvPr>
              <p:cNvSpPr txBox="1"/>
              <p:nvPr/>
            </p:nvSpPr>
            <p:spPr>
              <a:xfrm>
                <a:off x="8937171" y="2097088"/>
                <a:ext cx="2688772" cy="175432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en-US" altLang="zh-TW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zh-TW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en-US" altLang="zh-TW" b="0" dirty="0">
                  <a:solidFill>
                    <a:schemeClr val="bg1"/>
                  </a:solidFill>
                </a:endParaRPr>
              </a:p>
              <a:p>
                <a:endParaRPr kumimoji="1" lang="en-US" altLang="zh-TW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𝑖𝑦</m:t>
                      </m:r>
                    </m:oMath>
                  </m:oMathPara>
                </a14:m>
                <a:endParaRPr kumimoji="1" lang="en-US" altLang="zh-TW" b="0" dirty="0">
                  <a:solidFill>
                    <a:schemeClr val="bg1"/>
                  </a:solidFill>
                </a:endParaRPr>
              </a:p>
              <a:p>
                <a:endParaRPr kumimoji="1" lang="zh-TW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C1229E2A-0E4E-7245-AB09-D6A99062B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171" y="2097088"/>
                <a:ext cx="2688772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大括弧 8">
            <a:extLst>
              <a:ext uri="{FF2B5EF4-FFF2-40B4-BE49-F238E27FC236}">
                <a16:creationId xmlns:a16="http://schemas.microsoft.com/office/drawing/2014/main" id="{558CCEAC-879A-F645-BA4A-FEFB3101BD76}"/>
              </a:ext>
            </a:extLst>
          </p:cNvPr>
          <p:cNvSpPr/>
          <p:nvPr/>
        </p:nvSpPr>
        <p:spPr>
          <a:xfrm>
            <a:off x="9270610" y="2475959"/>
            <a:ext cx="239151" cy="498292"/>
          </a:xfrm>
          <a:prstGeom prst="leftBrac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8DF11C3-EFC7-6B43-9E12-52974DD15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7171" y="4142361"/>
            <a:ext cx="2688772" cy="124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18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</a:rPr>
              <a:t>Mandelbrot set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2E8FABBE-D822-904D-8392-F31E3E05E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668" y="1936847"/>
            <a:ext cx="7415067" cy="4422439"/>
          </a:xfrm>
        </p:spPr>
      </p:pic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972DBE11-328A-E54F-A6D4-39F712F793C2}"/>
              </a:ext>
            </a:extLst>
          </p:cNvPr>
          <p:cNvCxnSpPr>
            <a:cxnSpLocks/>
          </p:cNvCxnSpPr>
          <p:nvPr/>
        </p:nvCxnSpPr>
        <p:spPr>
          <a:xfrm flipV="1">
            <a:off x="6096000" y="3573194"/>
            <a:ext cx="417342" cy="196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D52AB6F-954B-404F-AFB4-21279E4315D8}"/>
              </a:ext>
            </a:extLst>
          </p:cNvPr>
          <p:cNvSpPr txBox="1"/>
          <p:nvPr/>
        </p:nvSpPr>
        <p:spPr>
          <a:xfrm>
            <a:off x="6513342" y="3052689"/>
            <a:ext cx="1392701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建立維度與ｘ、ｙ軸相符的空集合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05A9E8D-A824-6245-A184-5E3AA050B589}"/>
              </a:ext>
            </a:extLst>
          </p:cNvPr>
          <p:cNvGrpSpPr/>
          <p:nvPr/>
        </p:nvGrpSpPr>
        <p:grpSpPr>
          <a:xfrm>
            <a:off x="8623043" y="652032"/>
            <a:ext cx="3030982" cy="2862322"/>
            <a:chOff x="8602583" y="1917066"/>
            <a:chExt cx="3030982" cy="2862322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1BBF8FC-EBB5-CE41-99AA-6273E7DF4787}"/>
                </a:ext>
              </a:extLst>
            </p:cNvPr>
            <p:cNvSpPr txBox="1"/>
            <p:nvPr/>
          </p:nvSpPr>
          <p:spPr>
            <a:xfrm>
              <a:off x="8602583" y="1917066"/>
              <a:ext cx="3010486" cy="286232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/>
                  </a:solidFill>
                </a:rPr>
                <a:t>[                                   ]</a:t>
              </a:r>
            </a:p>
            <a:p>
              <a:r>
                <a:rPr kumimoji="1" lang="en-US" altLang="zh-TW" dirty="0">
                  <a:solidFill>
                    <a:schemeClr val="bg1"/>
                  </a:solidFill>
                </a:rPr>
                <a:t>[                                   ]</a:t>
              </a:r>
              <a:endParaRPr kumimoji="1" lang="zh-TW" altLang="en-US" dirty="0">
                <a:solidFill>
                  <a:schemeClr val="bg1"/>
                </a:solidFill>
              </a:endParaRPr>
            </a:p>
            <a:p>
              <a:r>
                <a:rPr kumimoji="1" lang="en-US" altLang="zh-TW" dirty="0">
                  <a:solidFill>
                    <a:schemeClr val="bg1"/>
                  </a:solidFill>
                </a:rPr>
                <a:t>[                                   ]</a:t>
              </a:r>
            </a:p>
            <a:p>
              <a:r>
                <a:rPr kumimoji="1" lang="en-US" altLang="zh-TW" dirty="0">
                  <a:solidFill>
                    <a:schemeClr val="bg1"/>
                  </a:solidFill>
                </a:rPr>
                <a:t>                   .</a:t>
              </a:r>
            </a:p>
            <a:p>
              <a:r>
                <a:rPr kumimoji="1" lang="en-US" altLang="zh-TW" dirty="0">
                  <a:solidFill>
                    <a:schemeClr val="bg1"/>
                  </a:solidFill>
                </a:rPr>
                <a:t>                   .</a:t>
              </a:r>
            </a:p>
            <a:p>
              <a:r>
                <a:rPr kumimoji="1" lang="en-US" altLang="zh-TW" dirty="0">
                  <a:solidFill>
                    <a:schemeClr val="bg1"/>
                  </a:solidFill>
                </a:rPr>
                <a:t>                   .</a:t>
              </a:r>
              <a:endParaRPr kumimoji="1" lang="zh-TW" altLang="en-US" dirty="0">
                <a:solidFill>
                  <a:schemeClr val="bg1"/>
                </a:solidFill>
              </a:endParaRPr>
            </a:p>
            <a:p>
              <a:r>
                <a:rPr kumimoji="1" lang="en-US" altLang="zh-TW" dirty="0">
                  <a:solidFill>
                    <a:schemeClr val="bg1"/>
                  </a:solidFill>
                </a:rPr>
                <a:t>[                                   ]</a:t>
              </a:r>
              <a:endParaRPr kumimoji="1" lang="zh-TW" altLang="en-US" dirty="0">
                <a:solidFill>
                  <a:schemeClr val="bg1"/>
                </a:solidFill>
              </a:endParaRPr>
            </a:p>
            <a:p>
              <a:r>
                <a:rPr kumimoji="1" lang="en-US" altLang="zh-TW" dirty="0">
                  <a:solidFill>
                    <a:schemeClr val="bg1"/>
                  </a:solidFill>
                </a:rPr>
                <a:t>[                                   ]</a:t>
              </a:r>
              <a:endParaRPr kumimoji="1" lang="zh-TW" altLang="en-US" dirty="0">
                <a:solidFill>
                  <a:schemeClr val="bg1"/>
                </a:solidFill>
              </a:endParaRPr>
            </a:p>
            <a:p>
              <a:r>
                <a:rPr kumimoji="1" lang="en-US" altLang="zh-TW" dirty="0">
                  <a:solidFill>
                    <a:schemeClr val="bg1"/>
                  </a:solidFill>
                </a:rPr>
                <a:t>[                                   ]</a:t>
              </a:r>
              <a:endParaRPr kumimoji="1" lang="zh-TW" altLang="en-US" dirty="0">
                <a:solidFill>
                  <a:schemeClr val="bg1"/>
                </a:solidFill>
              </a:endParaRPr>
            </a:p>
            <a:p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C035C6E-E1CA-354B-BFCE-4A810FFB0231}"/>
                </a:ext>
              </a:extLst>
            </p:cNvPr>
            <p:cNvSpPr txBox="1"/>
            <p:nvPr/>
          </p:nvSpPr>
          <p:spPr>
            <a:xfrm rot="5400000">
              <a:off x="10502505" y="3252744"/>
              <a:ext cx="17388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800" dirty="0" err="1">
                  <a:solidFill>
                    <a:schemeClr val="bg1"/>
                  </a:solidFill>
                </a:rPr>
                <a:t>realLen</a:t>
              </a:r>
              <a:endParaRPr kumimoji="1" lang="zh-TW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B4B26D1-71FD-7940-A425-F76234118DE0}"/>
                </a:ext>
              </a:extLst>
            </p:cNvPr>
            <p:cNvSpPr txBox="1"/>
            <p:nvPr/>
          </p:nvSpPr>
          <p:spPr>
            <a:xfrm>
              <a:off x="9316712" y="4308150"/>
              <a:ext cx="1617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 err="1">
                  <a:solidFill>
                    <a:schemeClr val="bg1"/>
                  </a:solidFill>
                </a:rPr>
                <a:t>imagLen</a:t>
              </a:r>
              <a:endParaRPr kumimoji="1" lang="zh-TW" altLang="en-U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7" name="圖片 16">
            <a:extLst>
              <a:ext uri="{FF2B5EF4-FFF2-40B4-BE49-F238E27FC236}">
                <a16:creationId xmlns:a16="http://schemas.microsoft.com/office/drawing/2014/main" id="{2C99299A-6966-104E-AC6B-A37902ED5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540" y="3770142"/>
            <a:ext cx="3010485" cy="283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7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</a:rPr>
              <a:t>Mandelbrot set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1590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14"/>
            </a:pP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chemeClr val="bg1"/>
                </a:solidFill>
              </a:rPr>
              <a:t>    </a:t>
            </a:r>
            <a:r>
              <a:rPr lang="en-US" altLang="zh-TW" dirty="0">
                <a:solidFill>
                  <a:srgbClr val="0070C0"/>
                </a:solidFill>
              </a:rPr>
              <a:t>for</a:t>
            </a:r>
            <a:r>
              <a:rPr lang="en-US" altLang="zh-TW" dirty="0">
                <a:solidFill>
                  <a:schemeClr val="bg1"/>
                </a:solidFill>
              </a:rPr>
              <a:t> ix </a:t>
            </a:r>
            <a:r>
              <a:rPr lang="en-US" altLang="zh-TW" dirty="0">
                <a:solidFill>
                  <a:srgbClr val="0070C0"/>
                </a:solidFill>
              </a:rPr>
              <a:t>in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range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dirty="0" err="1">
                <a:solidFill>
                  <a:schemeClr val="bg1"/>
                </a:solidFill>
              </a:rPr>
              <a:t>realLen</a:t>
            </a:r>
            <a:r>
              <a:rPr lang="en-US" altLang="zh-TW" dirty="0">
                <a:solidFill>
                  <a:schemeClr val="bg1"/>
                </a:solidFill>
              </a:rPr>
              <a:t>):</a:t>
            </a:r>
          </a:p>
          <a:p>
            <a:pPr marL="457200" indent="-457200">
              <a:buFont typeface="+mj-lt"/>
              <a:buAutoNum type="arabicPeriod" startAt="14"/>
            </a:pPr>
            <a:r>
              <a:rPr lang="zh-TW" altLang="en-US" dirty="0">
                <a:solidFill>
                  <a:schemeClr val="bg1"/>
                </a:solidFill>
              </a:rPr>
              <a:t>          </a:t>
            </a:r>
            <a:r>
              <a:rPr lang="en-US" altLang="zh-TW" dirty="0">
                <a:solidFill>
                  <a:srgbClr val="0070C0"/>
                </a:solidFill>
              </a:rPr>
              <a:t>for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iy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in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range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dirty="0" err="1">
                <a:solidFill>
                  <a:schemeClr val="bg1"/>
                </a:solidFill>
              </a:rPr>
              <a:t>imagLen</a:t>
            </a:r>
            <a:r>
              <a:rPr lang="en-US" altLang="zh-TW" dirty="0">
                <a:solidFill>
                  <a:schemeClr val="bg1"/>
                </a:solidFill>
              </a:rPr>
              <a:t>):</a:t>
            </a:r>
          </a:p>
          <a:p>
            <a:pPr marL="457200" indent="-457200">
              <a:buFont typeface="+mj-lt"/>
              <a:buAutoNum type="arabicPeriod" startAt="14"/>
            </a:pPr>
            <a:r>
              <a:rPr lang="zh-TW" altLang="en-US" dirty="0">
                <a:solidFill>
                  <a:schemeClr val="bg1"/>
                </a:solidFill>
              </a:rPr>
              <a:t>               </a:t>
            </a:r>
            <a:r>
              <a:rPr lang="en-US" altLang="zh-TW" dirty="0">
                <a:solidFill>
                  <a:schemeClr val="bg1"/>
                </a:solidFill>
              </a:rPr>
              <a:t>cx = </a:t>
            </a:r>
            <a:r>
              <a:rPr lang="en-US" altLang="zh-TW" dirty="0" err="1">
                <a:solidFill>
                  <a:schemeClr val="bg1"/>
                </a:solidFill>
              </a:rPr>
              <a:t>realAxis</a:t>
            </a:r>
            <a:r>
              <a:rPr lang="en-US" altLang="zh-TW" dirty="0">
                <a:solidFill>
                  <a:schemeClr val="bg1"/>
                </a:solidFill>
              </a:rPr>
              <a:t>[ix]</a:t>
            </a:r>
          </a:p>
          <a:p>
            <a:pPr marL="457200" indent="-457200">
              <a:buFont typeface="+mj-lt"/>
              <a:buAutoNum type="arabicPeriod" startAt="14"/>
            </a:pPr>
            <a:r>
              <a:rPr lang="zh-TW" altLang="en-US" dirty="0">
                <a:solidFill>
                  <a:schemeClr val="bg1"/>
                </a:solidFill>
              </a:rPr>
              <a:t>               </a:t>
            </a:r>
            <a:r>
              <a:rPr lang="en-US" altLang="zh-TW" dirty="0">
                <a:solidFill>
                  <a:schemeClr val="bg1"/>
                </a:solidFill>
              </a:rPr>
              <a:t>cy = </a:t>
            </a:r>
            <a:r>
              <a:rPr lang="en-US" altLang="zh-TW" dirty="0" err="1">
                <a:solidFill>
                  <a:schemeClr val="bg1"/>
                </a:solidFill>
              </a:rPr>
              <a:t>imagAxis</a:t>
            </a:r>
            <a:r>
              <a:rPr lang="en-US" altLang="zh-TW" dirty="0">
                <a:solidFill>
                  <a:schemeClr val="bg1"/>
                </a:solidFill>
              </a:rPr>
              <a:t>[</a:t>
            </a:r>
            <a:r>
              <a:rPr lang="en-US" altLang="zh-TW" dirty="0" err="1">
                <a:solidFill>
                  <a:schemeClr val="bg1"/>
                </a:solidFill>
              </a:rPr>
              <a:t>iy</a:t>
            </a:r>
            <a:r>
              <a:rPr lang="en-US" altLang="zh-TW" dirty="0">
                <a:solidFill>
                  <a:schemeClr val="bg1"/>
                </a:solidFill>
              </a:rPr>
              <a:t>]</a:t>
            </a:r>
          </a:p>
          <a:p>
            <a:pPr marL="457200" indent="-457200">
              <a:buFont typeface="+mj-lt"/>
              <a:buAutoNum type="arabicPeriod" startAt="14"/>
            </a:pP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chemeClr val="bg1"/>
                </a:solidFill>
              </a:rPr>
              <a:t>              </a:t>
            </a:r>
            <a:r>
              <a:rPr lang="en-US" altLang="zh-TW" dirty="0">
                <a:solidFill>
                  <a:schemeClr val="bg1"/>
                </a:solidFill>
              </a:rPr>
              <a:t>c = </a:t>
            </a: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complex</a:t>
            </a:r>
            <a:r>
              <a:rPr lang="en-US" altLang="zh-TW" dirty="0">
                <a:solidFill>
                  <a:schemeClr val="bg1"/>
                </a:solidFill>
              </a:rPr>
              <a:t>(cx, cy)</a:t>
            </a:r>
          </a:p>
          <a:p>
            <a:pPr marL="457200" indent="-457200">
              <a:buFont typeface="+mj-lt"/>
              <a:buAutoNum type="arabicPeriod" startAt="14"/>
            </a:pPr>
            <a:r>
              <a:rPr lang="zh-TW" altLang="en-US" dirty="0">
                <a:solidFill>
                  <a:schemeClr val="bg1"/>
                </a:solidFill>
              </a:rPr>
              <a:t>               </a:t>
            </a:r>
            <a:r>
              <a:rPr lang="en-US" altLang="zh-TW" dirty="0" err="1">
                <a:solidFill>
                  <a:schemeClr val="bg1"/>
                </a:solidFill>
              </a:rPr>
              <a:t>arr</a:t>
            </a:r>
            <a:r>
              <a:rPr lang="en-US" altLang="zh-TW" dirty="0">
                <a:solidFill>
                  <a:schemeClr val="bg1"/>
                </a:solidFill>
              </a:rPr>
              <a:t>[ix, </a:t>
            </a:r>
            <a:r>
              <a:rPr lang="en-US" altLang="zh-TW" dirty="0" err="1">
                <a:solidFill>
                  <a:schemeClr val="bg1"/>
                </a:solidFill>
              </a:rPr>
              <a:t>iy</a:t>
            </a:r>
            <a:r>
              <a:rPr lang="en-US" altLang="zh-TW" dirty="0">
                <a:solidFill>
                  <a:schemeClr val="bg1"/>
                </a:solidFill>
              </a:rPr>
              <a:t>] = EQ(c, threshold)</a:t>
            </a:r>
          </a:p>
          <a:p>
            <a:pPr marL="457200" indent="-457200">
              <a:buFont typeface="+mj-lt"/>
              <a:buAutoNum type="arabicPeriod" startAt="14"/>
            </a:pPr>
            <a:r>
              <a:rPr lang="en-US" altLang="zh-TW" dirty="0">
                <a:solidFill>
                  <a:schemeClr val="bg1"/>
                </a:solidFill>
              </a:rPr>
              <a:t> 	</a:t>
            </a:r>
            <a:r>
              <a:rPr lang="en-US" altLang="zh-TW" dirty="0" err="1">
                <a:solidFill>
                  <a:schemeClr val="bg1"/>
                </a:solidFill>
              </a:rPr>
              <a:t>plt.imshow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dirty="0" err="1">
                <a:solidFill>
                  <a:schemeClr val="bg1"/>
                </a:solidFill>
              </a:rPr>
              <a:t>arr.T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Font typeface="+mj-lt"/>
              <a:buAutoNum type="arabicPeriod" startAt="14"/>
            </a:pP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err="1">
                <a:solidFill>
                  <a:schemeClr val="bg1"/>
                </a:solidFill>
              </a:rPr>
              <a:t>plt.show</a:t>
            </a:r>
            <a:r>
              <a:rPr lang="en-US" altLang="zh-TW" dirty="0">
                <a:solidFill>
                  <a:schemeClr val="bg1"/>
                </a:solidFill>
              </a:rPr>
              <a:t>()</a:t>
            </a:r>
          </a:p>
          <a:p>
            <a:pPr marL="457200" indent="-457200">
              <a:buFont typeface="+mj-lt"/>
              <a:buAutoNum type="arabicPeriod" startAt="14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1543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</a:rPr>
              <a:t>Mandelbrot set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75407F0-D87A-FD49-97DC-4297D4135188}"/>
              </a:ext>
            </a:extLst>
          </p:cNvPr>
          <p:cNvSpPr txBox="1"/>
          <p:nvPr/>
        </p:nvSpPr>
        <p:spPr>
          <a:xfrm>
            <a:off x="932305" y="2101391"/>
            <a:ext cx="6455142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" altLang="zh-TW" sz="2800" dirty="0" err="1">
                <a:solidFill>
                  <a:schemeClr val="bg1"/>
                </a:solidFill>
              </a:rPr>
              <a:t>mandelbrot</a:t>
            </a:r>
            <a:r>
              <a:rPr kumimoji="1" lang="en" altLang="zh-TW" sz="2800" dirty="0">
                <a:solidFill>
                  <a:schemeClr val="bg1"/>
                </a:solidFill>
              </a:rPr>
              <a:t>(-1.5, -0.5, -0.5, 0.5, 100, 500)</a:t>
            </a:r>
            <a:endParaRPr kumimoji="1" lang="zh-TW" altLang="en-US" sz="2800" dirty="0">
              <a:solidFill>
                <a:schemeClr val="bg1"/>
              </a:solidFill>
            </a:endParaRP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613D347F-DCA0-0E46-A985-79F03DF6A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305" y="3429000"/>
            <a:ext cx="5163695" cy="1972994"/>
          </a:xfr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74CE610-1003-9B4E-B85A-44E378597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937" y="2936401"/>
            <a:ext cx="4025510" cy="364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39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</a:rPr>
              <a:t>Julia set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朱利亞集合（又譯為茹利亞集合，英語：</a:t>
            </a:r>
            <a:r>
              <a:rPr lang="en-US" altLang="zh-TW" dirty="0">
                <a:solidFill>
                  <a:schemeClr val="accent1"/>
                </a:solidFill>
              </a:rPr>
              <a:t>Julia set</a:t>
            </a:r>
            <a:r>
              <a:rPr lang="zh-TW" altLang="en-US" dirty="0"/>
              <a:t>）。</a:t>
            </a:r>
            <a:endParaRPr lang="en-US" altLang="zh-TW" dirty="0"/>
          </a:p>
          <a:p>
            <a:r>
              <a:rPr lang="zh-TW" altLang="en-US" dirty="0"/>
              <a:t>一個在複數平面上形成碎形的點的集合。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702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</a:rPr>
              <a:t>Julia set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𝑦𝑖</m:t>
                    </m:r>
                  </m:oMath>
                </a14:m>
                <a:r>
                  <a:rPr lang="zh-TW" altLang="en-US" sz="2400" dirty="0"/>
                  <a:t> </a:t>
                </a:r>
                <a:endParaRPr lang="en-US" altLang="zh-TW" sz="24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zh-TW" altLang="en-US" sz="2400" dirty="0"/>
                  <a:t>指定一複數 </a:t>
                </a:r>
                <a:r>
                  <a:rPr lang="en-US" altLang="zh-TW" sz="2400" dirty="0"/>
                  <a:t>c</a:t>
                </a:r>
                <a:r>
                  <a:rPr lang="zh-TW" altLang="en-US" sz="2400" dirty="0"/>
                  <a:t> ，從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sz="2400" dirty="0"/>
                  <a:t>開始疊代。</a:t>
                </a:r>
                <a:endParaRPr lang="en-US" altLang="zh-TW" sz="24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zh-TW" altLang="en-US" sz="2400" dirty="0"/>
                  <a:t>不同的參數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sz="2400" dirty="0"/>
                  <a:t> 可能使疊代出的數列</a:t>
                </a:r>
                <a:r>
                  <a:rPr lang="zh-TW" altLang="en-US" sz="2400" dirty="0">
                    <a:solidFill>
                      <a:srgbClr val="FFC000"/>
                    </a:solidFill>
                  </a:rPr>
                  <a:t>發散至無限大</a:t>
                </a:r>
                <a:r>
                  <a:rPr lang="zh-TW" altLang="en-US" sz="2400" dirty="0"/>
                  <a:t>，或</a:t>
                </a:r>
                <a:r>
                  <a:rPr lang="zh-TW" altLang="en-US" sz="2400" dirty="0">
                    <a:solidFill>
                      <a:srgbClr val="FFC000"/>
                    </a:solidFill>
                  </a:rPr>
                  <a:t>收斂在有限區域內</a:t>
                </a:r>
                <a:r>
                  <a:rPr lang="zh-TW" altLang="en-US" sz="2400" dirty="0"/>
                  <a:t>。</a:t>
                </a:r>
                <a:endParaRPr lang="en-US" altLang="zh-TW" sz="24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TW" sz="2400" dirty="0"/>
                  <a:t> </a:t>
                </a:r>
                <a:r>
                  <a:rPr lang="en-US" altLang="zh-TW" sz="2400" dirty="0">
                    <a:solidFill>
                      <a:schemeClr val="accent1"/>
                    </a:solidFill>
                  </a:rPr>
                  <a:t>Julia set</a:t>
                </a:r>
                <a:r>
                  <a:rPr lang="zh-TW" altLang="en-US" sz="2400" dirty="0"/>
                  <a:t>就是指</a:t>
                </a:r>
                <a:r>
                  <a:rPr lang="zh-TW" altLang="en-US" sz="2400" dirty="0">
                    <a:solidFill>
                      <a:srgbClr val="FFC000"/>
                    </a:solidFill>
                  </a:rPr>
                  <a:t>不使數列發散至無限大的參數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FFC000"/>
                    </a:solidFill>
                  </a:rPr>
                  <a:t> 之集合</a:t>
                </a:r>
                <a:r>
                  <a:rPr lang="zh-TW" altLang="en-US" sz="2400" dirty="0"/>
                  <a:t>。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769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</a:rPr>
              <a:t>Julia set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𝑦𝑖</m:t>
                    </m:r>
                  </m:oMath>
                </a14:m>
                <a:r>
                  <a:rPr lang="zh-TW" altLang="en-US" sz="2400" dirty="0"/>
                  <a:t> </a:t>
                </a:r>
                <a:endParaRPr lang="en-US" altLang="zh-TW" sz="24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zh-TW" altLang="en-US" sz="2400" dirty="0"/>
                  <a:t>指定一複數 </a:t>
                </a:r>
                <a:r>
                  <a:rPr lang="en-US" altLang="zh-TW" sz="2400" dirty="0"/>
                  <a:t>c</a:t>
                </a:r>
                <a:r>
                  <a:rPr lang="zh-TW" altLang="en-US" sz="2400" dirty="0"/>
                  <a:t> ，從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sz="2400" dirty="0"/>
                  <a:t>開始疊代。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1141411" y="3312269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 = -0.4 + 0.6i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766350" y="3312269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 = 0.285 + 0.01i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381648" y="3312269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 = -0.70176 - 0.3842i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130742" y="3279942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 = -0.835 - 0.2321i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470188B9-8B35-744A-804B-5011B4D80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18" y="3617007"/>
            <a:ext cx="2600178" cy="255955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6D565829-0094-4644-B65A-DFE9697E3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455" y="3617007"/>
            <a:ext cx="2600178" cy="255955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4566533-4497-B848-9FD1-63DA6F856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8675" y="3617007"/>
            <a:ext cx="2600178" cy="255955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C96EE938-5E38-244D-B8C3-0EF58CE743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5634" y="3617007"/>
            <a:ext cx="2600178" cy="255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41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</a:rPr>
              <a:t>Julia set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6D522FC-88F0-DB4A-A75B-E417075D7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097087"/>
            <a:ext cx="7003839" cy="27844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FE5CF22-30AA-2745-92B3-AC7DD710426A}"/>
                  </a:ext>
                </a:extLst>
              </p:cNvPr>
              <p:cNvSpPr txBox="1"/>
              <p:nvPr/>
            </p:nvSpPr>
            <p:spPr>
              <a:xfrm>
                <a:off x="8937171" y="2097088"/>
                <a:ext cx="2688772" cy="175432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en-US" altLang="zh-TW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𝑖𝑦</m:t>
                      </m:r>
                    </m:oMath>
                  </m:oMathPara>
                </a14:m>
                <a:endParaRPr kumimoji="1" lang="en-US" altLang="zh-TW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en-US" altLang="zh-TW" b="0" dirty="0">
                  <a:solidFill>
                    <a:schemeClr val="bg1"/>
                  </a:solidFill>
                </a:endParaRPr>
              </a:p>
              <a:p>
                <a:endParaRPr kumimoji="1" lang="en-US" altLang="zh-TW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𝑐𝑜𝑚𝑝𝑙𝑒𝑥</m:t>
                      </m:r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𝑐𝑜𝑛𝑠𝑡</m:t>
                      </m:r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TW" b="0" dirty="0">
                  <a:solidFill>
                    <a:schemeClr val="bg1"/>
                  </a:solidFill>
                </a:endParaRPr>
              </a:p>
              <a:p>
                <a:endParaRPr kumimoji="1" lang="zh-TW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FE5CF22-30AA-2745-92B3-AC7DD7104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171" y="2097088"/>
                <a:ext cx="2688772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左大括弧 9">
            <a:extLst>
              <a:ext uri="{FF2B5EF4-FFF2-40B4-BE49-F238E27FC236}">
                <a16:creationId xmlns:a16="http://schemas.microsoft.com/office/drawing/2014/main" id="{1B20520F-5E36-0043-BC73-E8D6BB220769}"/>
              </a:ext>
            </a:extLst>
          </p:cNvPr>
          <p:cNvSpPr/>
          <p:nvPr/>
        </p:nvSpPr>
        <p:spPr>
          <a:xfrm>
            <a:off x="9270610" y="2475959"/>
            <a:ext cx="239151" cy="498292"/>
          </a:xfrm>
          <a:prstGeom prst="leftBrac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7676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</a:rPr>
              <a:t>Julia set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D38566-AEC2-1241-8659-DD6395F1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956409"/>
            <a:ext cx="6882239" cy="444438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E596344-246E-7E46-A630-FE512223E9D9}"/>
              </a:ext>
            </a:extLst>
          </p:cNvPr>
          <p:cNvSpPr/>
          <p:nvPr/>
        </p:nvSpPr>
        <p:spPr>
          <a:xfrm>
            <a:off x="2897946" y="4684542"/>
            <a:ext cx="2897943" cy="801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368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</a:rPr>
              <a:t>Julia set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758063A-80DD-3D42-8776-5FD7ED404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43833"/>
            <a:ext cx="4871967" cy="277033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3EF648A-EC43-BF47-938F-397F05F35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357803"/>
            <a:ext cx="2600178" cy="255955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DE284A2-90E8-194F-92DD-340A01B4C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5622" y="1355045"/>
            <a:ext cx="2600178" cy="255955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2165A37-088E-FF4F-BA07-3DC9F3BD0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3914595"/>
            <a:ext cx="2600178" cy="255955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7A6EC73D-6E08-D145-B65C-1BED35F067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5622" y="3914595"/>
            <a:ext cx="2600178" cy="255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2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slide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4000" dirty="0"/>
              <a:t> </a:t>
            </a:r>
            <a:r>
              <a:rPr lang="en-US" altLang="zh-TW" sz="4000" dirty="0">
                <a:solidFill>
                  <a:schemeClr val="accent1"/>
                </a:solidFill>
              </a:rPr>
              <a:t>Mandelbrot set</a:t>
            </a:r>
          </a:p>
          <a:p>
            <a:pPr lvl="1"/>
            <a:endParaRPr lang="en-US" altLang="zh-TW" sz="4000" dirty="0"/>
          </a:p>
          <a:p>
            <a:r>
              <a:rPr lang="en-US" altLang="zh-TW" sz="4000" dirty="0"/>
              <a:t> </a:t>
            </a:r>
            <a:r>
              <a:rPr lang="en-US" altLang="zh-TW" sz="4000" dirty="0">
                <a:solidFill>
                  <a:schemeClr val="accent1"/>
                </a:solidFill>
              </a:rPr>
              <a:t>Julia set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6134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wiki: Mandelbrot set, Julia set</a:t>
            </a:r>
          </a:p>
          <a:p>
            <a:r>
              <a:rPr lang="en-US" altLang="zh-TW" u="sng" dirty="0">
                <a:hlinkClick r:id="rId2"/>
              </a:rPr>
              <a:t>https://zhuanlan.zhihu.com/p/32788146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https://github.com/danyaal/mandelbrot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6099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</a:rPr>
              <a:t>Mandelbrot set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曼德博集合（</a:t>
                </a:r>
                <a:r>
                  <a:rPr lang="en-US" altLang="zh-TW" dirty="0">
                    <a:solidFill>
                      <a:schemeClr val="accent1"/>
                    </a:solidFill>
                  </a:rPr>
                  <a:t>Mandelbrot set</a:t>
                </a:r>
                <a:r>
                  <a:rPr lang="zh-TW" altLang="en-US" dirty="0"/>
                  <a:t>，或譯為曼德布洛特複數集合）。</a:t>
                </a:r>
                <a:endParaRPr lang="en-US" altLang="zh-TW" dirty="0"/>
              </a:p>
              <a:p>
                <a:r>
                  <a:rPr lang="zh-TW" altLang="en-US" dirty="0"/>
                  <a:t>一種在複數平面上組成碎形的點的集合。</a:t>
                </a:r>
                <a:endParaRPr lang="en-US" altLang="zh-TW" dirty="0"/>
              </a:p>
              <a:p>
                <a:r>
                  <a:rPr lang="en-US" altLang="zh-TW" dirty="0"/>
                  <a:t> </a:t>
                </a:r>
                <a:r>
                  <a:rPr lang="en-US" altLang="zh-TW" dirty="0">
                    <a:solidFill>
                      <a:schemeClr val="accent1"/>
                    </a:solidFill>
                  </a:rPr>
                  <a:t>Mandelbrot set</a:t>
                </a:r>
                <a:r>
                  <a:rPr lang="zh-TW" altLang="en-US" dirty="0"/>
                  <a:t>與</a:t>
                </a:r>
                <a:r>
                  <a:rPr lang="en-US" altLang="zh-TW" dirty="0">
                    <a:solidFill>
                      <a:schemeClr val="accent1"/>
                    </a:solidFill>
                  </a:rPr>
                  <a:t>Julia set</a:t>
                </a:r>
                <a:r>
                  <a:rPr lang="zh-TW" altLang="en-US" dirty="0"/>
                  <a:t>有些相似的地方。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例如</a:t>
                </a:r>
                <a:r>
                  <a:rPr lang="zh-TW" altLang="en-US" dirty="0">
                    <a:solidFill>
                      <a:srgbClr val="FFC000"/>
                    </a:solidFill>
                  </a:rPr>
                  <a:t>使用相同的複二次多項式</a:t>
                </a:r>
                <a:r>
                  <a:rPr lang="zh-TW" altLang="en-US" dirty="0"/>
                  <a:t>來進行疊代。</a:t>
                </a:r>
                <a:r>
                  <a:rPr lang="en-US" altLang="zh-TW" dirty="0"/>
                  <a:t>[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𝑦𝑖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]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92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</a:rPr>
              <a:t>Mandelbrot set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lvl="1" indent="0">
                  <a:spcBef>
                    <a:spcPts val="1000"/>
                  </a:spcBef>
                  <a:buNone/>
                </a:pP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  ,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𝑦𝑖</m:t>
                    </m:r>
                  </m:oMath>
                </a14:m>
                <a:r>
                  <a:rPr lang="zh-TW" altLang="en-US" sz="2400" dirty="0"/>
                  <a:t> </a:t>
                </a:r>
                <a:endParaRPr lang="en-US" altLang="zh-TW" sz="24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zh-TW" altLang="en-US" sz="2400" dirty="0"/>
                  <a:t>從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zh-TW" altLang="en-US" sz="2400" dirty="0"/>
                  <a:t>開始疊代。</a:t>
                </a:r>
                <a:endParaRPr lang="en-US" altLang="zh-TW" sz="24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zh-TW" altLang="en-US" sz="2400" dirty="0"/>
                  <a:t>不同的參數 </a:t>
                </a:r>
                <a:r>
                  <a:rPr lang="en-US" altLang="zh-TW" sz="2400" dirty="0"/>
                  <a:t>c</a:t>
                </a:r>
                <a:r>
                  <a:rPr lang="zh-TW" altLang="en-US" sz="2400" dirty="0"/>
                  <a:t> 可能使疊代出的數列</a:t>
                </a:r>
                <a:r>
                  <a:rPr lang="zh-TW" altLang="en-US" sz="2400" dirty="0">
                    <a:solidFill>
                      <a:srgbClr val="FFC000"/>
                    </a:solidFill>
                  </a:rPr>
                  <a:t>發散至無限大</a:t>
                </a:r>
                <a:r>
                  <a:rPr lang="zh-TW" altLang="en-US" sz="2400" dirty="0"/>
                  <a:t>，或</a:t>
                </a:r>
                <a:r>
                  <a:rPr lang="zh-TW" altLang="en-US" sz="2400" dirty="0">
                    <a:solidFill>
                      <a:srgbClr val="FFC000"/>
                    </a:solidFill>
                  </a:rPr>
                  <a:t>收斂在有限區域內</a:t>
                </a:r>
                <a:r>
                  <a:rPr lang="zh-TW" altLang="en-US" sz="2400" dirty="0"/>
                  <a:t>。</a:t>
                </a:r>
                <a:endParaRPr lang="en-US" altLang="zh-TW" sz="24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TW" sz="2400" dirty="0"/>
                  <a:t> </a:t>
                </a:r>
                <a:r>
                  <a:rPr lang="en-US" altLang="zh-TW" sz="3200" dirty="0">
                    <a:solidFill>
                      <a:schemeClr val="accent1"/>
                    </a:solidFill>
                  </a:rPr>
                  <a:t>Mandelbrot set</a:t>
                </a:r>
                <a:r>
                  <a:rPr lang="zh-TW" altLang="en-US" sz="2400" dirty="0"/>
                  <a:t>就是指</a:t>
                </a:r>
                <a:r>
                  <a:rPr lang="zh-TW" altLang="en-US" sz="2400" dirty="0">
                    <a:solidFill>
                      <a:srgbClr val="FFC000"/>
                    </a:solidFill>
                  </a:rPr>
                  <a:t>不使數列發散至無限大的參數 </a:t>
                </a:r>
                <a:r>
                  <a:rPr lang="en-US" altLang="zh-TW" sz="2400" dirty="0">
                    <a:solidFill>
                      <a:srgbClr val="FFC000"/>
                    </a:solidFill>
                  </a:rPr>
                  <a:t>c</a:t>
                </a:r>
                <a:r>
                  <a:rPr lang="zh-TW" altLang="en-US" sz="2400" dirty="0">
                    <a:solidFill>
                      <a:srgbClr val="FFC000"/>
                    </a:solidFill>
                  </a:rPr>
                  <a:t> 之集合</a:t>
                </a:r>
                <a:r>
                  <a:rPr lang="zh-TW" altLang="en-US" sz="2400" dirty="0"/>
                  <a:t>。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r="-3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450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B9F9A6-6382-7E47-A092-9E3CFEF01E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8206" y="1139979"/>
                <a:ext cx="6129506" cy="147857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Thm.3 :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If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  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|&gt;2 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𝑡h𝑒𝑛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 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𝑀𝑎𝑛𝑑𝑒𝑙𝑏𝑟𝑜𝑡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B9F9A6-6382-7E47-A092-9E3CFEF01E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8206" y="1139979"/>
                <a:ext cx="6129506" cy="1478571"/>
              </a:xfrm>
              <a:blipFill>
                <a:blip r:embed="rId2"/>
                <a:stretch>
                  <a:fillRect l="-1446" t="-2564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8EB9D9-7974-9440-9483-2CCC0FDA216A}"/>
                  </a:ext>
                </a:extLst>
              </p:cNvPr>
              <p:cNvSpPr/>
              <p:nvPr/>
            </p:nvSpPr>
            <p:spPr>
              <a:xfrm>
                <a:off x="1258206" y="2331499"/>
                <a:ext cx="612950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ea typeface="Microsoft JhengHei" panose="020B0604030504040204" pitchFamily="34" charset="-120"/>
                  </a:rPr>
                  <a:t>Prove 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    (1)  </m:t>
                    </m:r>
                    <m:r>
                      <m:rPr>
                        <m:lit/>
                      </m:rPr>
                      <a:rPr lang="en-US" altLang="zh-CN" sz="240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|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&gt;2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≥2 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𝑡h𝑒𝑛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 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 ∉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8EB9D9-7974-9440-9483-2CCC0FDA2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206" y="2331499"/>
                <a:ext cx="6129506" cy="461665"/>
              </a:xfrm>
              <a:prstGeom prst="rect">
                <a:avLst/>
              </a:prstGeom>
              <a:blipFill>
                <a:blip r:embed="rId3"/>
                <a:stretch>
                  <a:fillRect l="-1446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6A310AD-E12B-C848-B532-351B692986BC}"/>
                  </a:ext>
                </a:extLst>
              </p:cNvPr>
              <p:cNvSpPr/>
              <p:nvPr/>
            </p:nvSpPr>
            <p:spPr>
              <a:xfrm>
                <a:off x="6001398" y="3283510"/>
                <a:ext cx="580314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m:rPr>
                          <m:lit/>
                        </m:rPr>
                        <a:rPr lang="en-US" altLang="zh-CN" sz="2400" i="1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  <m:t>&gt;2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m:rPr>
                              <m:lit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6A310AD-E12B-C848-B532-351B69298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398" y="3283510"/>
                <a:ext cx="5803142" cy="461665"/>
              </a:xfrm>
              <a:prstGeom prst="rect">
                <a:avLst/>
              </a:prstGeom>
              <a:blipFill>
                <a:blip r:embed="rId4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19F997-0DAA-B545-849E-C8EBEA2C3F77}"/>
                  </a:ext>
                </a:extLst>
              </p:cNvPr>
              <p:cNvSpPr txBox="1"/>
              <p:nvPr/>
            </p:nvSpPr>
            <p:spPr>
              <a:xfrm>
                <a:off x="5746278" y="597149"/>
                <a:ext cx="605826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Thm.2 :</a:t>
                </a:r>
              </a:p>
              <a:p>
                <a:r>
                  <a:rPr lang="en-US" altLang="zh-CN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If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 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 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𝑀𝑎𝑛𝑑𝑒𝑙𝑏𝑟𝑜𝑡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𝑠𝑒𝑡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zh-CN" sz="2400" i="1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|&gt;2 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19F997-0DAA-B545-849E-C8EBEA2C3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278" y="597149"/>
                <a:ext cx="6058262" cy="1107996"/>
              </a:xfrm>
              <a:prstGeom prst="rect">
                <a:avLst/>
              </a:prstGeom>
              <a:blipFill>
                <a:blip r:embed="rId5"/>
                <a:stretch>
                  <a:fillRect l="-1464" t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74B9DC6-CBAD-E24D-BD89-85FAED7A3225}"/>
                  </a:ext>
                </a:extLst>
              </p:cNvPr>
              <p:cNvSpPr/>
              <p:nvPr/>
            </p:nvSpPr>
            <p:spPr>
              <a:xfrm>
                <a:off x="814861" y="3276804"/>
                <a:ext cx="62846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  <m:t>2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  </m:t>
                      </m:r>
                      <m:r>
                        <m:rPr>
                          <m:lit/>
                        </m:rPr>
                        <a:rPr lang="en-US" altLang="zh-CN" sz="2400" i="1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|&gt;2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74B9DC6-CBAD-E24D-BD89-85FAED7A32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61" y="3276804"/>
                <a:ext cx="6284624" cy="461665"/>
              </a:xfrm>
              <a:prstGeom prst="rect">
                <a:avLst/>
              </a:prstGeom>
              <a:blipFill>
                <a:blip r:embed="rId6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0140C1-6CA5-7B45-A1D7-615AB96ED58C}"/>
                  </a:ext>
                </a:extLst>
              </p:cNvPr>
              <p:cNvSpPr/>
              <p:nvPr/>
            </p:nvSpPr>
            <p:spPr>
              <a:xfrm>
                <a:off x="2010033" y="3957630"/>
                <a:ext cx="750884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400" i="1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|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|+|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|≥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0140C1-6CA5-7B45-A1D7-615AB96ED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033" y="3957630"/>
                <a:ext cx="7508841" cy="461665"/>
              </a:xfrm>
              <a:prstGeom prst="rect">
                <a:avLst/>
              </a:prstGeom>
              <a:blipFill>
                <a:blip r:embed="rId7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989C8BB-88C5-F84E-8808-87B080858514}"/>
                  </a:ext>
                </a:extLst>
              </p:cNvPr>
              <p:cNvSpPr/>
              <p:nvPr/>
            </p:nvSpPr>
            <p:spPr>
              <a:xfrm>
                <a:off x="4699871" y="4691190"/>
                <a:ext cx="369884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m:rPr>
                          <m:lit/>
                        </m:rPr>
                        <a:rPr lang="en-US" altLang="zh-CN" sz="2400" i="1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|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|−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  <m:t>𝑐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−|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989C8BB-88C5-F84E-8808-87B0808585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871" y="4691190"/>
                <a:ext cx="3698841" cy="461665"/>
              </a:xfrm>
              <a:prstGeom prst="rect">
                <a:avLst/>
              </a:prstGeom>
              <a:blipFill>
                <a:blip r:embed="rId8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EFA5CB7-063E-AB43-B01E-D2308D971021}"/>
                  </a:ext>
                </a:extLst>
              </p:cNvPr>
              <p:cNvSpPr/>
              <p:nvPr/>
            </p:nvSpPr>
            <p:spPr>
              <a:xfrm>
                <a:off x="2417523" y="4691190"/>
                <a:ext cx="20522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EFA5CB7-063E-AB43-B01E-D2308D971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23" y="4691190"/>
                <a:ext cx="205222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CB599AE-3B3D-E141-9C8D-AB612BF3B4AF}"/>
                  </a:ext>
                </a:extLst>
              </p:cNvPr>
              <p:cNvSpPr/>
              <p:nvPr/>
            </p:nvSpPr>
            <p:spPr>
              <a:xfrm>
                <a:off x="3943318" y="5544696"/>
                <a:ext cx="615419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m:rPr>
                          <m:lit/>
                        </m:rPr>
                        <a:rPr lang="en-US" altLang="zh-CN" sz="2400" i="1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|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|−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&gt;2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CB599AE-3B3D-E141-9C8D-AB612BF3B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318" y="5544696"/>
                <a:ext cx="6154196" cy="461665"/>
              </a:xfrm>
              <a:prstGeom prst="rect">
                <a:avLst/>
              </a:prstGeom>
              <a:blipFill>
                <a:blip r:embed="rId10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7FF8CAD-3893-4741-BA7D-C6BEB7C98CC1}"/>
                  </a:ext>
                </a:extLst>
              </p:cNvPr>
              <p:cNvSpPr/>
              <p:nvPr/>
            </p:nvSpPr>
            <p:spPr>
              <a:xfrm>
                <a:off x="2417523" y="5544697"/>
                <a:ext cx="20522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&gt;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7FF8CAD-3893-4741-BA7D-C6BEB7C98C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23" y="5544697"/>
                <a:ext cx="205222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4DF0BD-C7F5-C14B-8642-969FD3C8B61F}"/>
                  </a:ext>
                </a:extLst>
              </p:cNvPr>
              <p:cNvSpPr/>
              <p:nvPr/>
            </p:nvSpPr>
            <p:spPr>
              <a:xfrm>
                <a:off x="2832321" y="6218816"/>
                <a:ext cx="562776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Microsoft JhengHei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Microsoft JhengHei" panose="020B0604030504040204" pitchFamily="34" charset="-12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Microsoft JhengHei" panose="020B0604030504040204" pitchFamily="34" charset="-12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Microsoft JhengHei" panose="020B0604030504040204" pitchFamily="34" charset="-12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&gt;|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|</m:t>
                    </m:r>
                  </m:oMath>
                </a14:m>
                <a:r>
                  <a:rPr lang="en-US" sz="2400" dirty="0"/>
                  <a:t> 會發散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4DF0BD-C7F5-C14B-8642-969FD3C8B6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321" y="6218816"/>
                <a:ext cx="5627767" cy="461665"/>
              </a:xfrm>
              <a:prstGeom prst="rect">
                <a:avLst/>
              </a:prstGeom>
              <a:blipFill>
                <a:blip r:embed="rId12"/>
                <a:stretch>
                  <a:fillRect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>
            <a:extLst>
              <a:ext uri="{FF2B5EF4-FFF2-40B4-BE49-F238E27FC236}">
                <a16:creationId xmlns:a16="http://schemas.microsoft.com/office/drawing/2014/main" id="{6480AFB5-B3CA-C247-8CC0-A64B59D8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8035"/>
            <a:ext cx="9905998" cy="1478570"/>
          </a:xfrm>
        </p:spPr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</a:rPr>
              <a:t>Mandelbrot set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2FDC4B4-2C84-3147-9C19-AA71BD5C8D38}"/>
                  </a:ext>
                </a:extLst>
              </p:cNvPr>
              <p:cNvSpPr/>
              <p:nvPr/>
            </p:nvSpPr>
            <p:spPr>
              <a:xfrm>
                <a:off x="4904500" y="6228496"/>
                <a:ext cx="615419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&lt;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2FDC4B4-2C84-3147-9C19-AA71BD5C8D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500" y="6228496"/>
                <a:ext cx="6154196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67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</a:rPr>
              <a:t>Mandelbrot 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9824" y="2258631"/>
            <a:ext cx="9905999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自似性</a:t>
            </a:r>
            <a:r>
              <a:rPr lang="en-US" altLang="zh-TW" dirty="0"/>
              <a:t>(Self-similarity)</a:t>
            </a:r>
          </a:p>
          <a:p>
            <a:r>
              <a:rPr lang="ja-JP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如果一個物體</a:t>
            </a:r>
            <a:r>
              <a:rPr lang="ja-JP" altLang="en-US" b="1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自我相似</a:t>
            </a:r>
            <a:r>
              <a:rPr lang="ja-JP" altLang="en-US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lang="en-US" dirty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Self-similarity），</a:t>
            </a:r>
            <a:r>
              <a:rPr lang="ja-JP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表示它和它本身的一部分完全或是幾乎</a:t>
            </a:r>
            <a:r>
              <a:rPr lang="ja-JP" altLang="en-US" b="1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相似</a:t>
            </a:r>
            <a:r>
              <a:rPr lang="ja-JP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。若說一個曲線自我相似，即每部分的曲線有一小塊和它相似。自然界中有很多東西有自我相似性質，例如</a:t>
            </a:r>
            <a:r>
              <a:rPr lang="ja-JP" altLang="en-US" b="1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海岸線</a:t>
            </a:r>
            <a:r>
              <a:rPr lang="ja-JP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</a:p>
          <a:p>
            <a:r>
              <a:rPr lang="ja-JP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自我相似是</a:t>
            </a:r>
            <a:r>
              <a:rPr lang="ja-JP" altLang="en-US" b="1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分形</a:t>
            </a:r>
            <a:r>
              <a:rPr lang="ja-JP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的重要特質。</a:t>
            </a:r>
            <a:endParaRPr lang="en-US" altLang="ja-JP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dirty="0"/>
              <a:t>Self-similarity in the </a:t>
            </a:r>
            <a:r>
              <a:rPr lang="en-US" altLang="zh-TW" dirty="0">
                <a:solidFill>
                  <a:schemeClr val="accent1"/>
                </a:solidFill>
              </a:rPr>
              <a:t>Mandelbrot set </a:t>
            </a:r>
            <a:r>
              <a:rPr lang="en-US" altLang="zh-TW" dirty="0"/>
              <a:t>shown by zooming in on the Feigenbaum point at (−1.401155189..., 0)</a:t>
            </a:r>
          </a:p>
          <a:p>
            <a:endParaRPr lang="ja-JP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822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7E472C4-4A77-A145-AA6A-5C17541E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</a:rPr>
              <a:t>Self-similarity</a:t>
            </a:r>
            <a:endParaRPr lang="zh-TW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208205-BBF7-D740-8FFE-F2FF1BE37287}"/>
              </a:ext>
            </a:extLst>
          </p:cNvPr>
          <p:cNvSpPr/>
          <p:nvPr/>
        </p:nvSpPr>
        <p:spPr>
          <a:xfrm>
            <a:off x="1141413" y="2097088"/>
            <a:ext cx="6096000" cy="139006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</a:pPr>
            <a:r>
              <a:rPr lang="en-US" sz="2400" dirty="0"/>
              <a:t>The </a:t>
            </a:r>
            <a:r>
              <a:rPr lang="en-US" sz="2400" dirty="0" err="1">
                <a:solidFill>
                  <a:srgbClr val="FFC000"/>
                </a:solidFill>
              </a:rPr>
              <a:t>Barnsley</a:t>
            </a:r>
            <a:r>
              <a:rPr lang="en-US" sz="2400" dirty="0">
                <a:solidFill>
                  <a:srgbClr val="FFC000"/>
                </a:solidFill>
              </a:rPr>
              <a:t> fern </a:t>
            </a:r>
            <a:r>
              <a:rPr lang="en-US" sz="2400" dirty="0"/>
              <a:t>is a </a:t>
            </a:r>
            <a:r>
              <a:rPr lang="en-US" sz="2400" dirty="0">
                <a:hlinkClick r:id="rId2" tooltip="Fract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fractal</a:t>
            </a:r>
            <a:r>
              <a:rPr lang="en-US" sz="2400" dirty="0"/>
              <a:t> named after the British </a:t>
            </a:r>
            <a:r>
              <a:rPr lang="en-US" sz="2400" dirty="0">
                <a:hlinkClick r:id="rId3" tooltip="Mathematicia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mathematician</a:t>
            </a:r>
            <a:r>
              <a:rPr lang="en-US" sz="2400" dirty="0"/>
              <a:t> </a:t>
            </a:r>
            <a:r>
              <a:rPr lang="en-US" sz="2400" dirty="0">
                <a:hlinkClick r:id="rId4" tooltip="Michael Barnsle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Michael Barnsley</a:t>
            </a:r>
            <a:r>
              <a:rPr lang="en-US" sz="2400" dirty="0"/>
              <a:t> who first described it in his book Fractals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5BE351C-31E4-5A47-8D9C-BBA9E6ADE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381729" y="590467"/>
            <a:ext cx="4145251" cy="579336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BED303-2C88-484E-9967-DD107AAD63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5146" y="3938207"/>
            <a:ext cx="2301275" cy="2301275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3F60C040-82FB-0543-93AC-7680B7EA9E8C}"/>
              </a:ext>
            </a:extLst>
          </p:cNvPr>
          <p:cNvSpPr txBox="1">
            <a:spLocks/>
          </p:cNvSpPr>
          <p:nvPr/>
        </p:nvSpPr>
        <p:spPr>
          <a:xfrm>
            <a:off x="1343422" y="521197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>
                <a:solidFill>
                  <a:schemeClr val="accent1"/>
                </a:solidFill>
              </a:rPr>
              <a:t>Mandelbrot set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252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D708-1B00-2448-8B75-FF6E1983B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2E7697-E922-2145-A3C5-C9EC3B7AB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9519" y="2207925"/>
            <a:ext cx="3637892" cy="35417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FE0F1B-C25A-C544-8BF6-67CE194B1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87051"/>
            <a:ext cx="5479085" cy="588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07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</a:rPr>
              <a:t>Mandelbrot 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2258631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自似性</a:t>
            </a:r>
            <a:r>
              <a:rPr lang="en-US" altLang="zh-TW" dirty="0"/>
              <a:t>(Self-similarity)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038411" y="5245108"/>
            <a:ext cx="162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 : [</a:t>
            </a:r>
            <a:r>
              <a:rPr lang="zh-TW" altLang="en-US" dirty="0"/>
              <a:t> </a:t>
            </a:r>
            <a:r>
              <a:rPr lang="en-US" altLang="zh-TW" dirty="0"/>
              <a:t>-1.5, -0.5</a:t>
            </a:r>
            <a:r>
              <a:rPr lang="zh-TW" altLang="en-US" dirty="0"/>
              <a:t> 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Y : [  -0.5, 0.5 ]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454844" y="5232531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 : [ -1.5, -1.0 ]</a:t>
            </a:r>
          </a:p>
          <a:p>
            <a:r>
              <a:rPr lang="en-US" altLang="zh-TW" dirty="0"/>
              <a:t>Y : [ -0.25, 0.25 ]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317354" y="5193272"/>
            <a:ext cx="2558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 : [ -1.4375, -1.375 ]</a:t>
            </a:r>
          </a:p>
          <a:p>
            <a:r>
              <a:rPr lang="en-US" altLang="zh-TW" dirty="0"/>
              <a:t>Y : [ -0.03625, 0.03625 ]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917939" y="5232531"/>
            <a:ext cx="2052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 : [ -1.5, -1.25 ]</a:t>
            </a:r>
          </a:p>
          <a:p>
            <a:r>
              <a:rPr lang="en-US" altLang="zh-TW" dirty="0"/>
              <a:t>Y : [ -0.125, 0.125 ]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8E37450-175E-6640-9CD7-E4B799609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94" y="2864122"/>
            <a:ext cx="2440171" cy="240204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B4CD922-620F-C646-89EE-747989889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09" y="2843968"/>
            <a:ext cx="2440171" cy="240204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7F60541-C3F7-3949-830D-2323B1161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509" y="2843968"/>
            <a:ext cx="2440171" cy="240204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1D35383-003E-C54D-9611-C367880A0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5680" y="2828467"/>
            <a:ext cx="2440170" cy="240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64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408</TotalTime>
  <Words>822</Words>
  <Application>Microsoft Macintosh PowerPoint</Application>
  <PresentationFormat>Widescreen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Microsoft JhengHei</vt:lpstr>
      <vt:lpstr>Arial</vt:lpstr>
      <vt:lpstr>Calibri</vt:lpstr>
      <vt:lpstr>Cambria Math</vt:lpstr>
      <vt:lpstr>Tw Cen MT</vt:lpstr>
      <vt:lpstr>電路</vt:lpstr>
      <vt:lpstr>Mandelbrot set</vt:lpstr>
      <vt:lpstr>slide</vt:lpstr>
      <vt:lpstr>Mandelbrot set</vt:lpstr>
      <vt:lpstr>Mandelbrot set</vt:lpstr>
      <vt:lpstr>Mandelbrot set</vt:lpstr>
      <vt:lpstr>Mandelbrot set</vt:lpstr>
      <vt:lpstr>Self-similarity</vt:lpstr>
      <vt:lpstr>PowerPoint Presentation</vt:lpstr>
      <vt:lpstr>Mandelbrot set</vt:lpstr>
      <vt:lpstr>Mandelbrot set</vt:lpstr>
      <vt:lpstr>Mandelbrot set</vt:lpstr>
      <vt:lpstr>Mandelbrot set</vt:lpstr>
      <vt:lpstr>Mandelbrot set</vt:lpstr>
      <vt:lpstr>Julia set</vt:lpstr>
      <vt:lpstr>Julia set</vt:lpstr>
      <vt:lpstr>Julia set</vt:lpstr>
      <vt:lpstr>Julia set</vt:lpstr>
      <vt:lpstr>Julia set</vt:lpstr>
      <vt:lpstr>Julia set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Mandelbrot set</dc:title>
  <dc:creator>湘梅 梁</dc:creator>
  <cp:lastModifiedBy>10310722@gm.clhs.tyc.edu.tw</cp:lastModifiedBy>
  <cp:revision>25</cp:revision>
  <dcterms:created xsi:type="dcterms:W3CDTF">2019-12-22T06:41:40Z</dcterms:created>
  <dcterms:modified xsi:type="dcterms:W3CDTF">2019-12-29T11:41:02Z</dcterms:modified>
</cp:coreProperties>
</file>