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81" r:id="rId6"/>
    <p:sldId id="273" r:id="rId7"/>
    <p:sldId id="262" r:id="rId8"/>
    <p:sldId id="278" r:id="rId9"/>
    <p:sldId id="279" r:id="rId10"/>
    <p:sldId id="280" r:id="rId11"/>
    <p:sldId id="275" r:id="rId12"/>
    <p:sldId id="277" r:id="rId13"/>
    <p:sldId id="274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332" autoAdjust="0"/>
  </p:normalViewPr>
  <p:slideViewPr>
    <p:cSldViewPr snapToGrid="0">
      <p:cViewPr varScale="1">
        <p:scale>
          <a:sx n="59" d="100"/>
          <a:sy n="59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585F-7941-4324-8633-23D2EEAAF46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C1356-84C3-4941-A90B-3ED75E105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9A68AD6-2BD4-B8F1-91EB-3ABCD77F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48" y="1923068"/>
            <a:ext cx="7070103" cy="1187777"/>
          </a:xfrm>
        </p:spPr>
        <p:txBody>
          <a:bodyPr anchor="ctr">
            <a:normAutofit/>
          </a:bodyPr>
          <a:lstStyle>
            <a:lvl1pPr algn="ctr">
              <a:defRPr sz="2400" b="1"/>
            </a:lvl1pPr>
          </a:lstStyle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FB0EB6-C30F-B2E1-6F01-D1660B629C54}"/>
              </a:ext>
            </a:extLst>
          </p:cNvPr>
          <p:cNvSpPr/>
          <p:nvPr userDrawn="1"/>
        </p:nvSpPr>
        <p:spPr>
          <a:xfrm>
            <a:off x="2560948" y="1923068"/>
            <a:ext cx="7070103" cy="1187777"/>
          </a:xfrm>
          <a:prstGeom prst="rect">
            <a:avLst/>
          </a:prstGeom>
          <a:noFill/>
          <a:ln w="28575">
            <a:gradFill flip="none" rotWithShape="1">
              <a:gsLst>
                <a:gs pos="24000">
                  <a:srgbClr val="549E39"/>
                </a:gs>
                <a:gs pos="56000">
                  <a:schemeClr val="accent1">
                    <a:lumMod val="60000"/>
                    <a:lumOff val="40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2" name="Picture 2" descr="㈜로이비">
            <a:extLst>
              <a:ext uri="{FF2B5EF4-FFF2-40B4-BE49-F238E27FC236}">
                <a16:creationId xmlns:a16="http://schemas.microsoft.com/office/drawing/2014/main" id="{2AE0243C-7CEE-B2A8-F02A-E979D2D58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" y="6285796"/>
            <a:ext cx="1506277" cy="515758"/>
          </a:xfrm>
          <a:prstGeom prst="rect">
            <a:avLst/>
          </a:prstGeom>
          <a:solidFill>
            <a:srgbClr val="496BA7"/>
          </a:solidFill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3B1B3-D305-5A3E-FC2B-15F8B33332DD}"/>
              </a:ext>
            </a:extLst>
          </p:cNvPr>
          <p:cNvSpPr/>
          <p:nvPr userDrawn="1"/>
        </p:nvSpPr>
        <p:spPr>
          <a:xfrm>
            <a:off x="0" y="6187440"/>
            <a:ext cx="12192000" cy="43200"/>
          </a:xfrm>
          <a:prstGeom prst="rect">
            <a:avLst/>
          </a:prstGeom>
          <a:gradFill flip="none" rotWithShape="1">
            <a:gsLst>
              <a:gs pos="0">
                <a:srgbClr val="549E39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2C18C3-FD21-7DA8-015F-3EE8135FB40C}"/>
              </a:ext>
            </a:extLst>
          </p:cNvPr>
          <p:cNvSpPr/>
          <p:nvPr userDrawn="1"/>
        </p:nvSpPr>
        <p:spPr>
          <a:xfrm>
            <a:off x="0" y="6142550"/>
            <a:ext cx="12192000" cy="32400"/>
          </a:xfrm>
          <a:prstGeom prst="rect">
            <a:avLst/>
          </a:prstGeom>
          <a:gradFill flip="none" rotWithShape="1">
            <a:gsLst>
              <a:gs pos="24000">
                <a:srgbClr val="549E39"/>
              </a:gs>
              <a:gs pos="56000">
                <a:schemeClr val="accent1">
                  <a:lumMod val="60000"/>
                  <a:lumOff val="40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F858-EDE1-C418-8909-69F60865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C9734-BA34-3605-686B-5A57B015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AF767-2910-63F8-0A2A-FEE41F5F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4315-B5E7-4004-AA6E-3A650C4A565B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25B94-3E05-DAFF-9A84-803FCE52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36F45-5A91-958F-0BEA-83F4D4D3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272AB-FB14-FA39-7C7E-51072AC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91128-1BB7-5E5E-0A6D-38137BF2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ADDFE-44FD-D814-8129-24EDC80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0B8C-5088-44A2-BC79-1785728B187B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869F6-FF53-D253-FF97-643AB030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5450E-6965-7D14-37F3-F2B2D5EB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FF898-D439-887E-4888-BCD0686C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㈜로이비">
            <a:extLst>
              <a:ext uri="{FF2B5EF4-FFF2-40B4-BE49-F238E27FC236}">
                <a16:creationId xmlns:a16="http://schemas.microsoft.com/office/drawing/2014/main" id="{535E1677-2D1E-B07B-2FCF-D2C86A2E7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" y="6285796"/>
            <a:ext cx="1506277" cy="515758"/>
          </a:xfrm>
          <a:prstGeom prst="rect">
            <a:avLst/>
          </a:prstGeom>
          <a:solidFill>
            <a:srgbClr val="496BA7"/>
          </a:solidFill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E90FC-7E08-71C8-DE0A-BDFC7BAA5F4A}"/>
              </a:ext>
            </a:extLst>
          </p:cNvPr>
          <p:cNvSpPr/>
          <p:nvPr userDrawn="1"/>
        </p:nvSpPr>
        <p:spPr>
          <a:xfrm>
            <a:off x="341800" y="750326"/>
            <a:ext cx="11520000" cy="36000"/>
          </a:xfrm>
          <a:prstGeom prst="rect">
            <a:avLst/>
          </a:prstGeom>
          <a:gradFill flip="none" rotWithShape="1">
            <a:gsLst>
              <a:gs pos="0">
                <a:srgbClr val="549E39"/>
              </a:gs>
              <a:gs pos="61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FC06B6-269C-38FA-B177-D92D3A1E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1092"/>
            <a:ext cx="10515600" cy="65523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6DE17-082B-BFF8-C13F-B23027151244}"/>
              </a:ext>
            </a:extLst>
          </p:cNvPr>
          <p:cNvSpPr/>
          <p:nvPr userDrawn="1"/>
        </p:nvSpPr>
        <p:spPr>
          <a:xfrm>
            <a:off x="0" y="6188104"/>
            <a:ext cx="12193200" cy="43200"/>
          </a:xfrm>
          <a:prstGeom prst="rect">
            <a:avLst/>
          </a:prstGeom>
          <a:gradFill flip="none" rotWithShape="1">
            <a:gsLst>
              <a:gs pos="0">
                <a:srgbClr val="549E39"/>
              </a:gs>
              <a:gs pos="61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0A053-A39F-0331-3D49-1AFD024FD628}"/>
              </a:ext>
            </a:extLst>
          </p:cNvPr>
          <p:cNvSpPr/>
          <p:nvPr userDrawn="1"/>
        </p:nvSpPr>
        <p:spPr>
          <a:xfrm>
            <a:off x="0" y="6135379"/>
            <a:ext cx="12193200" cy="25200"/>
          </a:xfrm>
          <a:prstGeom prst="rect">
            <a:avLst/>
          </a:prstGeom>
          <a:gradFill flip="none" rotWithShape="1">
            <a:gsLst>
              <a:gs pos="0">
                <a:srgbClr val="549E39"/>
              </a:gs>
              <a:gs pos="61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F82D8-2949-9605-F2E2-52C663E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AA72C-E23C-3B48-7FFB-AA0711F5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A6CC5-D480-46FA-3B7D-683D8FF9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630-D65F-4A42-9E7D-38B5C503A154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47947-1CBB-3251-4040-01D65E54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ADBAD-DFD3-D21C-3CF2-0AFB1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8860-AAEA-8FE0-8413-B99B628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26FAD-CC38-37EA-C242-3851C96B0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91F75-7BFB-CBF7-2828-42E692ED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4A6D8-4476-E60E-A800-14871D2E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C55-6719-493D-9E45-652B2F843B87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C1E4D-E5D6-8AAB-D0DB-E5372463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4286F-90A8-FAF1-50BA-998C5339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927C-98D2-E489-4517-6FD5D838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05EDD-65E3-C3C5-632B-1436B282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8326A-C770-EDC7-09B8-8ECA2F5A1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E48CB-40C7-923D-C1B4-6D6018AC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CAFEA-9983-D880-1B09-3DA9BA9F7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0C98A-E68D-3F84-AB05-8D5FBC9F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9C13-C77F-48AC-B1BD-07223BD8BE7D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0E0614-B7C1-DEAD-A3C1-B0E300B6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52EBA-36D0-6FAF-7719-CA49EBDB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502F-0A18-C434-CA73-10AB5CD9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504D1-2EC4-E8F7-80E5-8D7D761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0773-767C-4EAC-851F-169B4AFC5869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8A2606-405A-1C74-683B-FBD53CD5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EEF4F0-6EE5-35C1-394E-2FCF3F70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6579C2-872D-EE34-8FA0-95CB5FFB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2A89-ECFB-45F9-A8FB-F00830496F8D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436C2-A5E4-0A2E-B5C5-5119B46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D4BA1-CAC0-DC8E-4791-4E7D2EBD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05330-AFE4-FCE2-A76A-4C05AC3B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9AF20-115A-D5D6-86F0-645FC318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9D56-6C19-016A-3891-30A6DFB3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A6605-2035-7B6B-4D42-E458717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73-35ED-46A9-BB69-759D6F4306E2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4B82-12C3-6ABF-6738-47370FE9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14A7B-DDDC-606E-B41E-9E21456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67D3-992D-177E-61C2-5DCFD10D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EEBE33-D9F8-65ED-DF3F-CDB659A3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98AF5-A988-FC6C-6DF5-471F1391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6978D-CF8B-1F26-CD0A-1335371D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A12A-C934-4D34-975D-D3E76EDB83A1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D91E1-B3EC-3A42-6422-B89BF4E4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2C8C5-B2A3-011E-116F-67CA7232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E50E9E-C54E-70BF-B175-5A9B419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27BED-C471-E35E-8469-40A44FF3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C7472-5CC9-BBF7-D758-ED1D699D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2D9E5-5122-432E-AF05-15B0DC85298A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B4991-7416-8C8C-727B-1E2CF4F7B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F60C-580A-5265-4B35-5E137C78B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D23F7-7D64-4EB4-AD96-A3E6CC956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41E-5F6D-18DC-6274-A0DB7054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</a:rPr>
              <a:t>CAKitViewer</a:t>
            </a:r>
            <a:r>
              <a:rPr lang="en-US" altLang="ko-KR" sz="2400" b="1" dirty="0">
                <a:solidFill>
                  <a:schemeClr val="tx1"/>
                </a:solidFill>
              </a:rPr>
              <a:t> in Linux </a:t>
            </a:r>
            <a:r>
              <a:rPr lang="ko-KR" altLang="en-US" sz="2400" b="1" dirty="0">
                <a:solidFill>
                  <a:schemeClr val="tx1"/>
                </a:solidFill>
              </a:rPr>
              <a:t>개발 계획서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CDBF4-1262-F7B0-3480-043DE5192590}"/>
              </a:ext>
            </a:extLst>
          </p:cNvPr>
          <p:cNvSpPr txBox="1"/>
          <p:nvPr/>
        </p:nvSpPr>
        <p:spPr>
          <a:xfrm>
            <a:off x="7497133" y="3782678"/>
            <a:ext cx="2133918" cy="6602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/>
              <a:t>작성일 </a:t>
            </a:r>
            <a:r>
              <a:rPr lang="en-US" altLang="ko-KR" sz="1600" dirty="0"/>
              <a:t>: 2024. 05. 30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황수민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57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기능 설명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12F7B-F0A7-F406-6F2A-D4645C28B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" t="80791" r="931" b="645"/>
          <a:stretch/>
        </p:blipFill>
        <p:spPr>
          <a:xfrm>
            <a:off x="330199" y="1078787"/>
            <a:ext cx="4483241" cy="1071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0C4E0-46E4-1486-2CE6-844AB03C2BB6}"/>
              </a:ext>
            </a:extLst>
          </p:cNvPr>
          <p:cNvSpPr txBox="1"/>
          <p:nvPr/>
        </p:nvSpPr>
        <p:spPr>
          <a:xfrm>
            <a:off x="5224979" y="1046147"/>
            <a:ext cx="6584308" cy="125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8. Capture </a:t>
            </a:r>
            <a:r>
              <a:rPr lang="ko-KR" altLang="en-US" sz="1200" b="1" dirty="0"/>
              <a:t>폴더 선택 및 열기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 err="1"/>
              <a:t>한장</a:t>
            </a:r>
            <a:r>
              <a:rPr lang="ko-KR" altLang="en-US" sz="1200" dirty="0"/>
              <a:t> 캡쳐 시 저장할 이미지 폴더위치 지정</a:t>
            </a:r>
            <a:r>
              <a:rPr lang="en-US" altLang="ko-KR" sz="1200" dirty="0"/>
              <a:t>, </a:t>
            </a:r>
            <a:r>
              <a:rPr lang="ko-KR" altLang="en-US" sz="1200" dirty="0"/>
              <a:t>열기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b="1" dirty="0"/>
              <a:t>9. .</a:t>
            </a:r>
            <a:r>
              <a:rPr lang="en-US" altLang="ko-KR" sz="1200" b="1" dirty="0" err="1"/>
              <a:t>ini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파일 선택 및 열기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사용할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ini</a:t>
            </a:r>
            <a:r>
              <a:rPr lang="en-US" altLang="ko-KR" sz="1200" dirty="0"/>
              <a:t> </a:t>
            </a:r>
            <a:r>
              <a:rPr lang="ko-KR" altLang="en-US" sz="1200" dirty="0"/>
              <a:t>파일 선택 및 사용 중인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ini</a:t>
            </a:r>
            <a:r>
              <a:rPr lang="en-US" altLang="ko-KR" sz="1200" dirty="0"/>
              <a:t> </a:t>
            </a:r>
            <a:r>
              <a:rPr lang="ko-KR" altLang="en-US" sz="1200" dirty="0"/>
              <a:t>파일 열기 기능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4427F-3136-5D75-F3B5-CCFE4A8E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5368" r="4271" b="5436"/>
          <a:stretch/>
        </p:blipFill>
        <p:spPr bwMode="auto">
          <a:xfrm>
            <a:off x="330201" y="2993048"/>
            <a:ext cx="3996648" cy="24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EF7DC3-EDE9-D4C3-64B7-1D8DF89619C5}"/>
              </a:ext>
            </a:extLst>
          </p:cNvPr>
          <p:cNvGrpSpPr/>
          <p:nvPr/>
        </p:nvGrpSpPr>
        <p:grpSpPr>
          <a:xfrm>
            <a:off x="2931459" y="1411571"/>
            <a:ext cx="1210235" cy="1581477"/>
            <a:chOff x="2590800" y="1385702"/>
            <a:chExt cx="1210235" cy="15814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4F46489-FA5A-454F-C293-B822651A688D}"/>
                </a:ext>
              </a:extLst>
            </p:cNvPr>
            <p:cNvSpPr/>
            <p:nvPr/>
          </p:nvSpPr>
          <p:spPr>
            <a:xfrm>
              <a:off x="3143892" y="1385702"/>
              <a:ext cx="648177" cy="2648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C09638-26C1-F1F3-85D9-5254CAF04190}"/>
                </a:ext>
              </a:extLst>
            </p:cNvPr>
            <p:cNvSpPr/>
            <p:nvPr/>
          </p:nvSpPr>
          <p:spPr>
            <a:xfrm>
              <a:off x="3143893" y="1884755"/>
              <a:ext cx="657142" cy="23194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4DA1AF8-FFC0-705C-D0E8-9B5115426AD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590800" y="1518117"/>
              <a:ext cx="553092" cy="1449062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D72EEB5-A703-C261-BE56-9E962048B05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590800" y="2000726"/>
              <a:ext cx="5530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8F0782-00B0-12F7-AD50-49091C1E62CF}"/>
              </a:ext>
            </a:extLst>
          </p:cNvPr>
          <p:cNvSpPr txBox="1"/>
          <p:nvPr/>
        </p:nvSpPr>
        <p:spPr>
          <a:xfrm>
            <a:off x="2931458" y="2592029"/>
            <a:ext cx="4483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폴더 선택</a:t>
            </a:r>
            <a:r>
              <a:rPr lang="en-US" altLang="ko-KR" sz="1200" dirty="0"/>
              <a:t>, .</a:t>
            </a:r>
            <a:r>
              <a:rPr lang="en-US" altLang="ko-KR" sz="1200" dirty="0" err="1"/>
              <a:t>ini</a:t>
            </a:r>
            <a:r>
              <a:rPr lang="ko-KR" altLang="en-US" sz="1200" dirty="0"/>
              <a:t>파일 선택 클릭 시 아래와 같이 </a:t>
            </a:r>
            <a:r>
              <a:rPr lang="en-US" altLang="ko-KR" sz="1200" dirty="0"/>
              <a:t>Dialog </a:t>
            </a:r>
            <a:r>
              <a:rPr lang="ko-KR" altLang="en-US" sz="1200" dirty="0"/>
              <a:t>창이 나옴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0B85E-BDB0-3302-8E22-AA359965FB63}"/>
              </a:ext>
            </a:extLst>
          </p:cNvPr>
          <p:cNvSpPr txBox="1"/>
          <p:nvPr/>
        </p:nvSpPr>
        <p:spPr>
          <a:xfrm>
            <a:off x="327873" y="1160779"/>
            <a:ext cx="2243946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FF0000"/>
                </a:solidFill>
              </a:rPr>
              <a:t>( </a:t>
            </a:r>
            <a:r>
              <a:rPr lang="ko-KR" altLang="en-US" sz="1050" dirty="0">
                <a:solidFill>
                  <a:srgbClr val="FF0000"/>
                </a:solidFill>
              </a:rPr>
              <a:t>현재 지정된 폴더 위치 출력 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20401-917B-4A8E-71C9-8FF5A96F2579}"/>
              </a:ext>
            </a:extLst>
          </p:cNvPr>
          <p:cNvSpPr txBox="1"/>
          <p:nvPr/>
        </p:nvSpPr>
        <p:spPr>
          <a:xfrm>
            <a:off x="327872" y="1655697"/>
            <a:ext cx="2388433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FF0000"/>
                </a:solidFill>
              </a:rPr>
              <a:t>( </a:t>
            </a:r>
            <a:r>
              <a:rPr lang="ko-KR" altLang="en-US" sz="1050" dirty="0">
                <a:solidFill>
                  <a:srgbClr val="FF0000"/>
                </a:solidFill>
              </a:rPr>
              <a:t>현재 사용중인 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r>
              <a:rPr lang="en-US" altLang="ko-KR" sz="1050" dirty="0" err="1">
                <a:solidFill>
                  <a:srgbClr val="FF0000"/>
                </a:solidFill>
              </a:rPr>
              <a:t>ini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파일 위치 출력 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0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0DAB53-768A-85E1-1D2F-94388A10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2BE032-AEC8-963C-3B24-0097E21E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b="1" dirty="0"/>
              <a:t>. </a:t>
            </a:r>
            <a:r>
              <a:rPr lang="ko-KR" altLang="en-US" b="1" dirty="0"/>
              <a:t>프로그램 배포 방법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093D6-CE11-D191-3746-E7E92E104842}"/>
              </a:ext>
            </a:extLst>
          </p:cNvPr>
          <p:cNvSpPr txBox="1"/>
          <p:nvPr/>
        </p:nvSpPr>
        <p:spPr>
          <a:xfrm>
            <a:off x="330200" y="876154"/>
            <a:ext cx="6119176" cy="2574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구성 요소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-. Capture </a:t>
            </a:r>
            <a:r>
              <a:rPr lang="ko-KR" altLang="en-US" sz="1200" dirty="0"/>
              <a:t>폴더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-. Ref </a:t>
            </a:r>
            <a:r>
              <a:rPr lang="ko-KR" altLang="en-US" sz="1200" dirty="0"/>
              <a:t>폴더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- CAKIT_DIR.ini (</a:t>
            </a:r>
            <a:r>
              <a:rPr lang="ko-KR" altLang="en-US" sz="1200" dirty="0"/>
              <a:t>캡쳐 폴더 디렉토리</a:t>
            </a:r>
            <a:r>
              <a:rPr lang="en-US" altLang="ko-KR" sz="1200" dirty="0"/>
              <a:t>, .</a:t>
            </a:r>
            <a:r>
              <a:rPr lang="en-US" altLang="ko-KR" sz="1200" dirty="0" err="1"/>
              <a:t>ini</a:t>
            </a:r>
            <a:r>
              <a:rPr lang="ko-KR" altLang="en-US" sz="1200" dirty="0"/>
              <a:t>파일 디렉토리</a:t>
            </a:r>
            <a:r>
              <a:rPr lang="en-US" altLang="ko-KR" sz="1200" dirty="0"/>
              <a:t> 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- CAKIT_PROP.ini (</a:t>
            </a:r>
            <a:r>
              <a:rPr lang="ko-KR" altLang="en-US" sz="1200" dirty="0"/>
              <a:t>영상 </a:t>
            </a:r>
            <a:r>
              <a:rPr lang="en-US" altLang="ko-KR" sz="1200" dirty="0"/>
              <a:t>Display </a:t>
            </a:r>
            <a:r>
              <a:rPr lang="ko-KR" altLang="en-US" sz="1200" dirty="0"/>
              <a:t>중 사용할 </a:t>
            </a:r>
            <a:r>
              <a:rPr lang="en-US" altLang="ko-KR" sz="1200" dirty="0"/>
              <a:t>ROI</a:t>
            </a:r>
            <a:r>
              <a:rPr lang="ko-KR" altLang="en-US" sz="1200" dirty="0"/>
              <a:t>의 위치 값</a:t>
            </a:r>
            <a:r>
              <a:rPr lang="en-US" altLang="ko-KR" sz="1200" dirty="0"/>
              <a:t>, </a:t>
            </a:r>
            <a:r>
              <a:rPr lang="ko-KR" altLang="en-US" sz="1200" dirty="0"/>
              <a:t>너비 값 저장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-. </a:t>
            </a:r>
            <a:r>
              <a:rPr lang="ko-KR" altLang="en-US" sz="1200" dirty="0"/>
              <a:t>실행파일 </a:t>
            </a:r>
            <a:r>
              <a:rPr lang="en-US" altLang="ko-KR" sz="1200" dirty="0"/>
              <a:t>(CAKITVIEWER)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+) </a:t>
            </a:r>
            <a:r>
              <a:rPr lang="ko-KR" altLang="en-US" sz="1200" dirty="0"/>
              <a:t>프로그램 사용 가이드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 +) OpenCV 4.2.0 </a:t>
            </a:r>
            <a:r>
              <a:rPr lang="ko-KR" altLang="en-US" sz="1400" dirty="0">
                <a:solidFill>
                  <a:srgbClr val="C00000"/>
                </a:solidFill>
              </a:rPr>
              <a:t>버전과 </a:t>
            </a:r>
            <a:r>
              <a:rPr lang="en-US" altLang="ko-KR" sz="1400" dirty="0">
                <a:solidFill>
                  <a:srgbClr val="C00000"/>
                </a:solidFill>
              </a:rPr>
              <a:t>GTK3 </a:t>
            </a:r>
            <a:r>
              <a:rPr lang="ko-KR" altLang="en-US" sz="1400" dirty="0">
                <a:solidFill>
                  <a:srgbClr val="C00000"/>
                </a:solidFill>
              </a:rPr>
              <a:t>버전이 설치 되어있어야 하는지 확인 필요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CE1D38-9ADC-F825-3640-7521CCF462FA}"/>
              </a:ext>
            </a:extLst>
          </p:cNvPr>
          <p:cNvGrpSpPr/>
          <p:nvPr/>
        </p:nvGrpSpPr>
        <p:grpSpPr>
          <a:xfrm>
            <a:off x="2511894" y="3908476"/>
            <a:ext cx="7168211" cy="1501178"/>
            <a:chOff x="2489871" y="3915550"/>
            <a:chExt cx="7168211" cy="1501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DE2D5D-AFBF-2CE6-1A26-4B0D87F52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" t="866" r="666" b="28526"/>
            <a:stretch/>
          </p:blipFill>
          <p:spPr>
            <a:xfrm>
              <a:off x="2489871" y="3915550"/>
              <a:ext cx="4053542" cy="1501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9B16CCB-5EFE-18E7-50DA-17BCD6D1A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40" t="702" r="424" b="44699"/>
            <a:stretch/>
          </p:blipFill>
          <p:spPr>
            <a:xfrm>
              <a:off x="6825294" y="3979089"/>
              <a:ext cx="2832788" cy="1147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178163-EC95-339C-A913-2A77AE8853CD}"/>
                </a:ext>
              </a:extLst>
            </p:cNvPr>
            <p:cNvSpPr/>
            <p:nvPr/>
          </p:nvSpPr>
          <p:spPr>
            <a:xfrm>
              <a:off x="3646621" y="4795501"/>
              <a:ext cx="2904505" cy="2477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0EB4F08-728A-A1AA-12E8-9FA5E64A6B0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6551126" y="4795501"/>
              <a:ext cx="281881" cy="12388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2C6FAA-7355-3337-6979-5DFC239AD0C3}"/>
              </a:ext>
            </a:extLst>
          </p:cNvPr>
          <p:cNvSpPr txBox="1"/>
          <p:nvPr/>
        </p:nvSpPr>
        <p:spPr>
          <a:xfrm>
            <a:off x="2511894" y="5457885"/>
            <a:ext cx="4061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&lt; </a:t>
            </a:r>
            <a:r>
              <a:rPr lang="ko-KR" altLang="en-US" sz="1200" dirty="0"/>
              <a:t>배포 시 구성 요소 </a:t>
            </a:r>
            <a:r>
              <a:rPr lang="en-US" altLang="ko-K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54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0DAB53-768A-85E1-1D2F-94388A10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2BE032-AEC8-963C-3B24-0097E21E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7. </a:t>
            </a:r>
            <a:r>
              <a:rPr lang="ko-KR" altLang="en-US" dirty="0"/>
              <a:t>프로그램 실행</a:t>
            </a:r>
            <a:r>
              <a:rPr lang="ko-KR" altLang="en-US" b="1" dirty="0"/>
              <a:t> 방법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EAEFAF-5090-523F-4F27-7152D53D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8" y="2696873"/>
            <a:ext cx="5211453" cy="1505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8F28EC-1430-E2D8-47D6-56E1BAA9A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t="498" r="468" b="341"/>
          <a:stretch/>
        </p:blipFill>
        <p:spPr>
          <a:xfrm>
            <a:off x="7423150" y="882650"/>
            <a:ext cx="4016375" cy="5103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178163-EC95-339C-A913-2A77AE8853CD}"/>
              </a:ext>
            </a:extLst>
          </p:cNvPr>
          <p:cNvSpPr/>
          <p:nvPr/>
        </p:nvSpPr>
        <p:spPr>
          <a:xfrm>
            <a:off x="4329954" y="2908802"/>
            <a:ext cx="1115044" cy="247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436A7F9-8BDB-86FC-4D56-D3DA909302E5}"/>
              </a:ext>
            </a:extLst>
          </p:cNvPr>
          <p:cNvSpPr/>
          <p:nvPr/>
        </p:nvSpPr>
        <p:spPr>
          <a:xfrm>
            <a:off x="6276967" y="3191435"/>
            <a:ext cx="690283" cy="475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467D-199F-DC39-A5B8-442DC91C68E6}"/>
              </a:ext>
            </a:extLst>
          </p:cNvPr>
          <p:cNvSpPr txBox="1"/>
          <p:nvPr/>
        </p:nvSpPr>
        <p:spPr>
          <a:xfrm>
            <a:off x="330200" y="1010629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커맨드 창에 아래와 같이 입력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96E6C-6362-AAE0-D6CE-09145145108E}"/>
              </a:ext>
            </a:extLst>
          </p:cNvPr>
          <p:cNvSpPr txBox="1"/>
          <p:nvPr/>
        </p:nvSpPr>
        <p:spPr>
          <a:xfrm>
            <a:off x="428815" y="1404351"/>
            <a:ext cx="3431517" cy="518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200" dirty="0"/>
              <a:t>~$ </a:t>
            </a:r>
            <a:r>
              <a:rPr lang="en-US" altLang="ko-KR" sz="1200" dirty="0">
                <a:solidFill>
                  <a:schemeClr val="accent6"/>
                </a:solidFill>
              </a:rPr>
              <a:t>cd Desktop/CAKitViewer_v1.0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~/Desktop/CAKitViewer_v1.0$ </a:t>
            </a:r>
            <a:r>
              <a:rPr lang="en-US" altLang="ko-KR" sz="1200" dirty="0">
                <a:solidFill>
                  <a:schemeClr val="accent6"/>
                </a:solidFill>
              </a:rPr>
              <a:t>./CAKITVIEWER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E7FFCC-822B-0279-5B45-0847DA2514B2}"/>
              </a:ext>
            </a:extLst>
          </p:cNvPr>
          <p:cNvCxnSpPr/>
          <p:nvPr/>
        </p:nvCxnSpPr>
        <p:spPr>
          <a:xfrm>
            <a:off x="2913533" y="1550898"/>
            <a:ext cx="12909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55E310-D0CB-2CBB-68FE-A68E8DC54D5A}"/>
              </a:ext>
            </a:extLst>
          </p:cNvPr>
          <p:cNvCxnSpPr>
            <a:cxnSpLocks/>
          </p:cNvCxnSpPr>
          <p:nvPr/>
        </p:nvCxnSpPr>
        <p:spPr>
          <a:xfrm>
            <a:off x="3783110" y="1792945"/>
            <a:ext cx="421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1F4633-D062-E132-6613-CE0F9EEDB514}"/>
              </a:ext>
            </a:extLst>
          </p:cNvPr>
          <p:cNvSpPr txBox="1"/>
          <p:nvPr/>
        </p:nvSpPr>
        <p:spPr>
          <a:xfrm>
            <a:off x="4204450" y="140241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배포된 폴더로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6893C-1C27-E8AA-39A2-31A685548EC2}"/>
              </a:ext>
            </a:extLst>
          </p:cNvPr>
          <p:cNvSpPr txBox="1"/>
          <p:nvPr/>
        </p:nvSpPr>
        <p:spPr>
          <a:xfrm>
            <a:off x="4204450" y="166198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실행파일 실행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04CA1-9846-E4ED-A887-EABFED9DE8A1}"/>
              </a:ext>
            </a:extLst>
          </p:cNvPr>
          <p:cNvSpPr txBox="1"/>
          <p:nvPr/>
        </p:nvSpPr>
        <p:spPr>
          <a:xfrm>
            <a:off x="6322096" y="36973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5445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C5200D-EEA6-5CA0-DA98-C70500F9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DBD79A-B047-8817-D822-66BACF4D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ko-KR" altLang="en-US" b="1" dirty="0" err="1"/>
              <a:t>버전별</a:t>
            </a:r>
            <a:r>
              <a:rPr lang="ko-KR" altLang="en-US" b="1" dirty="0"/>
              <a:t> 개발 내용</a:t>
            </a:r>
            <a:endParaRPr lang="en-US" altLang="ko-KR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E750E7-3224-AB30-87C3-3D8D51F42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395"/>
              </p:ext>
            </p:extLst>
          </p:nvPr>
        </p:nvGraphicFramePr>
        <p:xfrm>
          <a:off x="2073067" y="2316480"/>
          <a:ext cx="766683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888">
                  <a:extLst>
                    <a:ext uri="{9D8B030D-6E8A-4147-A177-3AD203B41FA5}">
                      <a16:colId xmlns:a16="http://schemas.microsoft.com/office/drawing/2014/main" val="1766013714"/>
                    </a:ext>
                  </a:extLst>
                </a:gridCol>
                <a:gridCol w="6143945">
                  <a:extLst>
                    <a:ext uri="{9D8B030D-6E8A-4147-A177-3AD203B41FA5}">
                      <a16:colId xmlns:a16="http://schemas.microsoft.com/office/drawing/2014/main" val="331365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Contents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v_0.5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카메라 </a:t>
                      </a:r>
                      <a:r>
                        <a:rPr lang="en-US" altLang="ko-KR" sz="1400" dirty="0"/>
                        <a:t>Index </a:t>
                      </a:r>
                      <a:r>
                        <a:rPr lang="ko-KR" altLang="en-US" sz="1400" dirty="0"/>
                        <a:t>입력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버튼 클릭하여 영상 </a:t>
                      </a:r>
                      <a:r>
                        <a:rPr lang="en-US" altLang="ko-KR" sz="1400" dirty="0"/>
                        <a:t>Display, Resize</a:t>
                      </a:r>
                      <a:r>
                        <a:rPr lang="ko-KR" altLang="en-US" sz="1400" dirty="0"/>
                        <a:t> 기능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7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v_0.6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카메라 케이블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&amp;USB</a:t>
                      </a:r>
                      <a:r>
                        <a:rPr lang="ko-KR" altLang="en-US" sz="1400" dirty="0"/>
                        <a:t>전원 예외처리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7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v_0.7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한장</a:t>
                      </a:r>
                      <a:r>
                        <a:rPr lang="ko-KR" altLang="en-US" sz="1400" dirty="0"/>
                        <a:t> 캡쳐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저장 폴더 지정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ini</a:t>
                      </a:r>
                      <a:r>
                        <a:rPr lang="ko-KR" altLang="en-US" sz="1400" dirty="0"/>
                        <a:t>파일 지정 및 열기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2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v_0.8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OpenCV </a:t>
                      </a:r>
                      <a:r>
                        <a:rPr lang="ko-KR" altLang="en-US" sz="1400" dirty="0"/>
                        <a:t>소스 수정</a:t>
                      </a:r>
                      <a:r>
                        <a:rPr lang="en-US" altLang="ko-KR" sz="1400" dirty="0"/>
                        <a:t>(raw data</a:t>
                      </a:r>
                      <a:r>
                        <a:rPr lang="ko-KR" altLang="en-US" sz="1400" dirty="0"/>
                        <a:t>를 받아오기 위함</a:t>
                      </a:r>
                      <a:r>
                        <a:rPr lang="en-US" altLang="ko-KR" sz="1400" dirty="0"/>
                        <a:t>), FEBD </a:t>
                      </a:r>
                      <a:r>
                        <a:rPr lang="ko-KR" altLang="en-US" sz="1400" dirty="0"/>
                        <a:t>출력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v_0.9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Frame rate </a:t>
                      </a:r>
                      <a:r>
                        <a:rPr lang="ko-KR" altLang="en-US" sz="1400" dirty="0"/>
                        <a:t>출력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 시 발견한 버그 및 예외처리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5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v_1.0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검증 완료 및 배포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34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4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A71936-1B3D-4B54-027F-D0B6E676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4C062F-E025-41BD-C6B5-39C6C649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en-US" altLang="ko-KR" sz="2400" b="1" dirty="0"/>
              <a:t>. </a:t>
            </a:r>
            <a:r>
              <a:rPr lang="ko-KR" altLang="en-US" dirty="0"/>
              <a:t>개발</a:t>
            </a:r>
            <a:r>
              <a:rPr lang="ko-KR" altLang="en-US" sz="2400" b="1" dirty="0"/>
              <a:t> 일정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F246B9-3193-2726-C4FF-8AE871DB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2123893"/>
            <a:ext cx="116030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5B63BF-61F2-B78D-4BF3-58191159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D6AA042-824C-028F-F6C5-FB11692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049F-4CF0-796E-7402-8398E6853E68}"/>
              </a:ext>
            </a:extLst>
          </p:cNvPr>
          <p:cNvSpPr txBox="1"/>
          <p:nvPr/>
        </p:nvSpPr>
        <p:spPr>
          <a:xfrm>
            <a:off x="607598" y="1028343"/>
            <a:ext cx="40054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및 개발 환경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2. HW</a:t>
            </a:r>
            <a:r>
              <a:rPr lang="ko-KR" altLang="en-US" b="1" dirty="0"/>
              <a:t> 구성도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en-US" altLang="ko-KR" b="1" dirty="0" err="1"/>
              <a:t>CAKitViewer</a:t>
            </a:r>
            <a:r>
              <a:rPr lang="en-US" altLang="ko-KR" b="1" dirty="0"/>
              <a:t> </a:t>
            </a:r>
            <a:r>
              <a:rPr lang="ko-KR" altLang="en-US" b="1" dirty="0"/>
              <a:t>프로그램 예상</a:t>
            </a:r>
            <a:r>
              <a:rPr lang="en-US" altLang="ko-KR" b="1" dirty="0"/>
              <a:t> </a:t>
            </a:r>
            <a:r>
              <a:rPr lang="ko-KR" altLang="en-US" b="1" dirty="0"/>
              <a:t>모습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Windows</a:t>
            </a:r>
            <a:r>
              <a:rPr lang="ko-KR" altLang="en-US" b="1" dirty="0"/>
              <a:t>용 프로그램과 비교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기능 설명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프로그램 배포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프로그램 실행 방법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 err="1"/>
              <a:t>버전별</a:t>
            </a:r>
            <a:r>
              <a:rPr lang="ko-KR" altLang="en-US" b="1" dirty="0"/>
              <a:t> 개발 계획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9. </a:t>
            </a:r>
            <a:r>
              <a:rPr lang="ko-KR" altLang="en-US" b="1" dirty="0"/>
              <a:t>목표 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509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및 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45D40-C5F6-15B1-1E21-DB2ED0298BC9}"/>
              </a:ext>
            </a:extLst>
          </p:cNvPr>
          <p:cNvSpPr txBox="1"/>
          <p:nvPr/>
        </p:nvSpPr>
        <p:spPr>
          <a:xfrm>
            <a:off x="473529" y="1152719"/>
            <a:ext cx="8146782" cy="1712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1.1 </a:t>
            </a:r>
            <a:r>
              <a:rPr lang="ko-KR" altLang="en-US" sz="1400" b="1" dirty="0"/>
              <a:t>개요</a:t>
            </a:r>
            <a:endParaRPr lang="en-US" altLang="ko-KR" sz="1400" b="1" dirty="0"/>
          </a:p>
          <a:p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기존 </a:t>
            </a:r>
            <a:r>
              <a:rPr lang="en-US" altLang="ko-KR" sz="1200" dirty="0"/>
              <a:t>Windows </a:t>
            </a:r>
            <a:r>
              <a:rPr lang="ko-KR" altLang="en-US" sz="1200" dirty="0"/>
              <a:t>환경에서 사용 중인 </a:t>
            </a:r>
            <a:r>
              <a:rPr lang="en-US" altLang="ko-KR" sz="1200" dirty="0" err="1"/>
              <a:t>CAKitViewer</a:t>
            </a:r>
            <a:r>
              <a:rPr lang="en-US" altLang="ko-KR" sz="1200" dirty="0"/>
              <a:t> </a:t>
            </a:r>
            <a:r>
              <a:rPr lang="ko-KR" altLang="en-US" sz="1200" dirty="0"/>
              <a:t>프로그램을 </a:t>
            </a:r>
            <a:r>
              <a:rPr lang="en-US" altLang="ko-KR" sz="1200" dirty="0"/>
              <a:t>GTK</a:t>
            </a:r>
            <a:r>
              <a:rPr lang="ko-KR" altLang="en-US" sz="1200" dirty="0"/>
              <a:t>를 이용하여 리눅스 버전으로도 만들고자 함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개발 내용은 버전별로 </a:t>
            </a:r>
            <a:r>
              <a:rPr lang="ko-KR" altLang="en-US" sz="1200" dirty="0" err="1"/>
              <a:t>깃허브</a:t>
            </a:r>
            <a:r>
              <a:rPr lang="ko-KR" altLang="en-US" sz="1200" dirty="0"/>
              <a:t> 프로젝트를 이용하여 기술 예정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1.2 </a:t>
            </a:r>
            <a:r>
              <a:rPr lang="ko-KR" altLang="en-US" sz="1400" b="1" dirty="0"/>
              <a:t>개발 환경</a:t>
            </a:r>
            <a:endParaRPr lang="en-US" altLang="ko-KR" sz="1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2F3324-FC16-81C0-39EF-0D091CA16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0753"/>
              </p:ext>
            </p:extLst>
          </p:nvPr>
        </p:nvGraphicFramePr>
        <p:xfrm>
          <a:off x="1025078" y="3050013"/>
          <a:ext cx="5283255" cy="2199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929">
                  <a:extLst>
                    <a:ext uri="{9D8B030D-6E8A-4147-A177-3AD203B41FA5}">
                      <a16:colId xmlns:a16="http://schemas.microsoft.com/office/drawing/2014/main" val="1766013714"/>
                    </a:ext>
                  </a:extLst>
                </a:gridCol>
                <a:gridCol w="3792326">
                  <a:extLst>
                    <a:ext uri="{9D8B030D-6E8A-4147-A177-3AD203B41FA5}">
                      <a16:colId xmlns:a16="http://schemas.microsoft.com/office/drawing/2014/main" val="3313655455"/>
                    </a:ext>
                  </a:extLst>
                </a:gridCol>
              </a:tblGrid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Linux (Ubuntu 18.04)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78185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 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Jetson Nano Developer Kit (B01)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72636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카메라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USB </a:t>
                      </a:r>
                      <a:r>
                        <a:rPr lang="ko-KR" altLang="en-US" sz="1200" dirty="0"/>
                        <a:t>카메라</a:t>
                      </a:r>
                      <a:r>
                        <a:rPr lang="en-US" altLang="ko-KR" sz="1200" dirty="0"/>
                        <a:t> (ISX031)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5630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필요 라이브러리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Opencv</a:t>
                      </a:r>
                      <a:r>
                        <a:rPr lang="en-US" altLang="ko-KR" sz="1200" dirty="0"/>
                        <a:t>(4.2.0), GTK3 </a:t>
                      </a:r>
                      <a:r>
                        <a:rPr lang="ko-KR" altLang="en-US" sz="1200" dirty="0"/>
                        <a:t>및 관련 라이브러리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57712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 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VScode</a:t>
                      </a:r>
                      <a:r>
                        <a:rPr lang="en-US" altLang="ko-KR" sz="1200" dirty="0"/>
                        <a:t> , </a:t>
                      </a:r>
                      <a:r>
                        <a:rPr lang="en-US" altLang="ko-KR" sz="1200" dirty="0" err="1"/>
                        <a:t>CMake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340006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 정리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깃허브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Projects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55223"/>
                  </a:ext>
                </a:extLst>
              </a:tr>
              <a:tr h="3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관리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깃허브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Repositories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5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2400" b="1" dirty="0"/>
              <a:t>. HW</a:t>
            </a:r>
            <a:r>
              <a:rPr lang="ko-KR" altLang="en-US" sz="2400" b="1" dirty="0"/>
              <a:t> 구성도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51410B-BAA8-E991-81AC-7AA1AD03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76" y="1319428"/>
            <a:ext cx="6084448" cy="42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A36D71-6595-E7AF-AE7B-CA8C57F6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38E3DA-FDC1-AA08-3853-4F44BA4C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2400" b="1" dirty="0"/>
              <a:t>. </a:t>
            </a:r>
            <a:r>
              <a:rPr lang="en-US" altLang="ko-KR" sz="2400" b="1" dirty="0" err="1"/>
              <a:t>CAKitViewer</a:t>
            </a:r>
            <a:r>
              <a:rPr lang="en-US" altLang="ko-KR" sz="2400" b="1" dirty="0"/>
              <a:t> </a:t>
            </a:r>
            <a:r>
              <a:rPr lang="ko-KR" altLang="en-US" dirty="0"/>
              <a:t>프로그램 </a:t>
            </a:r>
            <a:r>
              <a:rPr lang="ko-KR" altLang="en-US" sz="2400" b="1" dirty="0"/>
              <a:t>예상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모습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91CC6-583C-184E-C218-BD9A4622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868346"/>
            <a:ext cx="4053541" cy="51469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D9AF3E-5D24-0666-6745-0F23CD91C121}"/>
              </a:ext>
            </a:extLst>
          </p:cNvPr>
          <p:cNvSpPr/>
          <p:nvPr/>
        </p:nvSpPr>
        <p:spPr>
          <a:xfrm>
            <a:off x="914400" y="2445249"/>
            <a:ext cx="3637052" cy="1428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BB06F7-746D-6991-D2C5-337CE68981BB}"/>
              </a:ext>
            </a:extLst>
          </p:cNvPr>
          <p:cNvCxnSpPr/>
          <p:nvPr/>
        </p:nvCxnSpPr>
        <p:spPr>
          <a:xfrm>
            <a:off x="4458984" y="2992004"/>
            <a:ext cx="5137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EE4048-156F-0998-19A9-F58591B07CAB}"/>
              </a:ext>
            </a:extLst>
          </p:cNvPr>
          <p:cNvSpPr txBox="1"/>
          <p:nvPr/>
        </p:nvSpPr>
        <p:spPr>
          <a:xfrm>
            <a:off x="4967941" y="2810667"/>
            <a:ext cx="42105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이 부분은 </a:t>
            </a:r>
            <a:r>
              <a:rPr lang="en-US" altLang="ko-KR" sz="1200" dirty="0">
                <a:solidFill>
                  <a:srgbClr val="C00000"/>
                </a:solidFill>
              </a:rPr>
              <a:t>Windows </a:t>
            </a:r>
            <a:r>
              <a:rPr lang="ko-KR" altLang="en-US" sz="1200" dirty="0">
                <a:solidFill>
                  <a:srgbClr val="C00000"/>
                </a:solidFill>
              </a:rPr>
              <a:t>버전의 </a:t>
            </a:r>
            <a:r>
              <a:rPr lang="en-US" altLang="ko-KR" sz="1200" dirty="0" err="1">
                <a:solidFill>
                  <a:srgbClr val="C00000"/>
                </a:solidFill>
              </a:rPr>
              <a:t>CAKitViewer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내용 가져온 것임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추후 </a:t>
            </a:r>
            <a:r>
              <a:rPr lang="en-US" altLang="ko-KR" sz="1200" dirty="0">
                <a:solidFill>
                  <a:srgbClr val="C00000"/>
                </a:solidFill>
              </a:rPr>
              <a:t>UI</a:t>
            </a:r>
            <a:r>
              <a:rPr lang="ko-KR" altLang="en-US" sz="1200" dirty="0">
                <a:solidFill>
                  <a:srgbClr val="C00000"/>
                </a:solidFill>
              </a:rPr>
              <a:t> 생성 예정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5E2A30-6D62-590B-0901-F1F717B51D86}"/>
              </a:ext>
            </a:extLst>
          </p:cNvPr>
          <p:cNvSpPr/>
          <p:nvPr/>
        </p:nvSpPr>
        <p:spPr>
          <a:xfrm>
            <a:off x="914400" y="1134620"/>
            <a:ext cx="863029" cy="231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C640DC-E140-1FF1-7C11-BF1647FB784C}"/>
              </a:ext>
            </a:extLst>
          </p:cNvPr>
          <p:cNvCxnSpPr>
            <a:cxnSpLocks/>
          </p:cNvCxnSpPr>
          <p:nvPr/>
        </p:nvCxnSpPr>
        <p:spPr>
          <a:xfrm>
            <a:off x="1777428" y="1134620"/>
            <a:ext cx="31905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3AC773-D354-4131-A672-160B5D406BF2}"/>
              </a:ext>
            </a:extLst>
          </p:cNvPr>
          <p:cNvSpPr txBox="1"/>
          <p:nvPr/>
        </p:nvSpPr>
        <p:spPr>
          <a:xfrm>
            <a:off x="4967941" y="936841"/>
            <a:ext cx="42105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수정 가능성 있음 </a:t>
            </a:r>
            <a:r>
              <a:rPr lang="en-US" altLang="ko-KR" sz="1200" dirty="0">
                <a:solidFill>
                  <a:srgbClr val="C00000"/>
                </a:solidFill>
              </a:rPr>
              <a:t>( </a:t>
            </a:r>
            <a:r>
              <a:rPr lang="ko-KR" altLang="en-US" sz="1200" dirty="0">
                <a:solidFill>
                  <a:srgbClr val="C00000"/>
                </a:solidFill>
              </a:rPr>
              <a:t>콤보 박스 적용으로 수정 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E083D-2C42-5224-AA68-028472831504}"/>
              </a:ext>
            </a:extLst>
          </p:cNvPr>
          <p:cNvSpPr/>
          <p:nvPr/>
        </p:nvSpPr>
        <p:spPr>
          <a:xfrm>
            <a:off x="860609" y="1865111"/>
            <a:ext cx="1174379" cy="231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73784A-F814-2DEC-9B04-47D3498EB0A2}"/>
              </a:ext>
            </a:extLst>
          </p:cNvPr>
          <p:cNvCxnSpPr>
            <a:cxnSpLocks/>
          </p:cNvCxnSpPr>
          <p:nvPr/>
        </p:nvCxnSpPr>
        <p:spPr>
          <a:xfrm>
            <a:off x="1777428" y="2096955"/>
            <a:ext cx="31905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A95A39-AE9D-1AB2-FAC9-CE6788E89F91}"/>
              </a:ext>
            </a:extLst>
          </p:cNvPr>
          <p:cNvSpPr txBox="1"/>
          <p:nvPr/>
        </p:nvSpPr>
        <p:spPr>
          <a:xfrm>
            <a:off x="4967941" y="1925778"/>
            <a:ext cx="42105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Frame rate</a:t>
            </a:r>
            <a:r>
              <a:rPr lang="ko-KR" altLang="en-US" sz="1200" dirty="0">
                <a:solidFill>
                  <a:srgbClr val="C00000"/>
                </a:solidFill>
              </a:rPr>
              <a:t>를 출력하는 기능 추가 예정 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추후 </a:t>
            </a:r>
            <a:r>
              <a:rPr lang="en-US" altLang="ko-KR" sz="1200" dirty="0">
                <a:solidFill>
                  <a:srgbClr val="C00000"/>
                </a:solidFill>
              </a:rPr>
              <a:t>UI </a:t>
            </a:r>
            <a:r>
              <a:rPr lang="ko-KR" altLang="en-US" sz="1200" dirty="0">
                <a:solidFill>
                  <a:srgbClr val="C00000"/>
                </a:solidFill>
              </a:rPr>
              <a:t>생성 예정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0F4AB-089F-CC1A-6F04-986044C1DB3F}"/>
              </a:ext>
            </a:extLst>
          </p:cNvPr>
          <p:cNvSpPr txBox="1"/>
          <p:nvPr/>
        </p:nvSpPr>
        <p:spPr>
          <a:xfrm>
            <a:off x="824750" y="1866123"/>
            <a:ext cx="863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Frame rate :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975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B87C06-2E61-840B-F58E-1887CB24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1002C-BC42-20C8-794C-92C5A589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b="1" dirty="0"/>
              <a:t>. Windows</a:t>
            </a:r>
            <a:r>
              <a:rPr lang="ko-KR" altLang="en-US" b="1" dirty="0"/>
              <a:t>용 프로그램과 비교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38EB0-668C-E2E7-7804-6B88E00E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8" y="1284815"/>
            <a:ext cx="3728100" cy="4477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E3439-C171-5AC8-5960-D34457CEF876}"/>
              </a:ext>
            </a:extLst>
          </p:cNvPr>
          <p:cNvSpPr txBox="1"/>
          <p:nvPr/>
        </p:nvSpPr>
        <p:spPr>
          <a:xfrm>
            <a:off x="330200" y="876523"/>
            <a:ext cx="5907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-. </a:t>
            </a:r>
            <a:r>
              <a:rPr lang="ko-KR" altLang="en-US" sz="1200" dirty="0"/>
              <a:t>두가지 프로그램은 사용 가능한 </a:t>
            </a:r>
            <a:r>
              <a:rPr lang="en-US" altLang="ko-KR" sz="1200" dirty="0"/>
              <a:t>OS</a:t>
            </a:r>
            <a:r>
              <a:rPr lang="ko-KR" altLang="en-US" sz="1200" dirty="0"/>
              <a:t>가 다르다는 점 외에는 같은 기능을 갖고 있음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23127-4985-46D0-6CB6-4A10192F0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" t="543" r="525" b="448"/>
          <a:stretch/>
        </p:blipFill>
        <p:spPr>
          <a:xfrm>
            <a:off x="6763113" y="1307351"/>
            <a:ext cx="3493776" cy="4432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8388D-BA91-A405-55CE-E143270E93DE}"/>
              </a:ext>
            </a:extLst>
          </p:cNvPr>
          <p:cNvSpPr txBox="1"/>
          <p:nvPr/>
        </p:nvSpPr>
        <p:spPr>
          <a:xfrm>
            <a:off x="2446198" y="5761888"/>
            <a:ext cx="223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en-US" altLang="ko-KR" sz="1200" dirty="0" err="1"/>
              <a:t>CAKitViewer</a:t>
            </a:r>
            <a:r>
              <a:rPr lang="en-US" altLang="ko-KR" sz="1200" dirty="0"/>
              <a:t> in Windows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D4E7-6A3D-7E1C-5156-DDD63E3DD008}"/>
              </a:ext>
            </a:extLst>
          </p:cNvPr>
          <p:cNvSpPr txBox="1"/>
          <p:nvPr/>
        </p:nvSpPr>
        <p:spPr>
          <a:xfrm>
            <a:off x="7530822" y="5761887"/>
            <a:ext cx="1958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en-US" altLang="ko-KR" sz="1200" dirty="0" err="1"/>
              <a:t>CAKitViewer</a:t>
            </a:r>
            <a:r>
              <a:rPr lang="en-US" altLang="ko-KR" sz="1200" dirty="0"/>
              <a:t> in Linux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C975-7BEE-6BA7-99D1-76D9A8F12F3E}"/>
              </a:ext>
            </a:extLst>
          </p:cNvPr>
          <p:cNvSpPr txBox="1"/>
          <p:nvPr/>
        </p:nvSpPr>
        <p:spPr>
          <a:xfrm>
            <a:off x="6763113" y="2161958"/>
            <a:ext cx="863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Frame rate :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960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b="1" dirty="0"/>
              <a:t>. </a:t>
            </a:r>
            <a:r>
              <a:rPr lang="ko-KR" altLang="en-US" b="1" dirty="0"/>
              <a:t>기능 설명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74E315-0E99-E042-779A-A93D39EF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720368"/>
            <a:ext cx="4237776" cy="3049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04436F-185E-1398-B342-749A10CF5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" t="4737" r="47822" b="80491"/>
          <a:stretch/>
        </p:blipFill>
        <p:spPr>
          <a:xfrm>
            <a:off x="330199" y="994282"/>
            <a:ext cx="2895015" cy="1060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3224E-D1EF-F15F-4B14-49D3E84673C2}"/>
              </a:ext>
            </a:extLst>
          </p:cNvPr>
          <p:cNvSpPr txBox="1"/>
          <p:nvPr/>
        </p:nvSpPr>
        <p:spPr>
          <a:xfrm>
            <a:off x="5093414" y="994282"/>
            <a:ext cx="6097712" cy="3288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1. Camera Index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: Jetson Dev kit</a:t>
            </a:r>
            <a:r>
              <a:rPr lang="ko-KR" altLang="en-US" sz="1200" dirty="0"/>
              <a:t>과 연결된 카메라 번호 작성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(-&gt; </a:t>
            </a:r>
            <a:r>
              <a:rPr lang="ko-KR" altLang="en-US" sz="1200" dirty="0">
                <a:solidFill>
                  <a:srgbClr val="FF0000"/>
                </a:solidFill>
              </a:rPr>
              <a:t>콤보 박스로 카메라 선택 가능하도록 먼저 시도 예정 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2. </a:t>
            </a:r>
            <a:r>
              <a:rPr lang="en-US" altLang="ko-KR" sz="1200" b="1" dirty="0" err="1"/>
              <a:t>CAKit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시작</a:t>
            </a:r>
            <a:r>
              <a:rPr lang="en-US" altLang="ko-KR" sz="1200" b="1" dirty="0"/>
              <a:t> / </a:t>
            </a:r>
            <a:r>
              <a:rPr lang="en-US" altLang="ko-KR" sz="1200" b="1" dirty="0" err="1"/>
              <a:t>CAKit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종료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OpenCV</a:t>
            </a:r>
            <a:r>
              <a:rPr lang="ko-KR" altLang="en-US" sz="1200" dirty="0"/>
              <a:t>를 이용하여 영상 </a:t>
            </a:r>
            <a:r>
              <a:rPr lang="en-US" altLang="ko-KR" sz="1200" dirty="0"/>
              <a:t>Display</a:t>
            </a:r>
            <a:r>
              <a:rPr lang="ko-KR" altLang="en-US" sz="1200" dirty="0"/>
              <a:t> 시작</a:t>
            </a:r>
            <a:r>
              <a:rPr lang="en-US" altLang="ko-KR" sz="1200" dirty="0"/>
              <a:t>/</a:t>
            </a:r>
            <a:r>
              <a:rPr lang="ko-KR" altLang="en-US" sz="1200" dirty="0"/>
              <a:t>종료 기능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한장</a:t>
            </a:r>
            <a:r>
              <a:rPr lang="ko-KR" altLang="en-US" sz="1200" b="1" dirty="0"/>
              <a:t> 캡쳐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Display </a:t>
            </a:r>
            <a:r>
              <a:rPr lang="ko-KR" altLang="en-US" sz="1200" dirty="0"/>
              <a:t>중인 영상 </a:t>
            </a:r>
            <a:r>
              <a:rPr lang="en-US" altLang="ko-KR" sz="1200" dirty="0"/>
              <a:t>.jpg </a:t>
            </a:r>
            <a:r>
              <a:rPr lang="ko-KR" altLang="en-US" sz="1200" dirty="0"/>
              <a:t>파일로 저장 기능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4. Resize On/Off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같은 비율로 </a:t>
            </a:r>
            <a:r>
              <a:rPr lang="en-US" altLang="ko-KR" sz="1200" dirty="0"/>
              <a:t>Resize </a:t>
            </a:r>
            <a:r>
              <a:rPr lang="ko-KR" altLang="en-US" sz="1200" dirty="0"/>
              <a:t>기능 사용 여부 결정 </a:t>
            </a:r>
            <a:r>
              <a:rPr lang="en-US" altLang="ko-KR" sz="1200" dirty="0"/>
              <a:t>( + Input/Output </a:t>
            </a:r>
            <a:r>
              <a:rPr lang="ko-KR" altLang="en-US" sz="1200" dirty="0"/>
              <a:t>사이즈 출력 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Resize On : 1280 * 1034 Display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Resize Off : 1920 * 1551 Display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CC85D3-C89F-683B-B33C-7BE81B41B0C2}"/>
              </a:ext>
            </a:extLst>
          </p:cNvPr>
          <p:cNvSpPr/>
          <p:nvPr/>
        </p:nvSpPr>
        <p:spPr>
          <a:xfrm>
            <a:off x="350747" y="1385647"/>
            <a:ext cx="707491" cy="299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2AB267-D064-E77B-1D47-FE6B099EA8F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4492" y="1684961"/>
            <a:ext cx="1" cy="10354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A031FC-FD71-81C7-FED7-6F62F49F29E3}"/>
              </a:ext>
            </a:extLst>
          </p:cNvPr>
          <p:cNvSpPr txBox="1"/>
          <p:nvPr/>
        </p:nvSpPr>
        <p:spPr>
          <a:xfrm>
            <a:off x="714123" y="2175392"/>
            <a:ext cx="4483242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CAKit</a:t>
            </a:r>
            <a:r>
              <a:rPr lang="ko-KR" altLang="en-US" sz="1200" dirty="0"/>
              <a:t> 시작 버튼 클릭 시 아래와 같이 별도의 창으로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영상 </a:t>
            </a:r>
            <a:r>
              <a:rPr lang="en-US" altLang="ko-KR" sz="1200" dirty="0"/>
              <a:t>Display </a:t>
            </a:r>
            <a:r>
              <a:rPr lang="ko-KR" altLang="en-US" sz="1200" dirty="0"/>
              <a:t>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918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b="1" dirty="0"/>
              <a:t>. </a:t>
            </a:r>
            <a:r>
              <a:rPr lang="ko-KR" altLang="en-US" b="1" dirty="0"/>
              <a:t>기능 설명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12F7B-F0A7-F406-6F2A-D4645C28B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5" t="4336" r="1185" b="71511"/>
          <a:stretch/>
        </p:blipFill>
        <p:spPr>
          <a:xfrm>
            <a:off x="330200" y="1065687"/>
            <a:ext cx="3434967" cy="2283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2515A-1FAF-5D2A-4EBF-D6D598ABE92A}"/>
              </a:ext>
            </a:extLst>
          </p:cNvPr>
          <p:cNvSpPr txBox="1"/>
          <p:nvPr/>
        </p:nvSpPr>
        <p:spPr>
          <a:xfrm>
            <a:off x="4080695" y="1065687"/>
            <a:ext cx="7781105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5. Log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카메라 케이블 </a:t>
            </a:r>
            <a:r>
              <a:rPr lang="en-US" altLang="ko-KR" sz="1200" dirty="0"/>
              <a:t>&amp; </a:t>
            </a:r>
            <a:r>
              <a:rPr lang="ko-KR" altLang="en-US" sz="1200" dirty="0"/>
              <a:t>전원 케이블 분리 시 </a:t>
            </a:r>
            <a:r>
              <a:rPr lang="en-US" altLang="ko-KR" sz="1200" dirty="0"/>
              <a:t>or USB</a:t>
            </a:r>
            <a:r>
              <a:rPr lang="ko-KR" altLang="en-US" sz="1200" dirty="0"/>
              <a:t> 드라이버 인식 불가 오류 메시지 출력 기능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6. </a:t>
            </a:r>
            <a:r>
              <a:rPr lang="ko-KR" altLang="en-US" sz="1200" b="1" dirty="0"/>
              <a:t>지우기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Log </a:t>
            </a:r>
            <a:r>
              <a:rPr lang="ko-KR" altLang="en-US" sz="1200" dirty="0"/>
              <a:t>창 내용 지우는 기능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7057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DC5D8EB-C4AF-02E6-D240-8C038D063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" r="590"/>
          <a:stretch/>
        </p:blipFill>
        <p:spPr>
          <a:xfrm>
            <a:off x="526799" y="1029728"/>
            <a:ext cx="4787154" cy="3911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D8D42-B4DC-B5A9-9C8A-A021373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23F7-7D64-4EB4-AD96-A3E6CC956A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0AEEE-9B6E-F2EF-89A3-B9482DD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b="1" dirty="0"/>
              <a:t>. </a:t>
            </a:r>
            <a:r>
              <a:rPr lang="ko-KR" altLang="en-US" b="1" dirty="0"/>
              <a:t>기능 설명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E5073-3F76-1745-CF05-2939DAE54714}"/>
              </a:ext>
            </a:extLst>
          </p:cNvPr>
          <p:cNvSpPr txBox="1"/>
          <p:nvPr/>
        </p:nvSpPr>
        <p:spPr>
          <a:xfrm>
            <a:off x="5483830" y="1029728"/>
            <a:ext cx="6568470" cy="208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7. Frame rate </a:t>
            </a:r>
            <a:r>
              <a:rPr lang="ko-KR" altLang="en-US" sz="1200" b="1" dirty="0"/>
              <a:t>출력</a:t>
            </a:r>
            <a:endParaRPr lang="en-US" altLang="ko-KR" sz="1200" b="1" dirty="0"/>
          </a:p>
          <a:p>
            <a:r>
              <a:rPr lang="en-US" altLang="ko-KR" sz="1200" dirty="0"/>
              <a:t>: </a:t>
            </a:r>
            <a:r>
              <a:rPr lang="ko-KR" altLang="en-US" sz="1200" dirty="0"/>
              <a:t>영상의 </a:t>
            </a:r>
            <a:r>
              <a:rPr lang="en-US" altLang="ko-KR" sz="1200" dirty="0"/>
              <a:t>frame rate</a:t>
            </a:r>
            <a:r>
              <a:rPr lang="ko-KR" altLang="en-US" sz="1200" dirty="0"/>
              <a:t>을 받아와 출력해주는 기능</a:t>
            </a:r>
            <a:endParaRPr lang="en-US" altLang="ko-KR" sz="1200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8. FEBD </a:t>
            </a:r>
            <a:r>
              <a:rPr lang="ko-KR" altLang="en-US" sz="1200" b="1" dirty="0"/>
              <a:t>출력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: FEBD </a:t>
            </a:r>
            <a:r>
              <a:rPr lang="ko-KR" altLang="en-US" sz="1200" dirty="0"/>
              <a:t>출력 여부 결정</a:t>
            </a:r>
            <a:r>
              <a:rPr lang="en-US" altLang="ko-KR" sz="1200" dirty="0"/>
              <a:t> </a:t>
            </a:r>
            <a:r>
              <a:rPr lang="ko-KR" altLang="en-US" sz="1200" dirty="0"/>
              <a:t>및 그에 따라 왼쪽과 같이 데이터를 출력 해주는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번 부분은 </a:t>
            </a:r>
            <a:r>
              <a:rPr lang="en-US" altLang="ko-KR" sz="1200" dirty="0"/>
              <a:t>Frame count, Analog Gain, Digital Gain </a:t>
            </a:r>
            <a:r>
              <a:rPr lang="ko-KR" altLang="en-US" sz="1200" dirty="0"/>
              <a:t>등 </a:t>
            </a:r>
            <a:r>
              <a:rPr lang="en-US" altLang="ko-KR" sz="1200" dirty="0"/>
              <a:t>FEBD</a:t>
            </a:r>
            <a:r>
              <a:rPr lang="ko-KR" altLang="en-US" sz="1200" dirty="0"/>
              <a:t>에서 항목 별로 데이터를 출력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ko-KR" altLang="en-US" sz="1200" dirty="0"/>
              <a:t>번 부분은 </a:t>
            </a:r>
            <a:r>
              <a:rPr lang="en-US" altLang="ko-KR" sz="1200" dirty="0"/>
              <a:t>1</a:t>
            </a:r>
            <a:r>
              <a:rPr lang="ko-KR" altLang="en-US" sz="1200" dirty="0"/>
              <a:t>번의 데이터를 모아 한 줄로 출력 예정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D30F-EA53-0CFD-BE7E-7E678D7EDB86}"/>
              </a:ext>
            </a:extLst>
          </p:cNvPr>
          <p:cNvSpPr txBox="1"/>
          <p:nvPr/>
        </p:nvSpPr>
        <p:spPr>
          <a:xfrm>
            <a:off x="330200" y="1807443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85C93-1F36-D44F-3CDC-3776C6FA0A06}"/>
              </a:ext>
            </a:extLst>
          </p:cNvPr>
          <p:cNvSpPr txBox="1"/>
          <p:nvPr/>
        </p:nvSpPr>
        <p:spPr>
          <a:xfrm>
            <a:off x="330200" y="3288550"/>
            <a:ext cx="269626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DC6A3A-5444-31BC-3CB6-BF7D1826A68B}"/>
              </a:ext>
            </a:extLst>
          </p:cNvPr>
          <p:cNvCxnSpPr>
            <a:cxnSpLocks/>
          </p:cNvCxnSpPr>
          <p:nvPr/>
        </p:nvCxnSpPr>
        <p:spPr>
          <a:xfrm flipH="1">
            <a:off x="1373271" y="1708280"/>
            <a:ext cx="8589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22A600-5435-DC9E-4380-6CE10AA792E1}"/>
              </a:ext>
            </a:extLst>
          </p:cNvPr>
          <p:cNvSpPr txBox="1"/>
          <p:nvPr/>
        </p:nvSpPr>
        <p:spPr>
          <a:xfrm>
            <a:off x="2232212" y="1480863"/>
            <a:ext cx="1805302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FEBD </a:t>
            </a:r>
            <a:r>
              <a:rPr lang="ko-KR" altLang="en-US" sz="1200" dirty="0"/>
              <a:t>출력 </a:t>
            </a:r>
            <a:r>
              <a:rPr lang="en-US" altLang="ko-KR" sz="1200" dirty="0"/>
              <a:t>On/Off </a:t>
            </a:r>
            <a:r>
              <a:rPr lang="ko-KR" altLang="en-US" sz="1200" dirty="0"/>
              <a:t>체크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F9E974-378D-9A60-FF1E-DD986703C0B3}"/>
              </a:ext>
            </a:extLst>
          </p:cNvPr>
          <p:cNvSpPr/>
          <p:nvPr/>
        </p:nvSpPr>
        <p:spPr>
          <a:xfrm>
            <a:off x="606310" y="1807443"/>
            <a:ext cx="4335694" cy="1484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A0CBCA-E3D7-D570-16A8-C7B9807C4757}"/>
              </a:ext>
            </a:extLst>
          </p:cNvPr>
          <p:cNvSpPr/>
          <p:nvPr/>
        </p:nvSpPr>
        <p:spPr>
          <a:xfrm>
            <a:off x="596021" y="3291185"/>
            <a:ext cx="4697801" cy="1366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3DEA9-C527-8FD4-2D3B-3C803C295E50}"/>
              </a:ext>
            </a:extLst>
          </p:cNvPr>
          <p:cNvSpPr txBox="1"/>
          <p:nvPr/>
        </p:nvSpPr>
        <p:spPr>
          <a:xfrm>
            <a:off x="508869" y="1146121"/>
            <a:ext cx="863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Frame rate : 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4F204-EB1E-36EE-39F9-DFE9B5260A39}"/>
              </a:ext>
            </a:extLst>
          </p:cNvPr>
          <p:cNvSpPr/>
          <p:nvPr/>
        </p:nvSpPr>
        <p:spPr>
          <a:xfrm>
            <a:off x="586638" y="1104186"/>
            <a:ext cx="1080797" cy="299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732</Words>
  <Application>Microsoft Office PowerPoint</Application>
  <PresentationFormat>와이드스크린</PresentationFormat>
  <Paragraphs>147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CAKitViewer in Linux 개발 계획서</vt:lpstr>
      <vt:lpstr># Contents</vt:lpstr>
      <vt:lpstr>1. 개요 및 개발 환경</vt:lpstr>
      <vt:lpstr>2. HW 구성도</vt:lpstr>
      <vt:lpstr>3. CAKitViewer 프로그램 예상 모습</vt:lpstr>
      <vt:lpstr>4. Windows용 프로그램과 비교</vt:lpstr>
      <vt:lpstr>5. 기능 설명</vt:lpstr>
      <vt:lpstr>5. 기능 설명</vt:lpstr>
      <vt:lpstr>5. 기능 설명</vt:lpstr>
      <vt:lpstr>5. 기능 설명</vt:lpstr>
      <vt:lpstr>6. 프로그램 배포 방법</vt:lpstr>
      <vt:lpstr>7. 프로그램 실행 방법</vt:lpstr>
      <vt:lpstr>8. 버전별 개발 내용</vt:lpstr>
      <vt:lpstr>9.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CAKitViewer in Linux v_0.5 개발 계획서</dc:title>
  <dc:creator>Hwang.SM</dc:creator>
  <cp:lastModifiedBy>Hwang.SM</cp:lastModifiedBy>
  <cp:revision>80</cp:revision>
  <dcterms:created xsi:type="dcterms:W3CDTF">2024-05-28T13:02:40Z</dcterms:created>
  <dcterms:modified xsi:type="dcterms:W3CDTF">2024-05-31T13:37:05Z</dcterms:modified>
</cp:coreProperties>
</file>