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80" r:id="rId6"/>
    <p:sldId id="263" r:id="rId7"/>
    <p:sldId id="272" r:id="rId8"/>
    <p:sldId id="271" r:id="rId9"/>
    <p:sldId id="264" r:id="rId10"/>
    <p:sldId id="270" r:id="rId11"/>
    <p:sldId id="274" r:id="rId12"/>
    <p:sldId id="273" r:id="rId13"/>
    <p:sldId id="266" r:id="rId14"/>
    <p:sldId id="268" r:id="rId15"/>
    <p:sldId id="267" r:id="rId16"/>
    <p:sldId id="269" r:id="rId17"/>
    <p:sldId id="278" r:id="rId18"/>
    <p:sldId id="277" r:id="rId19"/>
    <p:sldId id="279" r:id="rId20"/>
    <p:sldId id="281" r:id="rId21"/>
    <p:sldId id="282" r:id="rId22"/>
    <p:sldId id="283" r:id="rId23"/>
    <p:sldId id="275" r:id="rId24"/>
    <p:sldId id="276" r:id="rId25"/>
    <p:sldId id="284" r:id="rId26"/>
    <p:sldId id="291" r:id="rId27"/>
    <p:sldId id="285" r:id="rId28"/>
    <p:sldId id="286" r:id="rId29"/>
    <p:sldId id="287" r:id="rId30"/>
    <p:sldId id="288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09"/>
  </p:normalViewPr>
  <p:slideViewPr>
    <p:cSldViewPr snapToGrid="0" snapToObjects="1">
      <p:cViewPr varScale="1">
        <p:scale>
          <a:sx n="86" d="100"/>
          <a:sy n="86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</a:t>
            </a:r>
            <a:r>
              <a:rPr lang="en-US" dirty="0" err="1"/>
              <a:t>Hesam</a:t>
            </a:r>
            <a:r>
              <a:rPr lang="en-US" dirty="0"/>
              <a:t> Mousavi, Mohammad </a:t>
            </a:r>
            <a:r>
              <a:rPr lang="en-US" dirty="0" err="1"/>
              <a:t>Mahmoudi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  <a:endParaRPr lang="fa-IR" dirty="0"/>
          </a:p>
          <a:p>
            <a:pPr lvl="1"/>
            <a:r>
              <a:rPr lang="en-US" dirty="0"/>
              <a:t>Beta: new weight based on the squared distance of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dirty="0"/>
              <a:t>to the closest existing seed</a:t>
            </a:r>
          </a:p>
          <a:p>
            <a:pPr lvl="1"/>
            <a:r>
              <a:rPr lang="en-US" dirty="0"/>
              <a:t>c: our means</a:t>
            </a:r>
          </a:p>
          <a:p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A14A2C9-BC93-49FD-AE7B-2E19DBCF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899" y="751014"/>
            <a:ext cx="5936202" cy="5355972"/>
          </a:xfrm>
        </p:spPr>
      </p:pic>
    </p:spTree>
    <p:extLst>
      <p:ext uri="{BB962C8B-B14F-4D97-AF65-F5344CB8AC3E}">
        <p14:creationId xmlns:p14="http://schemas.microsoft.com/office/powerpoint/2010/main" val="385609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K)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Experimental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The two measures we are concerned with are the following:</a:t>
            </a:r>
          </a:p>
          <a:p>
            <a:pPr lvl="1"/>
            <a:r>
              <a:rPr lang="en-US" dirty="0"/>
              <a:t>reducing the total number of distance computations .</a:t>
            </a:r>
          </a:p>
          <a:p>
            <a:pPr lvl="1"/>
            <a:r>
              <a:rPr lang="en-US" dirty="0"/>
              <a:t>the total run-time spent.</a:t>
            </a:r>
          </a:p>
          <a:p>
            <a:pPr lvl="1"/>
            <a:endParaRPr lang="en-US" dirty="0"/>
          </a:p>
          <a:p>
            <a:r>
              <a:rPr lang="en-US" dirty="0"/>
              <a:t>We use phishing dataset with :</a:t>
            </a:r>
          </a:p>
          <a:p>
            <a:pPr lvl="1"/>
            <a:r>
              <a:rPr lang="en-US" dirty="0"/>
              <a:t>11055 samples </a:t>
            </a:r>
          </a:p>
          <a:p>
            <a:pPr lvl="1"/>
            <a:r>
              <a:rPr lang="en-US" dirty="0"/>
              <a:t>68 features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K-means ++ VS Accelerated K-means 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Distance ratio </a:t>
            </a:r>
          </a:p>
          <a:p>
            <a:pPr lvl="1"/>
            <a:r>
              <a:rPr lang="en-US" sz="1400" dirty="0"/>
              <a:t>Total distance computed K-means ++ / Total distance computed Accelerated K-means</a:t>
            </a:r>
          </a:p>
          <a:p>
            <a:pPr lvl="1"/>
            <a:endParaRPr lang="en-US" sz="1400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C683BA3-61EF-4510-BAB9-31431CEA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6" y="2437142"/>
            <a:ext cx="5103872" cy="3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K-means ++ VS Accelerated K-means 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264093-4206-4EFC-9195-815E0419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16" y="2234378"/>
            <a:ext cx="4547296" cy="303153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F5EB0D-AA51-43DF-B0B5-5C118A74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97" y="2234378"/>
            <a:ext cx="4547296" cy="30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A2E-5183-5F4B-B42B-6F97BCC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work done</a:t>
            </a:r>
          </a:p>
        </p:txBody>
      </p:sp>
    </p:spTree>
    <p:extLst>
      <p:ext uri="{BB962C8B-B14F-4D97-AF65-F5344CB8AC3E}">
        <p14:creationId xmlns:p14="http://schemas.microsoft.com/office/powerpoint/2010/main" val="173388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3414023" cy="4850296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endParaRPr lang="en-US" dirty="0"/>
          </a:p>
          <a:p>
            <a:r>
              <a:rPr lang="en-US" dirty="0" err="1"/>
              <a:t>binary_heap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kll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5EB14-50B1-9A4A-9261-E8326F5C9C80}"/>
              </a:ext>
            </a:extLst>
          </p:cNvPr>
          <p:cNvSpPr txBox="1">
            <a:spLocks/>
          </p:cNvSpPr>
          <p:nvPr/>
        </p:nvSpPr>
        <p:spPr>
          <a:xfrm>
            <a:off x="6906102" y="1524000"/>
            <a:ext cx="3414023" cy="485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 err="1"/>
              <a:t>nearest_neighbor_search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distance</a:t>
            </a:r>
            <a:endParaRPr lang="en-US" dirty="0">
              <a:solidFill>
                <a:srgbClr val="97A7C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Using SciPy to find Euclidean distance of each pair (x, y)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new_seed</a:t>
            </a:r>
            <a:endParaRPr lang="en-US" dirty="0"/>
          </a:p>
          <a:p>
            <a:pPr lvl="1"/>
            <a:r>
              <a:rPr lang="en-US" dirty="0"/>
              <a:t>Select L new seed(s) with our probability from X</a:t>
            </a:r>
          </a:p>
          <a:p>
            <a:pPr lvl="1"/>
            <a:endParaRPr lang="en-US" dirty="0"/>
          </a:p>
          <a:p>
            <a:r>
              <a:rPr lang="en-US" dirty="0" err="1"/>
              <a:t>tlogger</a:t>
            </a:r>
            <a:endParaRPr lang="en-US" dirty="0"/>
          </a:p>
          <a:p>
            <a:pPr lvl="1"/>
            <a:r>
              <a:rPr lang="en-US" dirty="0"/>
              <a:t>Decorator for Store total </a:t>
            </a:r>
            <a:r>
              <a:rPr lang="en-US" dirty="0" err="1"/>
              <a:t>computated</a:t>
            </a:r>
            <a:r>
              <a:rPr lang="en-US" dirty="0"/>
              <a:t> distance</a:t>
            </a:r>
          </a:p>
          <a:p>
            <a:endParaRPr lang="en-US" dirty="0"/>
          </a:p>
          <a:p>
            <a:r>
              <a:rPr lang="en-US" dirty="0" err="1"/>
              <a:t>execution_time</a:t>
            </a:r>
            <a:endParaRPr lang="en-US" dirty="0"/>
          </a:p>
          <a:p>
            <a:pPr lvl="1"/>
            <a:r>
              <a:rPr lang="en-US" dirty="0"/>
              <a:t>Decorator for compute runtime of function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Get file path or </a:t>
            </a:r>
            <a:r>
              <a:rPr lang="en-US" dirty="0" err="1"/>
              <a:t>ndarray</a:t>
            </a:r>
            <a:r>
              <a:rPr lang="en-US" dirty="0"/>
              <a:t> and initialize all the needed variables</a:t>
            </a:r>
          </a:p>
          <a:p>
            <a:pPr lvl="1"/>
            <a:endParaRPr lang="en-US" dirty="0"/>
          </a:p>
          <a:p>
            <a:r>
              <a:rPr lang="en-US" dirty="0" err="1"/>
              <a:t>read_dataset</a:t>
            </a:r>
            <a:endParaRPr lang="en-US" dirty="0"/>
          </a:p>
          <a:p>
            <a:pPr lvl="1"/>
            <a:r>
              <a:rPr lang="en-US" dirty="0"/>
              <a:t>With this function you can read dataset with file path or as </a:t>
            </a:r>
            <a:r>
              <a:rPr lang="en-US" dirty="0" err="1"/>
              <a:t>ndarray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binary_heap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BinaryHeap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create binary heap tree each node is (point, id)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push</a:t>
            </a:r>
          </a:p>
          <a:p>
            <a:pPr lvl="2"/>
            <a:r>
              <a:rPr lang="en-US" dirty="0"/>
              <a:t>Get new point and it’s id and add to the tree in O(log 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</a:t>
            </a:r>
          </a:p>
          <a:p>
            <a:pPr lvl="2"/>
            <a:r>
              <a:rPr lang="en-US" dirty="0"/>
              <a:t>Pop the node with minimum value(root) from tree and remove the node O(log n)</a:t>
            </a:r>
          </a:p>
          <a:p>
            <a:pPr lvl="2"/>
            <a:r>
              <a:rPr lang="en-US" dirty="0"/>
              <a:t>Return minimum value in tree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peek</a:t>
            </a:r>
          </a:p>
          <a:p>
            <a:pPr lvl="2"/>
            <a:r>
              <a:rPr lang="en-US" dirty="0"/>
              <a:t>Peek the node with minimum value(root) from tree but node still is in tree O(1)</a:t>
            </a:r>
          </a:p>
          <a:p>
            <a:pPr lvl="2"/>
            <a:r>
              <a:rPr lang="en-US" dirty="0"/>
              <a:t>Return minimum value in tree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 err="1"/>
              <a:t>euclidean</a:t>
            </a:r>
            <a:endParaRPr lang="en-US" dirty="0"/>
          </a:p>
          <a:p>
            <a:pPr lvl="1"/>
            <a:r>
              <a:rPr lang="en-US" dirty="0"/>
              <a:t>Get’s two points and return Euclidean distance between them</a:t>
            </a:r>
          </a:p>
          <a:p>
            <a:endParaRPr lang="en-US" dirty="0"/>
          </a:p>
          <a:p>
            <a:r>
              <a:rPr lang="en-US" dirty="0"/>
              <a:t>Class NNS: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their id and build Vantage Point-tree each node is (point, id)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vptree</a:t>
            </a:r>
            <a:r>
              <a:rPr lang="en-US" dirty="0"/>
              <a:t> and set as it self </a:t>
            </a:r>
            <a:r>
              <a:rPr lang="en-US" dirty="0" err="1"/>
              <a:t>vptree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get_child</a:t>
            </a:r>
            <a:endParaRPr lang="en-US" dirty="0"/>
          </a:p>
          <a:p>
            <a:pPr lvl="2"/>
            <a:r>
              <a:rPr lang="en-US" dirty="0"/>
              <a:t>Get a Boolean</a:t>
            </a:r>
          </a:p>
          <a:p>
            <a:pPr lvl="2"/>
            <a:r>
              <a:rPr lang="en-US" dirty="0"/>
              <a:t>Return NNS object contain left child if bool be true, otherwise return right child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r>
              <a:rPr lang="en-US" dirty="0"/>
              <a:t>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search</a:t>
            </a:r>
          </a:p>
          <a:p>
            <a:pPr lvl="2"/>
            <a:r>
              <a:rPr lang="en-US" dirty="0"/>
              <a:t>Gets r, tau, low</a:t>
            </a:r>
          </a:p>
          <a:p>
            <a:pPr lvl="2"/>
            <a:r>
              <a:rPr lang="en-US" dirty="0"/>
              <a:t>Return true if we should search in low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</a:t>
            </a:r>
          </a:p>
          <a:p>
            <a:pPr lvl="2"/>
            <a:r>
              <a:rPr lang="en-US" dirty="0"/>
              <a:t>Gets tau, </a:t>
            </a:r>
            <a:r>
              <a:rPr lang="en-US" dirty="0" err="1"/>
              <a:t>tau_p</a:t>
            </a:r>
            <a:r>
              <a:rPr lang="en-US" dirty="0"/>
              <a:t>, id, </a:t>
            </a:r>
            <a:r>
              <a:rPr lang="en-US" dirty="0" err="1"/>
              <a:t>id_p</a:t>
            </a:r>
            <a:endParaRPr lang="en-US" dirty="0"/>
          </a:p>
          <a:p>
            <a:pPr lvl="2"/>
            <a:r>
              <a:rPr lang="en-US" dirty="0"/>
              <a:t>Return tau, id of the closer point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nearest</a:t>
            </a:r>
          </a:p>
          <a:p>
            <a:pPr lvl="2"/>
            <a:r>
              <a:rPr lang="en-US" dirty="0"/>
              <a:t>Gets q, tau</a:t>
            </a:r>
          </a:p>
          <a:p>
            <a:pPr lvl="2"/>
            <a:r>
              <a:rPr lang="en-US" dirty="0"/>
              <a:t>Return tau, id: distance of closest point to q in range tau and it’s id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nearest_in_range</a:t>
            </a:r>
            <a:endParaRPr lang="en-US" dirty="0"/>
          </a:p>
          <a:p>
            <a:pPr lvl="2"/>
            <a:r>
              <a:rPr lang="en-US" dirty="0"/>
              <a:t>Gets q,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Call nearest function with query(q, -1),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Return nearest point in tree to q in range </a:t>
            </a:r>
            <a:r>
              <a:rPr lang="en-US" dirty="0" err="1"/>
              <a:t>max_range</a:t>
            </a:r>
            <a:r>
              <a:rPr lang="en-US" dirty="0"/>
              <a:t> if be non return -1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KPP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K-Means++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AKPP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K-Means++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marL="40005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KLL: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R (int): number of round(s) (default = 5)</a:t>
            </a:r>
          </a:p>
          <a:p>
            <a:pPr lvl="3"/>
            <a:r>
              <a:rPr lang="en-US" dirty="0"/>
              <a:t>L (int): size of oversampling (default = 2xK)</a:t>
            </a:r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K-Mean||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AKLL: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R (int): number of round(s) (default = 5)</a:t>
            </a:r>
          </a:p>
          <a:p>
            <a:pPr lvl="3"/>
            <a:r>
              <a:rPr lang="en-US" dirty="0"/>
              <a:t>L (int): size of oversampling (default = 2xK)</a:t>
            </a:r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K-Mean||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9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In this module we load phishing dataset and run both K-means++ and accelerated K-means ++ and compare them with total distance computed by each of them for different K in range [32, 2048] and get plot with we show the ratio of total distance computed in K-means++ divided by total distance computed in accelerated K-means++ (plot axis are in log2 scale)</a:t>
            </a:r>
          </a:p>
        </p:txBody>
      </p:sp>
    </p:spTree>
    <p:extLst>
      <p:ext uri="{BB962C8B-B14F-4D97-AF65-F5344CB8AC3E}">
        <p14:creationId xmlns:p14="http://schemas.microsoft.com/office/powerpoint/2010/main" val="217221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In this module we load phishing dataset and run both K-means|| and accelerated K-means||and compare them with runtime of each one for different K in range [32, 2048] and get plot two plot that in first one we plot the runtime of two algorithm and in second one with we show the ratio of runtime of K-means|| divided by runtime of accelerated K-means || (Both plots axis are in log2 scale)</a:t>
            </a:r>
          </a:p>
        </p:txBody>
      </p:sp>
    </p:spTree>
    <p:extLst>
      <p:ext uri="{BB962C8B-B14F-4D97-AF65-F5344CB8AC3E}">
        <p14:creationId xmlns:p14="http://schemas.microsoft.com/office/powerpoint/2010/main" val="317351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A2E-5183-5F4B-B42B-6F97BCC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93391"/>
            <a:ext cx="8915399" cy="1468800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Thank you …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BEE885-0CDE-47B5-9F04-F7B6D34C93BD}"/>
              </a:ext>
            </a:extLst>
          </p:cNvPr>
          <p:cNvSpPr txBox="1">
            <a:spLocks/>
          </p:cNvSpPr>
          <p:nvPr/>
        </p:nvSpPr>
        <p:spPr>
          <a:xfrm>
            <a:off x="2695743" y="2936769"/>
            <a:ext cx="8915399" cy="146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Any Question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3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cost of K-means++ has long been recognized as being an expensive but necessary step for better results</a:t>
            </a:r>
          </a:p>
          <a:p>
            <a:endParaRPr lang="en-US" dirty="0"/>
          </a:p>
          <a:p>
            <a:r>
              <a:rPr lang="en-US" dirty="0"/>
              <a:t>Modern accelerated versions of K-means clustering perform as few as 1.2 total iterations of the dataset [</a:t>
            </a:r>
            <a:r>
              <a:rPr lang="en-US" dirty="0" err="1"/>
              <a:t>Ryšavy</a:t>
            </a:r>
            <a:r>
              <a:rPr lang="en-US" dirty="0"/>
              <a:t>́ and </a:t>
            </a:r>
            <a:r>
              <a:rPr lang="en-US" dirty="0" err="1"/>
              <a:t>Hamerly</a:t>
            </a:r>
            <a:r>
              <a:rPr lang="en-US" dirty="0"/>
              <a:t>, 2016].</a:t>
            </a:r>
          </a:p>
          <a:p>
            <a:endParaRPr lang="en-US" dirty="0"/>
          </a:p>
          <a:p>
            <a:r>
              <a:rPr lang="en-US" dirty="0"/>
              <a:t>making K-means++ seed selection take up to 44% of all distance computations.</a:t>
            </a:r>
          </a:p>
          <a:p>
            <a:endParaRPr lang="en-US" dirty="0"/>
          </a:p>
          <a:p>
            <a:r>
              <a:rPr lang="en-US" dirty="0"/>
              <a:t>Faster seed selection is useful many application such as:</a:t>
            </a:r>
          </a:p>
          <a:p>
            <a:pPr lvl="1"/>
            <a:r>
              <a:rPr lang="en-US" dirty="0"/>
              <a:t>Corset construction [</a:t>
            </a:r>
            <a:r>
              <a:rPr lang="en-US" dirty="0" err="1"/>
              <a:t>Bachem</a:t>
            </a:r>
            <a:r>
              <a:rPr lang="en-US" dirty="0"/>
              <a:t> et al., 2015]</a:t>
            </a:r>
          </a:p>
          <a:p>
            <a:pPr lvl="1"/>
            <a:r>
              <a:rPr lang="en-US" dirty="0"/>
              <a:t>Change detection [Raff et al., 2020]</a:t>
            </a:r>
          </a:p>
          <a:p>
            <a:pPr lvl="1"/>
            <a:r>
              <a:rPr lang="en-US" dirty="0"/>
              <a:t>Tensor algorithms [</a:t>
            </a:r>
            <a:r>
              <a:rPr lang="en-US" dirty="0" err="1"/>
              <a:t>Jegelka</a:t>
            </a:r>
            <a:r>
              <a:rPr lang="en-US" dirty="0"/>
              <a:t> et al., 2009]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  <a:p>
            <a:pPr lvl="1"/>
            <a:r>
              <a:rPr lang="en-US" dirty="0"/>
              <a:t>Triangle inequality</a:t>
            </a:r>
          </a:p>
          <a:p>
            <a:pPr lvl="1"/>
            <a:r>
              <a:rPr lang="en-US" dirty="0"/>
              <a:t>Dynamic priority queue</a:t>
            </a:r>
          </a:p>
          <a:p>
            <a:endParaRPr lang="en-US" dirty="0"/>
          </a:p>
          <a:p>
            <a:r>
              <a:rPr lang="en-US" dirty="0"/>
              <a:t>Accelerating K-means ||</a:t>
            </a:r>
          </a:p>
          <a:p>
            <a:pPr lvl="1"/>
            <a:r>
              <a:rPr lang="en-US" dirty="0" err="1"/>
              <a:t>NearestInRange</a:t>
            </a:r>
            <a:r>
              <a:rPr lang="en-US" dirty="0"/>
              <a:t> query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Empirical evaluation</a:t>
            </a:r>
          </a:p>
          <a:p>
            <a:pPr lvl="1"/>
            <a:r>
              <a:rPr lang="en-US" dirty="0"/>
              <a:t>Large dataset</a:t>
            </a:r>
          </a:p>
          <a:p>
            <a:pPr lvl="1"/>
            <a:r>
              <a:rPr lang="en-US" dirty="0"/>
              <a:t>K in range [32, 4096]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Beta: new weight based on the squared distance of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dirty="0"/>
              <a:t>to the closest existing seed</a:t>
            </a:r>
          </a:p>
          <a:p>
            <a:pPr lvl="1"/>
            <a:r>
              <a:rPr lang="en-US" dirty="0"/>
              <a:t>m: store means ( initial center 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1E8E55B-908F-4704-9073-46F16815D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512" y="1539875"/>
            <a:ext cx="5578975" cy="3778250"/>
          </a:xfrm>
        </p:spPr>
      </p:pic>
    </p:spTree>
    <p:extLst>
      <p:ext uri="{BB962C8B-B14F-4D97-AF65-F5344CB8AC3E}">
        <p14:creationId xmlns:p14="http://schemas.microsoft.com/office/powerpoint/2010/main" val="256230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1595</Words>
  <Application>Microsoft Office PowerPoint</Application>
  <PresentationFormat>Widescreen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Consolas</vt:lpstr>
      <vt:lpstr>Roboto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Introduction[cont.]</vt:lpstr>
      <vt:lpstr>K-Means++</vt:lpstr>
      <vt:lpstr>PowerPoint Presentation</vt:lpstr>
      <vt:lpstr>Accelerating K-Means++</vt:lpstr>
      <vt:lpstr>PowerPoint Presentation</vt:lpstr>
      <vt:lpstr>K–Means||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  <vt:lpstr>Experimental Result</vt:lpstr>
      <vt:lpstr>K-means ++ VS Accelerated K-means ++</vt:lpstr>
      <vt:lpstr>K-means ++ VS Accelerated K-means ++</vt:lpstr>
      <vt:lpstr>An overview of the work done</vt:lpstr>
      <vt:lpstr>Modules</vt:lpstr>
      <vt:lpstr>Functions in tools</vt:lpstr>
      <vt:lpstr>Functions in dataset</vt:lpstr>
      <vt:lpstr>Functions in binary_heap</vt:lpstr>
      <vt:lpstr>Functions in nearest_neighbor_search</vt:lpstr>
      <vt:lpstr>Functions in nearest_neighbor_search[cont.]</vt:lpstr>
      <vt:lpstr>Functions in kpp</vt:lpstr>
      <vt:lpstr>Functions in akpp</vt:lpstr>
      <vt:lpstr>Functions in kll</vt:lpstr>
      <vt:lpstr>Functions in akll</vt:lpstr>
      <vt:lpstr>Functions in result-kmeans-plusplus</vt:lpstr>
      <vt:lpstr>Functions in result-kmeans-parallel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Mohammad</cp:lastModifiedBy>
  <cp:revision>12</cp:revision>
  <dcterms:created xsi:type="dcterms:W3CDTF">2022-02-28T09:08:01Z</dcterms:created>
  <dcterms:modified xsi:type="dcterms:W3CDTF">2022-02-28T19:27:18Z</dcterms:modified>
</cp:coreProperties>
</file>