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71" r:id="rId6"/>
    <p:sldId id="263" r:id="rId7"/>
    <p:sldId id="264" r:id="rId8"/>
    <p:sldId id="270" r:id="rId9"/>
    <p:sldId id="266" r:id="rId10"/>
    <p:sldId id="268" r:id="rId11"/>
    <p:sldId id="267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4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09"/>
  </p:normalViewPr>
  <p:slideViewPr>
    <p:cSldViewPr snapToGrid="0" snapToObjects="1">
      <p:cViewPr varScale="1">
        <p:scale>
          <a:sx n="129" d="100"/>
          <a:sy n="129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0C5-3122-4543-94F3-6896857E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Acceleration of </a:t>
            </a:r>
            <a:br>
              <a:rPr lang="en-US" dirty="0"/>
            </a:br>
            <a:r>
              <a:rPr lang="en-US" dirty="0"/>
              <a:t>K-Means++ and K-Means||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16811-90AE-6646-AEB4-83909DB1B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by: Edward Raff</a:t>
            </a:r>
            <a:br>
              <a:rPr lang="en-US" dirty="0"/>
            </a:br>
            <a:r>
              <a:rPr lang="en-US" dirty="0"/>
              <a:t>Group 15: Mohammad </a:t>
            </a:r>
            <a:r>
              <a:rPr lang="en-US" dirty="0" err="1"/>
              <a:t>Mahmoudi</a:t>
            </a:r>
            <a:r>
              <a:rPr lang="en-US" dirty="0"/>
              <a:t>, Hesam Mousavi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Vantage Point tree (VP)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3F0D9-C40B-144F-B519-3D777B96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093" y="1530626"/>
            <a:ext cx="4849813" cy="4849813"/>
          </a:xfrm>
        </p:spPr>
      </p:pic>
    </p:spTree>
    <p:extLst>
      <p:ext uri="{BB962C8B-B14F-4D97-AF65-F5344CB8AC3E}">
        <p14:creationId xmlns:p14="http://schemas.microsoft.com/office/powerpoint/2010/main" val="214786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2A02F3-9D88-984F-B5CE-5A54BB33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33" y="109330"/>
            <a:ext cx="4680734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64941-B7FB-2440-A61C-2863226C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84" y="464102"/>
            <a:ext cx="6086432" cy="59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A2E-5183-5F4B-B42B-6F97BCC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work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9AA9-C3DA-1849-8B79-532891132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8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3414023" cy="4850296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  <a:p>
            <a:endParaRPr lang="en-US" dirty="0"/>
          </a:p>
          <a:p>
            <a:r>
              <a:rPr lang="en-US" dirty="0" err="1"/>
              <a:t>binary_heap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kll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</a:t>
            </a:r>
            <a:r>
              <a:rPr lang="en-US" dirty="0" err="1"/>
              <a:t>plusplus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5EB14-50B1-9A4A-9261-E8326F5C9C80}"/>
              </a:ext>
            </a:extLst>
          </p:cNvPr>
          <p:cNvSpPr txBox="1">
            <a:spLocks/>
          </p:cNvSpPr>
          <p:nvPr/>
        </p:nvSpPr>
        <p:spPr>
          <a:xfrm>
            <a:off x="6906102" y="1524000"/>
            <a:ext cx="3414023" cy="485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 err="1"/>
              <a:t>nearest_neighbor_search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akpp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9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0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binary_heap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BinaryHeap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 points and create binary heap tree each node is (point, id)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push</a:t>
            </a:r>
          </a:p>
          <a:p>
            <a:pPr lvl="2"/>
            <a:r>
              <a:rPr lang="en-US" dirty="0"/>
              <a:t>Get new point and it’s id and add to the tree in O(log 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pop</a:t>
            </a:r>
          </a:p>
          <a:p>
            <a:pPr lvl="2"/>
            <a:r>
              <a:rPr lang="en-US" dirty="0"/>
              <a:t>Pop the node with minimum value(root) from tree and remove the node O(log n)</a:t>
            </a:r>
          </a:p>
          <a:p>
            <a:pPr lvl="2"/>
            <a:r>
              <a:rPr lang="en-US" dirty="0"/>
              <a:t>Return minimum value in tree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peek</a:t>
            </a:r>
          </a:p>
          <a:p>
            <a:pPr lvl="2"/>
            <a:r>
              <a:rPr lang="en-US" dirty="0"/>
              <a:t>Peek the node with minimum value(root) from tree but node still is in tree O(1)</a:t>
            </a:r>
          </a:p>
          <a:p>
            <a:pPr lvl="2"/>
            <a:r>
              <a:rPr lang="en-US" dirty="0"/>
              <a:t>Return minimum value in tree</a:t>
            </a:r>
          </a:p>
        </p:txBody>
      </p:sp>
    </p:spTree>
    <p:extLst>
      <p:ext uri="{BB962C8B-B14F-4D97-AF65-F5344CB8AC3E}">
        <p14:creationId xmlns:p14="http://schemas.microsoft.com/office/powerpoint/2010/main" val="350040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nearest_neighbor_search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 err="1"/>
              <a:t>euclidean</a:t>
            </a:r>
            <a:endParaRPr lang="en-US" dirty="0"/>
          </a:p>
          <a:p>
            <a:pPr lvl="1"/>
            <a:r>
              <a:rPr lang="en-US" dirty="0"/>
              <a:t>Get’s two points and return Euclidean distance between them</a:t>
            </a:r>
          </a:p>
          <a:p>
            <a:endParaRPr lang="en-US" dirty="0"/>
          </a:p>
          <a:p>
            <a:r>
              <a:rPr lang="en-US" dirty="0"/>
              <a:t>Class NNS: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 points and their id and build Vantage Point-tree each node is (point, id)</a:t>
            </a:r>
          </a:p>
          <a:p>
            <a:pPr lvl="2"/>
            <a:r>
              <a:rPr lang="en-US" dirty="0"/>
              <a:t>Get </a:t>
            </a:r>
            <a:r>
              <a:rPr lang="en-US" dirty="0" err="1"/>
              <a:t>vptree</a:t>
            </a:r>
            <a:r>
              <a:rPr lang="en-US" dirty="0"/>
              <a:t> and set as it self </a:t>
            </a:r>
            <a:r>
              <a:rPr lang="en-US" dirty="0" err="1"/>
              <a:t>vptree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get_child</a:t>
            </a:r>
            <a:endParaRPr lang="en-US" dirty="0"/>
          </a:p>
          <a:p>
            <a:pPr lvl="2"/>
            <a:r>
              <a:rPr lang="en-US" dirty="0"/>
              <a:t>Get a Boolean</a:t>
            </a:r>
          </a:p>
          <a:p>
            <a:pPr lvl="2"/>
            <a:r>
              <a:rPr lang="en-US" dirty="0"/>
              <a:t>Return NNS object contain left child if bool be true, otherwise return right child </a:t>
            </a:r>
          </a:p>
        </p:txBody>
      </p:sp>
    </p:spTree>
    <p:extLst>
      <p:ext uri="{BB962C8B-B14F-4D97-AF65-F5344CB8AC3E}">
        <p14:creationId xmlns:p14="http://schemas.microsoft.com/office/powerpoint/2010/main" val="406157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in </a:t>
            </a:r>
            <a:r>
              <a:rPr lang="en-US" dirty="0" err="1"/>
              <a:t>nearest_neighbor_search</a:t>
            </a:r>
            <a:r>
              <a:rPr lang="en-US" dirty="0"/>
              <a:t>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search</a:t>
            </a:r>
          </a:p>
          <a:p>
            <a:pPr lvl="2"/>
            <a:r>
              <a:rPr lang="en-US" dirty="0"/>
              <a:t>Gets r, tau, low</a:t>
            </a:r>
          </a:p>
          <a:p>
            <a:pPr lvl="2"/>
            <a:r>
              <a:rPr lang="en-US" dirty="0"/>
              <a:t>Return true if we should search in low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best</a:t>
            </a:r>
          </a:p>
          <a:p>
            <a:pPr lvl="2"/>
            <a:r>
              <a:rPr lang="en-US" dirty="0"/>
              <a:t>Gets tau, </a:t>
            </a:r>
            <a:r>
              <a:rPr lang="en-US" dirty="0" err="1"/>
              <a:t>tau_p</a:t>
            </a:r>
            <a:r>
              <a:rPr lang="en-US" dirty="0"/>
              <a:t>, id, </a:t>
            </a:r>
            <a:r>
              <a:rPr lang="en-US" dirty="0" err="1"/>
              <a:t>id_p</a:t>
            </a:r>
            <a:endParaRPr lang="en-US" dirty="0"/>
          </a:p>
          <a:p>
            <a:pPr lvl="2"/>
            <a:r>
              <a:rPr lang="en-US" dirty="0"/>
              <a:t>Return tau, id of the closer point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nearest</a:t>
            </a:r>
          </a:p>
          <a:p>
            <a:pPr lvl="2"/>
            <a:r>
              <a:rPr lang="en-US" dirty="0"/>
              <a:t>Gets q, tau</a:t>
            </a:r>
          </a:p>
          <a:p>
            <a:pPr lvl="2"/>
            <a:r>
              <a:rPr lang="en-US" dirty="0"/>
              <a:t>Return tau, id: distance of closest point to q in range tau and it’s id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nearest_in_range</a:t>
            </a:r>
            <a:endParaRPr lang="en-US" dirty="0"/>
          </a:p>
          <a:p>
            <a:pPr lvl="2"/>
            <a:r>
              <a:rPr lang="en-US" dirty="0"/>
              <a:t>Gets q, </a:t>
            </a:r>
            <a:r>
              <a:rPr lang="en-US" dirty="0" err="1"/>
              <a:t>max_range</a:t>
            </a:r>
            <a:endParaRPr lang="en-US" dirty="0"/>
          </a:p>
          <a:p>
            <a:pPr lvl="2"/>
            <a:r>
              <a:rPr lang="en-US" dirty="0"/>
              <a:t>Call nearest function with query(q, -1), </a:t>
            </a:r>
            <a:r>
              <a:rPr lang="en-US" dirty="0" err="1"/>
              <a:t>max_range</a:t>
            </a:r>
            <a:endParaRPr lang="en-US" dirty="0"/>
          </a:p>
          <a:p>
            <a:pPr lvl="2"/>
            <a:r>
              <a:rPr lang="en-US" dirty="0"/>
              <a:t>Return nearest point in tree to q in range </a:t>
            </a:r>
            <a:r>
              <a:rPr lang="en-US" dirty="0" err="1"/>
              <a:t>max_range</a:t>
            </a:r>
            <a:r>
              <a:rPr lang="en-US" dirty="0"/>
              <a:t> if be non return -1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3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Selecting the initial seeds of K-means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Considering the limited opportunities within seed selection to perform pruning</a:t>
            </a:r>
          </a:p>
          <a:p>
            <a:pPr lvl="1"/>
            <a:r>
              <a:rPr lang="en-US" dirty="0"/>
              <a:t>Triangle inequality pruning strategies</a:t>
            </a:r>
          </a:p>
          <a:p>
            <a:pPr lvl="1"/>
            <a:r>
              <a:rPr lang="en-US" dirty="0"/>
              <a:t>Dynamic priority queue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AKPP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accelerated K-Means++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[function]</a:t>
            </a:r>
          </a:p>
          <a:p>
            <a:pPr lvl="1"/>
            <a:r>
              <a:rPr lang="en-US" dirty="0"/>
              <a:t>[detail]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err="1"/>
              <a:t>akll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Class AKLL: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lvl="2"/>
            <a:r>
              <a:rPr lang="en-US" dirty="0"/>
              <a:t>Gets object Dataset and store in </a:t>
            </a:r>
            <a:r>
              <a:rPr lang="en-US" dirty="0" err="1"/>
              <a:t>self.X</a:t>
            </a:r>
            <a:r>
              <a:rPr lang="en-US" dirty="0"/>
              <a:t> and set other </a:t>
            </a:r>
            <a:r>
              <a:rPr lang="en-US" dirty="0" err="1"/>
              <a:t>infotmation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fit</a:t>
            </a:r>
          </a:p>
          <a:p>
            <a:pPr lvl="2"/>
            <a:r>
              <a:rPr lang="en-US" dirty="0"/>
              <a:t>Gets</a:t>
            </a:r>
          </a:p>
          <a:p>
            <a:pPr lvl="3"/>
            <a:r>
              <a:rPr lang="en-US" dirty="0"/>
              <a:t>K (int): number of </a:t>
            </a:r>
            <a:r>
              <a:rPr lang="en-US" dirty="0" err="1"/>
              <a:t>cluseter</a:t>
            </a:r>
            <a:endParaRPr lang="en-US" dirty="0"/>
          </a:p>
          <a:p>
            <a:pPr lvl="3"/>
            <a:r>
              <a:rPr lang="en-US" dirty="0"/>
              <a:t>R (int): number of round(s) (default = 5)</a:t>
            </a:r>
          </a:p>
          <a:p>
            <a:pPr lvl="3"/>
            <a:r>
              <a:rPr lang="en-US" dirty="0"/>
              <a:t>L (int): size of oversampling (default = 2xK)</a:t>
            </a:r>
          </a:p>
          <a:p>
            <a:pPr lvl="3"/>
            <a:r>
              <a:rPr lang="en-US" dirty="0"/>
              <a:t>w (</a:t>
            </a:r>
            <a:r>
              <a:rPr lang="en-US" dirty="0" err="1"/>
              <a:t>ndarray</a:t>
            </a:r>
            <a:r>
              <a:rPr lang="en-US" dirty="0"/>
              <a:t>): nx1 </a:t>
            </a:r>
            <a:r>
              <a:rPr lang="en-US" dirty="0" err="1"/>
              <a:t>ndarray</a:t>
            </a:r>
            <a:r>
              <a:rPr lang="en-US" dirty="0"/>
              <a:t> for weights of n sample (default 1)</a:t>
            </a:r>
          </a:p>
          <a:p>
            <a:pPr lvl="2"/>
            <a:r>
              <a:rPr lang="en-US" dirty="0"/>
              <a:t>Run accelerated K-Mean|| method to find initial seeds for K-means</a:t>
            </a:r>
          </a:p>
          <a:p>
            <a:pPr lvl="2"/>
            <a:r>
              <a:rPr lang="en-US" dirty="0"/>
              <a:t>Returns initial K seed(s)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4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result-</a:t>
            </a:r>
            <a:r>
              <a:rPr lang="en-US" dirty="0" err="1"/>
              <a:t>kmeans</a:t>
            </a:r>
            <a:r>
              <a:rPr lang="en-US" dirty="0"/>
              <a:t>-</a:t>
            </a:r>
            <a:r>
              <a:rPr lang="en-US" dirty="0" err="1"/>
              <a:t>plusplus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In this module we load phishing dataset and run both K-means++ and accelerated K-means ++ and compare them with total distance computed by each of them for different K in range [32, 2048] and get plot with we show the ratio of total distance computed in K-means++ divided by total distance computed in accelerated K-means++ (plot axis are in log2 scale)</a:t>
            </a:r>
          </a:p>
        </p:txBody>
      </p:sp>
    </p:spTree>
    <p:extLst>
      <p:ext uri="{BB962C8B-B14F-4D97-AF65-F5344CB8AC3E}">
        <p14:creationId xmlns:p14="http://schemas.microsoft.com/office/powerpoint/2010/main" val="2172215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Functions in result-</a:t>
            </a:r>
            <a:r>
              <a:rPr lang="en-US" dirty="0" err="1"/>
              <a:t>kmeans</a:t>
            </a:r>
            <a:r>
              <a:rPr lang="en-US" dirty="0"/>
              <a:t>-parallel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In this module we load phishing dataset and run both K-means|| and accelerated K-means||and compare them with runtime of each one for different K in range [32, 2048] and get plot two plot that in first one we plot the runtime of two algorithm and in second one with we show the ratio of runtime of K-means|| divided by runtime of accelerated K-means || (Both plots axis are in log2 scale)</a:t>
            </a:r>
          </a:p>
        </p:txBody>
      </p:sp>
    </p:spTree>
    <p:extLst>
      <p:ext uri="{BB962C8B-B14F-4D97-AF65-F5344CB8AC3E}">
        <p14:creationId xmlns:p14="http://schemas.microsoft.com/office/powerpoint/2010/main" val="317351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/>
          <a:lstStyle/>
          <a:p>
            <a:r>
              <a:rPr lang="en-US" dirty="0"/>
              <a:t>Seed selection step is critical to obtaining high quality results with the          K-means algorithm.</a:t>
            </a:r>
          </a:p>
          <a:p>
            <a:endParaRPr lang="en-US" dirty="0"/>
          </a:p>
          <a:p>
            <a:r>
              <a:rPr lang="en-US" dirty="0"/>
              <a:t>K-means++ algorithm are log-optimal for solving the -means problem [Arthur and </a:t>
            </a:r>
            <a:r>
              <a:rPr lang="en-US" dirty="0" err="1"/>
              <a:t>Vassilvitskii</a:t>
            </a:r>
            <a:r>
              <a:rPr lang="en-US" dirty="0"/>
              <a:t>, 2007] requires O(</a:t>
            </a:r>
            <a:r>
              <a:rPr lang="en-US" dirty="0" err="1"/>
              <a:t>nK</a:t>
            </a:r>
            <a:r>
              <a:rPr lang="en-US" dirty="0"/>
              <a:t>) distance computations.</a:t>
            </a:r>
          </a:p>
          <a:p>
            <a:endParaRPr lang="en-US" dirty="0"/>
          </a:p>
          <a:p>
            <a:r>
              <a:rPr lang="en-US" dirty="0"/>
              <a:t>If Parallel processors are available P-means++ can be done in O(</a:t>
            </a:r>
            <a:r>
              <a:rPr lang="en-US" dirty="0" err="1"/>
              <a:t>nK</a:t>
            </a:r>
            <a:r>
              <a:rPr lang="en-US" dirty="0"/>
              <a:t>/P) </a:t>
            </a:r>
          </a:p>
          <a:p>
            <a:endParaRPr lang="en-US" dirty="0"/>
          </a:p>
          <a:p>
            <a:r>
              <a:rPr lang="en-US" dirty="0"/>
              <a:t>Communication overhead -&gt; Bahmani et al. [2012] introduced K-means||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cost of K-means++ has long been recognized as being an expensive but necessary step for better results.</a:t>
            </a:r>
          </a:p>
          <a:p>
            <a:endParaRPr lang="en-US" dirty="0"/>
          </a:p>
          <a:p>
            <a:r>
              <a:rPr lang="en-US" dirty="0"/>
              <a:t>Modern accelerated versions of K-means clustering perform as few as 1.2 total iterations of the dataset [</a:t>
            </a:r>
            <a:r>
              <a:rPr lang="en-US" dirty="0" err="1"/>
              <a:t>Ryšavy</a:t>
            </a:r>
            <a:r>
              <a:rPr lang="en-US" dirty="0"/>
              <a:t>́ and </a:t>
            </a:r>
            <a:r>
              <a:rPr lang="en-US" dirty="0" err="1"/>
              <a:t>Hamerly</a:t>
            </a:r>
            <a:r>
              <a:rPr lang="en-US" dirty="0"/>
              <a:t>, 2016].</a:t>
            </a:r>
          </a:p>
          <a:p>
            <a:endParaRPr lang="en-US" dirty="0"/>
          </a:p>
          <a:p>
            <a:r>
              <a:rPr lang="en-US" dirty="0"/>
              <a:t>making K-means++ seed selection take up to 44% of all distance computations.</a:t>
            </a:r>
          </a:p>
          <a:p>
            <a:endParaRPr lang="en-US" dirty="0"/>
          </a:p>
          <a:p>
            <a:r>
              <a:rPr lang="en-US" dirty="0"/>
              <a:t>Faster seed selection is useful many application such as:</a:t>
            </a:r>
          </a:p>
          <a:p>
            <a:pPr lvl="1"/>
            <a:r>
              <a:rPr lang="en-US" dirty="0"/>
              <a:t>Corset construction [</a:t>
            </a:r>
            <a:r>
              <a:rPr lang="en-US" dirty="0" err="1"/>
              <a:t>Bachem</a:t>
            </a:r>
            <a:r>
              <a:rPr lang="en-US" dirty="0"/>
              <a:t> et al., 2015]</a:t>
            </a:r>
          </a:p>
          <a:p>
            <a:pPr lvl="1"/>
            <a:r>
              <a:rPr lang="en-US" dirty="0"/>
              <a:t>Change detection [Raff et al., 2020]</a:t>
            </a:r>
          </a:p>
          <a:p>
            <a:pPr lvl="1"/>
            <a:r>
              <a:rPr lang="en-US" dirty="0"/>
              <a:t>Tensor algorithms [</a:t>
            </a:r>
            <a:r>
              <a:rPr lang="en-US" dirty="0" err="1"/>
              <a:t>Jegelka</a:t>
            </a:r>
            <a:r>
              <a:rPr lang="en-US" dirty="0"/>
              <a:t> et al., 2009]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Introduction[cont.]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  <a:p>
            <a:pPr lvl="1"/>
            <a:r>
              <a:rPr lang="en-US" dirty="0"/>
              <a:t>Triangle inequality</a:t>
            </a:r>
          </a:p>
          <a:p>
            <a:pPr lvl="1"/>
            <a:r>
              <a:rPr lang="en-US" dirty="0"/>
              <a:t>Dynamic priority queue</a:t>
            </a:r>
          </a:p>
          <a:p>
            <a:endParaRPr lang="en-US" dirty="0"/>
          </a:p>
          <a:p>
            <a:r>
              <a:rPr lang="en-US" dirty="0"/>
              <a:t>Accelerating K-means ||</a:t>
            </a:r>
          </a:p>
          <a:p>
            <a:pPr lvl="1"/>
            <a:r>
              <a:rPr lang="en-US" dirty="0" err="1"/>
              <a:t>NearestInRange</a:t>
            </a:r>
            <a:r>
              <a:rPr lang="en-US" dirty="0"/>
              <a:t> query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Empirical evaluation</a:t>
            </a:r>
          </a:p>
          <a:p>
            <a:pPr lvl="1"/>
            <a:r>
              <a:rPr lang="en-US" dirty="0"/>
              <a:t>Large dataset</a:t>
            </a:r>
          </a:p>
          <a:p>
            <a:pPr lvl="1"/>
            <a:r>
              <a:rPr lang="en-US" dirty="0"/>
              <a:t>K in range [32, 4096]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K-Means++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m: store means</a:t>
            </a:r>
          </a:p>
          <a:p>
            <a:pPr lvl="1"/>
            <a:r>
              <a:rPr lang="en-US" dirty="0"/>
              <a:t>Q: priority queue</a:t>
            </a:r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Applying the Triangle Inequality</a:t>
            </a:r>
          </a:p>
          <a:p>
            <a:pPr lvl="2"/>
            <a:r>
              <a:rPr lang="en-US" dirty="0"/>
              <a:t>Let x be a point and let b and c be centers. If d(</a:t>
            </a:r>
            <a:r>
              <a:rPr lang="en-US" dirty="0" err="1"/>
              <a:t>x,c</a:t>
            </a:r>
            <a:r>
              <a:rPr lang="en-US" dirty="0"/>
              <a:t>) &gt;= 2d(</a:t>
            </a:r>
            <a:r>
              <a:rPr lang="en-US" dirty="0" err="1"/>
              <a:t>x,b</a:t>
            </a:r>
            <a:r>
              <a:rPr lang="en-US" dirty="0"/>
              <a:t>) then d(</a:t>
            </a:r>
            <a:r>
              <a:rPr lang="en-US" dirty="0" err="1"/>
              <a:t>x,c</a:t>
            </a:r>
            <a:r>
              <a:rPr lang="en-US" dirty="0"/>
              <a:t>) &gt;= d(</a:t>
            </a:r>
            <a:r>
              <a:rPr lang="en-US" dirty="0" err="1"/>
              <a:t>x,b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dynamic priority queue with binary heap tree</a:t>
            </a:r>
          </a:p>
          <a:p>
            <a:pPr lvl="2"/>
            <a:r>
              <a:rPr lang="en-US" dirty="0"/>
              <a:t>How to update?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D9A39-D765-274B-902F-4DCF50596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66" y="176811"/>
            <a:ext cx="5122668" cy="6504378"/>
          </a:xfrm>
        </p:spPr>
      </p:pic>
    </p:spTree>
    <p:extLst>
      <p:ext uri="{BB962C8B-B14F-4D97-AF65-F5344CB8AC3E}">
        <p14:creationId xmlns:p14="http://schemas.microsoft.com/office/powerpoint/2010/main" val="25341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Accelerating K–Means||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K: number of cluster</a:t>
            </a:r>
          </a:p>
          <a:p>
            <a:pPr lvl="1"/>
            <a:r>
              <a:rPr lang="en-US" dirty="0"/>
              <a:t>X, W: each data point and associated weight</a:t>
            </a:r>
          </a:p>
          <a:p>
            <a:pPr lvl="1"/>
            <a:r>
              <a:rPr lang="en-US" dirty="0"/>
              <a:t>R: number of rounds (5 in our implementation)</a:t>
            </a:r>
          </a:p>
          <a:p>
            <a:pPr lvl="1"/>
            <a:r>
              <a:rPr lang="en-US" dirty="0"/>
              <a:t>L: over sampling factor (2xK in our implementation)</a:t>
            </a:r>
          </a:p>
          <a:p>
            <a:pPr lvl="1"/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Alpha: cache the distance between each point and it’s closest mean</a:t>
            </a:r>
          </a:p>
          <a:p>
            <a:pPr lvl="1"/>
            <a:r>
              <a:rPr lang="en-US" dirty="0"/>
              <a:t>Gamma: Distance of previous means to the last mean</a:t>
            </a:r>
          </a:p>
          <a:p>
            <a:pPr lvl="1"/>
            <a:r>
              <a:rPr lang="en-US" dirty="0"/>
              <a:t>c: our means</a:t>
            </a:r>
          </a:p>
          <a:p>
            <a:pPr lvl="1"/>
            <a:r>
              <a:rPr lang="en-US" dirty="0"/>
              <a:t>C: </a:t>
            </a:r>
            <a:r>
              <a:rPr lang="en-US" dirty="0" err="1"/>
              <a:t>VPtree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Use the Vantage Point tree (VP) algorithm</a:t>
            </a:r>
            <a:r>
              <a:rPr lang="fa-IR" dirty="0"/>
              <a:t> </a:t>
            </a:r>
            <a:r>
              <a:rPr lang="en-US" dirty="0"/>
              <a:t>(instead of triangle inequality)</a:t>
            </a:r>
          </a:p>
          <a:p>
            <a:pPr lvl="2"/>
            <a:r>
              <a:rPr lang="en-US" dirty="0"/>
              <a:t>Find nearest mean in O(log L)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946-847C-CC4B-8F89-51BC7A89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6516"/>
          </a:xfrm>
        </p:spPr>
        <p:txBody>
          <a:bodyPr>
            <a:normAutofit/>
          </a:bodyPr>
          <a:lstStyle/>
          <a:p>
            <a:r>
              <a:rPr lang="en-US" dirty="0"/>
              <a:t>Nearest In Range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7D1B-0225-C74E-BB86-3457D8F9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0626"/>
            <a:ext cx="8915400" cy="4850296"/>
          </a:xfrm>
        </p:spPr>
        <p:txBody>
          <a:bodyPr>
            <a:normAutofit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q: query point</a:t>
            </a:r>
          </a:p>
          <a:p>
            <a:pPr lvl="1"/>
            <a:r>
              <a:rPr lang="en-US" dirty="0"/>
              <a:t>r: search within a radius of r to the query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tau: to keep track of the distance to the nearest neighbor found.</a:t>
            </a:r>
          </a:p>
          <a:p>
            <a:pPr lvl="1"/>
            <a:r>
              <a:rPr lang="en-US" dirty="0" err="1"/>
              <a:t>near</a:t>
            </a:r>
            <a:r>
              <a:rPr lang="en-US" baseline="-25000" dirty="0" err="1"/>
              <a:t>low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near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left</a:t>
            </a:r>
            <a:r>
              <a:rPr lang="en-US" dirty="0"/>
              <a:t> child</a:t>
            </a:r>
          </a:p>
          <a:p>
            <a:pPr lvl="1"/>
            <a:r>
              <a:rPr lang="en-US" dirty="0" err="1"/>
              <a:t>far</a:t>
            </a:r>
            <a:r>
              <a:rPr lang="en-US" baseline="-25000" dirty="0" err="1"/>
              <a:t>ow</a:t>
            </a:r>
            <a:r>
              <a:rPr lang="en-US" baseline="30000" dirty="0"/>
              <a:t> 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dirty="0" err="1"/>
              <a:t>far</a:t>
            </a:r>
            <a:r>
              <a:rPr lang="en-US" baseline="-25000" dirty="0" err="1"/>
              <a:t>high</a:t>
            </a:r>
            <a:r>
              <a:rPr lang="en-US" dirty="0"/>
              <a:t>: the shortest and farthest distance to the points in the </a:t>
            </a:r>
            <a:r>
              <a:rPr lang="en-US" b="1" dirty="0"/>
              <a:t>right</a:t>
            </a:r>
            <a:r>
              <a:rPr lang="en-US" dirty="0"/>
              <a:t> child</a:t>
            </a:r>
          </a:p>
          <a:p>
            <a:pPr lvl="1"/>
            <a:endParaRPr lang="en-US" dirty="0"/>
          </a:p>
          <a:p>
            <a:r>
              <a:rPr lang="en-US" dirty="0"/>
              <a:t>Method of improving:</a:t>
            </a:r>
          </a:p>
          <a:p>
            <a:pPr lvl="1"/>
            <a:r>
              <a:rPr lang="en-US" dirty="0"/>
              <a:t>Set initial tau = alpha[q]</a:t>
            </a:r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4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512</TotalTime>
  <Words>1197</Words>
  <Application>Microsoft Macintosh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Exact Acceleration of  K-Means++ and K-Means||</vt:lpstr>
      <vt:lpstr>Abstract</vt:lpstr>
      <vt:lpstr>Introduction</vt:lpstr>
      <vt:lpstr>Introduction[cont.]</vt:lpstr>
      <vt:lpstr>Introduction[cont.]</vt:lpstr>
      <vt:lpstr>Accelerating K-Means++</vt:lpstr>
      <vt:lpstr>PowerPoint Presentation</vt:lpstr>
      <vt:lpstr>Accelerating K–Means||</vt:lpstr>
      <vt:lpstr>Nearest In Range Queries</vt:lpstr>
      <vt:lpstr>Vantage Point tree (VP)</vt:lpstr>
      <vt:lpstr>PowerPoint Presentation</vt:lpstr>
      <vt:lpstr>PowerPoint Presentation</vt:lpstr>
      <vt:lpstr>An overview of the work done</vt:lpstr>
      <vt:lpstr>Modules</vt:lpstr>
      <vt:lpstr>Functions in tools</vt:lpstr>
      <vt:lpstr>Functions in dataset</vt:lpstr>
      <vt:lpstr>Functions in binary_heap</vt:lpstr>
      <vt:lpstr>Functions in nearest_neighbor_search</vt:lpstr>
      <vt:lpstr>Functions in nearest_neighbor_search[cont.]</vt:lpstr>
      <vt:lpstr>Functions in kpp</vt:lpstr>
      <vt:lpstr>Functions in akpp</vt:lpstr>
      <vt:lpstr>Functions in kll</vt:lpstr>
      <vt:lpstr>Functions in akll</vt:lpstr>
      <vt:lpstr>Functions in result-kmeans-plusplus</vt:lpstr>
      <vt:lpstr>Functions in result-kmeans-parallel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Exact Acceleration of  K-Means++ and K-Means||</dc:title>
  <dc:creator>Hesam Mousavi</dc:creator>
  <cp:lastModifiedBy>Hesam Mousavi</cp:lastModifiedBy>
  <cp:revision>28</cp:revision>
  <dcterms:created xsi:type="dcterms:W3CDTF">2022-02-28T09:08:01Z</dcterms:created>
  <dcterms:modified xsi:type="dcterms:W3CDTF">2022-02-28T19:11:06Z</dcterms:modified>
</cp:coreProperties>
</file>