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62" r:id="rId3"/>
    <p:sldId id="258" r:id="rId4"/>
    <p:sldId id="261" r:id="rId5"/>
    <p:sldId id="280" r:id="rId6"/>
    <p:sldId id="263" r:id="rId7"/>
    <p:sldId id="272" r:id="rId8"/>
    <p:sldId id="271" r:id="rId9"/>
    <p:sldId id="264" r:id="rId10"/>
    <p:sldId id="270" r:id="rId11"/>
    <p:sldId id="274" r:id="rId12"/>
    <p:sldId id="273" r:id="rId13"/>
    <p:sldId id="266" r:id="rId14"/>
    <p:sldId id="268" r:id="rId15"/>
    <p:sldId id="267" r:id="rId16"/>
    <p:sldId id="269" r:id="rId17"/>
    <p:sldId id="278" r:id="rId18"/>
    <p:sldId id="277" r:id="rId19"/>
    <p:sldId id="279" r:id="rId20"/>
    <p:sldId id="281" r:id="rId21"/>
    <p:sldId id="282" r:id="rId22"/>
    <p:sldId id="283" r:id="rId23"/>
    <p:sldId id="275" r:id="rId24"/>
    <p:sldId id="276" r:id="rId25"/>
    <p:sldId id="284" r:id="rId26"/>
    <p:sldId id="291" r:id="rId27"/>
    <p:sldId id="285" r:id="rId28"/>
    <p:sldId id="286" r:id="rId29"/>
    <p:sldId id="287" r:id="rId30"/>
    <p:sldId id="288" r:id="rId31"/>
    <p:sldId id="292" r:id="rId32"/>
    <p:sldId id="293" r:id="rId33"/>
    <p:sldId id="297" r:id="rId34"/>
    <p:sldId id="300"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909"/>
  </p:normalViewPr>
  <p:slideViewPr>
    <p:cSldViewPr snapToGrid="0" snapToObjects="1">
      <p:cViewPr varScale="1">
        <p:scale>
          <a:sx n="114" d="100"/>
          <a:sy n="114"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2E10E-B93B-1745-AB22-95E80222C29D}"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F9C6F-4983-EF4C-B167-6F40859517B6}" type="slidenum">
              <a:rPr lang="en-US" smtClean="0"/>
              <a:t>‹#›</a:t>
            </a:fld>
            <a:endParaRPr lang="en-US"/>
          </a:p>
        </p:txBody>
      </p:sp>
    </p:spTree>
    <p:extLst>
      <p:ext uri="{BB962C8B-B14F-4D97-AF65-F5344CB8AC3E}">
        <p14:creationId xmlns:p14="http://schemas.microsoft.com/office/powerpoint/2010/main" val="258514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05694-ECCE-1041-AC33-B0A5EA2C2E8D}"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63029-200D-CA45-BD5E-B031784C52EE}"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1665-68BA-4543-826E-D1432876AC60}"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7349FB-6826-4242-8576-E66DCF8C73D6}"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1B4CCE-21B0-374C-A113-D3DE159EB45F}"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F7CC2FB-32A6-844A-BADA-CE03C9B16AEF}"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9196F-E658-454F-A5F2-D66EB1CE97AE}"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95EDB-2D91-554B-9275-80F918203355}"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2989A-7590-7A49-8D28-55F64ABADC31}"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ED613-59A0-2C43-9F34-3B11D206DD58}" type="datetime1">
              <a:rPr lang="en-US" smtClean="0"/>
              <a:t>2/28/22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EC3C69-AC16-8043-A858-C7462EE4AA92}"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BAB58-F68C-F54C-A83C-404F90750030}" type="datetime1">
              <a:rPr lang="en-US" smtClean="0"/>
              <a:t>2/28/22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1966E6-CA49-764A-B23D-C3B68A13DB6C}" type="datetime1">
              <a:rPr lang="en-US" smtClean="0"/>
              <a:t>2/28/22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75A12-71CC-C04D-97C9-BB7A8B38856D}" type="datetime1">
              <a:rPr lang="en-US" smtClean="0"/>
              <a:t>2/28/22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DA270-6B82-B041-8C3C-163B9421185A}"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B1FEC-BF90-3144-89AF-D656EADCD578}" type="datetime1">
              <a:rPr lang="en-US" smtClean="0"/>
              <a:t>2/28/22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7C3BFA-2EEF-EB44-838A-A00BA074CA42}" type="datetime1">
              <a:rPr lang="en-US" smtClean="0"/>
              <a:t>2/28/22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50C5-3122-4543-94F3-6896857EC377}"/>
              </a:ext>
            </a:extLst>
          </p:cNvPr>
          <p:cNvSpPr>
            <a:spLocks noGrp="1"/>
          </p:cNvSpPr>
          <p:nvPr>
            <p:ph type="ctrTitle"/>
          </p:nvPr>
        </p:nvSpPr>
        <p:spPr/>
        <p:txBody>
          <a:bodyPr>
            <a:normAutofit fontScale="90000"/>
          </a:bodyPr>
          <a:lstStyle/>
          <a:p>
            <a:r>
              <a:rPr lang="en-US" dirty="0"/>
              <a:t>Exact Acceleration of </a:t>
            </a:r>
            <a:br>
              <a:rPr lang="en-US" dirty="0"/>
            </a:br>
            <a:r>
              <a:rPr lang="en-US" dirty="0"/>
              <a:t>K-Means++ and K-Means||</a:t>
            </a:r>
          </a:p>
        </p:txBody>
      </p:sp>
      <p:sp>
        <p:nvSpPr>
          <p:cNvPr id="3" name="Subtitle 2">
            <a:extLst>
              <a:ext uri="{FF2B5EF4-FFF2-40B4-BE49-F238E27FC236}">
                <a16:creationId xmlns:a16="http://schemas.microsoft.com/office/drawing/2014/main" id="{ACC16811-90AE-6646-AEB4-83909DB1B7EB}"/>
              </a:ext>
            </a:extLst>
          </p:cNvPr>
          <p:cNvSpPr>
            <a:spLocks noGrp="1"/>
          </p:cNvSpPr>
          <p:nvPr>
            <p:ph type="subTitle" idx="1"/>
          </p:nvPr>
        </p:nvSpPr>
        <p:spPr/>
        <p:txBody>
          <a:bodyPr/>
          <a:lstStyle/>
          <a:p>
            <a:r>
              <a:rPr lang="en-US" dirty="0"/>
              <a:t>Paper by: Edward Raff</a:t>
            </a:r>
            <a:br>
              <a:rPr lang="en-US" dirty="0"/>
            </a:br>
            <a:r>
              <a:rPr lang="en-US" dirty="0"/>
              <a:t>Group 15: </a:t>
            </a:r>
            <a:r>
              <a:rPr lang="en-US" dirty="0" err="1"/>
              <a:t>Hesam</a:t>
            </a:r>
            <a:r>
              <a:rPr lang="en-US" dirty="0"/>
              <a:t> Mousavi, Mohammad </a:t>
            </a:r>
            <a:r>
              <a:rPr lang="en-US" dirty="0" err="1"/>
              <a:t>Mahmoudi</a:t>
            </a:r>
            <a:endParaRPr lang="en-US" dirty="0"/>
          </a:p>
          <a:p>
            <a:endParaRPr lang="en-US" dirty="0"/>
          </a:p>
        </p:txBody>
      </p:sp>
      <p:sp>
        <p:nvSpPr>
          <p:cNvPr id="4" name="Slide Number Placeholder 3">
            <a:extLst>
              <a:ext uri="{FF2B5EF4-FFF2-40B4-BE49-F238E27FC236}">
                <a16:creationId xmlns:a16="http://schemas.microsoft.com/office/drawing/2014/main" id="{5A2C9B37-C32B-AA4A-9CAB-47A93C3763A9}"/>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1829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Parameters:</a:t>
            </a:r>
          </a:p>
          <a:p>
            <a:pPr lvl="1"/>
            <a:r>
              <a:rPr lang="en-US" dirty="0"/>
              <a:t>K: number of cluster</a:t>
            </a:r>
          </a:p>
          <a:p>
            <a:pPr lvl="1"/>
            <a:r>
              <a:rPr lang="en-US" dirty="0"/>
              <a:t>X, W: each data point and associated weight</a:t>
            </a:r>
          </a:p>
          <a:p>
            <a:pPr lvl="1"/>
            <a:r>
              <a:rPr lang="en-US" dirty="0"/>
              <a:t>R: number of rounds (5 in our implementation)</a:t>
            </a:r>
          </a:p>
          <a:p>
            <a:pPr lvl="1"/>
            <a:r>
              <a:rPr lang="en-US" dirty="0"/>
              <a:t>L: over sampling factor (2xK in our implementation)</a:t>
            </a:r>
          </a:p>
          <a:p>
            <a:pPr lvl="1"/>
            <a:endParaRPr lang="en-US" dirty="0"/>
          </a:p>
          <a:p>
            <a:r>
              <a:rPr lang="en-US" dirty="0"/>
              <a:t>Variables:</a:t>
            </a:r>
          </a:p>
          <a:p>
            <a:pPr lvl="1"/>
            <a:r>
              <a:rPr lang="en-US" dirty="0"/>
              <a:t>Alpha: cache the distance between each point and it’s closest mean</a:t>
            </a:r>
            <a:endParaRPr lang="fa-IR" dirty="0"/>
          </a:p>
          <a:p>
            <a:pPr lvl="1"/>
            <a:r>
              <a:rPr lang="en-US" dirty="0"/>
              <a:t>Beta: new weight based on the squared distance of </a:t>
            </a:r>
            <a:r>
              <a:rPr lang="en-US" altLang="ko-KR" dirty="0"/>
              <a:t>X</a:t>
            </a:r>
            <a:r>
              <a:rPr lang="ko-KR" altLang="en-US" dirty="0"/>
              <a:t> </a:t>
            </a:r>
            <a:r>
              <a:rPr lang="en-US" dirty="0"/>
              <a:t>to the closest existing seed</a:t>
            </a:r>
          </a:p>
          <a:p>
            <a:pPr lvl="1"/>
            <a:r>
              <a:rPr lang="en-US" dirty="0"/>
              <a:t>c: our means</a:t>
            </a:r>
          </a:p>
          <a:p>
            <a:endParaRPr lang="en-US" dirty="0"/>
          </a:p>
          <a:p>
            <a:pPr lvl="4"/>
            <a:endParaRPr lang="en-US" dirty="0"/>
          </a:p>
          <a:p>
            <a:pPr lvl="3"/>
            <a:endParaRPr lang="en-US" dirty="0"/>
          </a:p>
        </p:txBody>
      </p:sp>
      <p:sp>
        <p:nvSpPr>
          <p:cNvPr id="4" name="Slide Number Placeholder 3">
            <a:extLst>
              <a:ext uri="{FF2B5EF4-FFF2-40B4-BE49-F238E27FC236}">
                <a16:creationId xmlns:a16="http://schemas.microsoft.com/office/drawing/2014/main" id="{46C88608-BEAB-404F-AB89-80C6B37111C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7484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letter&#10;&#10;Description automatically generated">
            <a:extLst>
              <a:ext uri="{FF2B5EF4-FFF2-40B4-BE49-F238E27FC236}">
                <a16:creationId xmlns:a16="http://schemas.microsoft.com/office/drawing/2014/main" id="{EA14A2C9-BC93-49FD-AE7B-2E19DBCFDDEB}"/>
              </a:ext>
            </a:extLst>
          </p:cNvPr>
          <p:cNvPicPr>
            <a:picLocks noGrp="1" noChangeAspect="1"/>
          </p:cNvPicPr>
          <p:nvPr>
            <p:ph idx="1"/>
          </p:nvPr>
        </p:nvPicPr>
        <p:blipFill>
          <a:blip r:embed="rId2"/>
          <a:stretch>
            <a:fillRect/>
          </a:stretch>
        </p:blipFill>
        <p:spPr>
          <a:xfrm>
            <a:off x="3127899" y="751014"/>
            <a:ext cx="5936202" cy="5355972"/>
          </a:xfrm>
        </p:spPr>
      </p:pic>
      <p:sp>
        <p:nvSpPr>
          <p:cNvPr id="2" name="Slide Number Placeholder 1">
            <a:extLst>
              <a:ext uri="{FF2B5EF4-FFF2-40B4-BE49-F238E27FC236}">
                <a16:creationId xmlns:a16="http://schemas.microsoft.com/office/drawing/2014/main" id="{FD9838B4-5085-D049-A1D6-D53FCD71F31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5609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Accelerating 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fontScale="92500" lnSpcReduction="20000"/>
          </a:bodyPr>
          <a:lstStyle/>
          <a:p>
            <a:r>
              <a:rPr lang="en-US" dirty="0"/>
              <a:t>Parameters:</a:t>
            </a:r>
          </a:p>
          <a:p>
            <a:pPr lvl="1"/>
            <a:r>
              <a:rPr lang="en-US" dirty="0"/>
              <a:t>K: number of cluster</a:t>
            </a:r>
          </a:p>
          <a:p>
            <a:pPr lvl="1"/>
            <a:r>
              <a:rPr lang="en-US" dirty="0"/>
              <a:t>X, W: each data point and associated weight</a:t>
            </a:r>
          </a:p>
          <a:p>
            <a:pPr lvl="1"/>
            <a:r>
              <a:rPr lang="en-US" dirty="0"/>
              <a:t>R: number of rounds (5 in our implementation)</a:t>
            </a:r>
          </a:p>
          <a:p>
            <a:pPr lvl="1"/>
            <a:r>
              <a:rPr lang="en-US" dirty="0"/>
              <a:t>L: over sampling factor (2xK in our implementation)</a:t>
            </a:r>
          </a:p>
          <a:p>
            <a:pPr lvl="1"/>
            <a:endParaRPr lang="en-US" dirty="0"/>
          </a:p>
          <a:p>
            <a:r>
              <a:rPr lang="en-US" dirty="0"/>
              <a:t>Variables:</a:t>
            </a:r>
          </a:p>
          <a:p>
            <a:pPr lvl="1"/>
            <a:r>
              <a:rPr lang="en-US" dirty="0"/>
              <a:t>Alpha: cache the distance between each point and it’s closest mean</a:t>
            </a:r>
          </a:p>
          <a:p>
            <a:pPr lvl="1"/>
            <a:r>
              <a:rPr lang="en-US" dirty="0"/>
              <a:t>Gamma: Distance of previous means to the last mean</a:t>
            </a:r>
          </a:p>
          <a:p>
            <a:pPr lvl="1"/>
            <a:r>
              <a:rPr lang="en-US" dirty="0"/>
              <a:t>c: our means</a:t>
            </a:r>
          </a:p>
          <a:p>
            <a:pPr lvl="1"/>
            <a:r>
              <a:rPr lang="en-US" dirty="0"/>
              <a:t>C: </a:t>
            </a:r>
            <a:r>
              <a:rPr lang="en-US" dirty="0" err="1"/>
              <a:t>VPtree</a:t>
            </a:r>
            <a:endParaRPr lang="en-US" dirty="0"/>
          </a:p>
          <a:p>
            <a:endParaRPr lang="en-US" dirty="0"/>
          </a:p>
          <a:p>
            <a:r>
              <a:rPr lang="en-US" dirty="0"/>
              <a:t>Method of improving:</a:t>
            </a:r>
          </a:p>
          <a:p>
            <a:pPr lvl="1"/>
            <a:r>
              <a:rPr lang="en-US" dirty="0"/>
              <a:t>Use the Vantage Point tree (VP) algorithm</a:t>
            </a:r>
            <a:r>
              <a:rPr lang="fa-IR" dirty="0"/>
              <a:t> </a:t>
            </a:r>
            <a:r>
              <a:rPr lang="en-US" dirty="0"/>
              <a:t>(instead of triangle inequality)</a:t>
            </a:r>
          </a:p>
          <a:p>
            <a:pPr lvl="2"/>
            <a:r>
              <a:rPr lang="en-US" dirty="0"/>
              <a:t>Find nearest mean in O(log K)</a:t>
            </a:r>
          </a:p>
          <a:p>
            <a:pPr lvl="4"/>
            <a:endParaRPr lang="en-US" dirty="0"/>
          </a:p>
          <a:p>
            <a:pPr lvl="3"/>
            <a:endParaRPr lang="en-US" dirty="0"/>
          </a:p>
        </p:txBody>
      </p:sp>
      <p:sp>
        <p:nvSpPr>
          <p:cNvPr id="4" name="Slide Number Placeholder 3">
            <a:extLst>
              <a:ext uri="{FF2B5EF4-FFF2-40B4-BE49-F238E27FC236}">
                <a16:creationId xmlns:a16="http://schemas.microsoft.com/office/drawing/2014/main" id="{ACD03B0C-2696-4345-BDA0-35183293F2C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6056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Nearest In Range Queries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Parameters:</a:t>
            </a:r>
          </a:p>
          <a:p>
            <a:pPr lvl="1"/>
            <a:r>
              <a:rPr lang="en-US" dirty="0"/>
              <a:t>q: query point</a:t>
            </a:r>
          </a:p>
          <a:p>
            <a:pPr lvl="1"/>
            <a:r>
              <a:rPr lang="en-US" dirty="0"/>
              <a:t>r: search within a radius of r to the query</a:t>
            </a:r>
          </a:p>
          <a:p>
            <a:pPr marL="457200" lvl="1" indent="0">
              <a:buNone/>
            </a:pPr>
            <a:endParaRPr lang="en-US" dirty="0"/>
          </a:p>
          <a:p>
            <a:r>
              <a:rPr lang="en-US" dirty="0"/>
              <a:t>Variables:</a:t>
            </a:r>
          </a:p>
          <a:p>
            <a:pPr lvl="1"/>
            <a:r>
              <a:rPr lang="en-US" dirty="0"/>
              <a:t>tau: to keep track of the distance to the nearest neighbor found.</a:t>
            </a:r>
          </a:p>
          <a:p>
            <a:pPr lvl="1"/>
            <a:r>
              <a:rPr lang="en-US" dirty="0" err="1"/>
              <a:t>near</a:t>
            </a:r>
            <a:r>
              <a:rPr lang="en-US" baseline="-25000" dirty="0" err="1"/>
              <a:t>low</a:t>
            </a:r>
            <a:r>
              <a:rPr lang="en-US" baseline="30000" dirty="0"/>
              <a:t> </a:t>
            </a:r>
            <a:r>
              <a:rPr lang="en-US" dirty="0"/>
              <a:t>,</a:t>
            </a:r>
            <a:r>
              <a:rPr lang="en-US" baseline="30000" dirty="0"/>
              <a:t> </a:t>
            </a:r>
            <a:r>
              <a:rPr lang="en-US" dirty="0" err="1"/>
              <a:t>near</a:t>
            </a:r>
            <a:r>
              <a:rPr lang="en-US" baseline="-25000" dirty="0" err="1"/>
              <a:t>high</a:t>
            </a:r>
            <a:r>
              <a:rPr lang="en-US" dirty="0"/>
              <a:t>: the shortest and farthest distance to the points in the </a:t>
            </a:r>
            <a:r>
              <a:rPr lang="en-US" b="1" dirty="0"/>
              <a:t>left</a:t>
            </a:r>
            <a:r>
              <a:rPr lang="en-US" dirty="0"/>
              <a:t> child</a:t>
            </a:r>
          </a:p>
          <a:p>
            <a:pPr lvl="1"/>
            <a:r>
              <a:rPr lang="en-US" dirty="0" err="1"/>
              <a:t>far</a:t>
            </a:r>
            <a:r>
              <a:rPr lang="en-US" baseline="-25000" dirty="0" err="1"/>
              <a:t>ow</a:t>
            </a:r>
            <a:r>
              <a:rPr lang="en-US" baseline="30000" dirty="0"/>
              <a:t> </a:t>
            </a:r>
            <a:r>
              <a:rPr lang="en-US" dirty="0"/>
              <a:t>,</a:t>
            </a:r>
            <a:r>
              <a:rPr lang="en-US" baseline="30000" dirty="0"/>
              <a:t> </a:t>
            </a:r>
            <a:r>
              <a:rPr lang="en-US" dirty="0" err="1"/>
              <a:t>far</a:t>
            </a:r>
            <a:r>
              <a:rPr lang="en-US" baseline="-25000" dirty="0" err="1"/>
              <a:t>high</a:t>
            </a:r>
            <a:r>
              <a:rPr lang="en-US" dirty="0"/>
              <a:t>: the shortest and farthest distance to the points in the </a:t>
            </a:r>
            <a:r>
              <a:rPr lang="en-US" b="1" dirty="0"/>
              <a:t>right</a:t>
            </a:r>
            <a:r>
              <a:rPr lang="en-US" dirty="0"/>
              <a:t> child</a:t>
            </a:r>
          </a:p>
          <a:p>
            <a:pPr lvl="1"/>
            <a:endParaRPr lang="en-US" dirty="0"/>
          </a:p>
          <a:p>
            <a:r>
              <a:rPr lang="en-US" dirty="0"/>
              <a:t>Method of improving:</a:t>
            </a:r>
          </a:p>
          <a:p>
            <a:pPr lvl="1"/>
            <a:r>
              <a:rPr lang="en-US" dirty="0"/>
              <a:t>Set initial tau = alpha[q]</a:t>
            </a:r>
          </a:p>
          <a:p>
            <a:pPr lvl="1"/>
            <a:endParaRPr lang="en-US" dirty="0"/>
          </a:p>
          <a:p>
            <a:pPr lvl="4"/>
            <a:endParaRPr lang="en-US" dirty="0"/>
          </a:p>
          <a:p>
            <a:pPr lvl="3"/>
            <a:endParaRPr lang="en-US" dirty="0"/>
          </a:p>
        </p:txBody>
      </p:sp>
      <p:sp>
        <p:nvSpPr>
          <p:cNvPr id="4" name="Slide Number Placeholder 3">
            <a:extLst>
              <a:ext uri="{FF2B5EF4-FFF2-40B4-BE49-F238E27FC236}">
                <a16:creationId xmlns:a16="http://schemas.microsoft.com/office/drawing/2014/main" id="{42E2F857-357A-0F4B-9504-111076780C4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29055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Vantage Point tree (VP)</a:t>
            </a:r>
          </a:p>
        </p:txBody>
      </p:sp>
      <p:pic>
        <p:nvPicPr>
          <p:cNvPr id="5" name="Content Placeholder 4">
            <a:extLst>
              <a:ext uri="{FF2B5EF4-FFF2-40B4-BE49-F238E27FC236}">
                <a16:creationId xmlns:a16="http://schemas.microsoft.com/office/drawing/2014/main" id="{7653F0D9-C40B-144F-B519-3D777B96813A}"/>
              </a:ext>
            </a:extLst>
          </p:cNvPr>
          <p:cNvPicPr>
            <a:picLocks noGrp="1" noChangeAspect="1"/>
          </p:cNvPicPr>
          <p:nvPr>
            <p:ph idx="1"/>
          </p:nvPr>
        </p:nvPicPr>
        <p:blipFill>
          <a:blip r:embed="rId2"/>
          <a:stretch>
            <a:fillRect/>
          </a:stretch>
        </p:blipFill>
        <p:spPr>
          <a:xfrm>
            <a:off x="3671093" y="1530626"/>
            <a:ext cx="4849813" cy="4849813"/>
          </a:xfrm>
        </p:spPr>
      </p:pic>
      <p:sp>
        <p:nvSpPr>
          <p:cNvPr id="3" name="Slide Number Placeholder 2">
            <a:extLst>
              <a:ext uri="{FF2B5EF4-FFF2-40B4-BE49-F238E27FC236}">
                <a16:creationId xmlns:a16="http://schemas.microsoft.com/office/drawing/2014/main" id="{E85827BA-8F5F-D549-B7A6-0F6340A57F2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4786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2A02F3-9D88-984F-B5CE-5A54BB33CB22}"/>
              </a:ext>
            </a:extLst>
          </p:cNvPr>
          <p:cNvPicPr>
            <a:picLocks noChangeAspect="1"/>
          </p:cNvPicPr>
          <p:nvPr/>
        </p:nvPicPr>
        <p:blipFill>
          <a:blip r:embed="rId2"/>
          <a:stretch>
            <a:fillRect/>
          </a:stretch>
        </p:blipFill>
        <p:spPr>
          <a:xfrm>
            <a:off x="3755633" y="109330"/>
            <a:ext cx="4680734" cy="6639339"/>
          </a:xfrm>
          <a:prstGeom prst="rect">
            <a:avLst/>
          </a:prstGeom>
        </p:spPr>
      </p:pic>
      <p:sp>
        <p:nvSpPr>
          <p:cNvPr id="2" name="Slide Number Placeholder 1">
            <a:extLst>
              <a:ext uri="{FF2B5EF4-FFF2-40B4-BE49-F238E27FC236}">
                <a16:creationId xmlns:a16="http://schemas.microsoft.com/office/drawing/2014/main" id="{E18B1F3A-A4E6-A546-95BC-0901162EEEB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06165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B64941-B7FB-2440-A61C-2863226C5E43}"/>
              </a:ext>
            </a:extLst>
          </p:cNvPr>
          <p:cNvPicPr>
            <a:picLocks noChangeAspect="1"/>
          </p:cNvPicPr>
          <p:nvPr/>
        </p:nvPicPr>
        <p:blipFill>
          <a:blip r:embed="rId2"/>
          <a:stretch>
            <a:fillRect/>
          </a:stretch>
        </p:blipFill>
        <p:spPr>
          <a:xfrm>
            <a:off x="3052784" y="464102"/>
            <a:ext cx="6086432" cy="5929796"/>
          </a:xfrm>
          <a:prstGeom prst="rect">
            <a:avLst/>
          </a:prstGeom>
        </p:spPr>
      </p:pic>
      <p:sp>
        <p:nvSpPr>
          <p:cNvPr id="2" name="Slide Number Placeholder 1">
            <a:extLst>
              <a:ext uri="{FF2B5EF4-FFF2-40B4-BE49-F238E27FC236}">
                <a16:creationId xmlns:a16="http://schemas.microsoft.com/office/drawing/2014/main" id="{0C8F4EA8-CB5D-9D41-90E1-4F204EAB233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7770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Experimental Result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The two measures we are concerned with are the following:</a:t>
            </a:r>
          </a:p>
          <a:p>
            <a:pPr lvl="1"/>
            <a:r>
              <a:rPr lang="en-US" dirty="0"/>
              <a:t>reducing the total number of distance computations .</a:t>
            </a:r>
          </a:p>
          <a:p>
            <a:pPr lvl="1"/>
            <a:r>
              <a:rPr lang="en-US" dirty="0"/>
              <a:t>the total run-time spent.</a:t>
            </a:r>
          </a:p>
          <a:p>
            <a:pPr lvl="1"/>
            <a:endParaRPr lang="en-US" dirty="0"/>
          </a:p>
          <a:p>
            <a:r>
              <a:rPr lang="en-US" dirty="0"/>
              <a:t>We use phishing dataset with :</a:t>
            </a:r>
          </a:p>
          <a:p>
            <a:pPr lvl="1"/>
            <a:r>
              <a:rPr lang="en-US" dirty="0"/>
              <a:t>11055 samples </a:t>
            </a:r>
          </a:p>
          <a:p>
            <a:pPr lvl="1"/>
            <a:r>
              <a:rPr lang="en-US" dirty="0"/>
              <a:t>68 features</a:t>
            </a:r>
          </a:p>
          <a:p>
            <a:endParaRPr lang="en-US" dirty="0"/>
          </a:p>
          <a:p>
            <a:pPr marL="457200" lvl="1" indent="0">
              <a:buNone/>
            </a:pPr>
            <a:endParaRPr lang="en-US" dirty="0"/>
          </a:p>
          <a:p>
            <a:pPr lvl="1"/>
            <a:endParaRPr lang="en-US" dirty="0"/>
          </a:p>
          <a:p>
            <a:pPr lvl="1"/>
            <a:endParaRPr lang="en-US" dirty="0"/>
          </a:p>
          <a:p>
            <a:pPr lvl="4"/>
            <a:endParaRPr lang="en-US" dirty="0"/>
          </a:p>
          <a:p>
            <a:pPr lvl="3"/>
            <a:endParaRPr lang="en-US" dirty="0"/>
          </a:p>
        </p:txBody>
      </p:sp>
      <p:sp>
        <p:nvSpPr>
          <p:cNvPr id="4" name="Slide Number Placeholder 3">
            <a:extLst>
              <a:ext uri="{FF2B5EF4-FFF2-40B4-BE49-F238E27FC236}">
                <a16:creationId xmlns:a16="http://schemas.microsoft.com/office/drawing/2014/main" id="{054E07FC-2C1A-1A4C-8389-86CDF7B5F96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06401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fontScale="90000"/>
          </a:bodyPr>
          <a:lstStyle/>
          <a:p>
            <a:r>
              <a:rPr lang="en-US" sz="3600" dirty="0"/>
              <a:t>K-means ++ VS Accelerated K-means ++</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Distance ratio </a:t>
            </a:r>
          </a:p>
          <a:p>
            <a:pPr lvl="1"/>
            <a:r>
              <a:rPr lang="en-US" sz="1400" dirty="0"/>
              <a:t>Total distance computed K-means ++ / Total distance computed Accelerated K-means</a:t>
            </a:r>
          </a:p>
          <a:p>
            <a:pPr lvl="1"/>
            <a:endParaRPr lang="en-US" sz="1400" dirty="0"/>
          </a:p>
          <a:p>
            <a:pPr lvl="4"/>
            <a:endParaRPr lang="en-US" dirty="0"/>
          </a:p>
          <a:p>
            <a:pPr lvl="3"/>
            <a:endParaRPr lang="en-US" dirty="0"/>
          </a:p>
        </p:txBody>
      </p:sp>
      <p:pic>
        <p:nvPicPr>
          <p:cNvPr id="6" name="Content Placeholder 4" descr="Chart, line chart&#10;&#10;Description automatically generated">
            <a:extLst>
              <a:ext uri="{FF2B5EF4-FFF2-40B4-BE49-F238E27FC236}">
                <a16:creationId xmlns:a16="http://schemas.microsoft.com/office/drawing/2014/main" id="{5C683BA3-61EF-4510-BAB9-31431CEA3C27}"/>
              </a:ext>
            </a:extLst>
          </p:cNvPr>
          <p:cNvPicPr>
            <a:picLocks noChangeAspect="1"/>
          </p:cNvPicPr>
          <p:nvPr/>
        </p:nvPicPr>
        <p:blipFill>
          <a:blip r:embed="rId2"/>
          <a:stretch>
            <a:fillRect/>
          </a:stretch>
        </p:blipFill>
        <p:spPr>
          <a:xfrm>
            <a:off x="3881416" y="2437142"/>
            <a:ext cx="5103872" cy="3402580"/>
          </a:xfrm>
          <a:prstGeom prst="rect">
            <a:avLst/>
          </a:prstGeom>
        </p:spPr>
      </p:pic>
      <p:sp>
        <p:nvSpPr>
          <p:cNvPr id="4" name="Slide Number Placeholder 3">
            <a:extLst>
              <a:ext uri="{FF2B5EF4-FFF2-40B4-BE49-F238E27FC236}">
                <a16:creationId xmlns:a16="http://schemas.microsoft.com/office/drawing/2014/main" id="{5D7BA8E2-EE39-224E-87BC-B553DF6A77B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834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fontScale="90000"/>
          </a:bodyPr>
          <a:lstStyle/>
          <a:p>
            <a:r>
              <a:rPr lang="en-US" sz="3600" dirty="0"/>
              <a:t>K-means ++ VS Accelerated K-means ++</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pPr lvl="1"/>
            <a:endParaRPr lang="en-US" sz="1400" dirty="0"/>
          </a:p>
          <a:p>
            <a:pPr lvl="4"/>
            <a:endParaRPr lang="en-US" dirty="0"/>
          </a:p>
          <a:p>
            <a:pPr lvl="3"/>
            <a:endParaRPr lang="en-US" dirty="0"/>
          </a:p>
        </p:txBody>
      </p:sp>
      <p:pic>
        <p:nvPicPr>
          <p:cNvPr id="5" name="Picture 4" descr="Chart, line chart&#10;&#10;Description automatically generated">
            <a:extLst>
              <a:ext uri="{FF2B5EF4-FFF2-40B4-BE49-F238E27FC236}">
                <a16:creationId xmlns:a16="http://schemas.microsoft.com/office/drawing/2014/main" id="{94264093-4206-4EFC-9195-815E0419258D}"/>
              </a:ext>
            </a:extLst>
          </p:cNvPr>
          <p:cNvPicPr>
            <a:picLocks noChangeAspect="1"/>
          </p:cNvPicPr>
          <p:nvPr/>
        </p:nvPicPr>
        <p:blipFill>
          <a:blip r:embed="rId2"/>
          <a:stretch>
            <a:fillRect/>
          </a:stretch>
        </p:blipFill>
        <p:spPr>
          <a:xfrm>
            <a:off x="6565316" y="2234378"/>
            <a:ext cx="4547296" cy="3031530"/>
          </a:xfrm>
          <a:prstGeom prst="rect">
            <a:avLst/>
          </a:prstGeom>
        </p:spPr>
      </p:pic>
      <p:pic>
        <p:nvPicPr>
          <p:cNvPr id="8" name="Picture 7" descr="Chart, line chart&#10;&#10;Description automatically generated">
            <a:extLst>
              <a:ext uri="{FF2B5EF4-FFF2-40B4-BE49-F238E27FC236}">
                <a16:creationId xmlns:a16="http://schemas.microsoft.com/office/drawing/2014/main" id="{8DF5EB0D-AA51-43DF-B0B5-5C118A744E0B}"/>
              </a:ext>
            </a:extLst>
          </p:cNvPr>
          <p:cNvPicPr>
            <a:picLocks noChangeAspect="1"/>
          </p:cNvPicPr>
          <p:nvPr/>
        </p:nvPicPr>
        <p:blipFill>
          <a:blip r:embed="rId3"/>
          <a:stretch>
            <a:fillRect/>
          </a:stretch>
        </p:blipFill>
        <p:spPr>
          <a:xfrm>
            <a:off x="2178497" y="2234378"/>
            <a:ext cx="4547296" cy="3031530"/>
          </a:xfrm>
          <a:prstGeom prst="rect">
            <a:avLst/>
          </a:prstGeom>
        </p:spPr>
      </p:pic>
      <p:sp>
        <p:nvSpPr>
          <p:cNvPr id="4" name="Slide Number Placeholder 3">
            <a:extLst>
              <a:ext uri="{FF2B5EF4-FFF2-40B4-BE49-F238E27FC236}">
                <a16:creationId xmlns:a16="http://schemas.microsoft.com/office/drawing/2014/main" id="{8B93673B-21DC-5346-93F1-599C7D42460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0990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lstStyle/>
          <a:p>
            <a:r>
              <a:rPr lang="en-US" dirty="0"/>
              <a:t>Selecting the initial seeds of K-means</a:t>
            </a:r>
          </a:p>
          <a:p>
            <a:pPr marL="0" indent="0">
              <a:buNone/>
            </a:pPr>
            <a:endParaRPr lang="en-US" dirty="0"/>
          </a:p>
          <a:p>
            <a:r>
              <a:rPr lang="en-US" dirty="0"/>
              <a:t>Considering the limited opportunities within seed selection to perform pruning</a:t>
            </a:r>
          </a:p>
          <a:p>
            <a:pPr lvl="1"/>
            <a:r>
              <a:rPr lang="en-US" dirty="0"/>
              <a:t>Triangle inequality pruning strategies</a:t>
            </a:r>
          </a:p>
          <a:p>
            <a:pPr lvl="1"/>
            <a:r>
              <a:rPr lang="en-US" dirty="0"/>
              <a:t>Dynamic priority queue</a:t>
            </a:r>
          </a:p>
          <a:p>
            <a:pPr lvl="1"/>
            <a:endParaRPr lang="en-US" dirty="0"/>
          </a:p>
        </p:txBody>
      </p:sp>
      <p:sp>
        <p:nvSpPr>
          <p:cNvPr id="4" name="Slide Number Placeholder 3">
            <a:extLst>
              <a:ext uri="{FF2B5EF4-FFF2-40B4-BE49-F238E27FC236}">
                <a16:creationId xmlns:a16="http://schemas.microsoft.com/office/drawing/2014/main" id="{6990AEBE-2A65-DE4A-ADB6-A277DE5B15B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123231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8A2E-5183-5F4B-B42B-6F97BCC418C1}"/>
              </a:ext>
            </a:extLst>
          </p:cNvPr>
          <p:cNvSpPr>
            <a:spLocks noGrp="1"/>
          </p:cNvSpPr>
          <p:nvPr>
            <p:ph type="title"/>
          </p:nvPr>
        </p:nvSpPr>
        <p:spPr/>
        <p:txBody>
          <a:bodyPr/>
          <a:lstStyle/>
          <a:p>
            <a:r>
              <a:rPr lang="en-US" dirty="0"/>
              <a:t>An overview of the work done</a:t>
            </a:r>
          </a:p>
        </p:txBody>
      </p:sp>
      <p:sp>
        <p:nvSpPr>
          <p:cNvPr id="3" name="Slide Number Placeholder 2">
            <a:extLst>
              <a:ext uri="{FF2B5EF4-FFF2-40B4-BE49-F238E27FC236}">
                <a16:creationId xmlns:a16="http://schemas.microsoft.com/office/drawing/2014/main" id="{09ADE5F0-CA8A-E849-A0FA-DC675B7552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73388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Modules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3414023" cy="4850296"/>
          </a:xfrm>
        </p:spPr>
        <p:txBody>
          <a:bodyPr>
            <a:normAutofit/>
          </a:bodyPr>
          <a:lstStyle/>
          <a:p>
            <a:r>
              <a:rPr lang="en-US" dirty="0"/>
              <a:t>tools</a:t>
            </a:r>
          </a:p>
          <a:p>
            <a:endParaRPr lang="en-US" dirty="0"/>
          </a:p>
          <a:p>
            <a:r>
              <a:rPr lang="en-US" dirty="0" err="1"/>
              <a:t>binary_heap</a:t>
            </a:r>
            <a:endParaRPr lang="en-US" dirty="0"/>
          </a:p>
          <a:p>
            <a:pPr marL="0" indent="0">
              <a:buNone/>
            </a:pPr>
            <a:endParaRPr lang="en-US" dirty="0"/>
          </a:p>
          <a:p>
            <a:r>
              <a:rPr lang="en-US" dirty="0" err="1"/>
              <a:t>kpp</a:t>
            </a:r>
            <a:endParaRPr lang="en-US" dirty="0"/>
          </a:p>
          <a:p>
            <a:pPr marL="0" indent="0">
              <a:buNone/>
            </a:pPr>
            <a:endParaRPr lang="en-US" dirty="0"/>
          </a:p>
          <a:p>
            <a:r>
              <a:rPr lang="en-US" dirty="0" err="1"/>
              <a:t>kll</a:t>
            </a:r>
            <a:endParaRPr lang="en-US" dirty="0"/>
          </a:p>
          <a:p>
            <a:endParaRPr lang="en-US" dirty="0"/>
          </a:p>
          <a:p>
            <a:r>
              <a:rPr lang="en-US" dirty="0"/>
              <a:t>result-</a:t>
            </a:r>
            <a:r>
              <a:rPr lang="en-US" dirty="0" err="1"/>
              <a:t>kmeans</a:t>
            </a:r>
            <a:r>
              <a:rPr lang="en-US" dirty="0"/>
              <a:t>-</a:t>
            </a:r>
            <a:r>
              <a:rPr lang="en-US" dirty="0" err="1"/>
              <a:t>plusplus</a:t>
            </a:r>
            <a:endParaRPr lang="en-US" dirty="0"/>
          </a:p>
          <a:p>
            <a:endParaRPr lang="en-US" dirty="0"/>
          </a:p>
          <a:p>
            <a:endParaRPr lang="en-US" dirty="0"/>
          </a:p>
        </p:txBody>
      </p:sp>
      <p:sp>
        <p:nvSpPr>
          <p:cNvPr id="5" name="Content Placeholder 2">
            <a:extLst>
              <a:ext uri="{FF2B5EF4-FFF2-40B4-BE49-F238E27FC236}">
                <a16:creationId xmlns:a16="http://schemas.microsoft.com/office/drawing/2014/main" id="{DE05EB14-50B1-9A4A-9261-E8326F5C9C80}"/>
              </a:ext>
            </a:extLst>
          </p:cNvPr>
          <p:cNvSpPr txBox="1">
            <a:spLocks/>
          </p:cNvSpPr>
          <p:nvPr/>
        </p:nvSpPr>
        <p:spPr>
          <a:xfrm>
            <a:off x="6906102" y="1524000"/>
            <a:ext cx="3414023" cy="48502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dataset</a:t>
            </a:r>
          </a:p>
          <a:p>
            <a:endParaRPr lang="en-US" dirty="0"/>
          </a:p>
          <a:p>
            <a:r>
              <a:rPr lang="en-US" dirty="0" err="1"/>
              <a:t>nearest_neighbor_search</a:t>
            </a:r>
            <a:endParaRPr lang="en-US" dirty="0"/>
          </a:p>
          <a:p>
            <a:pPr marL="0" indent="0">
              <a:buFont typeface="Wingdings 3" charset="2"/>
              <a:buNone/>
            </a:pPr>
            <a:endParaRPr lang="en-US" dirty="0"/>
          </a:p>
          <a:p>
            <a:r>
              <a:rPr lang="en-US" dirty="0" err="1"/>
              <a:t>akpp</a:t>
            </a:r>
            <a:endParaRPr lang="en-US" dirty="0"/>
          </a:p>
          <a:p>
            <a:endParaRPr lang="en-US" dirty="0"/>
          </a:p>
          <a:p>
            <a:r>
              <a:rPr lang="en-US" dirty="0" err="1"/>
              <a:t>akpp</a:t>
            </a:r>
            <a:endParaRPr lang="en-US" dirty="0"/>
          </a:p>
          <a:p>
            <a:endParaRPr lang="en-US" dirty="0"/>
          </a:p>
          <a:p>
            <a:r>
              <a:rPr lang="en-US" dirty="0"/>
              <a:t>result-</a:t>
            </a:r>
            <a:r>
              <a:rPr lang="en-US" dirty="0" err="1"/>
              <a:t>kmeans</a:t>
            </a:r>
            <a:r>
              <a:rPr lang="en-US" dirty="0"/>
              <a:t>-parallel</a:t>
            </a:r>
          </a:p>
          <a:p>
            <a:endParaRPr lang="en-US" dirty="0"/>
          </a:p>
          <a:p>
            <a:endParaRPr lang="en-US" dirty="0"/>
          </a:p>
        </p:txBody>
      </p:sp>
      <p:sp>
        <p:nvSpPr>
          <p:cNvPr id="4" name="Slide Number Placeholder 3">
            <a:extLst>
              <a:ext uri="{FF2B5EF4-FFF2-40B4-BE49-F238E27FC236}">
                <a16:creationId xmlns:a16="http://schemas.microsoft.com/office/drawing/2014/main" id="{D54B35B2-919C-A848-B3E9-6B9FBADA2C8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2121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tools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distance</a:t>
            </a:r>
            <a:endParaRPr lang="en-US" dirty="0">
              <a:solidFill>
                <a:srgbClr val="97A7C8"/>
              </a:solidFill>
              <a:latin typeface="Consolas" panose="020B0609020204030204" pitchFamily="49" charset="0"/>
            </a:endParaRPr>
          </a:p>
          <a:p>
            <a:pPr lvl="1"/>
            <a:r>
              <a:rPr lang="en-US" dirty="0"/>
              <a:t>Using SciPy to find Euclidean distance of each pair (x, y) </a:t>
            </a:r>
          </a:p>
          <a:p>
            <a:pPr marL="457200" lvl="1" indent="0">
              <a:buNone/>
            </a:pPr>
            <a:endParaRPr lang="en-US" dirty="0"/>
          </a:p>
          <a:p>
            <a:r>
              <a:rPr lang="en-US" dirty="0" err="1"/>
              <a:t>new_seed</a:t>
            </a:r>
            <a:endParaRPr lang="en-US" dirty="0"/>
          </a:p>
          <a:p>
            <a:pPr lvl="1"/>
            <a:r>
              <a:rPr lang="en-US" dirty="0"/>
              <a:t>Select L new seed(s) with our probability from X</a:t>
            </a:r>
          </a:p>
          <a:p>
            <a:pPr lvl="1"/>
            <a:endParaRPr lang="en-US" dirty="0"/>
          </a:p>
          <a:p>
            <a:r>
              <a:rPr lang="en-US" dirty="0" err="1"/>
              <a:t>tlogger</a:t>
            </a:r>
            <a:endParaRPr lang="en-US" dirty="0"/>
          </a:p>
          <a:p>
            <a:pPr lvl="1"/>
            <a:r>
              <a:rPr lang="en-US" dirty="0"/>
              <a:t>Decorator for Store total </a:t>
            </a:r>
            <a:r>
              <a:rPr lang="en-US" dirty="0" err="1"/>
              <a:t>computated</a:t>
            </a:r>
            <a:r>
              <a:rPr lang="en-US" dirty="0"/>
              <a:t> distance</a:t>
            </a:r>
          </a:p>
          <a:p>
            <a:endParaRPr lang="en-US" dirty="0"/>
          </a:p>
          <a:p>
            <a:r>
              <a:rPr lang="en-US" dirty="0" err="1"/>
              <a:t>execution_time</a:t>
            </a:r>
            <a:endParaRPr lang="en-US" dirty="0"/>
          </a:p>
          <a:p>
            <a:pPr lvl="1"/>
            <a:r>
              <a:rPr lang="en-US" dirty="0"/>
              <a:t>Decorator for compute runtime of function</a:t>
            </a:r>
          </a:p>
          <a:p>
            <a:endParaRPr lang="en-US" dirty="0"/>
          </a:p>
          <a:p>
            <a:pPr lvl="1"/>
            <a:endParaRPr lang="en-US" dirty="0"/>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2A0EAC3C-CD1B-3C47-B8F0-82689B05245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3579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dataset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__</a:t>
            </a:r>
            <a:r>
              <a:rPr lang="en-US" dirty="0" err="1"/>
              <a:t>init</a:t>
            </a:r>
            <a:r>
              <a:rPr lang="en-US" dirty="0"/>
              <a:t>__</a:t>
            </a:r>
          </a:p>
          <a:p>
            <a:pPr lvl="1"/>
            <a:r>
              <a:rPr lang="en-US" dirty="0"/>
              <a:t>Get file path or </a:t>
            </a:r>
            <a:r>
              <a:rPr lang="en-US" dirty="0" err="1"/>
              <a:t>ndarray</a:t>
            </a:r>
            <a:r>
              <a:rPr lang="en-US" dirty="0"/>
              <a:t> and initialize all the needed variables</a:t>
            </a:r>
          </a:p>
          <a:p>
            <a:pPr lvl="1"/>
            <a:endParaRPr lang="en-US" dirty="0"/>
          </a:p>
          <a:p>
            <a:r>
              <a:rPr lang="en-US" dirty="0" err="1"/>
              <a:t>read_dataset</a:t>
            </a:r>
            <a:endParaRPr lang="en-US" dirty="0"/>
          </a:p>
          <a:p>
            <a:pPr lvl="1"/>
            <a:r>
              <a:rPr lang="en-US" dirty="0"/>
              <a:t>With this function you can read dataset with file path or as </a:t>
            </a:r>
            <a:r>
              <a:rPr lang="en-US" dirty="0" err="1"/>
              <a:t>ndarray</a:t>
            </a:r>
            <a:r>
              <a:rPr lang="en-US" dirty="0"/>
              <a:t> </a:t>
            </a:r>
          </a:p>
          <a:p>
            <a:pPr lvl="1"/>
            <a:endParaRPr lang="en-US" dirty="0"/>
          </a:p>
        </p:txBody>
      </p:sp>
      <p:sp>
        <p:nvSpPr>
          <p:cNvPr id="4" name="Slide Number Placeholder 3">
            <a:extLst>
              <a:ext uri="{FF2B5EF4-FFF2-40B4-BE49-F238E27FC236}">
                <a16:creationId xmlns:a16="http://schemas.microsoft.com/office/drawing/2014/main" id="{3EA8976F-9EEB-F74B-8A31-24C824F94DB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06420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binary_heap</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lnSpcReduction="10000"/>
          </a:bodyPr>
          <a:lstStyle/>
          <a:p>
            <a:r>
              <a:rPr lang="en-US" dirty="0"/>
              <a:t>Class </a:t>
            </a:r>
            <a:r>
              <a:rPr lang="en-US" dirty="0" err="1"/>
              <a:t>BinaryHeap</a:t>
            </a:r>
            <a:r>
              <a:rPr lang="en-US" dirty="0"/>
              <a:t>:</a:t>
            </a:r>
          </a:p>
          <a:p>
            <a:pPr lvl="1"/>
            <a:r>
              <a:rPr lang="en-US" dirty="0"/>
              <a:t>__</a:t>
            </a:r>
            <a:r>
              <a:rPr lang="en-US" dirty="0" err="1"/>
              <a:t>init</a:t>
            </a:r>
            <a:r>
              <a:rPr lang="en-US" dirty="0"/>
              <a:t>__</a:t>
            </a:r>
          </a:p>
          <a:p>
            <a:pPr lvl="2"/>
            <a:r>
              <a:rPr lang="en-US" dirty="0"/>
              <a:t>Get points and create binary heap tree each node is (point, id)</a:t>
            </a:r>
          </a:p>
          <a:p>
            <a:pPr lvl="1"/>
            <a:endParaRPr lang="en-US" dirty="0"/>
          </a:p>
          <a:p>
            <a:pPr lvl="1"/>
            <a:r>
              <a:rPr lang="en-US" dirty="0"/>
              <a:t>push</a:t>
            </a:r>
          </a:p>
          <a:p>
            <a:pPr lvl="2"/>
            <a:r>
              <a:rPr lang="en-US" dirty="0"/>
              <a:t>Get new point and it’s id and add to the tree in O(log n)</a:t>
            </a:r>
          </a:p>
          <a:p>
            <a:pPr lvl="1"/>
            <a:endParaRPr lang="en-US" dirty="0"/>
          </a:p>
          <a:p>
            <a:pPr lvl="1"/>
            <a:r>
              <a:rPr lang="en-US" dirty="0"/>
              <a:t>pop</a:t>
            </a:r>
          </a:p>
          <a:p>
            <a:pPr lvl="2"/>
            <a:r>
              <a:rPr lang="en-US" dirty="0"/>
              <a:t>Pop the node with minimum value(root) from tree and remove the node O(log n)</a:t>
            </a:r>
          </a:p>
          <a:p>
            <a:pPr lvl="2"/>
            <a:r>
              <a:rPr lang="en-US" dirty="0"/>
              <a:t>Return minimum value in tree</a:t>
            </a:r>
          </a:p>
          <a:p>
            <a:pPr marL="400050" lvl="1" indent="0">
              <a:buNone/>
            </a:pPr>
            <a:endParaRPr lang="en-US" dirty="0"/>
          </a:p>
          <a:p>
            <a:pPr lvl="1"/>
            <a:r>
              <a:rPr lang="en-US" dirty="0"/>
              <a:t>peek</a:t>
            </a:r>
          </a:p>
          <a:p>
            <a:pPr lvl="2"/>
            <a:r>
              <a:rPr lang="en-US" dirty="0"/>
              <a:t>Peek the node with minimum value(root) from tree but node still is in tree O(1)</a:t>
            </a:r>
          </a:p>
          <a:p>
            <a:pPr lvl="2"/>
            <a:r>
              <a:rPr lang="en-US" dirty="0"/>
              <a:t>Return minimum value in tree</a:t>
            </a:r>
          </a:p>
          <a:p>
            <a:pPr lvl="3"/>
            <a:endParaRPr lang="en-US" dirty="0"/>
          </a:p>
        </p:txBody>
      </p:sp>
      <p:sp>
        <p:nvSpPr>
          <p:cNvPr id="4" name="Slide Number Placeholder 3">
            <a:extLst>
              <a:ext uri="{FF2B5EF4-FFF2-40B4-BE49-F238E27FC236}">
                <a16:creationId xmlns:a16="http://schemas.microsoft.com/office/drawing/2014/main" id="{40EC273E-26B5-EB48-ABED-7DD48A454FE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004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nearest_neighbor_search</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err="1"/>
              <a:t>euclidean</a:t>
            </a:r>
            <a:endParaRPr lang="en-US" dirty="0"/>
          </a:p>
          <a:p>
            <a:pPr lvl="1"/>
            <a:r>
              <a:rPr lang="en-US" dirty="0"/>
              <a:t>Get’s two points and return Euclidean distance between them</a:t>
            </a:r>
          </a:p>
          <a:p>
            <a:endParaRPr lang="en-US" dirty="0"/>
          </a:p>
          <a:p>
            <a:r>
              <a:rPr lang="en-US" dirty="0"/>
              <a:t>Class NNS:</a:t>
            </a:r>
          </a:p>
          <a:p>
            <a:pPr lvl="1"/>
            <a:r>
              <a:rPr lang="en-US" dirty="0"/>
              <a:t>__</a:t>
            </a:r>
            <a:r>
              <a:rPr lang="en-US" dirty="0" err="1"/>
              <a:t>init</a:t>
            </a:r>
            <a:r>
              <a:rPr lang="en-US" dirty="0"/>
              <a:t>__</a:t>
            </a:r>
          </a:p>
          <a:p>
            <a:pPr lvl="2"/>
            <a:r>
              <a:rPr lang="en-US" dirty="0"/>
              <a:t>Get points and their id and build Vantage Point-tree each node is (point, id)</a:t>
            </a:r>
          </a:p>
          <a:p>
            <a:pPr lvl="2"/>
            <a:r>
              <a:rPr lang="en-US" dirty="0"/>
              <a:t>Get </a:t>
            </a:r>
            <a:r>
              <a:rPr lang="en-US" dirty="0" err="1"/>
              <a:t>vptree</a:t>
            </a:r>
            <a:r>
              <a:rPr lang="en-US" dirty="0"/>
              <a:t> and set as it self </a:t>
            </a:r>
            <a:r>
              <a:rPr lang="en-US" dirty="0" err="1"/>
              <a:t>vptree</a:t>
            </a:r>
            <a:endParaRPr lang="en-US" dirty="0"/>
          </a:p>
          <a:p>
            <a:pPr marL="0" indent="0">
              <a:buNone/>
            </a:pPr>
            <a:endParaRPr lang="en-US" dirty="0"/>
          </a:p>
          <a:p>
            <a:pPr lvl="1"/>
            <a:r>
              <a:rPr lang="en-US" dirty="0" err="1"/>
              <a:t>get_child</a:t>
            </a:r>
            <a:endParaRPr lang="en-US" dirty="0"/>
          </a:p>
          <a:p>
            <a:pPr lvl="2"/>
            <a:r>
              <a:rPr lang="en-US" dirty="0"/>
              <a:t>Get a Boolean</a:t>
            </a:r>
          </a:p>
          <a:p>
            <a:pPr lvl="2"/>
            <a:r>
              <a:rPr lang="en-US" dirty="0"/>
              <a:t>Return NNS object contain left child if bool be true, otherwise return right child </a:t>
            </a:r>
          </a:p>
          <a:p>
            <a:pPr lvl="3"/>
            <a:endParaRPr lang="en-US" dirty="0"/>
          </a:p>
        </p:txBody>
      </p:sp>
      <p:sp>
        <p:nvSpPr>
          <p:cNvPr id="4" name="Slide Number Placeholder 3">
            <a:extLst>
              <a:ext uri="{FF2B5EF4-FFF2-40B4-BE49-F238E27FC236}">
                <a16:creationId xmlns:a16="http://schemas.microsoft.com/office/drawing/2014/main" id="{9EAE4A6B-AFCA-B24F-8849-3E33174335D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06157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fontScale="90000"/>
          </a:bodyPr>
          <a:lstStyle/>
          <a:p>
            <a:r>
              <a:rPr lang="en-US" dirty="0"/>
              <a:t>Functions in </a:t>
            </a:r>
            <a:r>
              <a:rPr lang="en-US" dirty="0" err="1"/>
              <a:t>nearest_neighbor_search</a:t>
            </a:r>
            <a:r>
              <a:rPr lang="en-US" dirty="0"/>
              <a:t>[cont.]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fontScale="92500" lnSpcReduction="20000"/>
          </a:bodyPr>
          <a:lstStyle/>
          <a:p>
            <a:pPr lvl="1"/>
            <a:r>
              <a:rPr lang="en-US" dirty="0"/>
              <a:t>search</a:t>
            </a:r>
          </a:p>
          <a:p>
            <a:pPr lvl="2"/>
            <a:r>
              <a:rPr lang="en-US" dirty="0"/>
              <a:t>Gets r, tau, low</a:t>
            </a:r>
          </a:p>
          <a:p>
            <a:pPr lvl="2"/>
            <a:r>
              <a:rPr lang="en-US" dirty="0"/>
              <a:t>Return true if we should search in low child</a:t>
            </a:r>
          </a:p>
          <a:p>
            <a:pPr lvl="1"/>
            <a:endParaRPr lang="en-US" dirty="0"/>
          </a:p>
          <a:p>
            <a:pPr lvl="1"/>
            <a:r>
              <a:rPr lang="en-US" dirty="0"/>
              <a:t>best</a:t>
            </a:r>
          </a:p>
          <a:p>
            <a:pPr lvl="2"/>
            <a:r>
              <a:rPr lang="en-US" dirty="0"/>
              <a:t>Gets tau, </a:t>
            </a:r>
            <a:r>
              <a:rPr lang="en-US" dirty="0" err="1"/>
              <a:t>tau_p</a:t>
            </a:r>
            <a:r>
              <a:rPr lang="en-US" dirty="0"/>
              <a:t>, id, </a:t>
            </a:r>
            <a:r>
              <a:rPr lang="en-US" dirty="0" err="1"/>
              <a:t>id_p</a:t>
            </a:r>
            <a:endParaRPr lang="en-US" dirty="0"/>
          </a:p>
          <a:p>
            <a:pPr lvl="2"/>
            <a:r>
              <a:rPr lang="en-US" dirty="0"/>
              <a:t>Return tau, id of the closer point</a:t>
            </a:r>
          </a:p>
          <a:p>
            <a:pPr marL="400050" lvl="1" indent="0">
              <a:buNone/>
            </a:pPr>
            <a:endParaRPr lang="en-US" dirty="0"/>
          </a:p>
          <a:p>
            <a:pPr lvl="1"/>
            <a:r>
              <a:rPr lang="en-US" dirty="0"/>
              <a:t>nearest</a:t>
            </a:r>
          </a:p>
          <a:p>
            <a:pPr lvl="2"/>
            <a:r>
              <a:rPr lang="en-US" dirty="0"/>
              <a:t>Gets q, tau</a:t>
            </a:r>
          </a:p>
          <a:p>
            <a:pPr lvl="2"/>
            <a:r>
              <a:rPr lang="en-US" dirty="0"/>
              <a:t>Return tau, id: distance of closest point to q in range tau and it’s id</a:t>
            </a:r>
          </a:p>
          <a:p>
            <a:pPr lvl="1"/>
            <a:endParaRPr lang="en-US" dirty="0"/>
          </a:p>
          <a:p>
            <a:pPr lvl="1"/>
            <a:r>
              <a:rPr lang="en-US" dirty="0" err="1"/>
              <a:t>nearest_in_range</a:t>
            </a:r>
            <a:endParaRPr lang="en-US" dirty="0"/>
          </a:p>
          <a:p>
            <a:pPr lvl="2"/>
            <a:r>
              <a:rPr lang="en-US" dirty="0"/>
              <a:t>Gets q, </a:t>
            </a:r>
            <a:r>
              <a:rPr lang="en-US" dirty="0" err="1"/>
              <a:t>max_range</a:t>
            </a:r>
            <a:endParaRPr lang="en-US" dirty="0"/>
          </a:p>
          <a:p>
            <a:pPr lvl="2"/>
            <a:r>
              <a:rPr lang="en-US" dirty="0"/>
              <a:t>Call nearest function with query(q, -1), </a:t>
            </a:r>
            <a:r>
              <a:rPr lang="en-US" dirty="0" err="1"/>
              <a:t>max_range</a:t>
            </a:r>
            <a:endParaRPr lang="en-US" dirty="0"/>
          </a:p>
          <a:p>
            <a:pPr lvl="2"/>
            <a:r>
              <a:rPr lang="en-US" dirty="0"/>
              <a:t>Return nearest point in tree to q in range </a:t>
            </a:r>
            <a:r>
              <a:rPr lang="en-US" dirty="0" err="1"/>
              <a:t>max_range</a:t>
            </a:r>
            <a:r>
              <a:rPr lang="en-US" dirty="0"/>
              <a:t> if be non return -1</a:t>
            </a:r>
          </a:p>
          <a:p>
            <a:pPr marL="400050" lvl="1" indent="0">
              <a:buNone/>
            </a:pPr>
            <a:endParaRPr lang="en-US" dirty="0"/>
          </a:p>
        </p:txBody>
      </p:sp>
      <p:sp>
        <p:nvSpPr>
          <p:cNvPr id="4" name="Slide Number Placeholder 3">
            <a:extLst>
              <a:ext uri="{FF2B5EF4-FFF2-40B4-BE49-F238E27FC236}">
                <a16:creationId xmlns:a16="http://schemas.microsoft.com/office/drawing/2014/main" id="{592AD422-F6DF-4143-9448-7441ED911CC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858037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kpp</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Class KPP</a:t>
            </a:r>
          </a:p>
          <a:p>
            <a:pPr lvl="1"/>
            <a:r>
              <a:rPr lang="en-US" dirty="0"/>
              <a:t>__</a:t>
            </a:r>
            <a:r>
              <a:rPr lang="en-US" dirty="0" err="1"/>
              <a:t>init</a:t>
            </a:r>
            <a:r>
              <a:rPr lang="en-US" dirty="0"/>
              <a:t>__</a:t>
            </a:r>
          </a:p>
          <a:p>
            <a:pPr lvl="2"/>
            <a:r>
              <a:rPr lang="en-US" dirty="0"/>
              <a:t>Gets object Dataset and store in </a:t>
            </a:r>
            <a:r>
              <a:rPr lang="en-US" dirty="0" err="1"/>
              <a:t>self.X</a:t>
            </a:r>
            <a:r>
              <a:rPr lang="en-US" dirty="0"/>
              <a:t> and set other </a:t>
            </a:r>
            <a:r>
              <a:rPr lang="en-US" dirty="0" err="1"/>
              <a:t>infotmation</a:t>
            </a:r>
            <a:endParaRPr lang="en-US" dirty="0"/>
          </a:p>
          <a:p>
            <a:pPr marL="400050" lvl="1" indent="0">
              <a:buNone/>
            </a:pPr>
            <a:endParaRPr lang="en-US" dirty="0"/>
          </a:p>
          <a:p>
            <a:pPr lvl="1"/>
            <a:r>
              <a:rPr lang="en-US" dirty="0"/>
              <a:t>fit</a:t>
            </a:r>
          </a:p>
          <a:p>
            <a:pPr lvl="2"/>
            <a:r>
              <a:rPr lang="en-US" dirty="0"/>
              <a:t>Gets</a:t>
            </a:r>
          </a:p>
          <a:p>
            <a:pPr lvl="3"/>
            <a:r>
              <a:rPr lang="en-US" dirty="0"/>
              <a:t>K (int): number of </a:t>
            </a:r>
            <a:r>
              <a:rPr lang="en-US" dirty="0" err="1"/>
              <a:t>cluseter</a:t>
            </a:r>
            <a:endParaRPr lang="en-US" dirty="0"/>
          </a:p>
          <a:p>
            <a:pPr lvl="3"/>
            <a:r>
              <a:rPr lang="en-US" dirty="0"/>
              <a:t>w (</a:t>
            </a:r>
            <a:r>
              <a:rPr lang="en-US" dirty="0" err="1"/>
              <a:t>ndarray</a:t>
            </a:r>
            <a:r>
              <a:rPr lang="en-US" dirty="0"/>
              <a:t>): nx1 </a:t>
            </a:r>
            <a:r>
              <a:rPr lang="en-US" dirty="0" err="1"/>
              <a:t>ndarray</a:t>
            </a:r>
            <a:r>
              <a:rPr lang="en-US" dirty="0"/>
              <a:t> for weights of n sample (default 1)</a:t>
            </a:r>
          </a:p>
          <a:p>
            <a:pPr lvl="2"/>
            <a:r>
              <a:rPr lang="en-US" dirty="0"/>
              <a:t>Run K-Means++ method to find initial seeds for K-means</a:t>
            </a:r>
          </a:p>
          <a:p>
            <a:pPr lvl="2"/>
            <a:r>
              <a:rPr lang="en-US" dirty="0"/>
              <a:t>Returns initial K seed(s)</a:t>
            </a:r>
          </a:p>
          <a:p>
            <a:pPr lvl="3"/>
            <a:endParaRPr lang="en-US" dirty="0"/>
          </a:p>
        </p:txBody>
      </p:sp>
      <p:sp>
        <p:nvSpPr>
          <p:cNvPr id="4" name="Slide Number Placeholder 3">
            <a:extLst>
              <a:ext uri="{FF2B5EF4-FFF2-40B4-BE49-F238E27FC236}">
                <a16:creationId xmlns:a16="http://schemas.microsoft.com/office/drawing/2014/main" id="{35CE59BE-9770-0F48-A07B-1BAC87F0A59D}"/>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729014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akpp</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Class AKPP</a:t>
            </a:r>
          </a:p>
          <a:p>
            <a:pPr lvl="1"/>
            <a:r>
              <a:rPr lang="en-US" dirty="0"/>
              <a:t>__</a:t>
            </a:r>
            <a:r>
              <a:rPr lang="en-US" dirty="0" err="1"/>
              <a:t>init</a:t>
            </a:r>
            <a:r>
              <a:rPr lang="en-US" dirty="0"/>
              <a:t>__</a:t>
            </a:r>
          </a:p>
          <a:p>
            <a:pPr lvl="2"/>
            <a:r>
              <a:rPr lang="en-US" dirty="0"/>
              <a:t>Gets object Dataset and store in </a:t>
            </a:r>
            <a:r>
              <a:rPr lang="en-US" dirty="0" err="1"/>
              <a:t>self.X</a:t>
            </a:r>
            <a:r>
              <a:rPr lang="en-US" dirty="0"/>
              <a:t> and set other </a:t>
            </a:r>
            <a:r>
              <a:rPr lang="en-US" dirty="0" err="1"/>
              <a:t>infotmation</a:t>
            </a:r>
            <a:endParaRPr lang="en-US" dirty="0"/>
          </a:p>
          <a:p>
            <a:pPr marL="400050" lvl="1" indent="0">
              <a:buNone/>
            </a:pPr>
            <a:endParaRPr lang="en-US" dirty="0"/>
          </a:p>
          <a:p>
            <a:pPr lvl="1"/>
            <a:r>
              <a:rPr lang="en-US" dirty="0"/>
              <a:t>fit</a:t>
            </a:r>
          </a:p>
          <a:p>
            <a:pPr lvl="2"/>
            <a:r>
              <a:rPr lang="en-US" dirty="0"/>
              <a:t>Gets</a:t>
            </a:r>
          </a:p>
          <a:p>
            <a:pPr lvl="3"/>
            <a:r>
              <a:rPr lang="en-US" dirty="0"/>
              <a:t>K (int): number of </a:t>
            </a:r>
            <a:r>
              <a:rPr lang="en-US" dirty="0" err="1"/>
              <a:t>cluseter</a:t>
            </a:r>
            <a:endParaRPr lang="en-US" dirty="0"/>
          </a:p>
          <a:p>
            <a:pPr lvl="3"/>
            <a:r>
              <a:rPr lang="en-US" dirty="0"/>
              <a:t>w (</a:t>
            </a:r>
            <a:r>
              <a:rPr lang="en-US" dirty="0" err="1"/>
              <a:t>ndarray</a:t>
            </a:r>
            <a:r>
              <a:rPr lang="en-US" dirty="0"/>
              <a:t>): nx1 </a:t>
            </a:r>
            <a:r>
              <a:rPr lang="en-US" dirty="0" err="1"/>
              <a:t>ndarray</a:t>
            </a:r>
            <a:r>
              <a:rPr lang="en-US" dirty="0"/>
              <a:t> for weights of n sample (default 1)</a:t>
            </a:r>
          </a:p>
          <a:p>
            <a:pPr lvl="2"/>
            <a:r>
              <a:rPr lang="en-US" dirty="0"/>
              <a:t>Run accelerated K-Means++ method to find initial seeds for K-means</a:t>
            </a:r>
          </a:p>
          <a:p>
            <a:pPr lvl="2"/>
            <a:r>
              <a:rPr lang="en-US" dirty="0"/>
              <a:t>Returns initial K seed(s)</a:t>
            </a:r>
          </a:p>
          <a:p>
            <a:pPr marL="400050" lvl="1" indent="0">
              <a:buNone/>
            </a:pPr>
            <a:endParaRPr lang="en-US" dirty="0"/>
          </a:p>
          <a:p>
            <a:pPr lvl="3"/>
            <a:endParaRPr lang="en-US" dirty="0"/>
          </a:p>
        </p:txBody>
      </p:sp>
      <p:sp>
        <p:nvSpPr>
          <p:cNvPr id="4" name="Slide Number Placeholder 3">
            <a:extLst>
              <a:ext uri="{FF2B5EF4-FFF2-40B4-BE49-F238E27FC236}">
                <a16:creationId xmlns:a16="http://schemas.microsoft.com/office/drawing/2014/main" id="{1CE4CE42-1EE3-4A46-9931-6A2D8E4A020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14580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kll</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Class KLL:</a:t>
            </a:r>
          </a:p>
          <a:p>
            <a:pPr lvl="1"/>
            <a:r>
              <a:rPr lang="en-US" dirty="0"/>
              <a:t>__</a:t>
            </a:r>
            <a:r>
              <a:rPr lang="en-US" dirty="0" err="1"/>
              <a:t>init</a:t>
            </a:r>
            <a:r>
              <a:rPr lang="en-US" dirty="0"/>
              <a:t>__</a:t>
            </a:r>
          </a:p>
          <a:p>
            <a:pPr lvl="2"/>
            <a:r>
              <a:rPr lang="en-US" dirty="0"/>
              <a:t>Gets object Dataset and store in </a:t>
            </a:r>
            <a:r>
              <a:rPr lang="en-US" dirty="0" err="1"/>
              <a:t>self.X</a:t>
            </a:r>
            <a:r>
              <a:rPr lang="en-US" dirty="0"/>
              <a:t> and set other </a:t>
            </a:r>
            <a:r>
              <a:rPr lang="en-US" dirty="0" err="1"/>
              <a:t>infotmation</a:t>
            </a:r>
            <a:endParaRPr lang="en-US" dirty="0"/>
          </a:p>
          <a:p>
            <a:pPr marL="400050" lvl="1" indent="0">
              <a:buNone/>
            </a:pPr>
            <a:endParaRPr lang="en-US" dirty="0"/>
          </a:p>
          <a:p>
            <a:pPr lvl="1"/>
            <a:r>
              <a:rPr lang="en-US" dirty="0"/>
              <a:t>fit</a:t>
            </a:r>
          </a:p>
          <a:p>
            <a:pPr lvl="2"/>
            <a:r>
              <a:rPr lang="en-US" dirty="0"/>
              <a:t>Gets</a:t>
            </a:r>
          </a:p>
          <a:p>
            <a:pPr lvl="3"/>
            <a:r>
              <a:rPr lang="en-US" dirty="0"/>
              <a:t>K (int): number of </a:t>
            </a:r>
            <a:r>
              <a:rPr lang="en-US" dirty="0" err="1"/>
              <a:t>cluseter</a:t>
            </a:r>
            <a:endParaRPr lang="en-US" dirty="0"/>
          </a:p>
          <a:p>
            <a:pPr lvl="3"/>
            <a:r>
              <a:rPr lang="en-US" dirty="0"/>
              <a:t>R (int): number of round(s) (default = 5)</a:t>
            </a:r>
          </a:p>
          <a:p>
            <a:pPr lvl="3"/>
            <a:r>
              <a:rPr lang="en-US" dirty="0"/>
              <a:t>L (int): size of oversampling (default = 2xK)</a:t>
            </a:r>
          </a:p>
          <a:p>
            <a:pPr lvl="3"/>
            <a:r>
              <a:rPr lang="en-US" dirty="0"/>
              <a:t>w (</a:t>
            </a:r>
            <a:r>
              <a:rPr lang="en-US" dirty="0" err="1"/>
              <a:t>ndarray</a:t>
            </a:r>
            <a:r>
              <a:rPr lang="en-US" dirty="0"/>
              <a:t>): nx1 </a:t>
            </a:r>
            <a:r>
              <a:rPr lang="en-US" dirty="0" err="1"/>
              <a:t>ndarray</a:t>
            </a:r>
            <a:r>
              <a:rPr lang="en-US" dirty="0"/>
              <a:t> for weights of n sample (default 1)</a:t>
            </a:r>
          </a:p>
          <a:p>
            <a:pPr lvl="2"/>
            <a:r>
              <a:rPr lang="en-US" dirty="0"/>
              <a:t>Run K-Mean|| method to find initial seeds for K-means</a:t>
            </a:r>
          </a:p>
          <a:p>
            <a:pPr lvl="2"/>
            <a:r>
              <a:rPr lang="en-US" dirty="0"/>
              <a:t>Returns initial K seed(s)</a:t>
            </a:r>
          </a:p>
          <a:p>
            <a:pPr lvl="3"/>
            <a:endParaRPr lang="en-US" dirty="0"/>
          </a:p>
        </p:txBody>
      </p:sp>
      <p:sp>
        <p:nvSpPr>
          <p:cNvPr id="4" name="Slide Number Placeholder 3">
            <a:extLst>
              <a:ext uri="{FF2B5EF4-FFF2-40B4-BE49-F238E27FC236}">
                <a16:creationId xmlns:a16="http://schemas.microsoft.com/office/drawing/2014/main" id="{39E265F9-7826-7F4A-A0CB-61FDBECA3D5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40938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lstStyle/>
          <a:p>
            <a:r>
              <a:rPr lang="en-US" dirty="0"/>
              <a:t>Seed selection step is critical to obtaining high quality results with the          K-means algorithm.</a:t>
            </a:r>
          </a:p>
          <a:p>
            <a:endParaRPr lang="en-US" dirty="0"/>
          </a:p>
          <a:p>
            <a:r>
              <a:rPr lang="en-US" dirty="0"/>
              <a:t>K-means++ algorithm are log-optimal for solving the -means problem [Arthur and </a:t>
            </a:r>
            <a:r>
              <a:rPr lang="en-US" dirty="0" err="1"/>
              <a:t>Vassilvitskii</a:t>
            </a:r>
            <a:r>
              <a:rPr lang="en-US" dirty="0"/>
              <a:t>, 2007] requires O(</a:t>
            </a:r>
            <a:r>
              <a:rPr lang="en-US" dirty="0" err="1"/>
              <a:t>nK</a:t>
            </a:r>
            <a:r>
              <a:rPr lang="en-US" dirty="0"/>
              <a:t>) distance computations.</a:t>
            </a:r>
          </a:p>
          <a:p>
            <a:endParaRPr lang="en-US" dirty="0"/>
          </a:p>
          <a:p>
            <a:r>
              <a:rPr lang="en-US" dirty="0"/>
              <a:t>If Parallel processors are available P-means++ can be done in O(</a:t>
            </a:r>
            <a:r>
              <a:rPr lang="en-US" dirty="0" err="1"/>
              <a:t>nK</a:t>
            </a:r>
            <a:r>
              <a:rPr lang="en-US" dirty="0"/>
              <a:t>/P) </a:t>
            </a:r>
          </a:p>
          <a:p>
            <a:endParaRPr lang="en-US" dirty="0"/>
          </a:p>
          <a:p>
            <a:r>
              <a:rPr lang="en-US" dirty="0"/>
              <a:t>Communication overhead -&gt; Bahmani et al. [2012] introduced K-means||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959534-6C6B-4A46-B61E-12513DC0A9B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78366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a:t>
            </a:r>
            <a:r>
              <a:rPr lang="en-US" dirty="0" err="1"/>
              <a:t>akll</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Class AKLL:</a:t>
            </a:r>
          </a:p>
          <a:p>
            <a:pPr lvl="1"/>
            <a:r>
              <a:rPr lang="en-US" dirty="0"/>
              <a:t>__</a:t>
            </a:r>
            <a:r>
              <a:rPr lang="en-US" dirty="0" err="1"/>
              <a:t>init</a:t>
            </a:r>
            <a:r>
              <a:rPr lang="en-US" dirty="0"/>
              <a:t>__</a:t>
            </a:r>
          </a:p>
          <a:p>
            <a:pPr lvl="2"/>
            <a:r>
              <a:rPr lang="en-US" dirty="0"/>
              <a:t>Gets object Dataset and store in </a:t>
            </a:r>
            <a:r>
              <a:rPr lang="en-US" dirty="0" err="1"/>
              <a:t>self.X</a:t>
            </a:r>
            <a:r>
              <a:rPr lang="en-US" dirty="0"/>
              <a:t> and set other </a:t>
            </a:r>
            <a:r>
              <a:rPr lang="en-US" dirty="0" err="1"/>
              <a:t>infotmation</a:t>
            </a:r>
            <a:endParaRPr lang="en-US" dirty="0"/>
          </a:p>
          <a:p>
            <a:pPr marL="400050" lvl="1" indent="0">
              <a:buNone/>
            </a:pPr>
            <a:endParaRPr lang="en-US" dirty="0"/>
          </a:p>
          <a:p>
            <a:pPr lvl="1"/>
            <a:r>
              <a:rPr lang="en-US" dirty="0"/>
              <a:t>fit</a:t>
            </a:r>
          </a:p>
          <a:p>
            <a:pPr lvl="2"/>
            <a:r>
              <a:rPr lang="en-US" dirty="0"/>
              <a:t>Gets</a:t>
            </a:r>
          </a:p>
          <a:p>
            <a:pPr lvl="3"/>
            <a:r>
              <a:rPr lang="en-US" dirty="0"/>
              <a:t>K (int): number of </a:t>
            </a:r>
            <a:r>
              <a:rPr lang="en-US" dirty="0" err="1"/>
              <a:t>cluseter</a:t>
            </a:r>
            <a:endParaRPr lang="en-US" dirty="0"/>
          </a:p>
          <a:p>
            <a:pPr lvl="3"/>
            <a:r>
              <a:rPr lang="en-US" dirty="0"/>
              <a:t>R (int): number of round(s) (default = 5)</a:t>
            </a:r>
          </a:p>
          <a:p>
            <a:pPr lvl="3"/>
            <a:r>
              <a:rPr lang="en-US" dirty="0"/>
              <a:t>L (int): size of oversampling (default = 2xK)</a:t>
            </a:r>
          </a:p>
          <a:p>
            <a:pPr lvl="3"/>
            <a:r>
              <a:rPr lang="en-US" dirty="0"/>
              <a:t>w (</a:t>
            </a:r>
            <a:r>
              <a:rPr lang="en-US" dirty="0" err="1"/>
              <a:t>ndarray</a:t>
            </a:r>
            <a:r>
              <a:rPr lang="en-US" dirty="0"/>
              <a:t>): nx1 </a:t>
            </a:r>
            <a:r>
              <a:rPr lang="en-US" dirty="0" err="1"/>
              <a:t>ndarray</a:t>
            </a:r>
            <a:r>
              <a:rPr lang="en-US" dirty="0"/>
              <a:t> for weights of n sample (default 1)</a:t>
            </a:r>
          </a:p>
          <a:p>
            <a:pPr lvl="2"/>
            <a:r>
              <a:rPr lang="en-US" dirty="0"/>
              <a:t>Run accelerated K-Mean|| method to find initial seeds for K-means</a:t>
            </a:r>
          </a:p>
          <a:p>
            <a:pPr lvl="2"/>
            <a:r>
              <a:rPr lang="en-US" dirty="0"/>
              <a:t>Returns initial K seed(s)</a:t>
            </a:r>
          </a:p>
          <a:p>
            <a:pPr lvl="3"/>
            <a:endParaRPr lang="en-US" dirty="0"/>
          </a:p>
        </p:txBody>
      </p:sp>
      <p:sp>
        <p:nvSpPr>
          <p:cNvPr id="4" name="Slide Number Placeholder 3">
            <a:extLst>
              <a:ext uri="{FF2B5EF4-FFF2-40B4-BE49-F238E27FC236}">
                <a16:creationId xmlns:a16="http://schemas.microsoft.com/office/drawing/2014/main" id="{D67C9978-5F3F-E74F-B32C-22DE3A2BB47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2254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result-</a:t>
            </a:r>
            <a:r>
              <a:rPr lang="en-US" dirty="0" err="1"/>
              <a:t>kmeans</a:t>
            </a:r>
            <a:r>
              <a:rPr lang="en-US" dirty="0"/>
              <a:t>-</a:t>
            </a:r>
            <a:r>
              <a:rPr lang="en-US" dirty="0" err="1"/>
              <a:t>plusplus</a:t>
            </a:r>
            <a:endParaRPr lang="en-US" dirty="0"/>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In this module we load phishing dataset and run both K-means++ and accelerated K-means ++ and compare them with total distance computed by each of them for different K in range [32, 2048] and get plot with we show the ratio of total distance computed in K-means++ divided by total distance computed in accelerated K-means++ (plot axis are in log2 scale)</a:t>
            </a:r>
          </a:p>
        </p:txBody>
      </p:sp>
      <p:sp>
        <p:nvSpPr>
          <p:cNvPr id="4" name="Slide Number Placeholder 3">
            <a:extLst>
              <a:ext uri="{FF2B5EF4-FFF2-40B4-BE49-F238E27FC236}">
                <a16:creationId xmlns:a16="http://schemas.microsoft.com/office/drawing/2014/main" id="{ACEFD7ED-2B33-9C4D-8932-72736D0A2C6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172215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Functions in result-</a:t>
            </a:r>
            <a:r>
              <a:rPr lang="en-US" dirty="0" err="1"/>
              <a:t>kmeans</a:t>
            </a:r>
            <a:r>
              <a:rPr lang="en-US" dirty="0"/>
              <a:t>-parallel</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In this module we load phishing dataset and run both K-means|| and accelerated K-means||and compare them with runtime of each one for different K in range [32, 2048] and get plot two plot that in first one we plot the runtime of two algorithm and in second one with we show the ratio of runtime of K-means|| divided by runtime of accelerated K-means || (Both plots axis are in log2 scale)</a:t>
            </a:r>
          </a:p>
        </p:txBody>
      </p:sp>
      <p:sp>
        <p:nvSpPr>
          <p:cNvPr id="4" name="Slide Number Placeholder 3">
            <a:extLst>
              <a:ext uri="{FF2B5EF4-FFF2-40B4-BE49-F238E27FC236}">
                <a16:creationId xmlns:a16="http://schemas.microsoft.com/office/drawing/2014/main" id="{E49AB11B-3419-174C-B806-EBF2CA29534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173512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b="1" dirty="0"/>
              <a:t>Algorithm 2</a:t>
            </a:r>
            <a:r>
              <a:rPr lang="en-US" dirty="0"/>
              <a:t> Accelerating 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pPr marL="0" indent="0">
              <a:buNone/>
            </a:pPr>
            <a:r>
              <a:rPr lang="en-US" dirty="0"/>
              <a:t>We'll find seed with accelerated K-Means++ method first using </a:t>
            </a:r>
            <a:r>
              <a:rPr lang="en-US" dirty="0" err="1"/>
              <a:t>landa</a:t>
            </a:r>
            <a:r>
              <a:rPr lang="en-US" dirty="0"/>
              <a:t> for randomness then create priority queue using a standard binary heap which highest priority has smallest value build in O(log n) and create Boolean array to know if priority changes to update it at the end of each iteration, we store mean in m and select them from highest priority in tree </a:t>
            </a:r>
          </a:p>
          <a:p>
            <a:pPr marL="0" indent="0">
              <a:buNone/>
            </a:pPr>
            <a:r>
              <a:rPr lang="en-US" dirty="0"/>
              <a:t>In each iteration to find new seed we compute distance of previous centers to last center (k-1)x1 and using triangle inequality if x be a point and b and c be centers if d(b, c) &gt;= 2d(x, b) then d(x, c) &gt;= d(x, b) so we continue otherwise we check if distance of last point is closer than previous centers to our point and if it was we update alpha[</a:t>
            </a:r>
            <a:r>
              <a:rPr lang="en-US" dirty="0" err="1"/>
              <a:t>i</a:t>
            </a:r>
            <a:r>
              <a:rPr lang="en-US" dirty="0"/>
              <a:t>] which is distance of point[</a:t>
            </a:r>
            <a:r>
              <a:rPr lang="en-US" dirty="0" err="1"/>
              <a:t>i</a:t>
            </a:r>
            <a:r>
              <a:rPr lang="en-US" dirty="0"/>
              <a:t>] to nearest center and set gamma[</a:t>
            </a:r>
            <a:r>
              <a:rPr lang="en-US" dirty="0" err="1"/>
              <a:t>i</a:t>
            </a:r>
            <a:r>
              <a:rPr lang="en-US" dirty="0"/>
              <a:t>] to id of last center(k) and make priority of point </a:t>
            </a:r>
            <a:r>
              <a:rPr lang="en-US" dirty="0" err="1"/>
              <a:t>i</a:t>
            </a:r>
            <a:r>
              <a:rPr lang="en-US" dirty="0"/>
              <a:t> dirty to update it at the end</a:t>
            </a:r>
          </a:p>
          <a:p>
            <a:pPr marL="0" indent="0">
              <a:buNone/>
            </a:pPr>
            <a:r>
              <a:rPr lang="en-US" dirty="0"/>
              <a:t>Now before selecting new center we should update our priority queue and to do this we only need reprioritize dirty nodes until we get clean code because in each update as alpha[</a:t>
            </a:r>
            <a:r>
              <a:rPr lang="en-US" dirty="0" err="1"/>
              <a:t>i</a:t>
            </a:r>
            <a:r>
              <a:rPr lang="en-US" dirty="0"/>
              <a:t>] decrease it’s priority decrease to so it’s not going to be our next center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C400331-8FA9-EC4F-8965-66CD28EDE6C4}"/>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373200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b="1" dirty="0"/>
              <a:t>Algorithm 5</a:t>
            </a:r>
            <a:r>
              <a:rPr lang="en-US" dirty="0"/>
              <a:t> Accelerating 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pPr marL="0" indent="0">
              <a:buNone/>
            </a:pPr>
            <a:r>
              <a:rPr lang="en-US" dirty="0"/>
              <a:t>We'll find seed with accelerated K-Means|| method, first we set beta as probability that first center select with probability w[</a:t>
            </a:r>
            <a:r>
              <a:rPr lang="en-US" dirty="0" err="1"/>
              <a:t>i</a:t>
            </a:r>
            <a:r>
              <a:rPr lang="en-US" dirty="0"/>
              <a:t>]/sum(w) and after selecting first center in each round (r in range R) we will oversampling L new center, for doing this first we should update our alpha which we use as probability parameter and to doing this we only need to check if created centers in our previous round are now closer to each node or not and to doing this we use </a:t>
            </a:r>
            <a:r>
              <a:rPr lang="en-US" dirty="0" err="1"/>
              <a:t>VPTree</a:t>
            </a:r>
            <a:r>
              <a:rPr lang="en-US" dirty="0"/>
              <a:t> that contains our centers that created in previous round and then for each sample we will find that if is there any center that be closer than alpha[</a:t>
            </a:r>
            <a:r>
              <a:rPr lang="en-US" dirty="0" err="1"/>
              <a:t>i</a:t>
            </a:r>
            <a:r>
              <a:rPr lang="en-US" dirty="0"/>
              <a:t>] in O(#new centers) and if we find a center we’ll update alpha[</a:t>
            </a:r>
            <a:r>
              <a:rPr lang="en-US" dirty="0" err="1"/>
              <a:t>i</a:t>
            </a:r>
            <a:r>
              <a:rPr lang="en-US" dirty="0"/>
              <a:t>] </a:t>
            </a:r>
          </a:p>
          <a:p>
            <a:pPr marL="0" indent="0">
              <a:buNone/>
            </a:pPr>
            <a:r>
              <a:rPr lang="en-US" dirty="0"/>
              <a:t>Now we have around </a:t>
            </a:r>
            <a:r>
              <a:rPr lang="en-US" dirty="0" err="1"/>
              <a:t>LxR</a:t>
            </a:r>
            <a:r>
              <a:rPr lang="en-US" dirty="0"/>
              <a:t> which R is 5 and L is 2xK equal to 10xK centers and we should select K of them, for this we use k-means++ with initial weights for each center is the sum of weights of each point that assign to that center to choose better centers</a:t>
            </a:r>
          </a:p>
        </p:txBody>
      </p:sp>
      <p:sp>
        <p:nvSpPr>
          <p:cNvPr id="4" name="Slide Number Placeholder 3">
            <a:extLst>
              <a:ext uri="{FF2B5EF4-FFF2-40B4-BE49-F238E27FC236}">
                <a16:creationId xmlns:a16="http://schemas.microsoft.com/office/drawing/2014/main" id="{E24FDE37-23D1-E247-94E7-CED5C7652B3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852785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8A2E-5183-5F4B-B42B-6F97BCC418C1}"/>
              </a:ext>
            </a:extLst>
          </p:cNvPr>
          <p:cNvSpPr>
            <a:spLocks noGrp="1"/>
          </p:cNvSpPr>
          <p:nvPr>
            <p:ph type="title"/>
          </p:nvPr>
        </p:nvSpPr>
        <p:spPr>
          <a:xfrm>
            <a:off x="2589212" y="2093391"/>
            <a:ext cx="8915399" cy="1468800"/>
          </a:xfrm>
        </p:spPr>
        <p:txBody>
          <a:bodyPr/>
          <a:lstStyle/>
          <a:p>
            <a:r>
              <a:rPr lang="en-US" b="0" i="0" dirty="0">
                <a:solidFill>
                  <a:srgbClr val="202124"/>
                </a:solidFill>
                <a:effectLst/>
                <a:latin typeface="Roboto" panose="02000000000000000000" pitchFamily="2" charset="0"/>
              </a:rPr>
              <a:t>Thank you …</a:t>
            </a:r>
            <a:endParaRPr lang="en-US" dirty="0"/>
          </a:p>
        </p:txBody>
      </p:sp>
      <p:sp>
        <p:nvSpPr>
          <p:cNvPr id="3" name="Title 1">
            <a:extLst>
              <a:ext uri="{FF2B5EF4-FFF2-40B4-BE49-F238E27FC236}">
                <a16:creationId xmlns:a16="http://schemas.microsoft.com/office/drawing/2014/main" id="{C5BEE885-0CDE-47B5-9F04-F7B6D34C93BD}"/>
              </a:ext>
            </a:extLst>
          </p:cNvPr>
          <p:cNvSpPr txBox="1">
            <a:spLocks/>
          </p:cNvSpPr>
          <p:nvPr/>
        </p:nvSpPr>
        <p:spPr>
          <a:xfrm>
            <a:off x="2695743" y="2936769"/>
            <a:ext cx="8915399" cy="1468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202124"/>
                </a:solidFill>
                <a:latin typeface="Roboto" panose="02000000000000000000" pitchFamily="2" charset="0"/>
              </a:rPr>
              <a:t>Any Question ?</a:t>
            </a:r>
            <a:endParaRPr lang="en-US" sz="2400" dirty="0"/>
          </a:p>
        </p:txBody>
      </p:sp>
      <p:sp>
        <p:nvSpPr>
          <p:cNvPr id="4" name="Slide Number Placeholder 3">
            <a:extLst>
              <a:ext uri="{FF2B5EF4-FFF2-40B4-BE49-F238E27FC236}">
                <a16:creationId xmlns:a16="http://schemas.microsoft.com/office/drawing/2014/main" id="{D29FE9A0-121D-2945-BF12-A3508F0D002D}"/>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23934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Introduction[cont.]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lnSpcReduction="10000"/>
          </a:bodyPr>
          <a:lstStyle/>
          <a:p>
            <a:r>
              <a:rPr lang="en-US" dirty="0"/>
              <a:t>The cost of K-means++ has long been recognized as being an expensive but necessary step for better results</a:t>
            </a:r>
          </a:p>
          <a:p>
            <a:endParaRPr lang="en-US" dirty="0"/>
          </a:p>
          <a:p>
            <a:r>
              <a:rPr lang="en-US" dirty="0"/>
              <a:t>Modern accelerated versions of K-means clustering perform as few as 1.2 total iterations of the dataset [</a:t>
            </a:r>
            <a:r>
              <a:rPr lang="en-US" dirty="0" err="1"/>
              <a:t>Ryšavy</a:t>
            </a:r>
            <a:r>
              <a:rPr lang="en-US" dirty="0"/>
              <a:t>́ and </a:t>
            </a:r>
            <a:r>
              <a:rPr lang="en-US" dirty="0" err="1"/>
              <a:t>Hamerly</a:t>
            </a:r>
            <a:r>
              <a:rPr lang="en-US" dirty="0"/>
              <a:t>, 2016].</a:t>
            </a:r>
          </a:p>
          <a:p>
            <a:endParaRPr lang="en-US" dirty="0"/>
          </a:p>
          <a:p>
            <a:r>
              <a:rPr lang="en-US" dirty="0"/>
              <a:t>making K-means++ seed selection take up to 44% of all distance computations.</a:t>
            </a:r>
          </a:p>
          <a:p>
            <a:endParaRPr lang="en-US" dirty="0"/>
          </a:p>
          <a:p>
            <a:r>
              <a:rPr lang="en-US" dirty="0"/>
              <a:t>Faster seed selection is useful many application such as:</a:t>
            </a:r>
          </a:p>
          <a:p>
            <a:pPr lvl="1"/>
            <a:r>
              <a:rPr lang="en-US" dirty="0"/>
              <a:t>Corset construction [</a:t>
            </a:r>
            <a:r>
              <a:rPr lang="en-US" dirty="0" err="1"/>
              <a:t>Bachem</a:t>
            </a:r>
            <a:r>
              <a:rPr lang="en-US" dirty="0"/>
              <a:t> et al., 2015]</a:t>
            </a:r>
          </a:p>
          <a:p>
            <a:pPr lvl="1"/>
            <a:r>
              <a:rPr lang="en-US" dirty="0"/>
              <a:t>Change detection [Raff et al., 2020]</a:t>
            </a:r>
          </a:p>
          <a:p>
            <a:pPr lvl="1"/>
            <a:r>
              <a:rPr lang="en-US" dirty="0"/>
              <a:t>Tensor algorithms [</a:t>
            </a:r>
            <a:r>
              <a:rPr lang="en-US" dirty="0" err="1"/>
              <a:t>Jegelka</a:t>
            </a:r>
            <a:r>
              <a:rPr lang="en-US" dirty="0"/>
              <a:t> et al., 2009]</a:t>
            </a:r>
          </a:p>
          <a:p>
            <a:pPr lvl="1"/>
            <a:r>
              <a:rPr lang="en-US" dirty="0"/>
              <a:t>…</a:t>
            </a:r>
          </a:p>
          <a:p>
            <a:endParaRPr lang="en-US" dirty="0"/>
          </a:p>
        </p:txBody>
      </p:sp>
      <p:sp>
        <p:nvSpPr>
          <p:cNvPr id="4" name="Slide Number Placeholder 3">
            <a:extLst>
              <a:ext uri="{FF2B5EF4-FFF2-40B4-BE49-F238E27FC236}">
                <a16:creationId xmlns:a16="http://schemas.microsoft.com/office/drawing/2014/main" id="{2AD0DC13-3334-F340-8054-9645B92D545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7945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Introduction[cont.]</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Accelerating K-means++</a:t>
            </a:r>
          </a:p>
          <a:p>
            <a:pPr lvl="1"/>
            <a:r>
              <a:rPr lang="en-US" dirty="0"/>
              <a:t>Triangle inequality</a:t>
            </a:r>
          </a:p>
          <a:p>
            <a:pPr lvl="1"/>
            <a:r>
              <a:rPr lang="en-US" dirty="0"/>
              <a:t>Dynamic priority queue</a:t>
            </a:r>
          </a:p>
          <a:p>
            <a:endParaRPr lang="en-US" dirty="0"/>
          </a:p>
          <a:p>
            <a:r>
              <a:rPr lang="en-US" dirty="0"/>
              <a:t>Accelerating K-means ||</a:t>
            </a:r>
          </a:p>
          <a:p>
            <a:pPr lvl="1"/>
            <a:r>
              <a:rPr lang="en-US" dirty="0" err="1"/>
              <a:t>NearestInRange</a:t>
            </a:r>
            <a:r>
              <a:rPr lang="en-US" dirty="0"/>
              <a:t> query</a:t>
            </a:r>
          </a:p>
          <a:p>
            <a:pPr lvl="2"/>
            <a:endParaRPr lang="en-US" dirty="0"/>
          </a:p>
          <a:p>
            <a:pPr lvl="3"/>
            <a:endParaRPr lang="en-US" dirty="0"/>
          </a:p>
          <a:p>
            <a:r>
              <a:rPr lang="en-US" dirty="0"/>
              <a:t>Empirical evaluation</a:t>
            </a:r>
          </a:p>
          <a:p>
            <a:pPr lvl="1"/>
            <a:r>
              <a:rPr lang="en-US" dirty="0"/>
              <a:t>Large dataset</a:t>
            </a:r>
          </a:p>
          <a:p>
            <a:pPr lvl="1"/>
            <a:r>
              <a:rPr lang="en-US" dirty="0"/>
              <a:t>K in range [32, 4096]</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225BAA0-8BE3-D94D-A018-5460FC5C404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6207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a:bodyPr>
          <a:lstStyle/>
          <a:p>
            <a:r>
              <a:rPr lang="en-US" dirty="0"/>
              <a:t>Parameters:</a:t>
            </a:r>
          </a:p>
          <a:p>
            <a:pPr lvl="1"/>
            <a:r>
              <a:rPr lang="en-US" dirty="0"/>
              <a:t>K: number of cluster</a:t>
            </a:r>
          </a:p>
          <a:p>
            <a:pPr lvl="1"/>
            <a:r>
              <a:rPr lang="en-US" dirty="0"/>
              <a:t>X, W: each data point and associated weight</a:t>
            </a:r>
          </a:p>
          <a:p>
            <a:pPr lvl="1"/>
            <a:endParaRPr lang="en-US" dirty="0"/>
          </a:p>
          <a:p>
            <a:r>
              <a:rPr lang="en-US" dirty="0"/>
              <a:t>Variables:</a:t>
            </a:r>
          </a:p>
          <a:p>
            <a:pPr lvl="1"/>
            <a:r>
              <a:rPr lang="en-US" dirty="0"/>
              <a:t>Alpha: cache the distance between each point and it’s closest mean</a:t>
            </a:r>
          </a:p>
          <a:p>
            <a:pPr lvl="1"/>
            <a:r>
              <a:rPr lang="en-US" dirty="0"/>
              <a:t>Beta: new weight based on the squared distance of </a:t>
            </a:r>
            <a:r>
              <a:rPr lang="en-US" altLang="ko-KR" dirty="0"/>
              <a:t>X</a:t>
            </a:r>
            <a:r>
              <a:rPr lang="ko-KR" altLang="en-US" dirty="0"/>
              <a:t> </a:t>
            </a:r>
            <a:r>
              <a:rPr lang="en-US" dirty="0"/>
              <a:t>to the closest existing seed</a:t>
            </a:r>
          </a:p>
          <a:p>
            <a:pPr lvl="1"/>
            <a:r>
              <a:rPr lang="en-US" dirty="0"/>
              <a:t>m: store means ( initial center )</a:t>
            </a:r>
          </a:p>
          <a:p>
            <a:endParaRPr lang="en-US" dirty="0"/>
          </a:p>
          <a:p>
            <a:pPr lvl="1"/>
            <a:endParaRPr lang="en-US" dirty="0"/>
          </a:p>
          <a:p>
            <a:pPr lvl="4"/>
            <a:endParaRPr lang="en-US" dirty="0"/>
          </a:p>
          <a:p>
            <a:pPr lvl="3"/>
            <a:endParaRPr lang="en-US" dirty="0"/>
          </a:p>
        </p:txBody>
      </p:sp>
      <p:sp>
        <p:nvSpPr>
          <p:cNvPr id="4" name="Slide Number Placeholder 3">
            <a:extLst>
              <a:ext uri="{FF2B5EF4-FFF2-40B4-BE49-F238E27FC236}">
                <a16:creationId xmlns:a16="http://schemas.microsoft.com/office/drawing/2014/main" id="{A35BCBA7-FED4-7342-8BD2-80046747FF4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1291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letter&#10;&#10;Description automatically generated">
            <a:extLst>
              <a:ext uri="{FF2B5EF4-FFF2-40B4-BE49-F238E27FC236}">
                <a16:creationId xmlns:a16="http://schemas.microsoft.com/office/drawing/2014/main" id="{41E8E55B-908F-4704-9073-46F16815D2DC}"/>
              </a:ext>
            </a:extLst>
          </p:cNvPr>
          <p:cNvPicPr>
            <a:picLocks noGrp="1" noChangeAspect="1"/>
          </p:cNvPicPr>
          <p:nvPr>
            <p:ph idx="1"/>
          </p:nvPr>
        </p:nvPicPr>
        <p:blipFill>
          <a:blip r:embed="rId2"/>
          <a:stretch>
            <a:fillRect/>
          </a:stretch>
        </p:blipFill>
        <p:spPr>
          <a:xfrm>
            <a:off x="2669696" y="1108604"/>
            <a:ext cx="6852607" cy="4640792"/>
          </a:xfrm>
        </p:spPr>
      </p:pic>
      <p:sp>
        <p:nvSpPr>
          <p:cNvPr id="2" name="Slide Number Placeholder 1">
            <a:extLst>
              <a:ext uri="{FF2B5EF4-FFF2-40B4-BE49-F238E27FC236}">
                <a16:creationId xmlns:a16="http://schemas.microsoft.com/office/drawing/2014/main" id="{E38F72D9-DA8F-374D-B01F-92E8B001650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6230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946-847C-CC4B-8F89-51BC7A89FF2F}"/>
              </a:ext>
            </a:extLst>
          </p:cNvPr>
          <p:cNvSpPr>
            <a:spLocks noGrp="1"/>
          </p:cNvSpPr>
          <p:nvPr>
            <p:ph type="title"/>
          </p:nvPr>
        </p:nvSpPr>
        <p:spPr>
          <a:xfrm>
            <a:off x="2592925" y="624110"/>
            <a:ext cx="8911687" cy="906516"/>
          </a:xfrm>
        </p:spPr>
        <p:txBody>
          <a:bodyPr>
            <a:normAutofit/>
          </a:bodyPr>
          <a:lstStyle/>
          <a:p>
            <a:r>
              <a:rPr lang="en-US" dirty="0"/>
              <a:t>Accelerating K-Means++</a:t>
            </a:r>
          </a:p>
        </p:txBody>
      </p:sp>
      <p:sp>
        <p:nvSpPr>
          <p:cNvPr id="3" name="Content Placeholder 2">
            <a:extLst>
              <a:ext uri="{FF2B5EF4-FFF2-40B4-BE49-F238E27FC236}">
                <a16:creationId xmlns:a16="http://schemas.microsoft.com/office/drawing/2014/main" id="{330A7D1B-0225-C74E-BB86-3457D8F93200}"/>
              </a:ext>
            </a:extLst>
          </p:cNvPr>
          <p:cNvSpPr>
            <a:spLocks noGrp="1"/>
          </p:cNvSpPr>
          <p:nvPr>
            <p:ph idx="1"/>
          </p:nvPr>
        </p:nvSpPr>
        <p:spPr>
          <a:xfrm>
            <a:off x="2589212" y="1530626"/>
            <a:ext cx="8915400" cy="4850296"/>
          </a:xfrm>
        </p:spPr>
        <p:txBody>
          <a:bodyPr>
            <a:normAutofit fontScale="92500" lnSpcReduction="20000"/>
          </a:bodyPr>
          <a:lstStyle/>
          <a:p>
            <a:r>
              <a:rPr lang="en-US" dirty="0"/>
              <a:t>Parameters:</a:t>
            </a:r>
          </a:p>
          <a:p>
            <a:pPr lvl="1"/>
            <a:r>
              <a:rPr lang="en-US" dirty="0"/>
              <a:t>K: number of cluster</a:t>
            </a:r>
          </a:p>
          <a:p>
            <a:pPr lvl="1"/>
            <a:r>
              <a:rPr lang="en-US" dirty="0"/>
              <a:t>X, W: each data point and associated weight</a:t>
            </a:r>
          </a:p>
          <a:p>
            <a:pPr lvl="1"/>
            <a:endParaRPr lang="en-US" dirty="0"/>
          </a:p>
          <a:p>
            <a:r>
              <a:rPr lang="en-US" dirty="0"/>
              <a:t>Variables:</a:t>
            </a:r>
          </a:p>
          <a:p>
            <a:pPr lvl="1"/>
            <a:r>
              <a:rPr lang="en-US" dirty="0"/>
              <a:t>Alpha: cache the distance between each point and it’s closest mean</a:t>
            </a:r>
          </a:p>
          <a:p>
            <a:pPr lvl="1"/>
            <a:r>
              <a:rPr lang="en-US" dirty="0"/>
              <a:t>Gamma: Distance of previous means to the last mean</a:t>
            </a:r>
          </a:p>
          <a:p>
            <a:pPr lvl="1"/>
            <a:r>
              <a:rPr lang="en-US" dirty="0"/>
              <a:t>m: store means</a:t>
            </a:r>
          </a:p>
          <a:p>
            <a:pPr lvl="1"/>
            <a:r>
              <a:rPr lang="en-US" dirty="0"/>
              <a:t>Q: priority queue</a:t>
            </a:r>
          </a:p>
          <a:p>
            <a:endParaRPr lang="en-US" dirty="0"/>
          </a:p>
          <a:p>
            <a:r>
              <a:rPr lang="en-US" dirty="0"/>
              <a:t>Method of improving:</a:t>
            </a:r>
          </a:p>
          <a:p>
            <a:pPr lvl="1"/>
            <a:r>
              <a:rPr lang="en-US" dirty="0"/>
              <a:t>Applying the Triangle Inequality</a:t>
            </a:r>
          </a:p>
          <a:p>
            <a:pPr lvl="2"/>
            <a:r>
              <a:rPr lang="en-US" dirty="0"/>
              <a:t>Let x be a point and let b and c be centers. If d(</a:t>
            </a:r>
            <a:r>
              <a:rPr lang="en-US" dirty="0" err="1"/>
              <a:t>x,c</a:t>
            </a:r>
            <a:r>
              <a:rPr lang="en-US" dirty="0"/>
              <a:t>) &gt;= 2d(</a:t>
            </a:r>
            <a:r>
              <a:rPr lang="en-US" dirty="0" err="1"/>
              <a:t>x,b</a:t>
            </a:r>
            <a:r>
              <a:rPr lang="en-US" dirty="0"/>
              <a:t>) then d(</a:t>
            </a:r>
            <a:r>
              <a:rPr lang="en-US" dirty="0" err="1"/>
              <a:t>x,c</a:t>
            </a:r>
            <a:r>
              <a:rPr lang="en-US" dirty="0"/>
              <a:t>) &gt;= d(</a:t>
            </a:r>
            <a:r>
              <a:rPr lang="en-US" dirty="0" err="1"/>
              <a:t>x,b</a:t>
            </a:r>
            <a:r>
              <a:rPr lang="en-US" dirty="0"/>
              <a:t>)</a:t>
            </a:r>
          </a:p>
          <a:p>
            <a:pPr lvl="1"/>
            <a:r>
              <a:rPr lang="en-US" dirty="0"/>
              <a:t>Create dynamic priority queue with binary heap tree</a:t>
            </a:r>
          </a:p>
          <a:p>
            <a:pPr lvl="2"/>
            <a:r>
              <a:rPr lang="en-US" dirty="0"/>
              <a:t>How to update?</a:t>
            </a:r>
          </a:p>
          <a:p>
            <a:pPr lvl="1"/>
            <a:endParaRPr lang="en-US" dirty="0"/>
          </a:p>
          <a:p>
            <a:pPr lvl="4"/>
            <a:endParaRPr lang="en-US" dirty="0"/>
          </a:p>
          <a:p>
            <a:pPr lvl="3"/>
            <a:endParaRPr lang="en-US" dirty="0"/>
          </a:p>
        </p:txBody>
      </p:sp>
      <p:sp>
        <p:nvSpPr>
          <p:cNvPr id="4" name="Slide Number Placeholder 3">
            <a:extLst>
              <a:ext uri="{FF2B5EF4-FFF2-40B4-BE49-F238E27FC236}">
                <a16:creationId xmlns:a16="http://schemas.microsoft.com/office/drawing/2014/main" id="{D27238AD-1B36-1B45-9D5E-6A9F1E27B05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1791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D9A39-D765-274B-902F-4DCF5059605F}"/>
              </a:ext>
            </a:extLst>
          </p:cNvPr>
          <p:cNvPicPr>
            <a:picLocks noGrp="1" noChangeAspect="1"/>
          </p:cNvPicPr>
          <p:nvPr>
            <p:ph idx="1"/>
          </p:nvPr>
        </p:nvPicPr>
        <p:blipFill>
          <a:blip r:embed="rId2"/>
          <a:stretch>
            <a:fillRect/>
          </a:stretch>
        </p:blipFill>
        <p:spPr>
          <a:xfrm>
            <a:off x="3534666" y="176811"/>
            <a:ext cx="5122668" cy="6504378"/>
          </a:xfrm>
        </p:spPr>
      </p:pic>
      <p:sp>
        <p:nvSpPr>
          <p:cNvPr id="2" name="Slide Number Placeholder 1">
            <a:extLst>
              <a:ext uri="{FF2B5EF4-FFF2-40B4-BE49-F238E27FC236}">
                <a16:creationId xmlns:a16="http://schemas.microsoft.com/office/drawing/2014/main" id="{82FE92C3-BB90-5749-88D9-A07DA01FA21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341954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635</TotalTime>
  <Words>2085</Words>
  <Application>Microsoft Macintosh PowerPoint</Application>
  <PresentationFormat>Widescreen</PresentationFormat>
  <Paragraphs>315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Consolas</vt:lpstr>
      <vt:lpstr>Roboto</vt:lpstr>
      <vt:lpstr>Wingdings 3</vt:lpstr>
      <vt:lpstr>Wisp</vt:lpstr>
      <vt:lpstr>Exact Acceleration of  K-Means++ and K-Means||</vt:lpstr>
      <vt:lpstr>Abstract</vt:lpstr>
      <vt:lpstr>Introduction</vt:lpstr>
      <vt:lpstr>Introduction[cont.]</vt:lpstr>
      <vt:lpstr>Introduction[cont.]</vt:lpstr>
      <vt:lpstr>K-Means++</vt:lpstr>
      <vt:lpstr>PowerPoint Presentation</vt:lpstr>
      <vt:lpstr>Accelerating K-Means++</vt:lpstr>
      <vt:lpstr>PowerPoint Presentation</vt:lpstr>
      <vt:lpstr>K–Means||</vt:lpstr>
      <vt:lpstr>PowerPoint Presentation</vt:lpstr>
      <vt:lpstr>Accelerating K–Means||</vt:lpstr>
      <vt:lpstr>Nearest In Range Queries</vt:lpstr>
      <vt:lpstr>Vantage Point tree (VP)</vt:lpstr>
      <vt:lpstr>PowerPoint Presentation</vt:lpstr>
      <vt:lpstr>PowerPoint Presentation</vt:lpstr>
      <vt:lpstr>Experimental Result</vt:lpstr>
      <vt:lpstr>K-means ++ VS Accelerated K-means ++</vt:lpstr>
      <vt:lpstr>K-means ++ VS Accelerated K-means ++</vt:lpstr>
      <vt:lpstr>An overview of the work done</vt:lpstr>
      <vt:lpstr>Modules</vt:lpstr>
      <vt:lpstr>Functions in tools</vt:lpstr>
      <vt:lpstr>Functions in dataset</vt:lpstr>
      <vt:lpstr>Functions in binary_heap</vt:lpstr>
      <vt:lpstr>Functions in nearest_neighbor_search</vt:lpstr>
      <vt:lpstr>Functions in nearest_neighbor_search[cont.]</vt:lpstr>
      <vt:lpstr>Functions in kpp</vt:lpstr>
      <vt:lpstr>Functions in akpp</vt:lpstr>
      <vt:lpstr>Functions in kll</vt:lpstr>
      <vt:lpstr>Functions in akll</vt:lpstr>
      <vt:lpstr>Functions in result-kmeans-plusplus</vt:lpstr>
      <vt:lpstr>Functions in result-kmeans-parallel</vt:lpstr>
      <vt:lpstr>Algorithm 2 Accelerating K-Means++</vt:lpstr>
      <vt:lpstr>Algorithm 5 Accelerating K-Means||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Acceleration of  K-Means++ and K-Means||</dc:title>
  <dc:creator>Hesam Mousavi</dc:creator>
  <cp:lastModifiedBy>Hesam Mousavi</cp:lastModifiedBy>
  <cp:revision>17</cp:revision>
  <dcterms:created xsi:type="dcterms:W3CDTF">2022-02-28T09:08:01Z</dcterms:created>
  <dcterms:modified xsi:type="dcterms:W3CDTF">2022-02-28T20:04:13Z</dcterms:modified>
</cp:coreProperties>
</file>