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77" r:id="rId2"/>
    <p:sldId id="278" r:id="rId3"/>
    <p:sldId id="279" r:id="rId4"/>
    <p:sldId id="280" r:id="rId5"/>
    <p:sldId id="281" r:id="rId6"/>
    <p:sldId id="289" r:id="rId7"/>
    <p:sldId id="284" r:id="rId8"/>
    <p:sldId id="285" r:id="rId9"/>
    <p:sldId id="287" r:id="rId10"/>
    <p:sldId id="288" r:id="rId11"/>
    <p:sldId id="28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77"/>
            <p14:sldId id="278"/>
            <p14:sldId id="279"/>
            <p14:sldId id="280"/>
            <p14:sldId id="281"/>
            <p14:sldId id="289"/>
            <p14:sldId id="284"/>
            <p14:sldId id="285"/>
            <p14:sldId id="287"/>
            <p14:sldId id="288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/>
              <a:t>Item 1</a:t>
            </a:r>
          </a:p>
          <a:p>
            <a:pPr lvl="1"/>
            <a:r>
              <a:rPr lang="fr-FR" dirty="0"/>
              <a:t>Sous - item 1.1</a:t>
            </a:r>
          </a:p>
          <a:p>
            <a:pPr lvl="1"/>
            <a:endParaRPr lang="fr-FR" dirty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TITRE DE PARTIE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165304"/>
            <a:ext cx="1496415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987824" y="4149080"/>
            <a:ext cx="6048672" cy="199363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/>
              <a:t>Soutenance BE GRAPHES</a:t>
            </a:r>
          </a:p>
          <a:p>
            <a:endParaRPr lang="fr-FR" sz="3600" dirty="0"/>
          </a:p>
          <a:p>
            <a:r>
              <a:rPr lang="fr-FR" sz="2400" dirty="0" err="1"/>
              <a:t>Decaestecker</a:t>
            </a:r>
            <a:r>
              <a:rPr lang="fr-FR" sz="2400" dirty="0"/>
              <a:t>-Sahraoui</a:t>
            </a:r>
          </a:p>
          <a:p>
            <a:r>
              <a:rPr lang="fr-FR" sz="2400" dirty="0"/>
              <a:t>6 juin 2019</a:t>
            </a:r>
          </a:p>
        </p:txBody>
      </p:sp>
    </p:spTree>
    <p:extLst>
      <p:ext uri="{BB962C8B-B14F-4D97-AF65-F5344CB8AC3E}">
        <p14:creationId xmlns:p14="http://schemas.microsoft.com/office/powerpoint/2010/main" val="385737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Problème ouvert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B7BBE-8541-4B85-BA2B-6F9077009E58}"/>
              </a:ext>
            </a:extLst>
          </p:cNvPr>
          <p:cNvSpPr/>
          <p:nvPr/>
        </p:nvSpPr>
        <p:spPr>
          <a:xfrm>
            <a:off x="3275856" y="724781"/>
            <a:ext cx="1529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F31"/>
              </a:rPr>
              <a:t>Guided</a:t>
            </a:r>
            <a:r>
              <a:rPr lang="fr-FR" dirty="0">
                <a:latin typeface="F31"/>
              </a:rPr>
              <a:t> Merge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E5A6012-1998-4DF2-AE56-DE79ADAF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376"/>
            <a:ext cx="9144000" cy="4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0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A342DD-FF83-4311-ADC6-424C5B18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353497"/>
            <a:ext cx="5273036" cy="33401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16082B-9251-4653-B6CE-5FBF370F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5" y="879491"/>
            <a:ext cx="4304602" cy="25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03648" y="1700808"/>
            <a:ext cx="6048672" cy="3240360"/>
          </a:xfrm>
        </p:spPr>
        <p:txBody>
          <a:bodyPr/>
          <a:lstStyle/>
          <a:p>
            <a:r>
              <a:rPr lang="fr-FR" sz="2400" b="0" dirty="0"/>
              <a:t>Introduction</a:t>
            </a:r>
          </a:p>
          <a:p>
            <a:r>
              <a:rPr lang="fr-FR" sz="2400" b="0" dirty="0"/>
              <a:t>Tests de validité</a:t>
            </a:r>
          </a:p>
          <a:p>
            <a:r>
              <a:rPr lang="fr-FR" sz="2400" b="0" dirty="0"/>
              <a:t>Tests de performance</a:t>
            </a:r>
          </a:p>
          <a:p>
            <a:r>
              <a:rPr lang="fr-FR" sz="2400" b="0" dirty="0"/>
              <a:t>Problème ouvert</a:t>
            </a:r>
          </a:p>
          <a:p>
            <a:r>
              <a:rPr lang="fr-FR" sz="2400" b="0" dirty="0"/>
              <a:t>Conclusion</a:t>
            </a:r>
          </a:p>
          <a:p>
            <a:endParaRPr lang="fr-FR" sz="2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1026" name="Picture 2" descr="Image associÃ©e">
            <a:extLst>
              <a:ext uri="{FF2B5EF4-FFF2-40B4-BE49-F238E27FC236}">
                <a16:creationId xmlns:a16="http://schemas.microsoft.com/office/drawing/2014/main" id="{5F447D58-97EA-4280-850F-8F389BB4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6" y="1124744"/>
            <a:ext cx="2169779" cy="28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FCB3F-012C-4890-B251-71D14876C4A1}"/>
              </a:ext>
            </a:extLst>
          </p:cNvPr>
          <p:cNvSpPr/>
          <p:nvPr/>
        </p:nvSpPr>
        <p:spPr>
          <a:xfrm>
            <a:off x="4154116" y="42499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B0080"/>
                </a:solidFill>
                <a:latin typeface="Arial" panose="020B0604020202020204" pitchFamily="34" charset="0"/>
              </a:rPr>
              <a:t>Peter Hart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400" dirty="0">
                <a:solidFill>
                  <a:srgbClr val="0B0080"/>
                </a:solidFill>
                <a:latin typeface="Arial" panose="020B0604020202020204" pitchFamily="34" charset="0"/>
              </a:rPr>
              <a:t>Nils Nilsson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and </a:t>
            </a:r>
            <a:r>
              <a:rPr lang="en-US" sz="1400" dirty="0">
                <a:solidFill>
                  <a:srgbClr val="0B0080"/>
                </a:solidFill>
                <a:latin typeface="Arial" panose="020B0604020202020204" pitchFamily="34" charset="0"/>
              </a:rPr>
              <a:t>Bertram Raphael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of Stanford Research Institute</a:t>
            </a:r>
            <a:endParaRPr lang="fr-FR" sz="14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B5F98E0-985D-466D-BBB3-72F8805A513A}"/>
              </a:ext>
            </a:extLst>
          </p:cNvPr>
          <p:cNvGrpSpPr/>
          <p:nvPr/>
        </p:nvGrpSpPr>
        <p:grpSpPr>
          <a:xfrm>
            <a:off x="4279876" y="1124744"/>
            <a:ext cx="4334877" cy="2817743"/>
            <a:chOff x="4283968" y="1444273"/>
            <a:chExt cx="4077013" cy="2560791"/>
          </a:xfrm>
        </p:grpSpPr>
        <p:pic>
          <p:nvPicPr>
            <p:cNvPr id="1028" name="Picture 4" descr="Peter E. Hart at CHM Mar-2005.jpg">
              <a:extLst>
                <a:ext uri="{FF2B5EF4-FFF2-40B4-BE49-F238E27FC236}">
                  <a16:creationId xmlns:a16="http://schemas.microsoft.com/office/drawing/2014/main" id="{6F4F391F-2DBF-44BE-BC91-8224CF2FE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444273"/>
              <a:ext cx="1942669" cy="256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ils John Nilsson.jpg">
              <a:extLst>
                <a:ext uri="{FF2B5EF4-FFF2-40B4-BE49-F238E27FC236}">
                  <a16:creationId xmlns:a16="http://schemas.microsoft.com/office/drawing/2014/main" id="{B1D803CE-971A-451F-959F-FC70A5B23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264" y="1444273"/>
              <a:ext cx="1593962" cy="256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ert Raphael 2008.JPG">
              <a:extLst>
                <a:ext uri="{FF2B5EF4-FFF2-40B4-BE49-F238E27FC236}">
                  <a16:creationId xmlns:a16="http://schemas.microsoft.com/office/drawing/2014/main" id="{BE26B032-8873-4AD4-BDB0-17284A2FE4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2" r="17774"/>
            <a:stretch/>
          </p:blipFill>
          <p:spPr bwMode="auto">
            <a:xfrm>
              <a:off x="6972885" y="1444273"/>
              <a:ext cx="1388096" cy="256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6D5F0C3E-453F-48FF-A32F-BD46950A7E50}"/>
              </a:ext>
            </a:extLst>
          </p:cNvPr>
          <p:cNvSpPr txBox="1"/>
          <p:nvPr/>
        </p:nvSpPr>
        <p:spPr>
          <a:xfrm>
            <a:off x="1039177" y="4203783"/>
            <a:ext cx="1584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Edsger</a:t>
            </a:r>
            <a:r>
              <a:rPr lang="fr-F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Dijkstra</a:t>
            </a:r>
          </a:p>
        </p:txBody>
      </p:sp>
      <p:pic>
        <p:nvPicPr>
          <p:cNvPr id="1034" name="Picture 10" descr="RÃ©sultat de recherche d'images pour &quot;Junit 4&quot;">
            <a:extLst>
              <a:ext uri="{FF2B5EF4-FFF2-40B4-BE49-F238E27FC236}">
                <a16:creationId xmlns:a16="http://schemas.microsoft.com/office/drawing/2014/main" id="{46BBD9B2-2FA0-41BA-9474-131F0F48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10" y="5161306"/>
            <a:ext cx="1307794" cy="130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extLst>
              <a:ext uri="{FF2B5EF4-FFF2-40B4-BE49-F238E27FC236}">
                <a16:creationId xmlns:a16="http://schemas.microsoft.com/office/drawing/2014/main" id="{EB45FED3-3D91-4492-9E98-F4CB4D1BC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t="16582" r="3539" b="15468"/>
          <a:stretch/>
        </p:blipFill>
        <p:spPr bwMode="auto">
          <a:xfrm>
            <a:off x="3995936" y="5233711"/>
            <a:ext cx="1702882" cy="8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associÃ©e">
            <a:extLst>
              <a:ext uri="{FF2B5EF4-FFF2-40B4-BE49-F238E27FC236}">
                <a16:creationId xmlns:a16="http://schemas.microsoft.com/office/drawing/2014/main" id="{7961E26C-AA8A-46C8-A6ED-23C7B8B54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6" t="21174" r="10325" b="22795"/>
          <a:stretch/>
        </p:blipFill>
        <p:spPr bwMode="auto">
          <a:xfrm>
            <a:off x="5866750" y="5373216"/>
            <a:ext cx="1591485" cy="7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associÃ©e">
            <a:extLst>
              <a:ext uri="{FF2B5EF4-FFF2-40B4-BE49-F238E27FC236}">
                <a16:creationId xmlns:a16="http://schemas.microsoft.com/office/drawing/2014/main" id="{922E8330-1347-440B-B2B3-BCA3D0B5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3" y="5432347"/>
            <a:ext cx="779255" cy="7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5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9454" y="3988735"/>
            <a:ext cx="8424936" cy="2405578"/>
          </a:xfrm>
        </p:spPr>
        <p:txBody>
          <a:bodyPr/>
          <a:lstStyle/>
          <a:p>
            <a:r>
              <a:rPr lang="fr-FR" b="0" dirty="0"/>
              <a:t>Test validité et optimalité du chemin sur toutes les paires de </a:t>
            </a:r>
            <a:r>
              <a:rPr lang="fr-FR" b="0" dirty="0" err="1"/>
              <a:t>noeuds</a:t>
            </a:r>
            <a:r>
              <a:rPr lang="fr-FR" b="0" dirty="0"/>
              <a:t> possibles (y compris confondues ou inatteignables) du graphe simple fourni en énoncé.</a:t>
            </a:r>
          </a:p>
          <a:p>
            <a:r>
              <a:rPr lang="fr-FR" b="0" dirty="0"/>
              <a:t>Test de validité et d'optimalité du chemin sur un chemin simple et un chemin nul, en distance et en temps sur les cartes Haute-Garonne, INSA, Carré.</a:t>
            </a:r>
          </a:p>
          <a:p>
            <a:r>
              <a:rPr lang="fr-FR" b="0" dirty="0"/>
              <a:t>Test d'un chemin simple et d'un chemin impossible sur les carte Nouvelle-Zélande et Guadeloupe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Tests de validité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A8594-F82B-4A28-AEEF-BA36E81FD3FD}"/>
              </a:ext>
            </a:extLst>
          </p:cNvPr>
          <p:cNvSpPr txBox="1"/>
          <p:nvPr/>
        </p:nvSpPr>
        <p:spPr>
          <a:xfrm>
            <a:off x="3851920" y="7809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Avec Oracle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F2E7DE-F4DC-40D3-96FD-FA610346A72E}"/>
              </a:ext>
            </a:extLst>
          </p:cNvPr>
          <p:cNvSpPr txBox="1"/>
          <p:nvPr/>
        </p:nvSpPr>
        <p:spPr>
          <a:xfrm>
            <a:off x="143508" y="952813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Garamond" panose="02020404030301010803" pitchFamily="18" charset="0"/>
              </a:rPr>
              <a:t>********************************************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----- Test de validité avec oracle sur une carte-----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----- Carte : TOULOUSE ----------------------------</a:t>
            </a:r>
          </a:p>
          <a:p>
            <a:endParaRPr lang="fr-FR" sz="1400" dirty="0">
              <a:latin typeface="Garamond" panose="02020404030301010803" pitchFamily="18" charset="0"/>
            </a:endParaRPr>
          </a:p>
          <a:p>
            <a:r>
              <a:rPr lang="fr-FR" sz="1400" dirty="0">
                <a:latin typeface="Garamond" panose="02020404030301010803" pitchFamily="18" charset="0"/>
              </a:rPr>
              <a:t>----- </a:t>
            </a:r>
            <a:r>
              <a:rPr lang="fr-FR" sz="1400" dirty="0" err="1">
                <a:latin typeface="Garamond" panose="02020404030301010803" pitchFamily="18" charset="0"/>
              </a:rPr>
              <a:t>Mandatory</a:t>
            </a:r>
            <a:r>
              <a:rPr lang="fr-FR" sz="1400" dirty="0">
                <a:latin typeface="Garamond" panose="02020404030301010803" pitchFamily="18" charset="0"/>
              </a:rPr>
              <a:t> bridge Garonne --------------------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Mode : Temps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Origine : 2767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Destination : 14179</a:t>
            </a:r>
          </a:p>
          <a:p>
            <a:endParaRPr lang="fr-FR" sz="1400" dirty="0">
              <a:latin typeface="Garamond" panose="02020404030301010803" pitchFamily="18" charset="0"/>
            </a:endParaRPr>
          </a:p>
          <a:p>
            <a:r>
              <a:rPr lang="fr-FR" sz="1400" dirty="0">
                <a:latin typeface="Garamond" panose="02020404030301010803" pitchFamily="18" charset="0"/>
              </a:rPr>
              <a:t>Mode : Distance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Origine : 2767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Destination : 14179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A3F3EC-BC75-465A-9563-697EDC31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305202"/>
            <a:ext cx="2064000" cy="13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0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59832" y="4473728"/>
            <a:ext cx="6189318" cy="864096"/>
          </a:xfrm>
        </p:spPr>
        <p:txBody>
          <a:bodyPr/>
          <a:lstStyle/>
          <a:p>
            <a:pPr marL="0" indent="0" algn="ctr">
              <a:buNone/>
            </a:pPr>
            <a:r>
              <a:rPr lang="fr-FR" b="0" dirty="0">
                <a:latin typeface="Garamond" panose="02020404030301010803" pitchFamily="18" charset="0"/>
              </a:rPr>
              <a:t>Distance et Temps : </a:t>
            </a:r>
          </a:p>
          <a:p>
            <a:pPr marL="0" indent="0" algn="ctr">
              <a:buNone/>
            </a:pPr>
            <a:r>
              <a:rPr lang="fr-FR" b="0" dirty="0">
                <a:latin typeface="Garamond" panose="02020404030301010803" pitchFamily="18" charset="0"/>
              </a:rPr>
              <a:t>Guadeloupe, Haute Garonne, Nouvelle Zélande, Toulouse.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Tests de validité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A5F8B2-1241-433D-90A5-92C931BAA21A}"/>
              </a:ext>
            </a:extLst>
          </p:cNvPr>
          <p:cNvSpPr txBox="1"/>
          <p:nvPr/>
        </p:nvSpPr>
        <p:spPr>
          <a:xfrm>
            <a:off x="3851920" y="7809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Sans Oracle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DC1323-AF96-4B2C-B77E-DA48EB552F49}"/>
              </a:ext>
            </a:extLst>
          </p:cNvPr>
          <p:cNvSpPr txBox="1"/>
          <p:nvPr/>
        </p:nvSpPr>
        <p:spPr>
          <a:xfrm>
            <a:off x="335488" y="1351974"/>
            <a:ext cx="48845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Garamond" panose="02020404030301010803" pitchFamily="18" charset="0"/>
              </a:rPr>
              <a:t>*****************************************************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----- Test de validité sans oracle sur une carte-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----- Carte : WALLS--------------------------------</a:t>
            </a:r>
          </a:p>
          <a:p>
            <a:endParaRPr lang="fr-FR" sz="1400" dirty="0">
              <a:latin typeface="Garamond" panose="02020404030301010803" pitchFamily="18" charset="0"/>
            </a:endParaRPr>
          </a:p>
          <a:p>
            <a:r>
              <a:rPr lang="fr-FR" sz="1400" dirty="0">
                <a:latin typeface="Garamond" panose="02020404030301010803" pitchFamily="18" charset="0"/>
              </a:rPr>
              <a:t>----- Proche en euclidien, loin en distance ------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Mode : Temps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Origine : 2500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Destination : 500</a:t>
            </a:r>
          </a:p>
          <a:p>
            <a:endParaRPr lang="fr-FR" sz="1400" dirty="0">
              <a:latin typeface="Garamond" panose="02020404030301010803" pitchFamily="18" charset="0"/>
            </a:endParaRPr>
          </a:p>
          <a:p>
            <a:r>
              <a:rPr lang="fr-FR" sz="1400" dirty="0">
                <a:latin typeface="Garamond" panose="02020404030301010803" pitchFamily="18" charset="0"/>
              </a:rPr>
              <a:t>Mode : Distance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Origine : 2500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Destination : 500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----- Départ sur un nœud isolé -------------------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Mode : Temps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Origine : 1001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Destination : 50500</a:t>
            </a:r>
          </a:p>
          <a:p>
            <a:endParaRPr lang="fr-FR" sz="1400" dirty="0">
              <a:latin typeface="Garamond" panose="02020404030301010803" pitchFamily="18" charset="0"/>
            </a:endParaRPr>
          </a:p>
          <a:p>
            <a:r>
              <a:rPr lang="fr-FR" sz="1400" dirty="0">
                <a:latin typeface="Garamond" panose="02020404030301010803" pitchFamily="18" charset="0"/>
              </a:rPr>
              <a:t>Mode : Distance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Origine : 1001</a:t>
            </a:r>
          </a:p>
          <a:p>
            <a:r>
              <a:rPr lang="fr-FR" sz="1400" dirty="0">
                <a:latin typeface="Garamond" panose="02020404030301010803" pitchFamily="18" charset="0"/>
              </a:rPr>
              <a:t>Destination : 50500</a:t>
            </a:r>
          </a:p>
          <a:p>
            <a:endParaRPr lang="fr-FR" sz="1400" dirty="0"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1D825-90D5-4933-A3C0-43CCF2966B27}"/>
              </a:ext>
            </a:extLst>
          </p:cNvPr>
          <p:cNvSpPr/>
          <p:nvPr/>
        </p:nvSpPr>
        <p:spPr>
          <a:xfrm>
            <a:off x="4755779" y="2205807"/>
            <a:ext cx="407229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Garamond" panose="02020404030301010803" pitchFamily="18" charset="0"/>
              </a:rPr>
              <a:t>temps minimal du chemin </a:t>
            </a:r>
            <a:r>
              <a:rPr lang="fr-FR" b="1" dirty="0" err="1">
                <a:latin typeface="Garamond" panose="02020404030301010803" pitchFamily="18" charset="0"/>
              </a:rPr>
              <a:t>shortest</a:t>
            </a:r>
            <a:r>
              <a:rPr lang="fr-FR" b="1" dirty="0">
                <a:latin typeface="Garamond" panose="02020404030301010803" pitchFamily="18" charset="0"/>
              </a:rPr>
              <a:t> =&lt; temps minimal du chemin</a:t>
            </a:r>
          </a:p>
          <a:p>
            <a:pPr algn="ctr"/>
            <a:r>
              <a:rPr lang="fr-FR" b="1" dirty="0" err="1">
                <a:latin typeface="Garamond" panose="02020404030301010803" pitchFamily="18" charset="0"/>
              </a:rPr>
              <a:t>Fastest</a:t>
            </a:r>
            <a:r>
              <a:rPr lang="fr-FR" b="1" dirty="0">
                <a:latin typeface="Garamond" panose="02020404030301010803" pitchFamily="18" charset="0"/>
              </a:rPr>
              <a:t>. </a:t>
            </a:r>
            <a:br>
              <a:rPr lang="fr-FR" b="1" dirty="0">
                <a:latin typeface="Garamond" panose="02020404030301010803" pitchFamily="18" charset="0"/>
              </a:rPr>
            </a:br>
            <a:br>
              <a:rPr lang="fr-FR" b="1" dirty="0">
                <a:latin typeface="Garamond" panose="02020404030301010803" pitchFamily="18" charset="0"/>
              </a:rPr>
            </a:br>
            <a:r>
              <a:rPr lang="fr-FR" b="1" dirty="0">
                <a:latin typeface="Garamond" panose="02020404030301010803" pitchFamily="18" charset="0"/>
              </a:rPr>
              <a:t>Inverse en distance. </a:t>
            </a:r>
          </a:p>
        </p:txBody>
      </p:sp>
      <p:pic>
        <p:nvPicPr>
          <p:cNvPr id="3074" name="Picture 2" descr="RÃ©sultat de recherche d'images pour &quot;guadeloupe vector&quot;">
            <a:extLst>
              <a:ext uri="{FF2B5EF4-FFF2-40B4-BE49-F238E27FC236}">
                <a16:creationId xmlns:a16="http://schemas.microsoft.com/office/drawing/2014/main" id="{50E32DEC-EE87-4A39-9EAA-E0DB33B38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4" t="21514" r="22061" b="17710"/>
          <a:stretch/>
        </p:blipFill>
        <p:spPr bwMode="auto">
          <a:xfrm>
            <a:off x="3567647" y="5337824"/>
            <a:ext cx="1188132" cy="9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Ã©sultat de recherche d'images pour &quot;haute garonne vector&quot;">
            <a:extLst>
              <a:ext uri="{FF2B5EF4-FFF2-40B4-BE49-F238E27FC236}">
                <a16:creationId xmlns:a16="http://schemas.microsoft.com/office/drawing/2014/main" id="{D26583AA-52E1-4192-A878-319CFED3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841" y="5311303"/>
            <a:ext cx="966561" cy="96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3FAC67A-CB54-48F7-80EE-A45621325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07" y="2589652"/>
            <a:ext cx="1272650" cy="1188823"/>
          </a:xfrm>
          <a:prstGeom prst="rect">
            <a:avLst/>
          </a:prstGeom>
        </p:spPr>
      </p:pic>
      <p:pic>
        <p:nvPicPr>
          <p:cNvPr id="3080" name="Picture 8" descr="RÃ©sultat de recherche d'images pour &quot;nouvelle zelande vector&quot;">
            <a:extLst>
              <a:ext uri="{FF2B5EF4-FFF2-40B4-BE49-F238E27FC236}">
                <a16:creationId xmlns:a16="http://schemas.microsoft.com/office/drawing/2014/main" id="{A0C24EE3-15BF-44B9-BE2C-B3F68596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84" y="5324896"/>
            <a:ext cx="825731" cy="11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Ã©sultat de recherche d'images pour &quot;carte toulouse vector&quot;">
            <a:extLst>
              <a:ext uri="{FF2B5EF4-FFF2-40B4-BE49-F238E27FC236}">
                <a16:creationId xmlns:a16="http://schemas.microsoft.com/office/drawing/2014/main" id="{48627C86-5902-4B19-9EE0-DA13F3E1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11" y="5394262"/>
            <a:ext cx="111098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Tests de performance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4471C8-93B9-4367-82CE-0AFBF71E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76645"/>
            <a:ext cx="5512849" cy="31162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748510-8256-4D89-9287-2B39A205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26" y="2865184"/>
            <a:ext cx="4933896" cy="29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Tests de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1EC27D-EF3E-4C48-9340-B5F8B420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1908218"/>
            <a:ext cx="4259839" cy="31866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5824F9-2FF6-4D29-9E1A-58AF38CA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08218"/>
            <a:ext cx="4259839" cy="31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Problème ouvert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B7EE69-E8BB-4262-AC08-3538D6B5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096" y="854779"/>
            <a:ext cx="3026654" cy="24081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626210-918F-4A88-8048-31503827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" y="665893"/>
            <a:ext cx="4397121" cy="2408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90C7DD-7840-45B7-8565-30A75552092E}"/>
              </a:ext>
            </a:extLst>
          </p:cNvPr>
          <p:cNvSpPr/>
          <p:nvPr/>
        </p:nvSpPr>
        <p:spPr>
          <a:xfrm>
            <a:off x="7748603" y="481227"/>
            <a:ext cx="9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F31"/>
              </a:rPr>
              <a:t>Merged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BD860E6-B95F-49B3-A146-5FCA5A60DF5A}"/>
              </a:ext>
            </a:extLst>
          </p:cNvPr>
          <p:cNvGrpSpPr/>
          <p:nvPr/>
        </p:nvGrpSpPr>
        <p:grpSpPr>
          <a:xfrm>
            <a:off x="107504" y="3554604"/>
            <a:ext cx="4580592" cy="2993628"/>
            <a:chOff x="0" y="1373454"/>
            <a:chExt cx="6551712" cy="411109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FAAAA9D-27F4-4101-8E0F-3A0825F9B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300"/>
            <a:stretch/>
          </p:blipFill>
          <p:spPr>
            <a:xfrm>
              <a:off x="0" y="1373454"/>
              <a:ext cx="3995936" cy="411109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39EAB38-A3D1-4B4C-B6BD-81FB6D4FD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050"/>
            <a:stretch/>
          </p:blipFill>
          <p:spPr>
            <a:xfrm>
              <a:off x="3995936" y="1373454"/>
              <a:ext cx="2555776" cy="4111091"/>
            </a:xfrm>
            <a:prstGeom prst="rect">
              <a:avLst/>
            </a:prstGeom>
          </p:spPr>
        </p:pic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E17C11DB-459C-4C6F-8A80-47ABBFCB2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026" y="3595093"/>
            <a:ext cx="3897772" cy="25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7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GRAPHES – DECASTECKER_SAHRAOUI – 3MIC-E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Problème ouvert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B7BBE-8541-4B85-BA2B-6F9077009E58}"/>
              </a:ext>
            </a:extLst>
          </p:cNvPr>
          <p:cNvSpPr/>
          <p:nvPr/>
        </p:nvSpPr>
        <p:spPr>
          <a:xfrm>
            <a:off x="1043608" y="1712765"/>
            <a:ext cx="226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>
                <a:latin typeface="F31"/>
              </a:rPr>
              <a:t>Guided</a:t>
            </a:r>
            <a:r>
              <a:rPr lang="fr-FR" sz="2800" dirty="0">
                <a:latin typeface="F31"/>
              </a:rPr>
              <a:t> Merge</a:t>
            </a:r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13A64C-12B0-4A83-86F4-9F40C09F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797137"/>
            <a:ext cx="2530059" cy="23090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F8B3EC-5475-4E15-BBAC-DF06A00E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407790"/>
            <a:ext cx="4128000" cy="308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3B79E5-F6F8-4787-A11F-733E2F3F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000" y="3358299"/>
            <a:ext cx="4128000" cy="3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8024"/>
      </p:ext>
    </p:extLst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335</Words>
  <Application>Microsoft Office PowerPoint</Application>
  <PresentationFormat>Affichage à l'écran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F31</vt:lpstr>
      <vt:lpstr>Garamond</vt:lpstr>
      <vt:lpstr>Institution</vt:lpstr>
      <vt:lpstr>Présentation PowerPoint</vt:lpstr>
      <vt:lpstr>SOUTENANCE GRAPHES – DECASTECKER_SAHRAOUI – 3MIC-E</vt:lpstr>
      <vt:lpstr>SOUTENANCE GRAPHES – DECASTECKER_SAHRAOUI – 3MIC-E</vt:lpstr>
      <vt:lpstr>SOUTENANCE GRAPHES – DECASTECKER_SAHRAOUI – 3MIC-E</vt:lpstr>
      <vt:lpstr>SOUTENANCE GRAPHES – DECASTECKER_SAHRAOUI – 3MIC-E</vt:lpstr>
      <vt:lpstr>SOUTENANCE GRAPHES – DECASTECKER_SAHRAOUI – 3MIC-E</vt:lpstr>
      <vt:lpstr>SOUTENANCE GRAPHES – DECASTECKER_SAHRAOUI – 3MIC-E</vt:lpstr>
      <vt:lpstr>SOUTENANCE GRAPHES – DECASTECKER_SAHRAOUI – 3MIC-E</vt:lpstr>
      <vt:lpstr>SOUTENANCE GRAPHES – DECASTECKER_SAHRAOUI – 3MIC-E</vt:lpstr>
      <vt:lpstr>SOUTENANCE GRAPHES – DECASTECKER_SAHRAOUI – 3MIC-E</vt:lpstr>
      <vt:lpstr>SOUTENANCE GRAPHES – DECASTECKER_SAHRAOUI – 3MIC-E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HICHEM S.</cp:lastModifiedBy>
  <cp:revision>128</cp:revision>
  <dcterms:created xsi:type="dcterms:W3CDTF">2012-05-04T07:41:45Z</dcterms:created>
  <dcterms:modified xsi:type="dcterms:W3CDTF">2019-05-30T15:43:16Z</dcterms:modified>
</cp:coreProperties>
</file>