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-812800" y="0"/>
            <a:ext cx="15232066" cy="10160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1606550" y="635000"/>
            <a:ext cx="9779000" cy="65227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2717800" y="635000"/>
            <a:ext cx="12357100" cy="8238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21"/>
          </p:nvPr>
        </p:nvSpPr>
        <p:spPr>
          <a:xfrm>
            <a:off x="4533900" y="2603500"/>
            <a:ext cx="942975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21"/>
          </p:nvPr>
        </p:nvSpPr>
        <p:spPr>
          <a:xfrm>
            <a:off x="6680200" y="5026947"/>
            <a:ext cx="6057901" cy="404070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6502400" y="886747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23"/>
          </p:nvPr>
        </p:nvSpPr>
        <p:spPr>
          <a:xfrm>
            <a:off x="-2374900" y="889000"/>
            <a:ext cx="11976100" cy="7984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Linear algebr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Linear algebra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vector multipl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vector multiplication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MathTypeImage.pdf" descr="MathTypeImage.pdf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495877" y="3464563"/>
            <a:ext cx="3205310" cy="2500143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Line"/>
          <p:cNvSpPr/>
          <p:nvPr/>
        </p:nvSpPr>
        <p:spPr>
          <a:xfrm flipV="1">
            <a:off x="7589290" y="4791774"/>
            <a:ext cx="764654" cy="1014731"/>
          </a:xfrm>
          <a:prstGeom prst="line">
            <a:avLst/>
          </a:prstGeom>
          <a:ln w="25400">
            <a:solidFill>
              <a:srgbClr val="FF453D"/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5" name="Line"/>
          <p:cNvSpPr/>
          <p:nvPr/>
        </p:nvSpPr>
        <p:spPr>
          <a:xfrm flipV="1">
            <a:off x="7580384" y="3111824"/>
            <a:ext cx="1" cy="386787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6" name="Line"/>
          <p:cNvSpPr/>
          <p:nvPr/>
        </p:nvSpPr>
        <p:spPr>
          <a:xfrm>
            <a:off x="6499039" y="5818673"/>
            <a:ext cx="396467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7" name="x"/>
          <p:cNvSpPr txBox="1"/>
          <p:nvPr/>
        </p:nvSpPr>
        <p:spPr>
          <a:xfrm>
            <a:off x="10477217" y="5456500"/>
            <a:ext cx="3429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</a:t>
            </a:r>
          </a:p>
        </p:txBody>
      </p:sp>
      <p:sp>
        <p:nvSpPr>
          <p:cNvPr id="168" name="y"/>
          <p:cNvSpPr txBox="1"/>
          <p:nvPr/>
        </p:nvSpPr>
        <p:spPr>
          <a:xfrm>
            <a:off x="7408934" y="2437038"/>
            <a:ext cx="3429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y</a:t>
            </a:r>
          </a:p>
        </p:txBody>
      </p:sp>
      <p:sp>
        <p:nvSpPr>
          <p:cNvPr id="169" name="6"/>
          <p:cNvSpPr txBox="1"/>
          <p:nvPr/>
        </p:nvSpPr>
        <p:spPr>
          <a:xfrm>
            <a:off x="8970330" y="5793556"/>
            <a:ext cx="24140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6</a:t>
            </a:r>
          </a:p>
        </p:txBody>
      </p:sp>
      <p:sp>
        <p:nvSpPr>
          <p:cNvPr id="170" name="8"/>
          <p:cNvSpPr txBox="1"/>
          <p:nvPr/>
        </p:nvSpPr>
        <p:spPr>
          <a:xfrm>
            <a:off x="7271382" y="3649688"/>
            <a:ext cx="241403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8</a:t>
            </a:r>
          </a:p>
        </p:txBody>
      </p:sp>
      <p:sp>
        <p:nvSpPr>
          <p:cNvPr id="171" name="Circle"/>
          <p:cNvSpPr/>
          <p:nvPr/>
        </p:nvSpPr>
        <p:spPr>
          <a:xfrm>
            <a:off x="9040231" y="3789453"/>
            <a:ext cx="101601" cy="101470"/>
          </a:xfrm>
          <a:prstGeom prst="ellipse">
            <a:avLst/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2" name="Circle"/>
          <p:cNvSpPr/>
          <p:nvPr/>
        </p:nvSpPr>
        <p:spPr>
          <a:xfrm>
            <a:off x="7529584" y="5767939"/>
            <a:ext cx="101601" cy="101470"/>
          </a:xfrm>
          <a:prstGeom prst="ellipse">
            <a:avLst/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73" name="Line"/>
          <p:cNvSpPr/>
          <p:nvPr/>
        </p:nvSpPr>
        <p:spPr>
          <a:xfrm flipV="1">
            <a:off x="8362766" y="3848982"/>
            <a:ext cx="709746" cy="950588"/>
          </a:xfrm>
          <a:prstGeom prst="line">
            <a:avLst/>
          </a:prstGeom>
          <a:ln w="38100" cap="rnd">
            <a:solidFill>
              <a:srgbClr val="FF453D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MathTypeImage.pdf" descr="MathTypeImage.pdf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495877" y="3464563"/>
            <a:ext cx="3589947" cy="3654054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Line"/>
          <p:cNvSpPr/>
          <p:nvPr/>
        </p:nvSpPr>
        <p:spPr>
          <a:xfrm flipV="1">
            <a:off x="7445114" y="2913111"/>
            <a:ext cx="1" cy="257590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7" name="Line"/>
          <p:cNvSpPr/>
          <p:nvPr/>
        </p:nvSpPr>
        <p:spPr>
          <a:xfrm>
            <a:off x="7454480" y="5480708"/>
            <a:ext cx="3780370" cy="692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8" name="Line"/>
          <p:cNvSpPr/>
          <p:nvPr/>
        </p:nvSpPr>
        <p:spPr>
          <a:xfrm flipH="1">
            <a:off x="5993680" y="5468354"/>
            <a:ext cx="1463586" cy="146358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9" name="x"/>
          <p:cNvSpPr txBox="1"/>
          <p:nvPr/>
        </p:nvSpPr>
        <p:spPr>
          <a:xfrm>
            <a:off x="11311852" y="5125457"/>
            <a:ext cx="3429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</a:t>
            </a:r>
          </a:p>
        </p:txBody>
      </p:sp>
      <p:sp>
        <p:nvSpPr>
          <p:cNvPr id="180" name="y"/>
          <p:cNvSpPr txBox="1"/>
          <p:nvPr/>
        </p:nvSpPr>
        <p:spPr>
          <a:xfrm>
            <a:off x="5457115" y="6914863"/>
            <a:ext cx="3429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y</a:t>
            </a:r>
          </a:p>
        </p:txBody>
      </p:sp>
      <p:sp>
        <p:nvSpPr>
          <p:cNvPr id="181" name="z"/>
          <p:cNvSpPr txBox="1"/>
          <p:nvPr/>
        </p:nvSpPr>
        <p:spPr>
          <a:xfrm>
            <a:off x="7273664" y="2118695"/>
            <a:ext cx="3429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z</a:t>
            </a:r>
          </a:p>
        </p:txBody>
      </p:sp>
      <p:sp>
        <p:nvSpPr>
          <p:cNvPr id="182" name="Line"/>
          <p:cNvSpPr/>
          <p:nvPr/>
        </p:nvSpPr>
        <p:spPr>
          <a:xfrm flipH="1">
            <a:off x="9957029" y="5481054"/>
            <a:ext cx="629741" cy="629741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3" name="Line"/>
          <p:cNvSpPr/>
          <p:nvPr/>
        </p:nvSpPr>
        <p:spPr>
          <a:xfrm flipH="1" flipV="1">
            <a:off x="6817041" y="6094057"/>
            <a:ext cx="3176221" cy="1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4" name="Line"/>
          <p:cNvSpPr/>
          <p:nvPr/>
        </p:nvSpPr>
        <p:spPr>
          <a:xfrm>
            <a:off x="9960397" y="4315050"/>
            <a:ext cx="1" cy="1800656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5" name="Circle"/>
          <p:cNvSpPr/>
          <p:nvPr/>
        </p:nvSpPr>
        <p:spPr>
          <a:xfrm>
            <a:off x="9909597" y="4213830"/>
            <a:ext cx="101601" cy="101470"/>
          </a:xfrm>
          <a:prstGeom prst="ellipse">
            <a:avLst/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6" name="6"/>
          <p:cNvSpPr txBox="1"/>
          <p:nvPr/>
        </p:nvSpPr>
        <p:spPr>
          <a:xfrm>
            <a:off x="10432874" y="5126477"/>
            <a:ext cx="241403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6</a:t>
            </a:r>
          </a:p>
        </p:txBody>
      </p:sp>
      <p:sp>
        <p:nvSpPr>
          <p:cNvPr id="187" name="-2"/>
          <p:cNvSpPr txBox="1"/>
          <p:nvPr/>
        </p:nvSpPr>
        <p:spPr>
          <a:xfrm>
            <a:off x="6495000" y="5878157"/>
            <a:ext cx="317526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-2</a:t>
            </a:r>
          </a:p>
        </p:txBody>
      </p:sp>
      <p:sp>
        <p:nvSpPr>
          <p:cNvPr id="188" name="4"/>
          <p:cNvSpPr txBox="1"/>
          <p:nvPr/>
        </p:nvSpPr>
        <p:spPr>
          <a:xfrm>
            <a:off x="9997514" y="4074065"/>
            <a:ext cx="24140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4</a:t>
            </a:r>
          </a:p>
        </p:txBody>
      </p:sp>
      <p:sp>
        <p:nvSpPr>
          <p:cNvPr id="189" name="Circle"/>
          <p:cNvSpPr/>
          <p:nvPr/>
        </p:nvSpPr>
        <p:spPr>
          <a:xfrm>
            <a:off x="7394314" y="5423973"/>
            <a:ext cx="101601" cy="101470"/>
          </a:xfrm>
          <a:prstGeom prst="ellipse">
            <a:avLst/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0" name="Line"/>
          <p:cNvSpPr/>
          <p:nvPr/>
        </p:nvSpPr>
        <p:spPr>
          <a:xfrm flipV="1">
            <a:off x="7457183" y="4864751"/>
            <a:ext cx="1235005" cy="607824"/>
          </a:xfrm>
          <a:prstGeom prst="line">
            <a:avLst/>
          </a:prstGeom>
          <a:ln w="25400">
            <a:solidFill>
              <a:srgbClr val="FF453D"/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91" name="Line"/>
          <p:cNvSpPr/>
          <p:nvPr/>
        </p:nvSpPr>
        <p:spPr>
          <a:xfrm flipV="1">
            <a:off x="8695567" y="4268724"/>
            <a:ext cx="1240295" cy="596388"/>
          </a:xfrm>
          <a:prstGeom prst="line">
            <a:avLst/>
          </a:prstGeom>
          <a:ln w="38100" cap="rnd">
            <a:solidFill>
              <a:srgbClr val="FF453D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vector addi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vector addition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MathTypeImage.pdf" descr="MathTypeImage.pdf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935795" y="3571045"/>
            <a:ext cx="4743859" cy="2500142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Line"/>
          <p:cNvSpPr/>
          <p:nvPr/>
        </p:nvSpPr>
        <p:spPr>
          <a:xfrm flipV="1">
            <a:off x="7580384" y="3111824"/>
            <a:ext cx="1" cy="386787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97" name="Line"/>
          <p:cNvSpPr/>
          <p:nvPr/>
        </p:nvSpPr>
        <p:spPr>
          <a:xfrm>
            <a:off x="6499039" y="5818673"/>
            <a:ext cx="396467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98" name="x"/>
          <p:cNvSpPr txBox="1"/>
          <p:nvPr/>
        </p:nvSpPr>
        <p:spPr>
          <a:xfrm>
            <a:off x="10477217" y="5456500"/>
            <a:ext cx="3429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</a:t>
            </a:r>
          </a:p>
        </p:txBody>
      </p:sp>
      <p:sp>
        <p:nvSpPr>
          <p:cNvPr id="199" name="y"/>
          <p:cNvSpPr txBox="1"/>
          <p:nvPr/>
        </p:nvSpPr>
        <p:spPr>
          <a:xfrm>
            <a:off x="7408934" y="2437038"/>
            <a:ext cx="3429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y</a:t>
            </a:r>
          </a:p>
        </p:txBody>
      </p:sp>
      <p:sp>
        <p:nvSpPr>
          <p:cNvPr id="200" name="3"/>
          <p:cNvSpPr txBox="1"/>
          <p:nvPr/>
        </p:nvSpPr>
        <p:spPr>
          <a:xfrm>
            <a:off x="8970330" y="5793556"/>
            <a:ext cx="24140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3</a:t>
            </a:r>
          </a:p>
        </p:txBody>
      </p:sp>
      <p:sp>
        <p:nvSpPr>
          <p:cNvPr id="201" name="4"/>
          <p:cNvSpPr txBox="1"/>
          <p:nvPr/>
        </p:nvSpPr>
        <p:spPr>
          <a:xfrm>
            <a:off x="7271382" y="3649688"/>
            <a:ext cx="241403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4</a:t>
            </a:r>
          </a:p>
        </p:txBody>
      </p:sp>
      <p:sp>
        <p:nvSpPr>
          <p:cNvPr id="202" name="Circle"/>
          <p:cNvSpPr/>
          <p:nvPr/>
        </p:nvSpPr>
        <p:spPr>
          <a:xfrm>
            <a:off x="9040231" y="3789453"/>
            <a:ext cx="101601" cy="101470"/>
          </a:xfrm>
          <a:prstGeom prst="ellipse">
            <a:avLst/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3" name="Circle"/>
          <p:cNvSpPr/>
          <p:nvPr/>
        </p:nvSpPr>
        <p:spPr>
          <a:xfrm>
            <a:off x="7529584" y="5767939"/>
            <a:ext cx="101601" cy="101470"/>
          </a:xfrm>
          <a:prstGeom prst="ellipse">
            <a:avLst/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4" name="2"/>
          <p:cNvSpPr txBox="1"/>
          <p:nvPr/>
        </p:nvSpPr>
        <p:spPr>
          <a:xfrm>
            <a:off x="8486089" y="5793556"/>
            <a:ext cx="24140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2</a:t>
            </a:r>
          </a:p>
        </p:txBody>
      </p:sp>
      <p:sp>
        <p:nvSpPr>
          <p:cNvPr id="205" name="Line"/>
          <p:cNvSpPr/>
          <p:nvPr/>
        </p:nvSpPr>
        <p:spPr>
          <a:xfrm flipV="1">
            <a:off x="7587052" y="3830494"/>
            <a:ext cx="1489235" cy="1974317"/>
          </a:xfrm>
          <a:prstGeom prst="line">
            <a:avLst/>
          </a:prstGeom>
          <a:ln w="25400">
            <a:solidFill>
              <a:srgbClr val="FF453D"/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06" name="1"/>
          <p:cNvSpPr txBox="1"/>
          <p:nvPr/>
        </p:nvSpPr>
        <p:spPr>
          <a:xfrm>
            <a:off x="7271382" y="5222006"/>
            <a:ext cx="241403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1</a:t>
            </a:r>
          </a:p>
        </p:txBody>
      </p:sp>
      <p:sp>
        <p:nvSpPr>
          <p:cNvPr id="207" name="Circle"/>
          <p:cNvSpPr/>
          <p:nvPr/>
        </p:nvSpPr>
        <p:spPr>
          <a:xfrm>
            <a:off x="8555990" y="5336372"/>
            <a:ext cx="101601" cy="101470"/>
          </a:xfrm>
          <a:prstGeom prst="ellipse">
            <a:avLst/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8" name="Line"/>
          <p:cNvSpPr/>
          <p:nvPr/>
        </p:nvSpPr>
        <p:spPr>
          <a:xfrm flipV="1">
            <a:off x="7582484" y="5381385"/>
            <a:ext cx="1013541" cy="437716"/>
          </a:xfrm>
          <a:prstGeom prst="line">
            <a:avLst/>
          </a:prstGeom>
          <a:ln w="25400">
            <a:solidFill>
              <a:srgbClr val="FF453D"/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09" name="Line"/>
          <p:cNvSpPr/>
          <p:nvPr/>
        </p:nvSpPr>
        <p:spPr>
          <a:xfrm flipV="1">
            <a:off x="9085476" y="3401717"/>
            <a:ext cx="1013542" cy="437716"/>
          </a:xfrm>
          <a:prstGeom prst="line">
            <a:avLst/>
          </a:prstGeom>
          <a:ln w="25400" cap="rnd">
            <a:solidFill>
              <a:srgbClr val="FF453D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0" name="Line"/>
          <p:cNvSpPr/>
          <p:nvPr/>
        </p:nvSpPr>
        <p:spPr>
          <a:xfrm flipV="1">
            <a:off x="8605515" y="3410308"/>
            <a:ext cx="1489235" cy="1974317"/>
          </a:xfrm>
          <a:prstGeom prst="line">
            <a:avLst/>
          </a:prstGeom>
          <a:ln w="25400" cap="rnd">
            <a:solidFill>
              <a:srgbClr val="FF453D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1" name="Line"/>
          <p:cNvSpPr/>
          <p:nvPr/>
        </p:nvSpPr>
        <p:spPr>
          <a:xfrm flipV="1">
            <a:off x="7587052" y="3406584"/>
            <a:ext cx="2486354" cy="2423627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4"/>
          <p:cNvSpPr txBox="1"/>
          <p:nvPr/>
        </p:nvSpPr>
        <p:spPr>
          <a:xfrm>
            <a:off x="9984814" y="3972465"/>
            <a:ext cx="24140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4</a:t>
            </a:r>
          </a:p>
        </p:txBody>
      </p:sp>
      <p:sp>
        <p:nvSpPr>
          <p:cNvPr id="214" name="Line"/>
          <p:cNvSpPr/>
          <p:nvPr/>
        </p:nvSpPr>
        <p:spPr>
          <a:xfrm flipV="1">
            <a:off x="7457184" y="4268724"/>
            <a:ext cx="2478678" cy="1203851"/>
          </a:xfrm>
          <a:prstGeom prst="line">
            <a:avLst/>
          </a:prstGeom>
          <a:ln w="25400">
            <a:solidFill>
              <a:srgbClr val="FF453D"/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5" name="Line"/>
          <p:cNvSpPr/>
          <p:nvPr/>
        </p:nvSpPr>
        <p:spPr>
          <a:xfrm flipH="1" flipV="1">
            <a:off x="9470561" y="3380105"/>
            <a:ext cx="499971" cy="881613"/>
          </a:xfrm>
          <a:prstGeom prst="line">
            <a:avLst/>
          </a:prstGeom>
          <a:ln w="25400" cap="rnd">
            <a:solidFill>
              <a:srgbClr val="FF453D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6" name="Line"/>
          <p:cNvSpPr/>
          <p:nvPr/>
        </p:nvSpPr>
        <p:spPr>
          <a:xfrm flipH="1">
            <a:off x="6931341" y="4607393"/>
            <a:ext cx="513774" cy="1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217" name="MathTypeImage.pdf" descr="MathTypeImage.pdf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861009" y="3716777"/>
            <a:ext cx="4522279" cy="2997326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Line"/>
          <p:cNvSpPr/>
          <p:nvPr/>
        </p:nvSpPr>
        <p:spPr>
          <a:xfrm flipV="1">
            <a:off x="7445114" y="2913111"/>
            <a:ext cx="1" cy="257590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9" name="Line"/>
          <p:cNvSpPr/>
          <p:nvPr/>
        </p:nvSpPr>
        <p:spPr>
          <a:xfrm>
            <a:off x="6151653" y="5487630"/>
            <a:ext cx="508319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0" name="Line"/>
          <p:cNvSpPr/>
          <p:nvPr/>
        </p:nvSpPr>
        <p:spPr>
          <a:xfrm flipH="1">
            <a:off x="5993680" y="5489485"/>
            <a:ext cx="1442455" cy="14424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1" name="x"/>
          <p:cNvSpPr txBox="1"/>
          <p:nvPr/>
        </p:nvSpPr>
        <p:spPr>
          <a:xfrm>
            <a:off x="11311852" y="5125457"/>
            <a:ext cx="3429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</a:t>
            </a:r>
          </a:p>
        </p:txBody>
      </p:sp>
      <p:sp>
        <p:nvSpPr>
          <p:cNvPr id="222" name="y"/>
          <p:cNvSpPr txBox="1"/>
          <p:nvPr/>
        </p:nvSpPr>
        <p:spPr>
          <a:xfrm>
            <a:off x="5457115" y="6914863"/>
            <a:ext cx="3429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y</a:t>
            </a:r>
          </a:p>
        </p:txBody>
      </p:sp>
      <p:sp>
        <p:nvSpPr>
          <p:cNvPr id="223" name="z"/>
          <p:cNvSpPr txBox="1"/>
          <p:nvPr/>
        </p:nvSpPr>
        <p:spPr>
          <a:xfrm>
            <a:off x="7273664" y="2118695"/>
            <a:ext cx="3429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z</a:t>
            </a:r>
          </a:p>
        </p:txBody>
      </p:sp>
      <p:sp>
        <p:nvSpPr>
          <p:cNvPr id="224" name="Line"/>
          <p:cNvSpPr/>
          <p:nvPr/>
        </p:nvSpPr>
        <p:spPr>
          <a:xfrm flipH="1">
            <a:off x="9957029" y="5481054"/>
            <a:ext cx="629741" cy="629741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5" name="Line"/>
          <p:cNvSpPr/>
          <p:nvPr/>
        </p:nvSpPr>
        <p:spPr>
          <a:xfrm flipH="1" flipV="1">
            <a:off x="6817041" y="6094057"/>
            <a:ext cx="3176221" cy="1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6" name="Line"/>
          <p:cNvSpPr/>
          <p:nvPr/>
        </p:nvSpPr>
        <p:spPr>
          <a:xfrm>
            <a:off x="9960397" y="4315050"/>
            <a:ext cx="1" cy="1800656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7" name="Circle"/>
          <p:cNvSpPr/>
          <p:nvPr/>
        </p:nvSpPr>
        <p:spPr>
          <a:xfrm>
            <a:off x="9909597" y="4213830"/>
            <a:ext cx="101601" cy="101470"/>
          </a:xfrm>
          <a:prstGeom prst="ellipse">
            <a:avLst/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28" name="6"/>
          <p:cNvSpPr txBox="1"/>
          <p:nvPr/>
        </p:nvSpPr>
        <p:spPr>
          <a:xfrm>
            <a:off x="10432874" y="5126477"/>
            <a:ext cx="241403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6</a:t>
            </a:r>
          </a:p>
        </p:txBody>
      </p:sp>
      <p:sp>
        <p:nvSpPr>
          <p:cNvPr id="229" name="-2"/>
          <p:cNvSpPr txBox="1"/>
          <p:nvPr/>
        </p:nvSpPr>
        <p:spPr>
          <a:xfrm>
            <a:off x="6495000" y="5878157"/>
            <a:ext cx="317526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-2</a:t>
            </a:r>
          </a:p>
        </p:txBody>
      </p:sp>
      <p:sp>
        <p:nvSpPr>
          <p:cNvPr id="230" name="Circle"/>
          <p:cNvSpPr/>
          <p:nvPr/>
        </p:nvSpPr>
        <p:spPr>
          <a:xfrm>
            <a:off x="7394314" y="5423973"/>
            <a:ext cx="101601" cy="101470"/>
          </a:xfrm>
          <a:prstGeom prst="ellipse">
            <a:avLst/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31" name="-1"/>
          <p:cNvSpPr txBox="1"/>
          <p:nvPr/>
        </p:nvSpPr>
        <p:spPr>
          <a:xfrm>
            <a:off x="6739438" y="5415386"/>
            <a:ext cx="317527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-1</a:t>
            </a:r>
          </a:p>
        </p:txBody>
      </p:sp>
      <p:sp>
        <p:nvSpPr>
          <p:cNvPr id="232" name="Line"/>
          <p:cNvSpPr/>
          <p:nvPr/>
        </p:nvSpPr>
        <p:spPr>
          <a:xfrm>
            <a:off x="6961701" y="4599671"/>
            <a:ext cx="1" cy="901214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33" name="2"/>
          <p:cNvSpPr txBox="1"/>
          <p:nvPr/>
        </p:nvSpPr>
        <p:spPr>
          <a:xfrm>
            <a:off x="7443300" y="4416893"/>
            <a:ext cx="24140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2</a:t>
            </a:r>
          </a:p>
        </p:txBody>
      </p:sp>
      <p:sp>
        <p:nvSpPr>
          <p:cNvPr id="234" name="Line"/>
          <p:cNvSpPr/>
          <p:nvPr/>
        </p:nvSpPr>
        <p:spPr>
          <a:xfrm flipV="1">
            <a:off x="6965883" y="3410050"/>
            <a:ext cx="2478678" cy="1203851"/>
          </a:xfrm>
          <a:prstGeom prst="line">
            <a:avLst/>
          </a:prstGeom>
          <a:ln w="25400" cap="rnd">
            <a:solidFill>
              <a:srgbClr val="FF453D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35" name="Line"/>
          <p:cNvSpPr/>
          <p:nvPr/>
        </p:nvSpPr>
        <p:spPr>
          <a:xfrm flipH="1">
            <a:off x="9469176" y="5468354"/>
            <a:ext cx="629741" cy="629741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36" name="Line"/>
          <p:cNvSpPr/>
          <p:nvPr/>
        </p:nvSpPr>
        <p:spPr>
          <a:xfrm>
            <a:off x="9463130" y="3387080"/>
            <a:ext cx="1" cy="2707109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37" name="6"/>
          <p:cNvSpPr txBox="1"/>
          <p:nvPr/>
        </p:nvSpPr>
        <p:spPr>
          <a:xfrm>
            <a:off x="9491589" y="3128209"/>
            <a:ext cx="24140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6</a:t>
            </a:r>
          </a:p>
        </p:txBody>
      </p:sp>
      <p:sp>
        <p:nvSpPr>
          <p:cNvPr id="238" name="Line"/>
          <p:cNvSpPr/>
          <p:nvPr/>
        </p:nvSpPr>
        <p:spPr>
          <a:xfrm flipV="1">
            <a:off x="7450231" y="3406673"/>
            <a:ext cx="2021964" cy="2064286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39" name="Circle"/>
          <p:cNvSpPr/>
          <p:nvPr/>
        </p:nvSpPr>
        <p:spPr>
          <a:xfrm>
            <a:off x="6910901" y="4543959"/>
            <a:ext cx="101601" cy="101470"/>
          </a:xfrm>
          <a:prstGeom prst="ellipse">
            <a:avLst/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40" name="Line"/>
          <p:cNvSpPr/>
          <p:nvPr/>
        </p:nvSpPr>
        <p:spPr>
          <a:xfrm flipH="1" flipV="1">
            <a:off x="6964901" y="4616618"/>
            <a:ext cx="484689" cy="846987"/>
          </a:xfrm>
          <a:prstGeom prst="line">
            <a:avLst/>
          </a:prstGeom>
          <a:ln w="25400">
            <a:solidFill>
              <a:srgbClr val="FF453D"/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vector produ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vector product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inner product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5600"/>
            </a:pPr>
            <a:r>
              <a:t>inner product</a:t>
            </a:r>
          </a:p>
          <a:p>
            <a:pPr>
              <a:defRPr sz="5600"/>
            </a:pPr>
            <a:r>
              <a:t>outer product</a:t>
            </a:r>
          </a:p>
          <a:p>
            <a:pPr>
              <a:defRPr sz="5600"/>
            </a:pPr>
            <a:r>
              <a:t>tensor product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Line"/>
          <p:cNvSpPr/>
          <p:nvPr/>
        </p:nvSpPr>
        <p:spPr>
          <a:xfrm flipV="1">
            <a:off x="9053273" y="2093336"/>
            <a:ext cx="1" cy="386787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47" name="Line"/>
          <p:cNvSpPr/>
          <p:nvPr/>
        </p:nvSpPr>
        <p:spPr>
          <a:xfrm>
            <a:off x="7971929" y="4800186"/>
            <a:ext cx="396467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48" name="x"/>
          <p:cNvSpPr txBox="1"/>
          <p:nvPr/>
        </p:nvSpPr>
        <p:spPr>
          <a:xfrm>
            <a:off x="11950107" y="4438012"/>
            <a:ext cx="3429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</a:t>
            </a:r>
          </a:p>
        </p:txBody>
      </p:sp>
      <p:sp>
        <p:nvSpPr>
          <p:cNvPr id="249" name="y"/>
          <p:cNvSpPr txBox="1"/>
          <p:nvPr/>
        </p:nvSpPr>
        <p:spPr>
          <a:xfrm>
            <a:off x="8881824" y="1418551"/>
            <a:ext cx="3429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y</a:t>
            </a:r>
          </a:p>
        </p:txBody>
      </p:sp>
      <p:sp>
        <p:nvSpPr>
          <p:cNvPr id="250" name="b = (3,0)"/>
          <p:cNvSpPr txBox="1"/>
          <p:nvPr/>
        </p:nvSpPr>
        <p:spPr>
          <a:xfrm>
            <a:off x="10062944" y="4863968"/>
            <a:ext cx="1001954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b = (3,0)</a:t>
            </a:r>
          </a:p>
        </p:txBody>
      </p:sp>
      <p:sp>
        <p:nvSpPr>
          <p:cNvPr id="251" name="Circle"/>
          <p:cNvSpPr/>
          <p:nvPr/>
        </p:nvSpPr>
        <p:spPr>
          <a:xfrm>
            <a:off x="10028880" y="3186904"/>
            <a:ext cx="101601" cy="101470"/>
          </a:xfrm>
          <a:prstGeom prst="ellipse">
            <a:avLst/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52" name="Circle"/>
          <p:cNvSpPr/>
          <p:nvPr/>
        </p:nvSpPr>
        <p:spPr>
          <a:xfrm>
            <a:off x="9002474" y="4749451"/>
            <a:ext cx="101601" cy="101470"/>
          </a:xfrm>
          <a:prstGeom prst="ellipse">
            <a:avLst/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53" name="Line"/>
          <p:cNvSpPr/>
          <p:nvPr/>
        </p:nvSpPr>
        <p:spPr>
          <a:xfrm flipV="1">
            <a:off x="9059942" y="3261231"/>
            <a:ext cx="1004323" cy="1525092"/>
          </a:xfrm>
          <a:prstGeom prst="line">
            <a:avLst/>
          </a:prstGeom>
          <a:ln w="25400">
            <a:solidFill>
              <a:srgbClr val="FF453D"/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54" name="Circle"/>
          <p:cNvSpPr/>
          <p:nvPr/>
        </p:nvSpPr>
        <p:spPr>
          <a:xfrm>
            <a:off x="10513121" y="4749451"/>
            <a:ext cx="101601" cy="101470"/>
          </a:xfrm>
          <a:prstGeom prst="ellipse">
            <a:avLst/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55" name="Line"/>
          <p:cNvSpPr/>
          <p:nvPr/>
        </p:nvSpPr>
        <p:spPr>
          <a:xfrm>
            <a:off x="9042325" y="4799554"/>
            <a:ext cx="1515468" cy="1"/>
          </a:xfrm>
          <a:prstGeom prst="line">
            <a:avLst/>
          </a:prstGeom>
          <a:ln w="25400">
            <a:solidFill>
              <a:srgbClr val="FF453D"/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56" name="Rectangle"/>
          <p:cNvSpPr/>
          <p:nvPr/>
        </p:nvSpPr>
        <p:spPr>
          <a:xfrm>
            <a:off x="3196323" y="3515894"/>
            <a:ext cx="661525" cy="6477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57" name="inner product"/>
          <p:cNvSpPr txBox="1"/>
          <p:nvPr/>
        </p:nvSpPr>
        <p:spPr>
          <a:xfrm>
            <a:off x="4469333" y="353029"/>
            <a:ext cx="406613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/>
            </a:lvl1pPr>
          </a:lstStyle>
          <a:p>
            <a:pPr/>
            <a:r>
              <a:t>inner product</a:t>
            </a:r>
          </a:p>
        </p:txBody>
      </p:sp>
      <p:sp>
        <p:nvSpPr>
          <p:cNvPr id="258" name="a = [2, 3]…"/>
          <p:cNvSpPr txBox="1"/>
          <p:nvPr/>
        </p:nvSpPr>
        <p:spPr>
          <a:xfrm>
            <a:off x="2608261" y="1695931"/>
            <a:ext cx="2016711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 = [2, 3]</a:t>
            </a:r>
          </a:p>
          <a:p>
            <a:pPr/>
            <a:r>
              <a:t>b = [3, 0]</a:t>
            </a:r>
          </a:p>
        </p:txBody>
      </p:sp>
      <p:sp>
        <p:nvSpPr>
          <p:cNvPr id="259" name="a = (2,3)"/>
          <p:cNvSpPr txBox="1"/>
          <p:nvPr/>
        </p:nvSpPr>
        <p:spPr>
          <a:xfrm>
            <a:off x="9635789" y="2831173"/>
            <a:ext cx="98938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a = (2,3)</a:t>
            </a:r>
          </a:p>
        </p:txBody>
      </p:sp>
      <p:sp>
        <p:nvSpPr>
          <p:cNvPr id="260" name="algebraic: a·b = 2x3 + 3x0"/>
          <p:cNvSpPr txBox="1"/>
          <p:nvPr/>
        </p:nvSpPr>
        <p:spPr>
          <a:xfrm>
            <a:off x="496053" y="3719094"/>
            <a:ext cx="554583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algebraic: a·b = 2x3 + 3x0</a:t>
            </a:r>
          </a:p>
        </p:txBody>
      </p:sp>
      <p:sp>
        <p:nvSpPr>
          <p:cNvPr id="261" name="geometric: a·b = |a||b|cos(θ)"/>
          <p:cNvSpPr txBox="1"/>
          <p:nvPr/>
        </p:nvSpPr>
        <p:spPr>
          <a:xfrm>
            <a:off x="464920" y="4789757"/>
            <a:ext cx="588645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geometric: a·b = |a||b|cos(θ)</a:t>
            </a:r>
          </a:p>
        </p:txBody>
      </p:sp>
      <p:sp>
        <p:nvSpPr>
          <p:cNvPr id="266" name="Connection Line"/>
          <p:cNvSpPr/>
          <p:nvPr/>
        </p:nvSpPr>
        <p:spPr>
          <a:xfrm>
            <a:off x="9192630" y="4590929"/>
            <a:ext cx="133600" cy="2073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01" h="21600" fill="norm" stroke="1" extrusionOk="0">
                <a:moveTo>
                  <a:pt x="0" y="0"/>
                </a:moveTo>
                <a:cubicBezTo>
                  <a:pt x="15304" y="2959"/>
                  <a:pt x="21600" y="10159"/>
                  <a:pt x="18889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63" name="θ"/>
          <p:cNvSpPr txBox="1"/>
          <p:nvPr/>
        </p:nvSpPr>
        <p:spPr>
          <a:xfrm>
            <a:off x="9309808" y="4416816"/>
            <a:ext cx="254720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8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/>
            <a:r>
              <a:t>θ</a:t>
            </a:r>
          </a:p>
        </p:txBody>
      </p:sp>
      <p:sp>
        <p:nvSpPr>
          <p:cNvPr id="264" name="How to measure informational similarity between a and b?"/>
          <p:cNvSpPr txBox="1"/>
          <p:nvPr/>
        </p:nvSpPr>
        <p:spPr>
          <a:xfrm>
            <a:off x="550799" y="6574049"/>
            <a:ext cx="1190320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How to measure informational similarity between a and b?</a:t>
            </a:r>
          </a:p>
        </p:txBody>
      </p:sp>
      <p:sp>
        <p:nvSpPr>
          <p:cNvPr id="265" name="cosine(θ)…"/>
          <p:cNvSpPr txBox="1"/>
          <p:nvPr/>
        </p:nvSpPr>
        <p:spPr>
          <a:xfrm>
            <a:off x="1498365" y="7630890"/>
            <a:ext cx="3541213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44500" indent="-444500" algn="just">
              <a:buSzPct val="75000"/>
              <a:buChar char="•"/>
            </a:pPr>
            <a:r>
              <a:t>cosine(θ)</a:t>
            </a:r>
          </a:p>
          <a:p>
            <a:pPr marL="444500" indent="-444500" algn="just">
              <a:buSzPct val="75000"/>
              <a:buChar char="•"/>
            </a:pPr>
            <a:r>
              <a:t>a-b distance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Line"/>
          <p:cNvSpPr/>
          <p:nvPr/>
        </p:nvSpPr>
        <p:spPr>
          <a:xfrm flipV="1">
            <a:off x="2370687" y="3280254"/>
            <a:ext cx="1" cy="386787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69" name="Line"/>
          <p:cNvSpPr/>
          <p:nvPr/>
        </p:nvSpPr>
        <p:spPr>
          <a:xfrm>
            <a:off x="1289343" y="5987103"/>
            <a:ext cx="396467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70" name="x"/>
          <p:cNvSpPr txBox="1"/>
          <p:nvPr/>
        </p:nvSpPr>
        <p:spPr>
          <a:xfrm>
            <a:off x="5267521" y="5624930"/>
            <a:ext cx="3429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</a:t>
            </a:r>
          </a:p>
        </p:txBody>
      </p:sp>
      <p:sp>
        <p:nvSpPr>
          <p:cNvPr id="271" name="y"/>
          <p:cNvSpPr txBox="1"/>
          <p:nvPr/>
        </p:nvSpPr>
        <p:spPr>
          <a:xfrm>
            <a:off x="2199238" y="2605469"/>
            <a:ext cx="3429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y</a:t>
            </a:r>
          </a:p>
        </p:txBody>
      </p:sp>
      <p:sp>
        <p:nvSpPr>
          <p:cNvPr id="272" name="b = (3,0)"/>
          <p:cNvSpPr txBox="1"/>
          <p:nvPr/>
        </p:nvSpPr>
        <p:spPr>
          <a:xfrm>
            <a:off x="3380358" y="6050886"/>
            <a:ext cx="100195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b = (3,0)</a:t>
            </a:r>
          </a:p>
        </p:txBody>
      </p:sp>
      <p:sp>
        <p:nvSpPr>
          <p:cNvPr id="273" name="Circle"/>
          <p:cNvSpPr/>
          <p:nvPr/>
        </p:nvSpPr>
        <p:spPr>
          <a:xfrm>
            <a:off x="2319887" y="3810245"/>
            <a:ext cx="101601" cy="101470"/>
          </a:xfrm>
          <a:prstGeom prst="ellipse">
            <a:avLst/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74" name="Circle"/>
          <p:cNvSpPr/>
          <p:nvPr/>
        </p:nvSpPr>
        <p:spPr>
          <a:xfrm>
            <a:off x="2319888" y="5936369"/>
            <a:ext cx="101601" cy="101470"/>
          </a:xfrm>
          <a:prstGeom prst="ellipse">
            <a:avLst/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75" name="Line"/>
          <p:cNvSpPr/>
          <p:nvPr/>
        </p:nvSpPr>
        <p:spPr>
          <a:xfrm flipV="1">
            <a:off x="2377356" y="3825497"/>
            <a:ext cx="1" cy="2147744"/>
          </a:xfrm>
          <a:prstGeom prst="line">
            <a:avLst/>
          </a:prstGeom>
          <a:ln w="25400">
            <a:solidFill>
              <a:srgbClr val="FF453D"/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76" name="Circle"/>
          <p:cNvSpPr/>
          <p:nvPr/>
        </p:nvSpPr>
        <p:spPr>
          <a:xfrm>
            <a:off x="3830535" y="5936369"/>
            <a:ext cx="101601" cy="101470"/>
          </a:xfrm>
          <a:prstGeom prst="ellipse">
            <a:avLst/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77" name="Line"/>
          <p:cNvSpPr/>
          <p:nvPr/>
        </p:nvSpPr>
        <p:spPr>
          <a:xfrm>
            <a:off x="2359739" y="5986472"/>
            <a:ext cx="1515468" cy="1"/>
          </a:xfrm>
          <a:prstGeom prst="line">
            <a:avLst/>
          </a:prstGeom>
          <a:ln w="25400">
            <a:solidFill>
              <a:srgbClr val="FF453D"/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78" name="inner product"/>
          <p:cNvSpPr txBox="1"/>
          <p:nvPr/>
        </p:nvSpPr>
        <p:spPr>
          <a:xfrm>
            <a:off x="4469333" y="353029"/>
            <a:ext cx="406613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/>
            </a:lvl1pPr>
          </a:lstStyle>
          <a:p>
            <a:pPr/>
            <a:r>
              <a:t>inner product</a:t>
            </a:r>
          </a:p>
        </p:txBody>
      </p:sp>
      <p:sp>
        <p:nvSpPr>
          <p:cNvPr id="279" name="a = (0,4)"/>
          <p:cNvSpPr txBox="1"/>
          <p:nvPr/>
        </p:nvSpPr>
        <p:spPr>
          <a:xfrm>
            <a:off x="2486117" y="3645033"/>
            <a:ext cx="98938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a = (0,4)</a:t>
            </a:r>
          </a:p>
        </p:txBody>
      </p:sp>
      <p:sp>
        <p:nvSpPr>
          <p:cNvPr id="296" name="Connection Line"/>
          <p:cNvSpPr/>
          <p:nvPr/>
        </p:nvSpPr>
        <p:spPr>
          <a:xfrm>
            <a:off x="2388113" y="5690904"/>
            <a:ext cx="263896" cy="2904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3220" y="2250"/>
                  <a:pt x="20420" y="9450"/>
                  <a:pt x="21600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81" name="90°"/>
          <p:cNvSpPr txBox="1"/>
          <p:nvPr/>
        </p:nvSpPr>
        <p:spPr>
          <a:xfrm>
            <a:off x="2603239" y="5543353"/>
            <a:ext cx="416249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4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/>
            <a:r>
              <a:t>90°</a:t>
            </a:r>
          </a:p>
        </p:txBody>
      </p:sp>
      <p:sp>
        <p:nvSpPr>
          <p:cNvPr id="282" name="Line"/>
          <p:cNvSpPr/>
          <p:nvPr/>
        </p:nvSpPr>
        <p:spPr>
          <a:xfrm flipV="1">
            <a:off x="8507254" y="3304093"/>
            <a:ext cx="1" cy="386787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83" name="Line"/>
          <p:cNvSpPr/>
          <p:nvPr/>
        </p:nvSpPr>
        <p:spPr>
          <a:xfrm>
            <a:off x="7425910" y="6010942"/>
            <a:ext cx="396467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84" name="x"/>
          <p:cNvSpPr txBox="1"/>
          <p:nvPr/>
        </p:nvSpPr>
        <p:spPr>
          <a:xfrm>
            <a:off x="11404087" y="5648769"/>
            <a:ext cx="3429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</a:t>
            </a:r>
          </a:p>
        </p:txBody>
      </p:sp>
      <p:sp>
        <p:nvSpPr>
          <p:cNvPr id="285" name="y"/>
          <p:cNvSpPr txBox="1"/>
          <p:nvPr/>
        </p:nvSpPr>
        <p:spPr>
          <a:xfrm>
            <a:off x="8335805" y="2629307"/>
            <a:ext cx="3429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y</a:t>
            </a:r>
          </a:p>
        </p:txBody>
      </p:sp>
      <p:sp>
        <p:nvSpPr>
          <p:cNvPr id="286" name="b = (3,0)"/>
          <p:cNvSpPr txBox="1"/>
          <p:nvPr/>
        </p:nvSpPr>
        <p:spPr>
          <a:xfrm>
            <a:off x="9277941" y="6050886"/>
            <a:ext cx="100195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b = (3,0)</a:t>
            </a:r>
          </a:p>
        </p:txBody>
      </p:sp>
      <p:sp>
        <p:nvSpPr>
          <p:cNvPr id="287" name="Circle"/>
          <p:cNvSpPr/>
          <p:nvPr/>
        </p:nvSpPr>
        <p:spPr>
          <a:xfrm>
            <a:off x="10340912" y="5959984"/>
            <a:ext cx="101601" cy="101470"/>
          </a:xfrm>
          <a:prstGeom prst="ellipse">
            <a:avLst/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8" name="Circle"/>
          <p:cNvSpPr/>
          <p:nvPr/>
        </p:nvSpPr>
        <p:spPr>
          <a:xfrm>
            <a:off x="8456455" y="5960208"/>
            <a:ext cx="101601" cy="101470"/>
          </a:xfrm>
          <a:prstGeom prst="ellipse">
            <a:avLst/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9" name="Line"/>
          <p:cNvSpPr/>
          <p:nvPr/>
        </p:nvSpPr>
        <p:spPr>
          <a:xfrm>
            <a:off x="8513922" y="6009779"/>
            <a:ext cx="1876297" cy="2022"/>
          </a:xfrm>
          <a:prstGeom prst="line">
            <a:avLst/>
          </a:prstGeom>
          <a:ln w="25400">
            <a:solidFill>
              <a:srgbClr val="FF453D"/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90" name="Circle"/>
          <p:cNvSpPr/>
          <p:nvPr/>
        </p:nvSpPr>
        <p:spPr>
          <a:xfrm>
            <a:off x="9967101" y="5960208"/>
            <a:ext cx="101601" cy="101470"/>
          </a:xfrm>
          <a:prstGeom prst="ellipse">
            <a:avLst/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91" name="Line"/>
          <p:cNvSpPr/>
          <p:nvPr/>
        </p:nvSpPr>
        <p:spPr>
          <a:xfrm>
            <a:off x="8496306" y="6010311"/>
            <a:ext cx="1515468" cy="1"/>
          </a:xfrm>
          <a:prstGeom prst="line">
            <a:avLst/>
          </a:prstGeom>
          <a:ln w="25400">
            <a:solidFill>
              <a:srgbClr val="FF453D"/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92" name="a = (4,0)"/>
          <p:cNvSpPr txBox="1"/>
          <p:nvPr/>
        </p:nvSpPr>
        <p:spPr>
          <a:xfrm>
            <a:off x="10287722" y="5581991"/>
            <a:ext cx="98938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a = (4,0)</a:t>
            </a:r>
          </a:p>
        </p:txBody>
      </p:sp>
      <p:sp>
        <p:nvSpPr>
          <p:cNvPr id="293" name="0°"/>
          <p:cNvSpPr txBox="1"/>
          <p:nvPr/>
        </p:nvSpPr>
        <p:spPr>
          <a:xfrm>
            <a:off x="8607666" y="5671696"/>
            <a:ext cx="30382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4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/>
            <a:r>
              <a:t>0°</a:t>
            </a:r>
          </a:p>
        </p:txBody>
      </p:sp>
      <p:sp>
        <p:nvSpPr>
          <p:cNvPr id="294" name="a·b = 4x3xcos(π/2)"/>
          <p:cNvSpPr txBox="1"/>
          <p:nvPr/>
        </p:nvSpPr>
        <p:spPr>
          <a:xfrm>
            <a:off x="1398782" y="8200930"/>
            <a:ext cx="397581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a·b = 4x3xcos(π/2)</a:t>
            </a:r>
          </a:p>
        </p:txBody>
      </p:sp>
      <p:sp>
        <p:nvSpPr>
          <p:cNvPr id="295" name="a·b = 4x3xcos(0)"/>
          <p:cNvSpPr txBox="1"/>
          <p:nvPr/>
        </p:nvSpPr>
        <p:spPr>
          <a:xfrm>
            <a:off x="7654683" y="8200930"/>
            <a:ext cx="359222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a·b = 4x3xcos(0)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Matri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Matrices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Line"/>
          <p:cNvSpPr/>
          <p:nvPr/>
        </p:nvSpPr>
        <p:spPr>
          <a:xfrm flipV="1">
            <a:off x="1517534" y="1974231"/>
            <a:ext cx="1" cy="287412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99" name="Line"/>
          <p:cNvSpPr/>
          <p:nvPr/>
        </p:nvSpPr>
        <p:spPr>
          <a:xfrm>
            <a:off x="1245456" y="4681080"/>
            <a:ext cx="31554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00" name="Math"/>
          <p:cNvSpPr txBox="1"/>
          <p:nvPr/>
        </p:nvSpPr>
        <p:spPr>
          <a:xfrm>
            <a:off x="4492383" y="4446130"/>
            <a:ext cx="79187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Math</a:t>
            </a:r>
          </a:p>
        </p:txBody>
      </p:sp>
      <p:sp>
        <p:nvSpPr>
          <p:cNvPr id="301" name="Science"/>
          <p:cNvSpPr txBox="1"/>
          <p:nvPr/>
        </p:nvSpPr>
        <p:spPr>
          <a:xfrm>
            <a:off x="909764" y="1388345"/>
            <a:ext cx="121554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Science</a:t>
            </a:r>
          </a:p>
        </p:txBody>
      </p:sp>
      <p:sp>
        <p:nvSpPr>
          <p:cNvPr id="302" name="Circle"/>
          <p:cNvSpPr/>
          <p:nvPr/>
        </p:nvSpPr>
        <p:spPr>
          <a:xfrm>
            <a:off x="2772361" y="3499061"/>
            <a:ext cx="101601" cy="101470"/>
          </a:xfrm>
          <a:prstGeom prst="ellipse">
            <a:avLst/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03" name="Circle"/>
          <p:cNvSpPr/>
          <p:nvPr/>
        </p:nvSpPr>
        <p:spPr>
          <a:xfrm>
            <a:off x="1889799" y="4142874"/>
            <a:ext cx="101601" cy="101470"/>
          </a:xfrm>
          <a:prstGeom prst="ellipse">
            <a:avLst/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04" name="Circle"/>
          <p:cNvSpPr/>
          <p:nvPr/>
        </p:nvSpPr>
        <p:spPr>
          <a:xfrm>
            <a:off x="3203032" y="3117051"/>
            <a:ext cx="101601" cy="101471"/>
          </a:xfrm>
          <a:prstGeom prst="ellipse">
            <a:avLst/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05" name="correlation…"/>
          <p:cNvSpPr txBox="1"/>
          <p:nvPr/>
        </p:nvSpPr>
        <p:spPr>
          <a:xfrm>
            <a:off x="4891328" y="280700"/>
            <a:ext cx="3222144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200"/>
            </a:pPr>
            <a:r>
              <a:t>correlation</a:t>
            </a:r>
          </a:p>
          <a:p>
            <a:pPr defTabSz="457200">
              <a:defRPr sz="240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-1≤r≤1</a:t>
            </a:r>
          </a:p>
        </p:txBody>
      </p:sp>
      <p:sp>
        <p:nvSpPr>
          <p:cNvPr id="306" name="Circle"/>
          <p:cNvSpPr/>
          <p:nvPr/>
        </p:nvSpPr>
        <p:spPr>
          <a:xfrm>
            <a:off x="2329422" y="3523344"/>
            <a:ext cx="101601" cy="101470"/>
          </a:xfrm>
          <a:prstGeom prst="ellipse">
            <a:avLst/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07" name="Circle"/>
          <p:cNvSpPr/>
          <p:nvPr/>
        </p:nvSpPr>
        <p:spPr>
          <a:xfrm>
            <a:off x="2951224" y="3239840"/>
            <a:ext cx="101601" cy="101470"/>
          </a:xfrm>
          <a:prstGeom prst="ellipse">
            <a:avLst/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08" name="Circle"/>
          <p:cNvSpPr/>
          <p:nvPr/>
        </p:nvSpPr>
        <p:spPr>
          <a:xfrm>
            <a:off x="2377081" y="4052752"/>
            <a:ext cx="101601" cy="101470"/>
          </a:xfrm>
          <a:prstGeom prst="ellipse">
            <a:avLst/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09" name="Circle"/>
          <p:cNvSpPr/>
          <p:nvPr/>
        </p:nvSpPr>
        <p:spPr>
          <a:xfrm>
            <a:off x="3663181" y="2676658"/>
            <a:ext cx="101601" cy="101470"/>
          </a:xfrm>
          <a:prstGeom prst="ellipse">
            <a:avLst/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10" name="Circle"/>
          <p:cNvSpPr/>
          <p:nvPr/>
        </p:nvSpPr>
        <p:spPr>
          <a:xfrm>
            <a:off x="2977973" y="3523344"/>
            <a:ext cx="101601" cy="101470"/>
          </a:xfrm>
          <a:prstGeom prst="ellipse">
            <a:avLst/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11" name="Circle"/>
          <p:cNvSpPr/>
          <p:nvPr/>
        </p:nvSpPr>
        <p:spPr>
          <a:xfrm>
            <a:off x="3227762" y="2781325"/>
            <a:ext cx="101601" cy="101470"/>
          </a:xfrm>
          <a:prstGeom prst="ellipse">
            <a:avLst/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12" name="Circle"/>
          <p:cNvSpPr/>
          <p:nvPr/>
        </p:nvSpPr>
        <p:spPr>
          <a:xfrm>
            <a:off x="2542992" y="3754203"/>
            <a:ext cx="101601" cy="101470"/>
          </a:xfrm>
          <a:prstGeom prst="ellipse">
            <a:avLst/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13" name="Line"/>
          <p:cNvSpPr/>
          <p:nvPr/>
        </p:nvSpPr>
        <p:spPr>
          <a:xfrm flipV="1">
            <a:off x="8515218" y="1989830"/>
            <a:ext cx="1" cy="287412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14" name="Line"/>
          <p:cNvSpPr/>
          <p:nvPr/>
        </p:nvSpPr>
        <p:spPr>
          <a:xfrm>
            <a:off x="8243140" y="4696679"/>
            <a:ext cx="31554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15" name="Math"/>
          <p:cNvSpPr txBox="1"/>
          <p:nvPr/>
        </p:nvSpPr>
        <p:spPr>
          <a:xfrm>
            <a:off x="11490066" y="4461729"/>
            <a:ext cx="79187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Math</a:t>
            </a:r>
          </a:p>
        </p:txBody>
      </p:sp>
      <p:sp>
        <p:nvSpPr>
          <p:cNvPr id="316" name="English"/>
          <p:cNvSpPr txBox="1"/>
          <p:nvPr/>
        </p:nvSpPr>
        <p:spPr>
          <a:xfrm>
            <a:off x="7958501" y="1403943"/>
            <a:ext cx="111343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English</a:t>
            </a:r>
          </a:p>
        </p:txBody>
      </p:sp>
      <p:sp>
        <p:nvSpPr>
          <p:cNvPr id="317" name="Circle"/>
          <p:cNvSpPr/>
          <p:nvPr/>
        </p:nvSpPr>
        <p:spPr>
          <a:xfrm>
            <a:off x="9948908" y="2781325"/>
            <a:ext cx="101601" cy="101470"/>
          </a:xfrm>
          <a:prstGeom prst="ellipse">
            <a:avLst/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18" name="Circle"/>
          <p:cNvSpPr/>
          <p:nvPr/>
        </p:nvSpPr>
        <p:spPr>
          <a:xfrm>
            <a:off x="8947752" y="3902328"/>
            <a:ext cx="101601" cy="101470"/>
          </a:xfrm>
          <a:prstGeom prst="ellipse">
            <a:avLst/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19" name="Circle"/>
          <p:cNvSpPr/>
          <p:nvPr/>
        </p:nvSpPr>
        <p:spPr>
          <a:xfrm>
            <a:off x="10562330" y="3239840"/>
            <a:ext cx="101601" cy="101470"/>
          </a:xfrm>
          <a:prstGeom prst="ellipse">
            <a:avLst/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20" name="Circle"/>
          <p:cNvSpPr/>
          <p:nvPr/>
        </p:nvSpPr>
        <p:spPr>
          <a:xfrm>
            <a:off x="9300387" y="3239840"/>
            <a:ext cx="101601" cy="101470"/>
          </a:xfrm>
          <a:prstGeom prst="ellipse">
            <a:avLst/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21" name="Circle"/>
          <p:cNvSpPr/>
          <p:nvPr/>
        </p:nvSpPr>
        <p:spPr>
          <a:xfrm>
            <a:off x="9770044" y="3376156"/>
            <a:ext cx="101601" cy="101470"/>
          </a:xfrm>
          <a:prstGeom prst="ellipse">
            <a:avLst/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22" name="Circle"/>
          <p:cNvSpPr/>
          <p:nvPr/>
        </p:nvSpPr>
        <p:spPr>
          <a:xfrm>
            <a:off x="9300387" y="4158472"/>
            <a:ext cx="101601" cy="101470"/>
          </a:xfrm>
          <a:prstGeom prst="ellipse">
            <a:avLst/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23" name="Circle"/>
          <p:cNvSpPr/>
          <p:nvPr/>
        </p:nvSpPr>
        <p:spPr>
          <a:xfrm>
            <a:off x="10978141" y="2803658"/>
            <a:ext cx="101601" cy="101470"/>
          </a:xfrm>
          <a:prstGeom prst="ellipse">
            <a:avLst/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24" name="Circle"/>
          <p:cNvSpPr/>
          <p:nvPr/>
        </p:nvSpPr>
        <p:spPr>
          <a:xfrm>
            <a:off x="10245917" y="3754203"/>
            <a:ext cx="101601" cy="101470"/>
          </a:xfrm>
          <a:prstGeom prst="ellipse">
            <a:avLst/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25" name="Circle"/>
          <p:cNvSpPr/>
          <p:nvPr/>
        </p:nvSpPr>
        <p:spPr>
          <a:xfrm>
            <a:off x="10562330" y="2420241"/>
            <a:ext cx="101601" cy="101470"/>
          </a:xfrm>
          <a:prstGeom prst="ellipse">
            <a:avLst/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26" name="Circle"/>
          <p:cNvSpPr/>
          <p:nvPr/>
        </p:nvSpPr>
        <p:spPr>
          <a:xfrm>
            <a:off x="9770044" y="4052752"/>
            <a:ext cx="101601" cy="101470"/>
          </a:xfrm>
          <a:prstGeom prst="ellipse">
            <a:avLst/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27" name="Line"/>
          <p:cNvSpPr/>
          <p:nvPr/>
        </p:nvSpPr>
        <p:spPr>
          <a:xfrm flipV="1">
            <a:off x="8534582" y="6138402"/>
            <a:ext cx="1" cy="287412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28" name="Line"/>
          <p:cNvSpPr/>
          <p:nvPr/>
        </p:nvSpPr>
        <p:spPr>
          <a:xfrm>
            <a:off x="8262504" y="8845251"/>
            <a:ext cx="31554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29" name="Height"/>
          <p:cNvSpPr txBox="1"/>
          <p:nvPr/>
        </p:nvSpPr>
        <p:spPr>
          <a:xfrm>
            <a:off x="11399397" y="8610301"/>
            <a:ext cx="101193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Height</a:t>
            </a:r>
          </a:p>
        </p:txBody>
      </p:sp>
      <p:sp>
        <p:nvSpPr>
          <p:cNvPr id="330" name="Math"/>
          <p:cNvSpPr txBox="1"/>
          <p:nvPr/>
        </p:nvSpPr>
        <p:spPr>
          <a:xfrm>
            <a:off x="8138647" y="5552516"/>
            <a:ext cx="79187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Math</a:t>
            </a:r>
          </a:p>
        </p:txBody>
      </p:sp>
      <p:sp>
        <p:nvSpPr>
          <p:cNvPr id="331" name="Circle"/>
          <p:cNvSpPr/>
          <p:nvPr/>
        </p:nvSpPr>
        <p:spPr>
          <a:xfrm>
            <a:off x="9789408" y="6720230"/>
            <a:ext cx="101601" cy="101470"/>
          </a:xfrm>
          <a:prstGeom prst="ellipse">
            <a:avLst/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32" name="Circle"/>
          <p:cNvSpPr/>
          <p:nvPr/>
        </p:nvSpPr>
        <p:spPr>
          <a:xfrm>
            <a:off x="8947752" y="7524729"/>
            <a:ext cx="101601" cy="101470"/>
          </a:xfrm>
          <a:prstGeom prst="ellipse">
            <a:avLst/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33" name="Circle"/>
          <p:cNvSpPr/>
          <p:nvPr/>
        </p:nvSpPr>
        <p:spPr>
          <a:xfrm>
            <a:off x="10822770" y="8066440"/>
            <a:ext cx="101601" cy="101471"/>
          </a:xfrm>
          <a:prstGeom prst="ellipse">
            <a:avLst/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34" name="Circle"/>
          <p:cNvSpPr/>
          <p:nvPr/>
        </p:nvSpPr>
        <p:spPr>
          <a:xfrm>
            <a:off x="9138943" y="6871647"/>
            <a:ext cx="101601" cy="101470"/>
          </a:xfrm>
          <a:prstGeom prst="ellipse">
            <a:avLst/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35" name="Circle"/>
          <p:cNvSpPr/>
          <p:nvPr/>
        </p:nvSpPr>
        <p:spPr>
          <a:xfrm>
            <a:off x="9770044" y="7478700"/>
            <a:ext cx="101601" cy="101470"/>
          </a:xfrm>
          <a:prstGeom prst="ellipse">
            <a:avLst/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36" name="Circle"/>
          <p:cNvSpPr/>
          <p:nvPr/>
        </p:nvSpPr>
        <p:spPr>
          <a:xfrm>
            <a:off x="9319751" y="8307044"/>
            <a:ext cx="101601" cy="101470"/>
          </a:xfrm>
          <a:prstGeom prst="ellipse">
            <a:avLst/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37" name="Circle"/>
          <p:cNvSpPr/>
          <p:nvPr/>
        </p:nvSpPr>
        <p:spPr>
          <a:xfrm>
            <a:off x="10978141" y="7230948"/>
            <a:ext cx="101601" cy="101470"/>
          </a:xfrm>
          <a:prstGeom prst="ellipse">
            <a:avLst/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38" name="Circle"/>
          <p:cNvSpPr/>
          <p:nvPr/>
        </p:nvSpPr>
        <p:spPr>
          <a:xfrm>
            <a:off x="10370752" y="7647427"/>
            <a:ext cx="101601" cy="101470"/>
          </a:xfrm>
          <a:prstGeom prst="ellipse">
            <a:avLst/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39" name="Circle"/>
          <p:cNvSpPr/>
          <p:nvPr/>
        </p:nvSpPr>
        <p:spPr>
          <a:xfrm>
            <a:off x="10370752" y="6510563"/>
            <a:ext cx="101601" cy="101470"/>
          </a:xfrm>
          <a:prstGeom prst="ellipse">
            <a:avLst/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40" name="Circle"/>
          <p:cNvSpPr/>
          <p:nvPr/>
        </p:nvSpPr>
        <p:spPr>
          <a:xfrm>
            <a:off x="10370752" y="8307044"/>
            <a:ext cx="101601" cy="101470"/>
          </a:xfrm>
          <a:prstGeom prst="ellipse">
            <a:avLst/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41" name="Line"/>
          <p:cNvSpPr/>
          <p:nvPr/>
        </p:nvSpPr>
        <p:spPr>
          <a:xfrm flipV="1">
            <a:off x="1512799" y="6092374"/>
            <a:ext cx="1" cy="287412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42" name="Line"/>
          <p:cNvSpPr/>
          <p:nvPr/>
        </p:nvSpPr>
        <p:spPr>
          <a:xfrm>
            <a:off x="1240721" y="8799223"/>
            <a:ext cx="31554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43" name="Coffee"/>
          <p:cNvSpPr txBox="1"/>
          <p:nvPr/>
        </p:nvSpPr>
        <p:spPr>
          <a:xfrm>
            <a:off x="4380205" y="8564273"/>
            <a:ext cx="100675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Coffee</a:t>
            </a:r>
          </a:p>
        </p:txBody>
      </p:sp>
      <p:sp>
        <p:nvSpPr>
          <p:cNvPr id="344" name="Sleep"/>
          <p:cNvSpPr txBox="1"/>
          <p:nvPr/>
        </p:nvSpPr>
        <p:spPr>
          <a:xfrm>
            <a:off x="1066115" y="5506488"/>
            <a:ext cx="8933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Sleep</a:t>
            </a:r>
          </a:p>
        </p:txBody>
      </p:sp>
      <p:sp>
        <p:nvSpPr>
          <p:cNvPr id="345" name="Circle"/>
          <p:cNvSpPr/>
          <p:nvPr/>
        </p:nvSpPr>
        <p:spPr>
          <a:xfrm>
            <a:off x="2767625" y="7617204"/>
            <a:ext cx="101601" cy="101470"/>
          </a:xfrm>
          <a:prstGeom prst="ellipse">
            <a:avLst/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46" name="Circle"/>
          <p:cNvSpPr/>
          <p:nvPr/>
        </p:nvSpPr>
        <p:spPr>
          <a:xfrm>
            <a:off x="1889799" y="6740152"/>
            <a:ext cx="101601" cy="101470"/>
          </a:xfrm>
          <a:prstGeom prst="ellipse">
            <a:avLst/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47" name="Circle"/>
          <p:cNvSpPr/>
          <p:nvPr/>
        </p:nvSpPr>
        <p:spPr>
          <a:xfrm>
            <a:off x="3403166" y="8307044"/>
            <a:ext cx="101601" cy="101470"/>
          </a:xfrm>
          <a:prstGeom prst="ellipse">
            <a:avLst/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48" name="Circle"/>
          <p:cNvSpPr/>
          <p:nvPr/>
        </p:nvSpPr>
        <p:spPr>
          <a:xfrm>
            <a:off x="2329422" y="7068930"/>
            <a:ext cx="101601" cy="101470"/>
          </a:xfrm>
          <a:prstGeom prst="ellipse">
            <a:avLst/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49" name="Circle"/>
          <p:cNvSpPr/>
          <p:nvPr/>
        </p:nvSpPr>
        <p:spPr>
          <a:xfrm>
            <a:off x="3203032" y="7524729"/>
            <a:ext cx="101601" cy="101470"/>
          </a:xfrm>
          <a:prstGeom prst="ellipse">
            <a:avLst/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50" name="Circle"/>
          <p:cNvSpPr/>
          <p:nvPr/>
        </p:nvSpPr>
        <p:spPr>
          <a:xfrm>
            <a:off x="2542992" y="7902774"/>
            <a:ext cx="101601" cy="101471"/>
          </a:xfrm>
          <a:prstGeom prst="ellipse">
            <a:avLst/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51" name="Circle"/>
          <p:cNvSpPr/>
          <p:nvPr/>
        </p:nvSpPr>
        <p:spPr>
          <a:xfrm>
            <a:off x="3620971" y="7902774"/>
            <a:ext cx="101601" cy="101471"/>
          </a:xfrm>
          <a:prstGeom prst="ellipse">
            <a:avLst/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52" name="Circle"/>
          <p:cNvSpPr/>
          <p:nvPr/>
        </p:nvSpPr>
        <p:spPr>
          <a:xfrm>
            <a:off x="2946489" y="8307044"/>
            <a:ext cx="101601" cy="101470"/>
          </a:xfrm>
          <a:prstGeom prst="ellipse">
            <a:avLst/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53" name="Circle"/>
          <p:cNvSpPr/>
          <p:nvPr/>
        </p:nvSpPr>
        <p:spPr>
          <a:xfrm>
            <a:off x="2951224" y="7230948"/>
            <a:ext cx="101601" cy="101470"/>
          </a:xfrm>
          <a:prstGeom prst="ellipse">
            <a:avLst/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54" name="Circle"/>
          <p:cNvSpPr/>
          <p:nvPr/>
        </p:nvSpPr>
        <p:spPr>
          <a:xfrm>
            <a:off x="2124627" y="7625818"/>
            <a:ext cx="101601" cy="101470"/>
          </a:xfrm>
          <a:prstGeom prst="ellipse">
            <a:avLst/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Line"/>
          <p:cNvSpPr/>
          <p:nvPr/>
        </p:nvSpPr>
        <p:spPr>
          <a:xfrm flipV="1">
            <a:off x="1517534" y="1974231"/>
            <a:ext cx="1" cy="287412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57" name="Line"/>
          <p:cNvSpPr/>
          <p:nvPr/>
        </p:nvSpPr>
        <p:spPr>
          <a:xfrm>
            <a:off x="1245456" y="4681080"/>
            <a:ext cx="315541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58" name="Math"/>
          <p:cNvSpPr txBox="1"/>
          <p:nvPr/>
        </p:nvSpPr>
        <p:spPr>
          <a:xfrm>
            <a:off x="4492383" y="4446130"/>
            <a:ext cx="79187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Math</a:t>
            </a:r>
          </a:p>
        </p:txBody>
      </p:sp>
      <p:sp>
        <p:nvSpPr>
          <p:cNvPr id="359" name="Science"/>
          <p:cNvSpPr txBox="1"/>
          <p:nvPr/>
        </p:nvSpPr>
        <p:spPr>
          <a:xfrm>
            <a:off x="909764" y="1388345"/>
            <a:ext cx="121554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Science</a:t>
            </a:r>
          </a:p>
        </p:txBody>
      </p:sp>
      <p:sp>
        <p:nvSpPr>
          <p:cNvPr id="360" name="Circle"/>
          <p:cNvSpPr/>
          <p:nvPr/>
        </p:nvSpPr>
        <p:spPr>
          <a:xfrm>
            <a:off x="2772361" y="3499061"/>
            <a:ext cx="101601" cy="101470"/>
          </a:xfrm>
          <a:prstGeom prst="ellipse">
            <a:avLst/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61" name="Circle"/>
          <p:cNvSpPr/>
          <p:nvPr/>
        </p:nvSpPr>
        <p:spPr>
          <a:xfrm>
            <a:off x="1889799" y="4142874"/>
            <a:ext cx="101601" cy="101470"/>
          </a:xfrm>
          <a:prstGeom prst="ellipse">
            <a:avLst/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62" name="Circle"/>
          <p:cNvSpPr/>
          <p:nvPr/>
        </p:nvSpPr>
        <p:spPr>
          <a:xfrm>
            <a:off x="3203032" y="3117051"/>
            <a:ext cx="101601" cy="101471"/>
          </a:xfrm>
          <a:prstGeom prst="ellipse">
            <a:avLst/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63" name="correlation = cosine"/>
          <p:cNvSpPr txBox="1"/>
          <p:nvPr/>
        </p:nvSpPr>
        <p:spPr>
          <a:xfrm>
            <a:off x="3517036" y="458500"/>
            <a:ext cx="597072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200"/>
            </a:lvl1pPr>
          </a:lstStyle>
          <a:p>
            <a:pPr/>
            <a:r>
              <a:t>correlation = cosine</a:t>
            </a:r>
          </a:p>
        </p:txBody>
      </p:sp>
      <p:sp>
        <p:nvSpPr>
          <p:cNvPr id="364" name="Circle"/>
          <p:cNvSpPr/>
          <p:nvPr/>
        </p:nvSpPr>
        <p:spPr>
          <a:xfrm>
            <a:off x="2329422" y="3523344"/>
            <a:ext cx="101601" cy="101470"/>
          </a:xfrm>
          <a:prstGeom prst="ellipse">
            <a:avLst/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65" name="Circle"/>
          <p:cNvSpPr/>
          <p:nvPr/>
        </p:nvSpPr>
        <p:spPr>
          <a:xfrm>
            <a:off x="2951224" y="3239840"/>
            <a:ext cx="101601" cy="101470"/>
          </a:xfrm>
          <a:prstGeom prst="ellipse">
            <a:avLst/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66" name="Circle"/>
          <p:cNvSpPr/>
          <p:nvPr/>
        </p:nvSpPr>
        <p:spPr>
          <a:xfrm>
            <a:off x="2377081" y="4052752"/>
            <a:ext cx="101601" cy="101470"/>
          </a:xfrm>
          <a:prstGeom prst="ellipse">
            <a:avLst/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67" name="Circle"/>
          <p:cNvSpPr/>
          <p:nvPr/>
        </p:nvSpPr>
        <p:spPr>
          <a:xfrm>
            <a:off x="3663181" y="2676658"/>
            <a:ext cx="101601" cy="101470"/>
          </a:xfrm>
          <a:prstGeom prst="ellipse">
            <a:avLst/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68" name="Circle"/>
          <p:cNvSpPr/>
          <p:nvPr/>
        </p:nvSpPr>
        <p:spPr>
          <a:xfrm>
            <a:off x="2977973" y="3523344"/>
            <a:ext cx="101601" cy="101470"/>
          </a:xfrm>
          <a:prstGeom prst="ellipse">
            <a:avLst/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69" name="Circle"/>
          <p:cNvSpPr/>
          <p:nvPr/>
        </p:nvSpPr>
        <p:spPr>
          <a:xfrm>
            <a:off x="3227762" y="2781325"/>
            <a:ext cx="101601" cy="101470"/>
          </a:xfrm>
          <a:prstGeom prst="ellipse">
            <a:avLst/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70" name="Circle"/>
          <p:cNvSpPr/>
          <p:nvPr/>
        </p:nvSpPr>
        <p:spPr>
          <a:xfrm>
            <a:off x="2542992" y="3754203"/>
            <a:ext cx="101601" cy="101470"/>
          </a:xfrm>
          <a:prstGeom prst="ellipse">
            <a:avLst/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71" name="science = [90, 48, 60, 89, 25, 48, 55, 72, 36, 51]…"/>
          <p:cNvSpPr txBox="1"/>
          <p:nvPr/>
        </p:nvSpPr>
        <p:spPr>
          <a:xfrm>
            <a:off x="4797965" y="6011615"/>
            <a:ext cx="7762546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sz="2800"/>
            </a:pPr>
            <a:r>
              <a:t>science = [90, 48, 60, 89, 25, 48, 55, 72, 36, 51]</a:t>
            </a:r>
          </a:p>
          <a:p>
            <a:pPr algn="r">
              <a:defRPr sz="2800"/>
            </a:pPr>
            <a:r>
              <a:t>math = [92, 54, 55, 92, 30, 41, 56, 74, 39, 48]</a:t>
            </a:r>
          </a:p>
        </p:txBody>
      </p:sp>
      <p:sp>
        <p:nvSpPr>
          <p:cNvPr id="372" name="Rounded Rectangle"/>
          <p:cNvSpPr/>
          <p:nvPr/>
        </p:nvSpPr>
        <p:spPr>
          <a:xfrm>
            <a:off x="6640933" y="5859215"/>
            <a:ext cx="432589" cy="1270001"/>
          </a:xfrm>
          <a:prstGeom prst="roundRect">
            <a:avLst>
              <a:gd name="adj" fmla="val 44037"/>
            </a:avLst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73" name="student 1"/>
          <p:cNvSpPr txBox="1"/>
          <p:nvPr/>
        </p:nvSpPr>
        <p:spPr>
          <a:xfrm>
            <a:off x="4132951" y="2268049"/>
            <a:ext cx="124328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student 1</a:t>
            </a:r>
          </a:p>
        </p:txBody>
      </p:sp>
      <p:cxnSp>
        <p:nvCxnSpPr>
          <p:cNvPr id="374" name="Connection Line"/>
          <p:cNvCxnSpPr>
            <a:stCxn id="372" idx="0"/>
            <a:endCxn id="367" idx="0"/>
          </p:cNvCxnSpPr>
          <p:nvPr/>
        </p:nvCxnSpPr>
        <p:spPr>
          <a:xfrm flipH="1" flipV="1">
            <a:off x="3713981" y="2727393"/>
            <a:ext cx="3143247" cy="3766823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tailEnd type="stealth"/>
          </a:ln>
        </p:spPr>
      </p:cxnSp>
      <p:sp>
        <p:nvSpPr>
          <p:cNvPr id="375" name="a·b = |a||b|cos(θ)…"/>
          <p:cNvSpPr txBox="1"/>
          <p:nvPr/>
        </p:nvSpPr>
        <p:spPr>
          <a:xfrm>
            <a:off x="3825585" y="7605413"/>
            <a:ext cx="4539997" cy="12025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a·b = |a||b|cos(θ)</a:t>
            </a:r>
          </a:p>
          <a:p>
            <a:pPr/>
            <a:r>
              <a:t>→ cos(θ) = a·b / |a||b|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4748063-sine-wave-icons-download-free-vector-icons-noun-project-sine-wave-png-200_200.png" descr="4748063-sine-wave-icons-download-free-vector-icons-noun-project-sine-wave-png-200_200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98654" y="3137156"/>
            <a:ext cx="2540001" cy="1659803"/>
          </a:xfrm>
          <a:prstGeom prst="rect">
            <a:avLst/>
          </a:prstGeom>
          <a:ln w="12700">
            <a:miter lim="400000"/>
          </a:ln>
        </p:spPr>
      </p:pic>
      <p:sp>
        <p:nvSpPr>
          <p:cNvPr id="378" name="Line"/>
          <p:cNvSpPr/>
          <p:nvPr/>
        </p:nvSpPr>
        <p:spPr>
          <a:xfrm flipV="1">
            <a:off x="2285645" y="3179997"/>
            <a:ext cx="1" cy="1574050"/>
          </a:xfrm>
          <a:prstGeom prst="line">
            <a:avLst/>
          </a:prstGeom>
          <a:ln w="25400" cap="rnd">
            <a:solidFill>
              <a:srgbClr val="000000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79" name="inner product…"/>
          <p:cNvSpPr txBox="1"/>
          <p:nvPr/>
        </p:nvSpPr>
        <p:spPr>
          <a:xfrm>
            <a:off x="4390085" y="113317"/>
            <a:ext cx="4224630" cy="167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200"/>
            </a:pPr>
            <a:r>
              <a:t>inner product</a:t>
            </a:r>
          </a:p>
          <a:p>
            <a:pPr>
              <a:defRPr sz="5200"/>
            </a:pPr>
            <a:r>
              <a:t>signal vectors</a:t>
            </a:r>
          </a:p>
        </p:txBody>
      </p:sp>
      <p:sp>
        <p:nvSpPr>
          <p:cNvPr id="380" name="Line"/>
          <p:cNvSpPr/>
          <p:nvPr/>
        </p:nvSpPr>
        <p:spPr>
          <a:xfrm flipV="1">
            <a:off x="1702635" y="3175000"/>
            <a:ext cx="1" cy="1574800"/>
          </a:xfrm>
          <a:prstGeom prst="line">
            <a:avLst/>
          </a:prstGeom>
          <a:ln w="25400" cap="rnd">
            <a:solidFill>
              <a:srgbClr val="000000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81" name="Line"/>
          <p:cNvSpPr/>
          <p:nvPr/>
        </p:nvSpPr>
        <p:spPr>
          <a:xfrm flipV="1">
            <a:off x="4033234" y="3179997"/>
            <a:ext cx="1" cy="1574050"/>
          </a:xfrm>
          <a:prstGeom prst="line">
            <a:avLst/>
          </a:prstGeom>
          <a:ln w="25400" cap="rnd">
            <a:solidFill>
              <a:srgbClr val="000000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82" name="Line"/>
          <p:cNvSpPr/>
          <p:nvPr/>
        </p:nvSpPr>
        <p:spPr>
          <a:xfrm flipV="1">
            <a:off x="2868654" y="3179997"/>
            <a:ext cx="1" cy="1574050"/>
          </a:xfrm>
          <a:prstGeom prst="line">
            <a:avLst/>
          </a:prstGeom>
          <a:ln w="25400" cap="rnd">
            <a:solidFill>
              <a:srgbClr val="000000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83" name="Line"/>
          <p:cNvSpPr/>
          <p:nvPr/>
        </p:nvSpPr>
        <p:spPr>
          <a:xfrm flipV="1">
            <a:off x="3450944" y="3179997"/>
            <a:ext cx="1" cy="1574050"/>
          </a:xfrm>
          <a:prstGeom prst="line">
            <a:avLst/>
          </a:prstGeom>
          <a:ln w="25400" cap="rnd">
            <a:solidFill>
              <a:srgbClr val="000000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84" name="Line"/>
          <p:cNvSpPr/>
          <p:nvPr/>
        </p:nvSpPr>
        <p:spPr>
          <a:xfrm flipV="1">
            <a:off x="1994140" y="3179997"/>
            <a:ext cx="1" cy="1574050"/>
          </a:xfrm>
          <a:prstGeom prst="line">
            <a:avLst/>
          </a:prstGeom>
          <a:ln w="25400" cap="rnd">
            <a:solidFill>
              <a:srgbClr val="000000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85" name="Line"/>
          <p:cNvSpPr/>
          <p:nvPr/>
        </p:nvSpPr>
        <p:spPr>
          <a:xfrm flipV="1">
            <a:off x="2576790" y="3179997"/>
            <a:ext cx="1" cy="1574050"/>
          </a:xfrm>
          <a:prstGeom prst="line">
            <a:avLst/>
          </a:prstGeom>
          <a:ln w="25400" cap="rnd">
            <a:solidFill>
              <a:srgbClr val="000000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86" name="Line"/>
          <p:cNvSpPr/>
          <p:nvPr/>
        </p:nvSpPr>
        <p:spPr>
          <a:xfrm flipV="1">
            <a:off x="3159439" y="3179997"/>
            <a:ext cx="1" cy="1574050"/>
          </a:xfrm>
          <a:prstGeom prst="line">
            <a:avLst/>
          </a:prstGeom>
          <a:ln w="25400" cap="rnd">
            <a:solidFill>
              <a:srgbClr val="000000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87" name="Line"/>
          <p:cNvSpPr/>
          <p:nvPr/>
        </p:nvSpPr>
        <p:spPr>
          <a:xfrm flipV="1">
            <a:off x="3742089" y="3179997"/>
            <a:ext cx="1" cy="1574050"/>
          </a:xfrm>
          <a:prstGeom prst="line">
            <a:avLst/>
          </a:prstGeom>
          <a:ln w="25400" cap="rnd">
            <a:solidFill>
              <a:srgbClr val="000000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88" name="Circle"/>
          <p:cNvSpPr/>
          <p:nvPr/>
        </p:nvSpPr>
        <p:spPr>
          <a:xfrm>
            <a:off x="1968559" y="3661897"/>
            <a:ext cx="51162" cy="51162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89" name="Circle"/>
          <p:cNvSpPr/>
          <p:nvPr/>
        </p:nvSpPr>
        <p:spPr>
          <a:xfrm>
            <a:off x="1677054" y="3966841"/>
            <a:ext cx="51162" cy="51162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90" name="Circle"/>
          <p:cNvSpPr/>
          <p:nvPr/>
        </p:nvSpPr>
        <p:spPr>
          <a:xfrm>
            <a:off x="2258575" y="3559467"/>
            <a:ext cx="51162" cy="51162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91" name="Circle"/>
          <p:cNvSpPr/>
          <p:nvPr/>
        </p:nvSpPr>
        <p:spPr>
          <a:xfrm>
            <a:off x="2556289" y="3661897"/>
            <a:ext cx="51162" cy="51162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92" name="Circle"/>
          <p:cNvSpPr/>
          <p:nvPr/>
        </p:nvSpPr>
        <p:spPr>
          <a:xfrm>
            <a:off x="2843764" y="3941441"/>
            <a:ext cx="51162" cy="51162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93" name="Circle"/>
          <p:cNvSpPr/>
          <p:nvPr/>
        </p:nvSpPr>
        <p:spPr>
          <a:xfrm>
            <a:off x="3125879" y="4224016"/>
            <a:ext cx="51162" cy="51162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94" name="Circle"/>
          <p:cNvSpPr/>
          <p:nvPr/>
        </p:nvSpPr>
        <p:spPr>
          <a:xfrm>
            <a:off x="3424329" y="4319266"/>
            <a:ext cx="51162" cy="51162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95" name="Circle"/>
          <p:cNvSpPr/>
          <p:nvPr/>
        </p:nvSpPr>
        <p:spPr>
          <a:xfrm>
            <a:off x="3716509" y="4224016"/>
            <a:ext cx="51162" cy="51162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96" name="Circle"/>
          <p:cNvSpPr/>
          <p:nvPr/>
        </p:nvSpPr>
        <p:spPr>
          <a:xfrm>
            <a:off x="4007654" y="3941441"/>
            <a:ext cx="51162" cy="51162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97" name="a = [0, 0.85, 1, 0.85, 0, -0.85, -1, -0.85, 0]"/>
          <p:cNvSpPr txBox="1"/>
          <p:nvPr/>
        </p:nvSpPr>
        <p:spPr>
          <a:xfrm>
            <a:off x="4889069" y="3757472"/>
            <a:ext cx="573755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a = [0, 0.85, 1, 0.85, 0, -0.85, -1, -0.85, 0]</a:t>
            </a:r>
          </a:p>
        </p:txBody>
      </p:sp>
      <p:sp>
        <p:nvSpPr>
          <p:cNvPr id="398" name="b = [0, 0.85, 1, 0.85, 0, -0.85, -1, -0.85, 0]"/>
          <p:cNvSpPr txBox="1"/>
          <p:nvPr/>
        </p:nvSpPr>
        <p:spPr>
          <a:xfrm>
            <a:off x="4880686" y="5879306"/>
            <a:ext cx="575432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b = [0, 0.85, 1, 0.85, 0, -0.85, -1, -0.85, 0]</a:t>
            </a:r>
          </a:p>
        </p:txBody>
      </p:sp>
      <p:sp>
        <p:nvSpPr>
          <p:cNvPr id="399" name="0°"/>
          <p:cNvSpPr txBox="1"/>
          <p:nvPr/>
        </p:nvSpPr>
        <p:spPr>
          <a:xfrm>
            <a:off x="1550725" y="4996672"/>
            <a:ext cx="30382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4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/>
            <a:r>
              <a:t>0°</a:t>
            </a:r>
          </a:p>
        </p:txBody>
      </p:sp>
      <p:sp>
        <p:nvSpPr>
          <p:cNvPr id="400" name="a·b = ?"/>
          <p:cNvSpPr txBox="1"/>
          <p:nvPr/>
        </p:nvSpPr>
        <p:spPr>
          <a:xfrm>
            <a:off x="4958453" y="8007020"/>
            <a:ext cx="155951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a·b = ?</a:t>
            </a:r>
          </a:p>
        </p:txBody>
      </p:sp>
      <p:pic>
        <p:nvPicPr>
          <p:cNvPr id="401" name="4748063-sine-wave-icons-download-free-vector-icons-noun-project-sine-wave-png-200_200.png" descr="4748063-sine-wave-icons-download-free-vector-icons-noun-project-sine-wave-png-200_200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98654" y="5463158"/>
            <a:ext cx="2540001" cy="1659802"/>
          </a:xfrm>
          <a:prstGeom prst="rect">
            <a:avLst/>
          </a:prstGeom>
          <a:ln w="12700">
            <a:miter lim="400000"/>
          </a:ln>
        </p:spPr>
      </p:pic>
      <p:sp>
        <p:nvSpPr>
          <p:cNvPr id="402" name="Line"/>
          <p:cNvSpPr/>
          <p:nvPr/>
        </p:nvSpPr>
        <p:spPr>
          <a:xfrm flipV="1">
            <a:off x="2285645" y="5505998"/>
            <a:ext cx="1" cy="1574050"/>
          </a:xfrm>
          <a:prstGeom prst="line">
            <a:avLst/>
          </a:prstGeom>
          <a:ln w="25400" cap="rnd">
            <a:solidFill>
              <a:srgbClr val="000000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03" name="Line"/>
          <p:cNvSpPr/>
          <p:nvPr/>
        </p:nvSpPr>
        <p:spPr>
          <a:xfrm flipV="1">
            <a:off x="1702635" y="5501001"/>
            <a:ext cx="1" cy="1574801"/>
          </a:xfrm>
          <a:prstGeom prst="line">
            <a:avLst/>
          </a:prstGeom>
          <a:ln w="25400" cap="rnd">
            <a:solidFill>
              <a:srgbClr val="000000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04" name="Line"/>
          <p:cNvSpPr/>
          <p:nvPr/>
        </p:nvSpPr>
        <p:spPr>
          <a:xfrm flipV="1">
            <a:off x="4033234" y="5505998"/>
            <a:ext cx="1" cy="1574050"/>
          </a:xfrm>
          <a:prstGeom prst="line">
            <a:avLst/>
          </a:prstGeom>
          <a:ln w="25400" cap="rnd">
            <a:solidFill>
              <a:srgbClr val="000000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05" name="Line"/>
          <p:cNvSpPr/>
          <p:nvPr/>
        </p:nvSpPr>
        <p:spPr>
          <a:xfrm flipV="1">
            <a:off x="2868654" y="5505998"/>
            <a:ext cx="1" cy="1574050"/>
          </a:xfrm>
          <a:prstGeom prst="line">
            <a:avLst/>
          </a:prstGeom>
          <a:ln w="25400" cap="rnd">
            <a:solidFill>
              <a:srgbClr val="000000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06" name="Line"/>
          <p:cNvSpPr/>
          <p:nvPr/>
        </p:nvSpPr>
        <p:spPr>
          <a:xfrm flipV="1">
            <a:off x="3450944" y="5505998"/>
            <a:ext cx="1" cy="1574050"/>
          </a:xfrm>
          <a:prstGeom prst="line">
            <a:avLst/>
          </a:prstGeom>
          <a:ln w="25400" cap="rnd">
            <a:solidFill>
              <a:srgbClr val="000000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07" name="Line"/>
          <p:cNvSpPr/>
          <p:nvPr/>
        </p:nvSpPr>
        <p:spPr>
          <a:xfrm flipV="1">
            <a:off x="1994140" y="5505998"/>
            <a:ext cx="1" cy="1574050"/>
          </a:xfrm>
          <a:prstGeom prst="line">
            <a:avLst/>
          </a:prstGeom>
          <a:ln w="25400" cap="rnd">
            <a:solidFill>
              <a:srgbClr val="000000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08" name="Line"/>
          <p:cNvSpPr/>
          <p:nvPr/>
        </p:nvSpPr>
        <p:spPr>
          <a:xfrm flipV="1">
            <a:off x="2576790" y="5505998"/>
            <a:ext cx="1" cy="1574050"/>
          </a:xfrm>
          <a:prstGeom prst="line">
            <a:avLst/>
          </a:prstGeom>
          <a:ln w="25400" cap="rnd">
            <a:solidFill>
              <a:srgbClr val="000000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09" name="Line"/>
          <p:cNvSpPr/>
          <p:nvPr/>
        </p:nvSpPr>
        <p:spPr>
          <a:xfrm flipV="1">
            <a:off x="3159439" y="5505998"/>
            <a:ext cx="1" cy="1574050"/>
          </a:xfrm>
          <a:prstGeom prst="line">
            <a:avLst/>
          </a:prstGeom>
          <a:ln w="25400" cap="rnd">
            <a:solidFill>
              <a:srgbClr val="000000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10" name="Line"/>
          <p:cNvSpPr/>
          <p:nvPr/>
        </p:nvSpPr>
        <p:spPr>
          <a:xfrm flipV="1">
            <a:off x="3742089" y="5505998"/>
            <a:ext cx="1" cy="1574050"/>
          </a:xfrm>
          <a:prstGeom prst="line">
            <a:avLst/>
          </a:prstGeom>
          <a:ln w="25400" cap="rnd">
            <a:solidFill>
              <a:srgbClr val="000000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11" name="Circle"/>
          <p:cNvSpPr/>
          <p:nvPr/>
        </p:nvSpPr>
        <p:spPr>
          <a:xfrm>
            <a:off x="1968559" y="5987898"/>
            <a:ext cx="51162" cy="51162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12" name="Circle"/>
          <p:cNvSpPr/>
          <p:nvPr/>
        </p:nvSpPr>
        <p:spPr>
          <a:xfrm>
            <a:off x="1677054" y="6292843"/>
            <a:ext cx="51162" cy="51162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13" name="Circle"/>
          <p:cNvSpPr/>
          <p:nvPr/>
        </p:nvSpPr>
        <p:spPr>
          <a:xfrm>
            <a:off x="2258575" y="5885469"/>
            <a:ext cx="51162" cy="51162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14" name="Circle"/>
          <p:cNvSpPr/>
          <p:nvPr/>
        </p:nvSpPr>
        <p:spPr>
          <a:xfrm>
            <a:off x="2556289" y="5987898"/>
            <a:ext cx="51162" cy="51162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15" name="Circle"/>
          <p:cNvSpPr/>
          <p:nvPr/>
        </p:nvSpPr>
        <p:spPr>
          <a:xfrm>
            <a:off x="2843764" y="6267443"/>
            <a:ext cx="51162" cy="51162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16" name="Circle"/>
          <p:cNvSpPr/>
          <p:nvPr/>
        </p:nvSpPr>
        <p:spPr>
          <a:xfrm>
            <a:off x="3125879" y="6550018"/>
            <a:ext cx="51162" cy="51162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17" name="Circle"/>
          <p:cNvSpPr/>
          <p:nvPr/>
        </p:nvSpPr>
        <p:spPr>
          <a:xfrm>
            <a:off x="3424329" y="6645268"/>
            <a:ext cx="51162" cy="51162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18" name="Circle"/>
          <p:cNvSpPr/>
          <p:nvPr/>
        </p:nvSpPr>
        <p:spPr>
          <a:xfrm>
            <a:off x="3716509" y="6550018"/>
            <a:ext cx="51162" cy="51162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19" name="Circle"/>
          <p:cNvSpPr/>
          <p:nvPr/>
        </p:nvSpPr>
        <p:spPr>
          <a:xfrm>
            <a:off x="4007654" y="6267443"/>
            <a:ext cx="51162" cy="51162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4748063-sine-wave-icons-download-free-vector-icons-noun-project-sine-wave-png-200_200.png" descr="4748063-sine-wave-icons-download-free-vector-icons-noun-project-sine-wave-png-200_200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98654" y="3137156"/>
            <a:ext cx="2540001" cy="1659803"/>
          </a:xfrm>
          <a:prstGeom prst="rect">
            <a:avLst/>
          </a:prstGeom>
          <a:ln w="12700">
            <a:miter lim="400000"/>
          </a:ln>
        </p:spPr>
      </p:pic>
      <p:sp>
        <p:nvSpPr>
          <p:cNvPr id="422" name="Line"/>
          <p:cNvSpPr/>
          <p:nvPr/>
        </p:nvSpPr>
        <p:spPr>
          <a:xfrm flipV="1">
            <a:off x="2285645" y="3179997"/>
            <a:ext cx="1" cy="1574050"/>
          </a:xfrm>
          <a:prstGeom prst="line">
            <a:avLst/>
          </a:prstGeom>
          <a:ln w="25400" cap="rnd">
            <a:solidFill>
              <a:srgbClr val="000000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23" name="inner product…"/>
          <p:cNvSpPr txBox="1"/>
          <p:nvPr/>
        </p:nvSpPr>
        <p:spPr>
          <a:xfrm>
            <a:off x="4390085" y="113317"/>
            <a:ext cx="4224630" cy="167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200"/>
            </a:pPr>
            <a:r>
              <a:t>inner product</a:t>
            </a:r>
          </a:p>
          <a:p>
            <a:pPr>
              <a:defRPr sz="5200"/>
            </a:pPr>
            <a:r>
              <a:t>signal vectors</a:t>
            </a:r>
          </a:p>
        </p:txBody>
      </p:sp>
      <p:sp>
        <p:nvSpPr>
          <p:cNvPr id="424" name="Line"/>
          <p:cNvSpPr/>
          <p:nvPr/>
        </p:nvSpPr>
        <p:spPr>
          <a:xfrm flipV="1">
            <a:off x="1702635" y="3175000"/>
            <a:ext cx="1" cy="1574800"/>
          </a:xfrm>
          <a:prstGeom prst="line">
            <a:avLst/>
          </a:prstGeom>
          <a:ln w="25400" cap="rnd">
            <a:solidFill>
              <a:srgbClr val="000000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25" name="Line"/>
          <p:cNvSpPr/>
          <p:nvPr/>
        </p:nvSpPr>
        <p:spPr>
          <a:xfrm flipV="1">
            <a:off x="4033234" y="3179997"/>
            <a:ext cx="1" cy="1574050"/>
          </a:xfrm>
          <a:prstGeom prst="line">
            <a:avLst/>
          </a:prstGeom>
          <a:ln w="25400" cap="rnd">
            <a:solidFill>
              <a:srgbClr val="000000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26" name="Line"/>
          <p:cNvSpPr/>
          <p:nvPr/>
        </p:nvSpPr>
        <p:spPr>
          <a:xfrm flipV="1">
            <a:off x="2868654" y="3179997"/>
            <a:ext cx="1" cy="1574050"/>
          </a:xfrm>
          <a:prstGeom prst="line">
            <a:avLst/>
          </a:prstGeom>
          <a:ln w="25400" cap="rnd">
            <a:solidFill>
              <a:srgbClr val="000000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27" name="Line"/>
          <p:cNvSpPr/>
          <p:nvPr/>
        </p:nvSpPr>
        <p:spPr>
          <a:xfrm flipV="1">
            <a:off x="3450944" y="3179997"/>
            <a:ext cx="1" cy="1574050"/>
          </a:xfrm>
          <a:prstGeom prst="line">
            <a:avLst/>
          </a:prstGeom>
          <a:ln w="25400" cap="rnd">
            <a:solidFill>
              <a:srgbClr val="000000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28" name="Line"/>
          <p:cNvSpPr/>
          <p:nvPr/>
        </p:nvSpPr>
        <p:spPr>
          <a:xfrm flipV="1">
            <a:off x="1994140" y="3179997"/>
            <a:ext cx="1" cy="1574050"/>
          </a:xfrm>
          <a:prstGeom prst="line">
            <a:avLst/>
          </a:prstGeom>
          <a:ln w="25400" cap="rnd">
            <a:solidFill>
              <a:srgbClr val="000000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29" name="Line"/>
          <p:cNvSpPr/>
          <p:nvPr/>
        </p:nvSpPr>
        <p:spPr>
          <a:xfrm flipV="1">
            <a:off x="2576790" y="3179997"/>
            <a:ext cx="1" cy="1574050"/>
          </a:xfrm>
          <a:prstGeom prst="line">
            <a:avLst/>
          </a:prstGeom>
          <a:ln w="25400" cap="rnd">
            <a:solidFill>
              <a:srgbClr val="000000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30" name="Line"/>
          <p:cNvSpPr/>
          <p:nvPr/>
        </p:nvSpPr>
        <p:spPr>
          <a:xfrm flipV="1">
            <a:off x="3159439" y="3179997"/>
            <a:ext cx="1" cy="1574050"/>
          </a:xfrm>
          <a:prstGeom prst="line">
            <a:avLst/>
          </a:prstGeom>
          <a:ln w="25400" cap="rnd">
            <a:solidFill>
              <a:srgbClr val="000000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31" name="Line"/>
          <p:cNvSpPr/>
          <p:nvPr/>
        </p:nvSpPr>
        <p:spPr>
          <a:xfrm flipV="1">
            <a:off x="3742089" y="3179997"/>
            <a:ext cx="1" cy="1574050"/>
          </a:xfrm>
          <a:prstGeom prst="line">
            <a:avLst/>
          </a:prstGeom>
          <a:ln w="25400" cap="rnd">
            <a:solidFill>
              <a:srgbClr val="000000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444" name="Group"/>
          <p:cNvGrpSpPr/>
          <p:nvPr/>
        </p:nvGrpSpPr>
        <p:grpSpPr>
          <a:xfrm>
            <a:off x="1683746" y="5549453"/>
            <a:ext cx="2369818" cy="1660660"/>
            <a:chOff x="0" y="0"/>
            <a:chExt cx="2369816" cy="1660658"/>
          </a:xfrm>
        </p:grpSpPr>
        <p:grpSp>
          <p:nvGrpSpPr>
            <p:cNvPr id="434" name="Group"/>
            <p:cNvGrpSpPr/>
            <p:nvPr/>
          </p:nvGrpSpPr>
          <p:grpSpPr>
            <a:xfrm>
              <a:off x="-1" y="0"/>
              <a:ext cx="2369818" cy="1660659"/>
              <a:chOff x="0" y="0"/>
              <a:chExt cx="2369816" cy="1660658"/>
            </a:xfrm>
          </p:grpSpPr>
          <p:pic>
            <p:nvPicPr>
              <p:cNvPr id="432" name="4748063-sine-wave-icons-download-free-vector-icons-noun-project-sine-wave-png-200_200.png" descr="4748063-sine-wave-icons-download-free-vector-icons-noun-project-sine-wave-png-200_200.png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rcRect l="25304" t="0" r="0" b="0"/>
              <a:stretch>
                <a:fillRect/>
              </a:stretch>
            </p:blipFill>
            <p:spPr>
              <a:xfrm>
                <a:off x="0" y="0"/>
                <a:ext cx="1897264" cy="16598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33" name="4748063-sine-wave-icons-download-free-vector-icons-noun-project-sine-wave-png-200_200.png" descr="4748063-sine-wave-icons-download-free-vector-icons-noun-project-sine-wave-png-200_200.png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rcRect l="0" t="0" r="73036" b="0"/>
              <a:stretch>
                <a:fillRect/>
              </a:stretch>
            </p:blipFill>
            <p:spPr>
              <a:xfrm>
                <a:off x="1684948" y="856"/>
                <a:ext cx="684869" cy="16598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435" name="Line"/>
            <p:cNvSpPr/>
            <p:nvPr/>
          </p:nvSpPr>
          <p:spPr>
            <a:xfrm flipV="1">
              <a:off x="11216" y="43611"/>
              <a:ext cx="1" cy="1574801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436" name="Line"/>
            <p:cNvSpPr/>
            <p:nvPr/>
          </p:nvSpPr>
          <p:spPr>
            <a:xfrm flipV="1">
              <a:off x="2341816" y="48609"/>
              <a:ext cx="1" cy="157405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437" name="Line"/>
            <p:cNvSpPr/>
            <p:nvPr/>
          </p:nvSpPr>
          <p:spPr>
            <a:xfrm flipV="1">
              <a:off x="1177236" y="48609"/>
              <a:ext cx="1" cy="157405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438" name="Line"/>
            <p:cNvSpPr/>
            <p:nvPr/>
          </p:nvSpPr>
          <p:spPr>
            <a:xfrm flipV="1">
              <a:off x="1759526" y="48609"/>
              <a:ext cx="1" cy="157405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439" name="Line"/>
            <p:cNvSpPr/>
            <p:nvPr/>
          </p:nvSpPr>
          <p:spPr>
            <a:xfrm flipV="1">
              <a:off x="594226" y="48609"/>
              <a:ext cx="1" cy="157405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440" name="Line"/>
            <p:cNvSpPr/>
            <p:nvPr/>
          </p:nvSpPr>
          <p:spPr>
            <a:xfrm flipV="1">
              <a:off x="302721" y="48609"/>
              <a:ext cx="1" cy="157405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441" name="Line"/>
            <p:cNvSpPr/>
            <p:nvPr/>
          </p:nvSpPr>
          <p:spPr>
            <a:xfrm flipV="1">
              <a:off x="885371" y="48609"/>
              <a:ext cx="1" cy="157405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442" name="Line"/>
            <p:cNvSpPr/>
            <p:nvPr/>
          </p:nvSpPr>
          <p:spPr>
            <a:xfrm flipV="1">
              <a:off x="1468021" y="48609"/>
              <a:ext cx="1" cy="157405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443" name="Line"/>
            <p:cNvSpPr/>
            <p:nvPr/>
          </p:nvSpPr>
          <p:spPr>
            <a:xfrm flipV="1">
              <a:off x="2050671" y="48609"/>
              <a:ext cx="1" cy="157405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</p:grpSp>
      <p:sp>
        <p:nvSpPr>
          <p:cNvPr id="445" name="Circle"/>
          <p:cNvSpPr/>
          <p:nvPr/>
        </p:nvSpPr>
        <p:spPr>
          <a:xfrm>
            <a:off x="1968559" y="3661897"/>
            <a:ext cx="51162" cy="51162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46" name="Circle"/>
          <p:cNvSpPr/>
          <p:nvPr/>
        </p:nvSpPr>
        <p:spPr>
          <a:xfrm>
            <a:off x="1677054" y="3966841"/>
            <a:ext cx="51162" cy="51162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47" name="Circle"/>
          <p:cNvSpPr/>
          <p:nvPr/>
        </p:nvSpPr>
        <p:spPr>
          <a:xfrm>
            <a:off x="2258575" y="3559467"/>
            <a:ext cx="51162" cy="51162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48" name="Circle"/>
          <p:cNvSpPr/>
          <p:nvPr/>
        </p:nvSpPr>
        <p:spPr>
          <a:xfrm>
            <a:off x="2556289" y="3661897"/>
            <a:ext cx="51162" cy="51162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49" name="Circle"/>
          <p:cNvSpPr/>
          <p:nvPr/>
        </p:nvSpPr>
        <p:spPr>
          <a:xfrm>
            <a:off x="2843764" y="3941441"/>
            <a:ext cx="51162" cy="51162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50" name="Circle"/>
          <p:cNvSpPr/>
          <p:nvPr/>
        </p:nvSpPr>
        <p:spPr>
          <a:xfrm>
            <a:off x="3125879" y="4224016"/>
            <a:ext cx="51162" cy="51162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51" name="Circle"/>
          <p:cNvSpPr/>
          <p:nvPr/>
        </p:nvSpPr>
        <p:spPr>
          <a:xfrm>
            <a:off x="3424329" y="4319266"/>
            <a:ext cx="51162" cy="51162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52" name="Circle"/>
          <p:cNvSpPr/>
          <p:nvPr/>
        </p:nvSpPr>
        <p:spPr>
          <a:xfrm>
            <a:off x="3716509" y="4224016"/>
            <a:ext cx="51162" cy="51162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53" name="Circle"/>
          <p:cNvSpPr/>
          <p:nvPr/>
        </p:nvSpPr>
        <p:spPr>
          <a:xfrm>
            <a:off x="4007654" y="3941441"/>
            <a:ext cx="51162" cy="51162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54" name="Circle"/>
          <p:cNvSpPr/>
          <p:nvPr/>
        </p:nvSpPr>
        <p:spPr>
          <a:xfrm>
            <a:off x="4009779" y="5974231"/>
            <a:ext cx="51162" cy="51162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55" name="Circle"/>
          <p:cNvSpPr/>
          <p:nvPr/>
        </p:nvSpPr>
        <p:spPr>
          <a:xfrm>
            <a:off x="3718274" y="6088675"/>
            <a:ext cx="51162" cy="51162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56" name="Circle"/>
          <p:cNvSpPr/>
          <p:nvPr/>
        </p:nvSpPr>
        <p:spPr>
          <a:xfrm>
            <a:off x="1663585" y="5974303"/>
            <a:ext cx="51162" cy="51162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57" name="Circle"/>
          <p:cNvSpPr/>
          <p:nvPr/>
        </p:nvSpPr>
        <p:spPr>
          <a:xfrm>
            <a:off x="1961299" y="6051332"/>
            <a:ext cx="51162" cy="51162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58" name="Circle"/>
          <p:cNvSpPr/>
          <p:nvPr/>
        </p:nvSpPr>
        <p:spPr>
          <a:xfrm>
            <a:off x="2248775" y="6305477"/>
            <a:ext cx="51162" cy="51162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59" name="Circle"/>
          <p:cNvSpPr/>
          <p:nvPr/>
        </p:nvSpPr>
        <p:spPr>
          <a:xfrm>
            <a:off x="2543589" y="6626152"/>
            <a:ext cx="51162" cy="51162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60" name="Circle"/>
          <p:cNvSpPr/>
          <p:nvPr/>
        </p:nvSpPr>
        <p:spPr>
          <a:xfrm>
            <a:off x="2842039" y="6734102"/>
            <a:ext cx="51162" cy="51162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61" name="Circle"/>
          <p:cNvSpPr/>
          <p:nvPr/>
        </p:nvSpPr>
        <p:spPr>
          <a:xfrm>
            <a:off x="3121519" y="6651552"/>
            <a:ext cx="51162" cy="51162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62" name="Circle"/>
          <p:cNvSpPr/>
          <p:nvPr/>
        </p:nvSpPr>
        <p:spPr>
          <a:xfrm>
            <a:off x="3412664" y="6394377"/>
            <a:ext cx="51162" cy="51162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63" name="a = [0, 0.85, 1, 0.85, 0, -0.85, -1, -0.85, 0]"/>
          <p:cNvSpPr txBox="1"/>
          <p:nvPr/>
        </p:nvSpPr>
        <p:spPr>
          <a:xfrm>
            <a:off x="4889069" y="3757472"/>
            <a:ext cx="573755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a = [0, 0.85, 1, 0.85, 0, -0.85, -1, -0.85, 0]</a:t>
            </a:r>
          </a:p>
        </p:txBody>
      </p:sp>
      <p:sp>
        <p:nvSpPr>
          <p:cNvPr id="464" name="b = [1, 0.85, 0, -0.85, -1, -0.85, 0, 0.85, 1]"/>
          <p:cNvSpPr txBox="1"/>
          <p:nvPr/>
        </p:nvSpPr>
        <p:spPr>
          <a:xfrm>
            <a:off x="4880686" y="5879306"/>
            <a:ext cx="575432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b = [1, 0.85, 0, -0.85, -1, -0.85, 0, 0.85, 1]</a:t>
            </a:r>
          </a:p>
        </p:txBody>
      </p:sp>
      <p:sp>
        <p:nvSpPr>
          <p:cNvPr id="465" name="Line"/>
          <p:cNvSpPr/>
          <p:nvPr/>
        </p:nvSpPr>
        <p:spPr>
          <a:xfrm>
            <a:off x="1651464" y="5262070"/>
            <a:ext cx="68535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66" name="90°"/>
          <p:cNvSpPr txBox="1"/>
          <p:nvPr/>
        </p:nvSpPr>
        <p:spPr>
          <a:xfrm>
            <a:off x="1786016" y="4884699"/>
            <a:ext cx="416249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4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/>
            <a:r>
              <a:t>90°</a:t>
            </a:r>
          </a:p>
        </p:txBody>
      </p:sp>
      <p:sp>
        <p:nvSpPr>
          <p:cNvPr id="467" name="a·b = ?"/>
          <p:cNvSpPr txBox="1"/>
          <p:nvPr/>
        </p:nvSpPr>
        <p:spPr>
          <a:xfrm>
            <a:off x="4958453" y="8007020"/>
            <a:ext cx="155951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a·b = 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inner product…"/>
          <p:cNvSpPr txBox="1"/>
          <p:nvPr/>
        </p:nvSpPr>
        <p:spPr>
          <a:xfrm>
            <a:off x="4390085" y="113317"/>
            <a:ext cx="4224630" cy="167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200"/>
            </a:pPr>
            <a:r>
              <a:t>inner product</a:t>
            </a:r>
          </a:p>
          <a:p>
            <a:pPr>
              <a:defRPr sz="5200"/>
            </a:pPr>
            <a:r>
              <a:t>signal vectors</a:t>
            </a:r>
          </a:p>
        </p:txBody>
      </p:sp>
      <p:grpSp>
        <p:nvGrpSpPr>
          <p:cNvPr id="474" name="Group"/>
          <p:cNvGrpSpPr/>
          <p:nvPr/>
        </p:nvGrpSpPr>
        <p:grpSpPr>
          <a:xfrm>
            <a:off x="1598654" y="4668055"/>
            <a:ext cx="9521747" cy="2565401"/>
            <a:chOff x="0" y="0"/>
            <a:chExt cx="9521745" cy="2565400"/>
          </a:xfrm>
        </p:grpSpPr>
        <p:pic>
          <p:nvPicPr>
            <p:cNvPr id="470" name="4748063-sine-wave-icons-download-free-vector-icons-noun-project-sine-wave-png-200_200.png" descr="4748063-sine-wave-icons-download-free-vector-icons-noun-project-sine-wave-png-200_200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25400"/>
              <a:ext cx="2540000" cy="254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71" name="4748063-sine-wave-icons-download-free-vector-icons-noun-project-sine-wave-png-200_200.png" descr="4748063-sine-wave-icons-download-free-vector-icons-noun-project-sine-wave-png-200_200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2321785" y="25400"/>
              <a:ext cx="2540001" cy="254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72" name="4748063-sine-wave-icons-download-free-vector-icons-noun-project-sine-wave-png-200_200.png" descr="4748063-sine-wave-icons-download-free-vector-icons-noun-project-sine-wave-png-200_200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4659958" y="0"/>
              <a:ext cx="2540001" cy="254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73" name="4748063-sine-wave-icons-download-free-vector-icons-noun-project-sine-wave-png-200_200.png" descr="4748063-sine-wave-icons-download-free-vector-icons-noun-project-sine-wave-png-200_200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6981745" y="0"/>
              <a:ext cx="2540001" cy="254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79" name="Group"/>
          <p:cNvGrpSpPr/>
          <p:nvPr/>
        </p:nvGrpSpPr>
        <p:grpSpPr>
          <a:xfrm>
            <a:off x="1598654" y="2231558"/>
            <a:ext cx="9521747" cy="2565401"/>
            <a:chOff x="0" y="0"/>
            <a:chExt cx="9521745" cy="2565400"/>
          </a:xfrm>
        </p:grpSpPr>
        <p:pic>
          <p:nvPicPr>
            <p:cNvPr id="475" name="4748063-sine-wave-icons-download-free-vector-icons-noun-project-sine-wave-png-200_200.png" descr="4748063-sine-wave-icons-download-free-vector-icons-noun-project-sine-wave-png-200_200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25400"/>
              <a:ext cx="2540000" cy="254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76" name="4748063-sine-wave-icons-download-free-vector-icons-noun-project-sine-wave-png-200_200.png" descr="4748063-sine-wave-icons-download-free-vector-icons-noun-project-sine-wave-png-200_200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2321785" y="25400"/>
              <a:ext cx="2540001" cy="254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77" name="4748063-sine-wave-icons-download-free-vector-icons-noun-project-sine-wave-png-200_200.png" descr="4748063-sine-wave-icons-download-free-vector-icons-noun-project-sine-wave-png-200_200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4659958" y="0"/>
              <a:ext cx="2540001" cy="254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78" name="4748063-sine-wave-icons-download-free-vector-icons-noun-project-sine-wave-png-200_200.png" descr="4748063-sine-wave-icons-download-free-vector-icons-noun-project-sine-wave-png-200_200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6981745" y="0"/>
              <a:ext cx="2540001" cy="254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178538 0.000150" origin="layout" pathEditMode="relative">
                                      <p:cBhvr>
                                        <p:cTn id="6" dur="20000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MathTypeImage.pdf" descr="MathType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10185" y="3087908"/>
            <a:ext cx="5584466" cy="38241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Vec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Vectors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MathTypeImage.pdf" descr="MathType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20295" y="2857500"/>
            <a:ext cx="2564248" cy="40386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MathTypeImage.pdf" descr="MathTypeImage.pdf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3938190" y="4011414"/>
            <a:ext cx="5128496" cy="17308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a sequence of numb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sequence of numbers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MathTypeImage.pdf" descr="MathTypeImage.pdf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495877" y="3464563"/>
            <a:ext cx="2179611" cy="2500143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Line"/>
          <p:cNvSpPr/>
          <p:nvPr/>
        </p:nvSpPr>
        <p:spPr>
          <a:xfrm flipV="1">
            <a:off x="7587052" y="3830494"/>
            <a:ext cx="1489235" cy="1974317"/>
          </a:xfrm>
          <a:prstGeom prst="line">
            <a:avLst/>
          </a:prstGeom>
          <a:ln w="25400">
            <a:solidFill>
              <a:srgbClr val="FF453D"/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5" name="Line"/>
          <p:cNvSpPr/>
          <p:nvPr/>
        </p:nvSpPr>
        <p:spPr>
          <a:xfrm flipV="1">
            <a:off x="7580384" y="3111824"/>
            <a:ext cx="1" cy="386787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6" name="Line"/>
          <p:cNvSpPr/>
          <p:nvPr/>
        </p:nvSpPr>
        <p:spPr>
          <a:xfrm>
            <a:off x="6499039" y="5818673"/>
            <a:ext cx="396467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7" name="x"/>
          <p:cNvSpPr txBox="1"/>
          <p:nvPr/>
        </p:nvSpPr>
        <p:spPr>
          <a:xfrm>
            <a:off x="10477217" y="5456500"/>
            <a:ext cx="3429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</a:t>
            </a:r>
          </a:p>
        </p:txBody>
      </p:sp>
      <p:sp>
        <p:nvSpPr>
          <p:cNvPr id="138" name="y"/>
          <p:cNvSpPr txBox="1"/>
          <p:nvPr/>
        </p:nvSpPr>
        <p:spPr>
          <a:xfrm>
            <a:off x="7408934" y="2437038"/>
            <a:ext cx="3429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y</a:t>
            </a:r>
          </a:p>
        </p:txBody>
      </p:sp>
      <p:sp>
        <p:nvSpPr>
          <p:cNvPr id="139" name="3"/>
          <p:cNvSpPr txBox="1"/>
          <p:nvPr/>
        </p:nvSpPr>
        <p:spPr>
          <a:xfrm>
            <a:off x="8970330" y="5793556"/>
            <a:ext cx="24140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3</a:t>
            </a:r>
          </a:p>
        </p:txBody>
      </p:sp>
      <p:sp>
        <p:nvSpPr>
          <p:cNvPr id="140" name="4"/>
          <p:cNvSpPr txBox="1"/>
          <p:nvPr/>
        </p:nvSpPr>
        <p:spPr>
          <a:xfrm>
            <a:off x="7271382" y="3649688"/>
            <a:ext cx="241403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4</a:t>
            </a:r>
          </a:p>
        </p:txBody>
      </p:sp>
      <p:sp>
        <p:nvSpPr>
          <p:cNvPr id="141" name="Circle"/>
          <p:cNvSpPr/>
          <p:nvPr/>
        </p:nvSpPr>
        <p:spPr>
          <a:xfrm>
            <a:off x="9040231" y="3789453"/>
            <a:ext cx="101601" cy="101470"/>
          </a:xfrm>
          <a:prstGeom prst="ellipse">
            <a:avLst/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2" name="Circle"/>
          <p:cNvSpPr/>
          <p:nvPr/>
        </p:nvSpPr>
        <p:spPr>
          <a:xfrm>
            <a:off x="7529584" y="5767939"/>
            <a:ext cx="101601" cy="101470"/>
          </a:xfrm>
          <a:prstGeom prst="ellipse">
            <a:avLst/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MathTypeImage.pdf" descr="MathTypeImage.pdf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495877" y="3464563"/>
            <a:ext cx="2500142" cy="3654054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Line"/>
          <p:cNvSpPr/>
          <p:nvPr/>
        </p:nvSpPr>
        <p:spPr>
          <a:xfrm flipV="1">
            <a:off x="7445114" y="2913111"/>
            <a:ext cx="1" cy="257590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6" name="Line"/>
          <p:cNvSpPr/>
          <p:nvPr/>
        </p:nvSpPr>
        <p:spPr>
          <a:xfrm>
            <a:off x="7454480" y="5480708"/>
            <a:ext cx="3780370" cy="692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7" name="Line"/>
          <p:cNvSpPr/>
          <p:nvPr/>
        </p:nvSpPr>
        <p:spPr>
          <a:xfrm flipH="1">
            <a:off x="5993680" y="5468354"/>
            <a:ext cx="1463586" cy="146358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8" name="x"/>
          <p:cNvSpPr txBox="1"/>
          <p:nvPr/>
        </p:nvSpPr>
        <p:spPr>
          <a:xfrm>
            <a:off x="11311852" y="5125457"/>
            <a:ext cx="3429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</a:t>
            </a:r>
          </a:p>
        </p:txBody>
      </p:sp>
      <p:sp>
        <p:nvSpPr>
          <p:cNvPr id="149" name="y"/>
          <p:cNvSpPr txBox="1"/>
          <p:nvPr/>
        </p:nvSpPr>
        <p:spPr>
          <a:xfrm>
            <a:off x="5457115" y="6914863"/>
            <a:ext cx="3429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y</a:t>
            </a:r>
          </a:p>
        </p:txBody>
      </p:sp>
      <p:sp>
        <p:nvSpPr>
          <p:cNvPr id="150" name="z"/>
          <p:cNvSpPr txBox="1"/>
          <p:nvPr/>
        </p:nvSpPr>
        <p:spPr>
          <a:xfrm>
            <a:off x="7273664" y="2118695"/>
            <a:ext cx="3429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z</a:t>
            </a:r>
          </a:p>
        </p:txBody>
      </p:sp>
      <p:sp>
        <p:nvSpPr>
          <p:cNvPr id="151" name="Line"/>
          <p:cNvSpPr/>
          <p:nvPr/>
        </p:nvSpPr>
        <p:spPr>
          <a:xfrm flipH="1">
            <a:off x="9957029" y="5481054"/>
            <a:ext cx="629741" cy="629741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2" name="Line"/>
          <p:cNvSpPr/>
          <p:nvPr/>
        </p:nvSpPr>
        <p:spPr>
          <a:xfrm flipH="1" flipV="1">
            <a:off x="6817041" y="6094057"/>
            <a:ext cx="3176221" cy="1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3" name="Line"/>
          <p:cNvSpPr/>
          <p:nvPr/>
        </p:nvSpPr>
        <p:spPr>
          <a:xfrm>
            <a:off x="9960397" y="4315050"/>
            <a:ext cx="1" cy="1800656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4" name="Circle"/>
          <p:cNvSpPr/>
          <p:nvPr/>
        </p:nvSpPr>
        <p:spPr>
          <a:xfrm>
            <a:off x="9909597" y="4213830"/>
            <a:ext cx="101601" cy="101470"/>
          </a:xfrm>
          <a:prstGeom prst="ellipse">
            <a:avLst/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5" name="3"/>
          <p:cNvSpPr txBox="1"/>
          <p:nvPr/>
        </p:nvSpPr>
        <p:spPr>
          <a:xfrm>
            <a:off x="10432874" y="5126477"/>
            <a:ext cx="241403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3</a:t>
            </a:r>
          </a:p>
        </p:txBody>
      </p:sp>
      <p:sp>
        <p:nvSpPr>
          <p:cNvPr id="156" name="-1"/>
          <p:cNvSpPr txBox="1"/>
          <p:nvPr/>
        </p:nvSpPr>
        <p:spPr>
          <a:xfrm>
            <a:off x="6495000" y="5878157"/>
            <a:ext cx="317526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-1</a:t>
            </a:r>
          </a:p>
        </p:txBody>
      </p:sp>
      <p:sp>
        <p:nvSpPr>
          <p:cNvPr id="157" name="2"/>
          <p:cNvSpPr txBox="1"/>
          <p:nvPr/>
        </p:nvSpPr>
        <p:spPr>
          <a:xfrm>
            <a:off x="9997514" y="4074065"/>
            <a:ext cx="24140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2</a:t>
            </a:r>
          </a:p>
        </p:txBody>
      </p:sp>
      <p:sp>
        <p:nvSpPr>
          <p:cNvPr id="158" name="Circle"/>
          <p:cNvSpPr/>
          <p:nvPr/>
        </p:nvSpPr>
        <p:spPr>
          <a:xfrm>
            <a:off x="7394314" y="5423973"/>
            <a:ext cx="101601" cy="101470"/>
          </a:xfrm>
          <a:prstGeom prst="ellipse">
            <a:avLst/>
          </a:prstGeom>
          <a:gradFill>
            <a:gsLst>
              <a:gs pos="0">
                <a:schemeClr val="accent5">
                  <a:hueOff val="260291"/>
                  <a:satOff val="1998"/>
                  <a:lumOff val="12368"/>
                </a:schemeClr>
              </a:gs>
              <a:gs pos="100000">
                <a:schemeClr val="accent5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9" name="Line"/>
          <p:cNvSpPr/>
          <p:nvPr/>
        </p:nvSpPr>
        <p:spPr>
          <a:xfrm flipV="1">
            <a:off x="7457184" y="4268724"/>
            <a:ext cx="2478678" cy="1203851"/>
          </a:xfrm>
          <a:prstGeom prst="line">
            <a:avLst/>
          </a:prstGeom>
          <a:ln w="25400">
            <a:solidFill>
              <a:srgbClr val="FF453D"/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