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111" d="100"/>
          <a:sy n="111"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ar-SA"/>
              <a:t>انقر لتحرير نمط عنوان الشكل الرئيسي</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2019-12-10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2019-12-10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7546B76-C00E-4890-B2B7-0418DD2AD5E7}"/>
              </a:ext>
            </a:extLst>
          </p:cNvPr>
          <p:cNvSpPr>
            <a:spLocks noGrp="1"/>
          </p:cNvSpPr>
          <p:nvPr>
            <p:ph type="ctrTitle"/>
          </p:nvPr>
        </p:nvSpPr>
        <p:spPr/>
        <p:txBody>
          <a:bodyPr/>
          <a:lstStyle/>
          <a:p>
            <a:r>
              <a:rPr lang="ar-SA" dirty="0">
                <a:cs typeface="AL-Mohanad Bold" pitchFamily="2" charset="-78"/>
              </a:rPr>
              <a:t>التصور المبدئي لمنصة إتقان</a:t>
            </a:r>
          </a:p>
        </p:txBody>
      </p:sp>
      <p:sp>
        <p:nvSpPr>
          <p:cNvPr id="3" name="عنوان فرعي 2">
            <a:extLst>
              <a:ext uri="{FF2B5EF4-FFF2-40B4-BE49-F238E27FC236}">
                <a16:creationId xmlns:a16="http://schemas.microsoft.com/office/drawing/2014/main" id="{DC750763-3B78-4233-896C-258128726D9F}"/>
              </a:ext>
            </a:extLst>
          </p:cNvPr>
          <p:cNvSpPr>
            <a:spLocks noGrp="1"/>
          </p:cNvSpPr>
          <p:nvPr>
            <p:ph type="subTitle" idx="1"/>
          </p:nvPr>
        </p:nvSpPr>
        <p:spPr/>
        <p:txBody>
          <a:bodyPr/>
          <a:lstStyle/>
          <a:p>
            <a:r>
              <a:rPr lang="ar-SA" dirty="0">
                <a:cs typeface="AL-Mohanad Bold" pitchFamily="2" charset="-78"/>
              </a:rPr>
              <a:t>حسن باعبدالله – التعليم الالكتروني</a:t>
            </a:r>
          </a:p>
        </p:txBody>
      </p:sp>
    </p:spTree>
    <p:extLst>
      <p:ext uri="{BB962C8B-B14F-4D97-AF65-F5344CB8AC3E}">
        <p14:creationId xmlns:p14="http://schemas.microsoft.com/office/powerpoint/2010/main" val="255039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DDDB49-D936-4787-B07B-FA0DE673A069}"/>
              </a:ext>
            </a:extLst>
          </p:cNvPr>
          <p:cNvSpPr txBox="1">
            <a:spLocks/>
          </p:cNvSpPr>
          <p:nvPr/>
        </p:nvSpPr>
        <p:spPr>
          <a:xfrm>
            <a:off x="1828800" y="243136"/>
            <a:ext cx="8534400" cy="817913"/>
          </a:xfrm>
          <a:prstGeom prst="rect">
            <a:avLst/>
          </a:prstGeom>
        </p:spPr>
        <p:txBody>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dirty="0">
                <a:cs typeface="AL-Mohanad Bold" pitchFamily="2" charset="-78"/>
              </a:rPr>
              <a:t>تغذية المنصة بالمحتوى التعليمي</a:t>
            </a:r>
          </a:p>
        </p:txBody>
      </p:sp>
      <p:sp>
        <p:nvSpPr>
          <p:cNvPr id="3" name="مربع نص 2">
            <a:extLst>
              <a:ext uri="{FF2B5EF4-FFF2-40B4-BE49-F238E27FC236}">
                <a16:creationId xmlns:a16="http://schemas.microsoft.com/office/drawing/2014/main" id="{478EBCA9-5B89-4CC4-B6AC-413A09BA9542}"/>
              </a:ext>
            </a:extLst>
          </p:cNvPr>
          <p:cNvSpPr txBox="1"/>
          <p:nvPr/>
        </p:nvSpPr>
        <p:spPr>
          <a:xfrm>
            <a:off x="845389" y="1975449"/>
            <a:ext cx="10679503" cy="3785652"/>
          </a:xfrm>
          <a:prstGeom prst="rect">
            <a:avLst/>
          </a:prstGeom>
          <a:noFill/>
        </p:spPr>
        <p:txBody>
          <a:bodyPr wrap="square" rtlCol="1">
            <a:spAutoFit/>
          </a:bodyPr>
          <a:lstStyle/>
          <a:p>
            <a:pPr marL="342900" indent="-342900" algn="r" rtl="1">
              <a:buFont typeface="Wingdings" panose="05000000000000000000" pitchFamily="2" charset="2"/>
              <a:buChar char="v"/>
            </a:pPr>
            <a:r>
              <a:rPr lang="ar-SA" sz="2400" dirty="0">
                <a:cs typeface="AL-Mohanad" pitchFamily="2" charset="-78"/>
              </a:rPr>
              <a:t>رفع المحتوى مباشرة بواسطة شخص محدد لديه صلاحية رفع الملفات.</a:t>
            </a:r>
          </a:p>
          <a:p>
            <a:pPr marL="342900" indent="-342900" algn="r" rtl="1">
              <a:buFont typeface="Wingdings" panose="05000000000000000000" pitchFamily="2" charset="2"/>
              <a:buChar char="v"/>
            </a:pPr>
            <a:r>
              <a:rPr lang="ar-SA" sz="2400" dirty="0">
                <a:cs typeface="AL-Mohanad" pitchFamily="2" charset="-78"/>
              </a:rPr>
              <a:t>تسمية الملفات بطريقة يستطيع من خلالها نظام المنصة على قراءتها حسب الدرس.</a:t>
            </a:r>
          </a:p>
          <a:p>
            <a:pPr marL="342900" indent="-342900" algn="r" rtl="1">
              <a:buFont typeface="Wingdings" panose="05000000000000000000" pitchFamily="2" charset="2"/>
              <a:buChar char="v"/>
            </a:pPr>
            <a:r>
              <a:rPr lang="ar-SA" sz="2400" dirty="0">
                <a:cs typeface="AL-Mohanad" pitchFamily="2" charset="-78"/>
              </a:rPr>
              <a:t>يمكن استخدامها كمرحلة أولية.</a:t>
            </a:r>
          </a:p>
          <a:p>
            <a:pPr marL="342900" indent="-342900" algn="r" rtl="1">
              <a:buFont typeface="Wingdings" panose="05000000000000000000" pitchFamily="2" charset="2"/>
              <a:buChar char="v"/>
            </a:pPr>
            <a:r>
              <a:rPr lang="ar-SA" sz="2400" dirty="0">
                <a:cs typeface="AL-Mohanad" pitchFamily="2" charset="-78"/>
              </a:rPr>
              <a:t>تتميز هذه الطريقة بما يلي:</a:t>
            </a:r>
          </a:p>
          <a:p>
            <a:pPr marL="742950" lvl="1" indent="-285750" algn="r" rtl="1">
              <a:buFont typeface="Arial" panose="020B0604020202020204" pitchFamily="34" charset="0"/>
              <a:buChar char="•"/>
            </a:pPr>
            <a:r>
              <a:rPr lang="ar-SA" sz="2400" dirty="0">
                <a:cs typeface="AL-Mohanad" pitchFamily="2" charset="-78"/>
              </a:rPr>
              <a:t>السهولة (كافة منسوبي المعهد يجيدون التعامل مع نظام ويندوز).</a:t>
            </a:r>
          </a:p>
          <a:p>
            <a:pPr marL="742950" lvl="1" indent="-285750" algn="r" rtl="1">
              <a:buFont typeface="Arial" panose="020B0604020202020204" pitchFamily="34" charset="0"/>
              <a:buChar char="•"/>
            </a:pPr>
            <a:r>
              <a:rPr lang="ar-SA" sz="2400" dirty="0">
                <a:cs typeface="AL-Mohanad" pitchFamily="2" charset="-78"/>
              </a:rPr>
              <a:t>لا تحتاج برمجة.</a:t>
            </a:r>
          </a:p>
          <a:p>
            <a:pPr marL="342900" indent="-342900" algn="r" rtl="1">
              <a:buFont typeface="Wingdings" panose="05000000000000000000" pitchFamily="2" charset="2"/>
              <a:buChar char="v"/>
            </a:pPr>
            <a:r>
              <a:rPr lang="ar-SA" sz="2400" dirty="0">
                <a:cs typeface="AL-Mohanad" pitchFamily="2" charset="-78"/>
              </a:rPr>
              <a:t>عيوب هذه الطريقة:</a:t>
            </a:r>
          </a:p>
          <a:p>
            <a:pPr marL="742950" lvl="1" indent="-285750" algn="r" rtl="1">
              <a:buFont typeface="Arial" panose="020B0604020202020204" pitchFamily="34" charset="0"/>
              <a:buChar char="•"/>
            </a:pPr>
            <a:r>
              <a:rPr lang="ar-SA" sz="2400" dirty="0">
                <a:cs typeface="AL-Mohanad" pitchFamily="2" charset="-78"/>
              </a:rPr>
              <a:t>يصعب مراقبتها.</a:t>
            </a:r>
          </a:p>
          <a:p>
            <a:pPr marL="742950" lvl="1" indent="-285750" algn="r" rtl="1">
              <a:buFont typeface="Arial" panose="020B0604020202020204" pitchFamily="34" charset="0"/>
              <a:buChar char="•"/>
            </a:pPr>
            <a:r>
              <a:rPr lang="ar-SA" sz="2400" dirty="0">
                <a:cs typeface="AL-Mohanad" pitchFamily="2" charset="-78"/>
              </a:rPr>
              <a:t>إمكانية حذف أو إعادة تسمية للملفات بالخطأ من أي شخص لديه نفس الصلاحيات.</a:t>
            </a:r>
          </a:p>
          <a:p>
            <a:pPr marL="285750" indent="-285750" algn="r" rtl="1">
              <a:buFont typeface="Arial" panose="020B0604020202020204" pitchFamily="34" charset="0"/>
              <a:buChar char="•"/>
            </a:pPr>
            <a:endParaRPr lang="ar-SA" sz="2400" dirty="0">
              <a:cs typeface="AL-Mohanad" pitchFamily="2" charset="-78"/>
            </a:endParaRPr>
          </a:p>
        </p:txBody>
      </p:sp>
      <p:sp>
        <p:nvSpPr>
          <p:cNvPr id="4" name="مربع نص 3">
            <a:extLst>
              <a:ext uri="{FF2B5EF4-FFF2-40B4-BE49-F238E27FC236}">
                <a16:creationId xmlns:a16="http://schemas.microsoft.com/office/drawing/2014/main" id="{B1019797-517D-4EC4-A417-DD948505B520}"/>
              </a:ext>
            </a:extLst>
          </p:cNvPr>
          <p:cNvSpPr txBox="1"/>
          <p:nvPr/>
        </p:nvSpPr>
        <p:spPr>
          <a:xfrm>
            <a:off x="3503762" y="1061049"/>
            <a:ext cx="5184476" cy="646331"/>
          </a:xfrm>
          <a:prstGeom prst="rect">
            <a:avLst/>
          </a:prstGeom>
          <a:noFill/>
        </p:spPr>
        <p:txBody>
          <a:bodyPr wrap="square" rtlCol="1">
            <a:spAutoFit/>
          </a:bodyPr>
          <a:lstStyle/>
          <a:p>
            <a:pPr algn="ctr" rtl="1"/>
            <a:r>
              <a:rPr lang="ar-SA" sz="3600" dirty="0">
                <a:cs typeface="AL-Mohanad" pitchFamily="2" charset="-78"/>
              </a:rPr>
              <a:t>التغذية المباشرة (الديناميكية):</a:t>
            </a:r>
            <a:endParaRPr lang="ar-SA" sz="3600" dirty="0"/>
          </a:p>
        </p:txBody>
      </p:sp>
    </p:spTree>
    <p:extLst>
      <p:ext uri="{BB962C8B-B14F-4D97-AF65-F5344CB8AC3E}">
        <p14:creationId xmlns:p14="http://schemas.microsoft.com/office/powerpoint/2010/main" val="34766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500"/>
                                        <p:tgtEl>
                                          <p:spTgt spid="3">
                                            <p:txEl>
                                              <p:pRg st="7" end="7"/>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DDDB49-D936-4787-B07B-FA0DE673A069}"/>
              </a:ext>
            </a:extLst>
          </p:cNvPr>
          <p:cNvSpPr txBox="1">
            <a:spLocks/>
          </p:cNvSpPr>
          <p:nvPr/>
        </p:nvSpPr>
        <p:spPr>
          <a:xfrm>
            <a:off x="1828800" y="243136"/>
            <a:ext cx="8534400" cy="817913"/>
          </a:xfrm>
          <a:prstGeom prst="rect">
            <a:avLst/>
          </a:prstGeom>
        </p:spPr>
        <p:txBody>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dirty="0">
                <a:cs typeface="AL-Mohanad Bold" pitchFamily="2" charset="-78"/>
              </a:rPr>
              <a:t>تغذية المنصة بالمحتوى التعليمي</a:t>
            </a:r>
          </a:p>
        </p:txBody>
      </p:sp>
      <p:sp>
        <p:nvSpPr>
          <p:cNvPr id="3" name="مربع نص 2">
            <a:extLst>
              <a:ext uri="{FF2B5EF4-FFF2-40B4-BE49-F238E27FC236}">
                <a16:creationId xmlns:a16="http://schemas.microsoft.com/office/drawing/2014/main" id="{478EBCA9-5B89-4CC4-B6AC-413A09BA9542}"/>
              </a:ext>
            </a:extLst>
          </p:cNvPr>
          <p:cNvSpPr txBox="1"/>
          <p:nvPr/>
        </p:nvSpPr>
        <p:spPr>
          <a:xfrm>
            <a:off x="854016" y="2260121"/>
            <a:ext cx="10679503" cy="2677656"/>
          </a:xfrm>
          <a:prstGeom prst="rect">
            <a:avLst/>
          </a:prstGeom>
          <a:noFill/>
        </p:spPr>
        <p:txBody>
          <a:bodyPr wrap="square" rtlCol="1">
            <a:spAutoFit/>
          </a:bodyPr>
          <a:lstStyle/>
          <a:p>
            <a:pPr marL="342900" indent="-342900" algn="r" rtl="1">
              <a:buFont typeface="Wingdings" panose="05000000000000000000" pitchFamily="2" charset="2"/>
              <a:buChar char="v"/>
            </a:pPr>
            <a:r>
              <a:rPr lang="ar-SA" sz="2400" dirty="0">
                <a:cs typeface="AL-Mohanad" pitchFamily="2" charset="-78"/>
              </a:rPr>
              <a:t>رفع المحتوى عن طريق لوحة خاصة بمشرف (أو مشرفي) النظام.</a:t>
            </a:r>
          </a:p>
          <a:p>
            <a:pPr marL="342900" indent="-342900" algn="r" rtl="1">
              <a:buFont typeface="Wingdings" panose="05000000000000000000" pitchFamily="2" charset="2"/>
              <a:buChar char="v"/>
            </a:pPr>
            <a:r>
              <a:rPr lang="ar-SA" sz="2400" dirty="0">
                <a:cs typeface="AL-Mohanad" pitchFamily="2" charset="-78"/>
              </a:rPr>
              <a:t>تسمية الملفات وارتباطها بالدروس تكون عن طريق البرمجة.</a:t>
            </a:r>
          </a:p>
          <a:p>
            <a:pPr marL="342900" indent="-342900" algn="r" rtl="1">
              <a:buFont typeface="Wingdings" panose="05000000000000000000" pitchFamily="2" charset="2"/>
              <a:buChar char="v"/>
            </a:pPr>
            <a:r>
              <a:rPr lang="ar-SA" sz="2400" dirty="0">
                <a:cs typeface="AL-Mohanad" pitchFamily="2" charset="-78"/>
              </a:rPr>
              <a:t>تتميز هذه الطريقة بما يلي:</a:t>
            </a:r>
          </a:p>
          <a:p>
            <a:pPr marL="742950" lvl="1" indent="-285750" algn="r" rtl="1">
              <a:buFont typeface="Arial" panose="020B0604020202020204" pitchFamily="34" charset="0"/>
              <a:buChar char="•"/>
            </a:pPr>
            <a:r>
              <a:rPr lang="ar-SA" sz="2400" dirty="0">
                <a:cs typeface="AL-Mohanad" pitchFamily="2" charset="-78"/>
              </a:rPr>
              <a:t>مستوى أمان عالي جداً.</a:t>
            </a:r>
          </a:p>
          <a:p>
            <a:pPr marL="742950" lvl="1" indent="-285750" algn="r" rtl="1">
              <a:buFont typeface="Arial" panose="020B0604020202020204" pitchFamily="34" charset="0"/>
              <a:buChar char="•"/>
            </a:pPr>
            <a:r>
              <a:rPr lang="ar-SA" sz="2400" dirty="0">
                <a:cs typeface="AL-Mohanad" pitchFamily="2" charset="-78"/>
              </a:rPr>
              <a:t>مخصصة لمنصة إتقان فقط.</a:t>
            </a:r>
          </a:p>
          <a:p>
            <a:pPr marL="342900" indent="-342900" algn="r" rtl="1">
              <a:buFont typeface="Wingdings" panose="05000000000000000000" pitchFamily="2" charset="2"/>
              <a:buChar char="v"/>
            </a:pPr>
            <a:r>
              <a:rPr lang="ar-SA" sz="2400" dirty="0">
                <a:cs typeface="AL-Mohanad" pitchFamily="2" charset="-78"/>
              </a:rPr>
              <a:t>عيوب هذه الطريقة:</a:t>
            </a:r>
          </a:p>
          <a:p>
            <a:pPr marL="742950" lvl="1" indent="-285750" algn="r" rtl="1">
              <a:buFont typeface="Arial" panose="020B0604020202020204" pitchFamily="34" charset="0"/>
              <a:buChar char="•"/>
            </a:pPr>
            <a:r>
              <a:rPr lang="ar-SA" sz="2400" dirty="0">
                <a:cs typeface="AL-Mohanad" pitchFamily="2" charset="-78"/>
              </a:rPr>
              <a:t>تحتاج وقت إضافي لبرمجتها واستضافتها.</a:t>
            </a:r>
          </a:p>
        </p:txBody>
      </p:sp>
      <p:sp>
        <p:nvSpPr>
          <p:cNvPr id="4" name="مربع نص 3">
            <a:extLst>
              <a:ext uri="{FF2B5EF4-FFF2-40B4-BE49-F238E27FC236}">
                <a16:creationId xmlns:a16="http://schemas.microsoft.com/office/drawing/2014/main" id="{B1019797-517D-4EC4-A417-DD948505B520}"/>
              </a:ext>
            </a:extLst>
          </p:cNvPr>
          <p:cNvSpPr txBox="1"/>
          <p:nvPr/>
        </p:nvSpPr>
        <p:spPr>
          <a:xfrm>
            <a:off x="3503762" y="1061049"/>
            <a:ext cx="5184476" cy="1015663"/>
          </a:xfrm>
          <a:prstGeom prst="rect">
            <a:avLst/>
          </a:prstGeom>
          <a:noFill/>
        </p:spPr>
        <p:txBody>
          <a:bodyPr wrap="square" rtlCol="1">
            <a:spAutoFit/>
          </a:bodyPr>
          <a:lstStyle/>
          <a:p>
            <a:pPr algn="ctr" rtl="1"/>
            <a:r>
              <a:rPr lang="ar-SA" sz="3600" dirty="0">
                <a:cs typeface="AL-Mohanad" pitchFamily="2" charset="-78"/>
              </a:rPr>
              <a:t>عن طريق نظام إشراف</a:t>
            </a:r>
          </a:p>
          <a:p>
            <a:pPr algn="ctr" rtl="1"/>
            <a:r>
              <a:rPr lang="en-US" sz="2400" dirty="0">
                <a:cs typeface="AL-Mohanad" pitchFamily="2" charset="-78"/>
              </a:rPr>
              <a:t>Admin Dashboard</a:t>
            </a:r>
            <a:endParaRPr lang="ar-SA" sz="3600" dirty="0"/>
          </a:p>
        </p:txBody>
      </p:sp>
    </p:spTree>
    <p:extLst>
      <p:ext uri="{BB962C8B-B14F-4D97-AF65-F5344CB8AC3E}">
        <p14:creationId xmlns:p14="http://schemas.microsoft.com/office/powerpoint/2010/main" val="35490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BEA00E01-AF0F-40CA-954B-07B441191EA2}"/>
              </a:ext>
            </a:extLst>
          </p:cNvPr>
          <p:cNvSpPr txBox="1"/>
          <p:nvPr/>
        </p:nvSpPr>
        <p:spPr>
          <a:xfrm>
            <a:off x="3881887" y="750498"/>
            <a:ext cx="4252822" cy="1200329"/>
          </a:xfrm>
          <a:prstGeom prst="rect">
            <a:avLst/>
          </a:prstGeom>
          <a:noFill/>
        </p:spPr>
        <p:txBody>
          <a:bodyPr wrap="square" rtlCol="1">
            <a:spAutoFit/>
          </a:bodyPr>
          <a:lstStyle/>
          <a:p>
            <a:pPr algn="ctr" rtl="1"/>
            <a:r>
              <a:rPr lang="ar-SA" sz="7200" dirty="0">
                <a:cs typeface="AL-Mohanad" pitchFamily="2" charset="-78"/>
              </a:rPr>
              <a:t>انتهى</a:t>
            </a:r>
          </a:p>
        </p:txBody>
      </p:sp>
      <p:pic>
        <p:nvPicPr>
          <p:cNvPr id="4" name="صورة 3">
            <a:extLst>
              <a:ext uri="{FF2B5EF4-FFF2-40B4-BE49-F238E27FC236}">
                <a16:creationId xmlns:a16="http://schemas.microsoft.com/office/drawing/2014/main" id="{FB6865C8-92DE-4958-AA86-794D7811C73C}"/>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511724" y="2235729"/>
            <a:ext cx="7168552" cy="3401054"/>
          </a:xfrm>
          <a:prstGeom prst="rect">
            <a:avLst/>
          </a:prstGeom>
        </p:spPr>
      </p:pic>
    </p:spTree>
    <p:extLst>
      <p:ext uri="{BB962C8B-B14F-4D97-AF65-F5344CB8AC3E}">
        <p14:creationId xmlns:p14="http://schemas.microsoft.com/office/powerpoint/2010/main" val="136521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000FAA52-1B39-4150-A61D-B85B8D7ABEF0}"/>
              </a:ext>
            </a:extLst>
          </p:cNvPr>
          <p:cNvSpPr txBox="1"/>
          <p:nvPr/>
        </p:nvSpPr>
        <p:spPr>
          <a:xfrm>
            <a:off x="2308860" y="628650"/>
            <a:ext cx="7703820" cy="923330"/>
          </a:xfrm>
          <a:prstGeom prst="rect">
            <a:avLst/>
          </a:prstGeom>
          <a:noFill/>
        </p:spPr>
        <p:txBody>
          <a:bodyPr wrap="square" rtlCol="1">
            <a:spAutoFit/>
          </a:bodyPr>
          <a:lstStyle/>
          <a:p>
            <a:pPr algn="ctr"/>
            <a:r>
              <a:rPr lang="ar-SA" sz="5400" dirty="0">
                <a:cs typeface="AL-Mohanad Bold" pitchFamily="2" charset="-78"/>
              </a:rPr>
              <a:t>تمهيد</a:t>
            </a:r>
          </a:p>
        </p:txBody>
      </p:sp>
      <p:sp>
        <p:nvSpPr>
          <p:cNvPr id="3" name="مربع نص 2">
            <a:extLst>
              <a:ext uri="{FF2B5EF4-FFF2-40B4-BE49-F238E27FC236}">
                <a16:creationId xmlns:a16="http://schemas.microsoft.com/office/drawing/2014/main" id="{5E25471F-D8F6-4C15-9069-EE06B98C0804}"/>
              </a:ext>
            </a:extLst>
          </p:cNvPr>
          <p:cNvSpPr txBox="1"/>
          <p:nvPr/>
        </p:nvSpPr>
        <p:spPr>
          <a:xfrm>
            <a:off x="982980" y="1805940"/>
            <a:ext cx="10092690" cy="3416320"/>
          </a:xfrm>
          <a:prstGeom prst="rect">
            <a:avLst/>
          </a:prstGeom>
          <a:noFill/>
        </p:spPr>
        <p:txBody>
          <a:bodyPr wrap="square" rtlCol="1">
            <a:spAutoFit/>
          </a:bodyPr>
          <a:lstStyle/>
          <a:p>
            <a:pPr indent="396875" algn="just" rtl="1"/>
            <a:r>
              <a:rPr lang="ar-SA" sz="3600" dirty="0">
                <a:cs typeface="AL-Mohanad" pitchFamily="2" charset="-78"/>
              </a:rPr>
              <a:t>بناءاً على الاجتماع يوم الاثنين 1441/04/12هـ مع مدير قسم التعليم الالكتروني والذي أوضح فيه رغبة ركن تعليم المعهد في وجود منصة تعليم الكتروني تحتوي على دروس ومحتوى تعليمي يمكن الدارسين في المعهد من الحصول على المعلومة الدراسية بطريقة أسهل وأكثر تفاعلاً.</a:t>
            </a:r>
          </a:p>
          <a:p>
            <a:pPr indent="396875" algn="just" rtl="1"/>
            <a:r>
              <a:rPr lang="ar-SA" sz="3600" dirty="0">
                <a:cs typeface="AL-Mohanad" pitchFamily="2" charset="-78"/>
              </a:rPr>
              <a:t>وعليه تم الاتفاق على إنشاء منصة "اتقان" للتعليم الالكتروني.</a:t>
            </a:r>
          </a:p>
        </p:txBody>
      </p:sp>
    </p:spTree>
    <p:extLst>
      <p:ext uri="{BB962C8B-B14F-4D97-AF65-F5344CB8AC3E}">
        <p14:creationId xmlns:p14="http://schemas.microsoft.com/office/powerpoint/2010/main" val="421360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3CB4ABB-D025-4884-A175-6E8C24F0A322}"/>
              </a:ext>
            </a:extLst>
          </p:cNvPr>
          <p:cNvSpPr>
            <a:spLocks noGrp="1"/>
          </p:cNvSpPr>
          <p:nvPr>
            <p:ph type="title"/>
          </p:nvPr>
        </p:nvSpPr>
        <p:spPr>
          <a:xfrm>
            <a:off x="1828800" y="243136"/>
            <a:ext cx="8534400" cy="817913"/>
          </a:xfrm>
        </p:spPr>
        <p:txBody>
          <a:bodyPr/>
          <a:lstStyle/>
          <a:p>
            <a:pPr algn="ctr"/>
            <a:r>
              <a:rPr lang="ar-SA" dirty="0">
                <a:cs typeface="AL-Mohanad Bold" pitchFamily="2" charset="-78"/>
              </a:rPr>
              <a:t>الخصائص المطلوب توفرها في المنصة</a:t>
            </a:r>
          </a:p>
        </p:txBody>
      </p:sp>
      <p:sp>
        <p:nvSpPr>
          <p:cNvPr id="4" name="مربع نص 3">
            <a:extLst>
              <a:ext uri="{FF2B5EF4-FFF2-40B4-BE49-F238E27FC236}">
                <a16:creationId xmlns:a16="http://schemas.microsoft.com/office/drawing/2014/main" id="{87A14398-9759-41F7-8A8C-C64E0DB25B5E}"/>
              </a:ext>
            </a:extLst>
          </p:cNvPr>
          <p:cNvSpPr txBox="1"/>
          <p:nvPr/>
        </p:nvSpPr>
        <p:spPr>
          <a:xfrm>
            <a:off x="776377" y="1061049"/>
            <a:ext cx="10670876" cy="4832092"/>
          </a:xfrm>
          <a:prstGeom prst="rect">
            <a:avLst/>
          </a:prstGeom>
          <a:noFill/>
        </p:spPr>
        <p:txBody>
          <a:bodyPr wrap="square" rtlCol="1">
            <a:spAutoFit/>
          </a:bodyPr>
          <a:lstStyle/>
          <a:p>
            <a:pPr marL="342900" indent="-342900" algn="r" rtl="1">
              <a:buFont typeface="+mj-lt"/>
              <a:buAutoNum type="arabicPeriod"/>
            </a:pPr>
            <a:r>
              <a:rPr lang="ar-SA" sz="2800" dirty="0">
                <a:cs typeface="AL-Mohanad" pitchFamily="2" charset="-78"/>
              </a:rPr>
              <a:t>سهولة الوصول: </a:t>
            </a:r>
          </a:p>
          <a:p>
            <a:pPr marL="914400" lvl="1" indent="-457200" algn="r" rtl="1">
              <a:buFont typeface="Arial" panose="020B0604020202020204" pitchFamily="34" charset="0"/>
              <a:buChar char="•"/>
            </a:pPr>
            <a:r>
              <a:rPr lang="ar-SA" sz="2800" dirty="0">
                <a:cs typeface="AL-Mohanad" pitchFamily="2" charset="-78"/>
              </a:rPr>
              <a:t>الوصول إلى المنصة عن طريق رابط واضح موجود على الصفحة الرئيسية لموقع المعهد.</a:t>
            </a:r>
          </a:p>
          <a:p>
            <a:pPr marL="914400" lvl="1" indent="-457200" algn="r" rtl="1">
              <a:buFont typeface="Arial" panose="020B0604020202020204" pitchFamily="34" charset="0"/>
              <a:buChar char="•"/>
            </a:pPr>
            <a:r>
              <a:rPr lang="ar-SA" sz="2800" dirty="0">
                <a:cs typeface="AL-Mohanad" pitchFamily="2" charset="-78"/>
              </a:rPr>
              <a:t>استضافة الملفات تكون على السيرفرات الداخلية للمعهد لضمان سرعة تحميل المحتوى.</a:t>
            </a:r>
          </a:p>
          <a:p>
            <a:pPr marL="514350" indent="-514350" algn="r" rtl="1">
              <a:buFont typeface="+mj-lt"/>
              <a:buAutoNum type="arabicPeriod"/>
            </a:pPr>
            <a:r>
              <a:rPr lang="ar-SA" sz="2800" dirty="0">
                <a:cs typeface="AL-Mohanad" pitchFamily="2" charset="-78"/>
              </a:rPr>
              <a:t>أمان المحتوى:</a:t>
            </a:r>
          </a:p>
          <a:p>
            <a:pPr marL="971550" lvl="1" indent="-514350" algn="r" rtl="1">
              <a:buFont typeface="Arial" panose="020B0604020202020204" pitchFamily="34" charset="0"/>
              <a:buChar char="•"/>
            </a:pPr>
            <a:r>
              <a:rPr lang="ar-SA" sz="2800" dirty="0">
                <a:cs typeface="AL-Mohanad" pitchFamily="2" charset="-78"/>
              </a:rPr>
              <a:t>تعمل المنصة فقط من خلال الشبكة الداخلية للمعهد.</a:t>
            </a:r>
          </a:p>
          <a:p>
            <a:pPr marL="971550" lvl="1" indent="-514350" algn="r" rtl="1">
              <a:buFont typeface="Arial" panose="020B0604020202020204" pitchFamily="34" charset="0"/>
              <a:buChar char="•"/>
            </a:pPr>
            <a:r>
              <a:rPr lang="ar-SA" sz="2800" dirty="0">
                <a:cs typeface="AL-Mohanad" pitchFamily="2" charset="-78"/>
              </a:rPr>
              <a:t>الدخول على المحتوى يكون عن طريق اسم المستخدم وكلمة المرور الخاصة بالشبكة الداخلية.</a:t>
            </a:r>
          </a:p>
          <a:p>
            <a:pPr marL="971550" lvl="1" indent="-514350" algn="r" rtl="1">
              <a:buFont typeface="Arial" panose="020B0604020202020204" pitchFamily="34" charset="0"/>
              <a:buChar char="•"/>
            </a:pPr>
            <a:r>
              <a:rPr lang="ar-SA" sz="2800" dirty="0">
                <a:cs typeface="AL-Mohanad" pitchFamily="2" charset="-78"/>
              </a:rPr>
              <a:t>يتم تأمين الوصول للمحتوى الأصلي عن طريق تأمين البرمجة.</a:t>
            </a:r>
          </a:p>
          <a:p>
            <a:pPr marL="514350" indent="-514350" algn="r" rtl="1">
              <a:buFont typeface="+mj-lt"/>
              <a:buAutoNum type="arabicPeriod"/>
            </a:pPr>
            <a:r>
              <a:rPr lang="ar-SA" sz="2800" dirty="0">
                <a:cs typeface="AL-Mohanad" pitchFamily="2" charset="-78"/>
              </a:rPr>
              <a:t>سهولة الاستخدام:</a:t>
            </a:r>
          </a:p>
          <a:p>
            <a:pPr marL="971550" lvl="1" indent="-514350" algn="r" rtl="1">
              <a:buFont typeface="Arial" panose="020B0604020202020204" pitchFamily="34" charset="0"/>
              <a:buChar char="•"/>
            </a:pPr>
            <a:r>
              <a:rPr lang="ar-SA" sz="2800" dirty="0">
                <a:cs typeface="AL-Mohanad" pitchFamily="2" charset="-78"/>
              </a:rPr>
              <a:t>استخدام أحدث طرق برمجة الواجهات (</a:t>
            </a:r>
            <a:r>
              <a:rPr lang="en-US" sz="2000" dirty="0">
                <a:cs typeface="AL-Mohanad" pitchFamily="2" charset="-78"/>
              </a:rPr>
              <a:t>Frontend Frameworks</a:t>
            </a:r>
            <a:r>
              <a:rPr lang="ar-SA" sz="2800" dirty="0">
                <a:cs typeface="AL-Mohanad" pitchFamily="2" charset="-78"/>
              </a:rPr>
              <a:t>) لتطوير واجهات المنصة لجعلها جذابة وسهلة الاستخدام.</a:t>
            </a:r>
          </a:p>
        </p:txBody>
      </p:sp>
    </p:spTree>
    <p:extLst>
      <p:ext uri="{BB962C8B-B14F-4D97-AF65-F5344CB8AC3E}">
        <p14:creationId xmlns:p14="http://schemas.microsoft.com/office/powerpoint/2010/main" val="116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2" dur="500"/>
                                        <p:tgtEl>
                                          <p:spTgt spid="4">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13C93B8-6A14-478A-9B2E-08A5346B5A7F}"/>
              </a:ext>
            </a:extLst>
          </p:cNvPr>
          <p:cNvSpPr>
            <a:spLocks noGrp="1"/>
          </p:cNvSpPr>
          <p:nvPr>
            <p:ph type="title"/>
          </p:nvPr>
        </p:nvSpPr>
        <p:spPr/>
        <p:txBody>
          <a:bodyPr/>
          <a:lstStyle/>
          <a:p>
            <a:r>
              <a:rPr lang="ar-SA" dirty="0">
                <a:cs typeface="AL-Mohanad Bold" pitchFamily="2" charset="-78"/>
              </a:rPr>
              <a:t>التصور المبدئي لشاشات النظام</a:t>
            </a:r>
          </a:p>
        </p:txBody>
      </p:sp>
    </p:spTree>
    <p:extLst>
      <p:ext uri="{BB962C8B-B14F-4D97-AF65-F5344CB8AC3E}">
        <p14:creationId xmlns:p14="http://schemas.microsoft.com/office/powerpoint/2010/main" val="88723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3A702464-4094-4A44-A64A-232869B70C9F}"/>
              </a:ext>
            </a:extLst>
          </p:cNvPr>
          <p:cNvPicPr>
            <a:picLocks noChangeAspect="1"/>
          </p:cNvPicPr>
          <p:nvPr/>
        </p:nvPicPr>
        <p:blipFill>
          <a:blip r:embed="rId2"/>
          <a:stretch>
            <a:fillRect/>
          </a:stretch>
        </p:blipFill>
        <p:spPr>
          <a:xfrm>
            <a:off x="2285468" y="571101"/>
            <a:ext cx="7621064" cy="5715798"/>
          </a:xfrm>
          <a:prstGeom prst="rect">
            <a:avLst/>
          </a:prstGeom>
        </p:spPr>
      </p:pic>
      <p:pic>
        <p:nvPicPr>
          <p:cNvPr id="5" name="صورة 4">
            <a:extLst>
              <a:ext uri="{FF2B5EF4-FFF2-40B4-BE49-F238E27FC236}">
                <a16:creationId xmlns:a16="http://schemas.microsoft.com/office/drawing/2014/main" id="{9892D3C3-CFB1-42E8-97FE-180ED24E2041}"/>
              </a:ext>
            </a:extLst>
          </p:cNvPr>
          <p:cNvPicPr>
            <a:picLocks noChangeAspect="1"/>
          </p:cNvPicPr>
          <p:nvPr/>
        </p:nvPicPr>
        <p:blipFill>
          <a:blip r:embed="rId3"/>
          <a:stretch>
            <a:fillRect/>
          </a:stretch>
        </p:blipFill>
        <p:spPr>
          <a:xfrm>
            <a:off x="8102252" y="2099392"/>
            <a:ext cx="605325" cy="695568"/>
          </a:xfrm>
          <a:prstGeom prst="rect">
            <a:avLst/>
          </a:prstGeom>
        </p:spPr>
      </p:pic>
    </p:spTree>
    <p:extLst>
      <p:ext uri="{BB962C8B-B14F-4D97-AF65-F5344CB8AC3E}">
        <p14:creationId xmlns:p14="http://schemas.microsoft.com/office/powerpoint/2010/main" val="410103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5811379B-C536-481A-ACE3-5C89DD36CD66}"/>
              </a:ext>
            </a:extLst>
          </p:cNvPr>
          <p:cNvPicPr>
            <a:picLocks noChangeAspect="1"/>
          </p:cNvPicPr>
          <p:nvPr/>
        </p:nvPicPr>
        <p:blipFill>
          <a:blip r:embed="rId2"/>
          <a:stretch>
            <a:fillRect/>
          </a:stretch>
        </p:blipFill>
        <p:spPr>
          <a:xfrm>
            <a:off x="2285468" y="571101"/>
            <a:ext cx="7621064" cy="5715798"/>
          </a:xfrm>
          <a:prstGeom prst="rect">
            <a:avLst/>
          </a:prstGeom>
        </p:spPr>
      </p:pic>
      <p:pic>
        <p:nvPicPr>
          <p:cNvPr id="8" name="صورة 7">
            <a:extLst>
              <a:ext uri="{FF2B5EF4-FFF2-40B4-BE49-F238E27FC236}">
                <a16:creationId xmlns:a16="http://schemas.microsoft.com/office/drawing/2014/main" id="{D3DABB41-4DBB-471D-90EA-EE0A0DBE248A}"/>
              </a:ext>
            </a:extLst>
          </p:cNvPr>
          <p:cNvPicPr>
            <a:picLocks noChangeAspect="1"/>
          </p:cNvPicPr>
          <p:nvPr/>
        </p:nvPicPr>
        <p:blipFill>
          <a:blip r:embed="rId3"/>
          <a:stretch>
            <a:fillRect/>
          </a:stretch>
        </p:blipFill>
        <p:spPr>
          <a:xfrm>
            <a:off x="8421429" y="2427195"/>
            <a:ext cx="605325" cy="695568"/>
          </a:xfrm>
          <a:prstGeom prst="rect">
            <a:avLst/>
          </a:prstGeom>
        </p:spPr>
      </p:pic>
    </p:spTree>
    <p:extLst>
      <p:ext uri="{BB962C8B-B14F-4D97-AF65-F5344CB8AC3E}">
        <p14:creationId xmlns:p14="http://schemas.microsoft.com/office/powerpoint/2010/main" val="28705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C04C6311-F5C7-4171-85F0-F05B9EBFD91F}"/>
              </a:ext>
            </a:extLst>
          </p:cNvPr>
          <p:cNvPicPr>
            <a:picLocks noChangeAspect="1"/>
          </p:cNvPicPr>
          <p:nvPr/>
        </p:nvPicPr>
        <p:blipFill>
          <a:blip r:embed="rId2"/>
          <a:stretch>
            <a:fillRect/>
          </a:stretch>
        </p:blipFill>
        <p:spPr>
          <a:xfrm>
            <a:off x="2285468" y="571101"/>
            <a:ext cx="7621064" cy="5715798"/>
          </a:xfrm>
          <a:prstGeom prst="rect">
            <a:avLst/>
          </a:prstGeom>
        </p:spPr>
      </p:pic>
      <p:pic>
        <p:nvPicPr>
          <p:cNvPr id="4" name="صورة 3">
            <a:extLst>
              <a:ext uri="{FF2B5EF4-FFF2-40B4-BE49-F238E27FC236}">
                <a16:creationId xmlns:a16="http://schemas.microsoft.com/office/drawing/2014/main" id="{8B8CE3FC-F1C5-449A-BD13-562C23A7A27D}"/>
              </a:ext>
            </a:extLst>
          </p:cNvPr>
          <p:cNvPicPr>
            <a:picLocks noChangeAspect="1"/>
          </p:cNvPicPr>
          <p:nvPr/>
        </p:nvPicPr>
        <p:blipFill>
          <a:blip r:embed="rId3"/>
          <a:stretch>
            <a:fillRect/>
          </a:stretch>
        </p:blipFill>
        <p:spPr>
          <a:xfrm>
            <a:off x="8395550" y="2918901"/>
            <a:ext cx="605325" cy="695568"/>
          </a:xfrm>
          <a:prstGeom prst="rect">
            <a:avLst/>
          </a:prstGeom>
        </p:spPr>
      </p:pic>
    </p:spTree>
    <p:extLst>
      <p:ext uri="{BB962C8B-B14F-4D97-AF65-F5344CB8AC3E}">
        <p14:creationId xmlns:p14="http://schemas.microsoft.com/office/powerpoint/2010/main" val="289279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859E39E7-C236-4F19-A604-89DF8E03BAB5}"/>
              </a:ext>
            </a:extLst>
          </p:cNvPr>
          <p:cNvPicPr>
            <a:picLocks noChangeAspect="1"/>
          </p:cNvPicPr>
          <p:nvPr/>
        </p:nvPicPr>
        <p:blipFill>
          <a:blip r:embed="rId2"/>
          <a:stretch>
            <a:fillRect/>
          </a:stretch>
        </p:blipFill>
        <p:spPr>
          <a:xfrm>
            <a:off x="2285468" y="571101"/>
            <a:ext cx="7621064" cy="5715798"/>
          </a:xfrm>
          <a:prstGeom prst="rect">
            <a:avLst/>
          </a:prstGeom>
        </p:spPr>
      </p:pic>
      <p:pic>
        <p:nvPicPr>
          <p:cNvPr id="4" name="صورة 3">
            <a:extLst>
              <a:ext uri="{FF2B5EF4-FFF2-40B4-BE49-F238E27FC236}">
                <a16:creationId xmlns:a16="http://schemas.microsoft.com/office/drawing/2014/main" id="{ED33D828-30AA-4BE5-9C75-7F1A4829EF87}"/>
              </a:ext>
            </a:extLst>
          </p:cNvPr>
          <p:cNvPicPr>
            <a:picLocks noChangeAspect="1"/>
          </p:cNvPicPr>
          <p:nvPr/>
        </p:nvPicPr>
        <p:blipFill>
          <a:blip r:embed="rId3"/>
          <a:stretch>
            <a:fillRect/>
          </a:stretch>
        </p:blipFill>
        <p:spPr>
          <a:xfrm>
            <a:off x="8473188" y="3429000"/>
            <a:ext cx="605325" cy="695568"/>
          </a:xfrm>
          <a:prstGeom prst="rect">
            <a:avLst/>
          </a:prstGeom>
        </p:spPr>
      </p:pic>
    </p:spTree>
    <p:extLst>
      <p:ext uri="{BB962C8B-B14F-4D97-AF65-F5344CB8AC3E}">
        <p14:creationId xmlns:p14="http://schemas.microsoft.com/office/powerpoint/2010/main" val="155916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8169A213-2B9D-4A9F-B912-A85E5982B6BA}"/>
              </a:ext>
            </a:extLst>
          </p:cNvPr>
          <p:cNvPicPr>
            <a:picLocks noChangeAspect="1"/>
          </p:cNvPicPr>
          <p:nvPr/>
        </p:nvPicPr>
        <p:blipFill>
          <a:blip r:embed="rId2"/>
          <a:stretch>
            <a:fillRect/>
          </a:stretch>
        </p:blipFill>
        <p:spPr>
          <a:xfrm>
            <a:off x="2285468" y="571101"/>
            <a:ext cx="7621064" cy="5715798"/>
          </a:xfrm>
          <a:prstGeom prst="rect">
            <a:avLst/>
          </a:prstGeom>
        </p:spPr>
      </p:pic>
      <p:pic>
        <p:nvPicPr>
          <p:cNvPr id="4" name="صورة 3">
            <a:extLst>
              <a:ext uri="{FF2B5EF4-FFF2-40B4-BE49-F238E27FC236}">
                <a16:creationId xmlns:a16="http://schemas.microsoft.com/office/drawing/2014/main" id="{51A0CA94-A4F3-42B0-8BA6-48E4FBA8260A}"/>
              </a:ext>
            </a:extLst>
          </p:cNvPr>
          <p:cNvPicPr>
            <a:picLocks noChangeAspect="1"/>
          </p:cNvPicPr>
          <p:nvPr/>
        </p:nvPicPr>
        <p:blipFill>
          <a:blip r:embed="rId3"/>
          <a:stretch>
            <a:fillRect/>
          </a:stretch>
        </p:blipFill>
        <p:spPr>
          <a:xfrm>
            <a:off x="8386924" y="3954071"/>
            <a:ext cx="605325" cy="695568"/>
          </a:xfrm>
          <a:prstGeom prst="rect">
            <a:avLst/>
          </a:prstGeom>
        </p:spPr>
      </p:pic>
    </p:spTree>
    <p:extLst>
      <p:ext uri="{BB962C8B-B14F-4D97-AF65-F5344CB8AC3E}">
        <p14:creationId xmlns:p14="http://schemas.microsoft.com/office/powerpoint/2010/main" val="779140700"/>
      </p:ext>
    </p:extLst>
  </p:cSld>
  <p:clrMapOvr>
    <a:masterClrMapping/>
  </p:clrMapOvr>
</p:sld>
</file>

<file path=ppt/theme/theme1.xml><?xml version="1.0" encoding="utf-8"?>
<a:theme xmlns:a="http://schemas.openxmlformats.org/drawingml/2006/main" name="شريحة">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110</TotalTime>
  <Words>297</Words>
  <Application>Microsoft Office PowerPoint</Application>
  <PresentationFormat>شاشة عريضة</PresentationFormat>
  <Paragraphs>38</Paragraphs>
  <Slides>12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12</vt:i4>
      </vt:variant>
    </vt:vector>
  </HeadingPairs>
  <TitlesOfParts>
    <vt:vector size="17" baseType="lpstr">
      <vt:lpstr>Arial</vt:lpstr>
      <vt:lpstr>Century Gothic</vt:lpstr>
      <vt:lpstr>Wingdings</vt:lpstr>
      <vt:lpstr>Wingdings 3</vt:lpstr>
      <vt:lpstr>شريحة</vt:lpstr>
      <vt:lpstr>التصور المبدئي لمنصة إتقان</vt:lpstr>
      <vt:lpstr>عرض تقديمي في PowerPoint</vt:lpstr>
      <vt:lpstr>الخصائص المطلوب توفرها في المنصة</vt:lpstr>
      <vt:lpstr>التصور المبدئي لشاشات النظام</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التصور المبدئي لمنصة إتقان</dc:title>
  <dc:creator>Hassan Baabdullah</dc:creator>
  <cp:lastModifiedBy>Hassan Baabdullah</cp:lastModifiedBy>
  <cp:revision>14</cp:revision>
  <dcterms:created xsi:type="dcterms:W3CDTF">2019-12-10T04:25:03Z</dcterms:created>
  <dcterms:modified xsi:type="dcterms:W3CDTF">2019-12-10T07:01:04Z</dcterms:modified>
</cp:coreProperties>
</file>