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323" r:id="rId2"/>
    <p:sldId id="367" r:id="rId3"/>
    <p:sldId id="325" r:id="rId4"/>
    <p:sldId id="327" r:id="rId5"/>
    <p:sldId id="328" r:id="rId6"/>
    <p:sldId id="329" r:id="rId7"/>
    <p:sldId id="333" r:id="rId8"/>
    <p:sldId id="334" r:id="rId9"/>
    <p:sldId id="374" r:id="rId10"/>
    <p:sldId id="375" r:id="rId11"/>
    <p:sldId id="376" r:id="rId12"/>
    <p:sldId id="377" r:id="rId13"/>
    <p:sldId id="369" r:id="rId14"/>
    <p:sldId id="370" r:id="rId15"/>
    <p:sldId id="371" r:id="rId16"/>
    <p:sldId id="372" r:id="rId17"/>
    <p:sldId id="373" r:id="rId18"/>
    <p:sldId id="378" r:id="rId19"/>
    <p:sldId id="358" r:id="rId20"/>
    <p:sldId id="368" r:id="rId21"/>
    <p:sldId id="357" r:id="rId22"/>
    <p:sldId id="353" r:id="rId23"/>
    <p:sldId id="360" r:id="rId24"/>
    <p:sldId id="359" r:id="rId25"/>
    <p:sldId id="361" r:id="rId26"/>
    <p:sldId id="362" r:id="rId27"/>
    <p:sldId id="363" r:id="rId28"/>
    <p:sldId id="365" r:id="rId29"/>
    <p:sldId id="366" r:id="rId30"/>
    <p:sldId id="364" r:id="rId31"/>
    <p:sldId id="356" r:id="rId3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F446AC0-7914-4167-BEED-73761BB91B7F}">
          <p14:sldIdLst>
            <p14:sldId id="323"/>
            <p14:sldId id="367"/>
            <p14:sldId id="325"/>
            <p14:sldId id="327"/>
            <p14:sldId id="328"/>
            <p14:sldId id="329"/>
            <p14:sldId id="333"/>
            <p14:sldId id="334"/>
            <p14:sldId id="374"/>
            <p14:sldId id="375"/>
            <p14:sldId id="376"/>
            <p14:sldId id="377"/>
            <p14:sldId id="369"/>
            <p14:sldId id="370"/>
            <p14:sldId id="371"/>
            <p14:sldId id="372"/>
            <p14:sldId id="373"/>
            <p14:sldId id="378"/>
          </p14:sldIdLst>
        </p14:section>
        <p14:section name="Sección sin título" id="{7E1A270A-8B2A-4A27-A423-0C9251E28AA2}">
          <p14:sldIdLst>
            <p14:sldId id="358"/>
            <p14:sldId id="368"/>
            <p14:sldId id="357"/>
            <p14:sldId id="353"/>
            <p14:sldId id="360"/>
            <p14:sldId id="359"/>
            <p14:sldId id="361"/>
            <p14:sldId id="362"/>
            <p14:sldId id="363"/>
            <p14:sldId id="365"/>
            <p14:sldId id="366"/>
            <p14:sldId id="364"/>
            <p14:sldId id="3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NA" initials="S" lastIdx="1" clrIdx="0">
    <p:extLst>
      <p:ext uri="{19B8F6BF-5375-455C-9EA6-DF929625EA0E}">
        <p15:presenceInfo xmlns:p15="http://schemas.microsoft.com/office/powerpoint/2012/main" userId="S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6" autoAdjust="0"/>
    <p:restoredTop sz="78993" autoAdjust="0"/>
  </p:normalViewPr>
  <p:slideViewPr>
    <p:cSldViewPr snapToGrid="0" snapToObjects="1">
      <p:cViewPr varScale="1">
        <p:scale>
          <a:sx n="116" d="100"/>
          <a:sy n="116" d="100"/>
        </p:scale>
        <p:origin x="1776" y="76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27T11:02:29.815"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pPr/>
              <a:t>28/03/2017</a:t>
            </a:fld>
            <a:endParaRPr lang="es-CO"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pPr/>
              <a:t>‹Nº›</a:t>
            </a:fld>
            <a:endParaRPr lang="es-CO" dirty="0"/>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pPr/>
              <a:t>28/03/2017</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pPr/>
              <a:t>‹Nº›</a:t>
            </a:fld>
            <a:endParaRPr lang="es-CO" dirty="0"/>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pPr/>
              <a:t>4</a:t>
            </a:fld>
            <a:endParaRPr lang="es-CO" dirty="0"/>
          </a:p>
        </p:txBody>
      </p:sp>
    </p:spTree>
    <p:extLst>
      <p:ext uri="{BB962C8B-B14F-4D97-AF65-F5344CB8AC3E}">
        <p14:creationId xmlns:p14="http://schemas.microsoft.com/office/powerpoint/2010/main" val="304202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dirty="0" smtClean="0">
                <a:solidFill>
                  <a:schemeClr val="tx1"/>
                </a:solidFill>
                <a:effectLst/>
                <a:latin typeface="+mn-lt"/>
                <a:ea typeface="+mn-ea"/>
                <a:cs typeface="+mn-cs"/>
              </a:rPr>
              <a:t/>
            </a:r>
            <a:br>
              <a:rPr lang="es-ES" sz="1200" b="0" i="0" u="none" strike="noStrike" kern="1200" dirty="0" smtClean="0">
                <a:solidFill>
                  <a:schemeClr val="tx1"/>
                </a:solidFill>
                <a:effectLst/>
                <a:latin typeface="+mn-lt"/>
                <a:ea typeface="+mn-ea"/>
                <a:cs typeface="+mn-cs"/>
              </a:rPr>
            </a:br>
            <a:r>
              <a:rPr lang="es-ES" sz="1200" b="0" i="0" u="none" strike="noStrike" kern="1200" dirty="0" smtClean="0">
                <a:solidFill>
                  <a:schemeClr val="tx1"/>
                </a:solidFill>
                <a:effectLst/>
                <a:latin typeface="+mn-lt"/>
                <a:ea typeface="+mn-ea"/>
                <a:cs typeface="+mn-cs"/>
              </a:rPr>
              <a:t/>
            </a:r>
            <a:br>
              <a:rPr lang="es-ES" sz="1200" b="0" i="0" u="none" strike="noStrike" kern="1200" dirty="0" smtClean="0">
                <a:solidFill>
                  <a:schemeClr val="tx1"/>
                </a:solidFill>
                <a:effectLst/>
                <a:latin typeface="+mn-lt"/>
                <a:ea typeface="+mn-ea"/>
                <a:cs typeface="+mn-cs"/>
              </a:rPr>
            </a:b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pPr/>
              <a:t>5</a:t>
            </a:fld>
            <a:endParaRPr lang="es-CO" dirty="0"/>
          </a:p>
        </p:txBody>
      </p:sp>
    </p:spTree>
    <p:extLst>
      <p:ext uri="{BB962C8B-B14F-4D97-AF65-F5344CB8AC3E}">
        <p14:creationId xmlns:p14="http://schemas.microsoft.com/office/powerpoint/2010/main" val="30420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pPr/>
              <a:t>6</a:t>
            </a:fld>
            <a:endParaRPr lang="es-CO" dirty="0"/>
          </a:p>
        </p:txBody>
      </p:sp>
    </p:spTree>
    <p:extLst>
      <p:ext uri="{BB962C8B-B14F-4D97-AF65-F5344CB8AC3E}">
        <p14:creationId xmlns:p14="http://schemas.microsoft.com/office/powerpoint/2010/main" val="304202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pPr/>
              <a:t>7</a:t>
            </a:fld>
            <a:endParaRPr lang="es-CO" dirty="0"/>
          </a:p>
        </p:txBody>
      </p:sp>
    </p:spTree>
    <p:extLst>
      <p:ext uri="{BB962C8B-B14F-4D97-AF65-F5344CB8AC3E}">
        <p14:creationId xmlns:p14="http://schemas.microsoft.com/office/powerpoint/2010/main" val="2791028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28/03/2017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pPr/>
              <a:t>28/03/2017</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pPr/>
              <a:t>‹Nº›</a:t>
            </a:fld>
            <a:endParaRPr lang="es-ES" dirty="0"/>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urvio.com/survey/d/R6V0A0T5Q0V2N4F6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MAPA%20DE%20PROCESOS/MAPA%20DE%20PROCESOS%202.doc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requerimientos%20arreglados%20(3).docx" TargetMode="Externa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2" Type="http://schemas.openxmlformats.org/officeDocument/2006/relationships/hyperlink" Target="CASOS%20DE%20USO/DIAGRAMA%20CASOS%20DE%20USO%20.pn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CASOS%20DE%20USO/CASO%20DE%20USO%20EXTENDIDO.doc"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GANTT/BRAYANNNN.pdf"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clases.png"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DIAGRAMAS/Deployment%20Diagram1.jpg"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MODELO%20RELACIONAL/Entity%20Relationship%20Diagram1.jp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MODELO%20RELACIONAL/BRAYANN.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Prototipo%20terminado/RTB%20Prototipo%20hasta%20gorras/RTB%202.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6659" y="827682"/>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6600" b="1" dirty="0" smtClean="0">
              <a:solidFill>
                <a:schemeClr val="accent5">
                  <a:lumMod val="75000"/>
                </a:schemeClr>
              </a:solidFill>
            </a:endParaRPr>
          </a:p>
          <a:p>
            <a:pPr algn="l" defTabSz="288000"/>
            <a:r>
              <a:rPr lang="es-CO" sz="6600" b="1" dirty="0" smtClean="0">
                <a:solidFill>
                  <a:schemeClr val="accent5">
                    <a:lumMod val="75000"/>
                  </a:schemeClr>
                </a:solidFill>
              </a:rPr>
              <a:t>Proyecto “RTB”.</a:t>
            </a:r>
          </a:p>
          <a:p>
            <a:pPr algn="l" defTabSz="288000"/>
            <a:endParaRPr lang="es-CO" sz="2000" b="1" dirty="0" smtClean="0"/>
          </a:p>
          <a:p>
            <a:pPr algn="l" defTabSz="288000"/>
            <a:r>
              <a:rPr lang="es-CO" sz="2000" b="1" dirty="0" smtClean="0"/>
              <a:t>Fredy Forero.</a:t>
            </a:r>
          </a:p>
          <a:p>
            <a:pPr algn="l" defTabSz="288000"/>
            <a:r>
              <a:rPr lang="es-CO" sz="2000" b="1" dirty="0" smtClean="0"/>
              <a:t>Bryan Ángel.</a:t>
            </a:r>
          </a:p>
          <a:p>
            <a:pPr algn="l" defTabSz="288000"/>
            <a:r>
              <a:rPr lang="es-CO" sz="2000" b="1" dirty="0" smtClean="0"/>
              <a:t>Sebastián Sánchez. </a:t>
            </a:r>
          </a:p>
          <a:p>
            <a:pPr algn="l" defTabSz="288000"/>
            <a:r>
              <a:rPr lang="es-CO" sz="2000" b="1" dirty="0" smtClean="0"/>
              <a:t>Harrison Naranjo. </a:t>
            </a:r>
          </a:p>
          <a:p>
            <a:pPr algn="l" defTabSz="288000"/>
            <a:endParaRPr lang="es-CO" sz="2000" b="1" dirty="0" smtClean="0"/>
          </a:p>
        </p:txBody>
      </p:sp>
      <p:sp>
        <p:nvSpPr>
          <p:cNvPr id="12" name="Título 1"/>
          <p:cNvSpPr txBox="1">
            <a:spLocks/>
          </p:cNvSpPr>
          <p:nvPr/>
        </p:nvSpPr>
        <p:spPr>
          <a:xfrm>
            <a:off x="-595377" y="132624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4800" b="1" dirty="0" smtClean="0">
              <a:solidFill>
                <a:schemeClr val="bg1">
                  <a:lumMod val="75000"/>
                </a:schemeClr>
              </a:solidFill>
            </a:endParaRP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26382" y="2602522"/>
            <a:ext cx="6561574" cy="3508653"/>
          </a:xfrm>
          <a:prstGeom prst="rect">
            <a:avLst/>
          </a:prstGeom>
        </p:spPr>
        <p:txBody>
          <a:bodyPr wrap="square">
            <a:spAutoFit/>
          </a:bodyPr>
          <a:lstStyle/>
          <a:p>
            <a:r>
              <a:rPr lang="es-CO" u="sng" dirty="0">
                <a:hlinkClick r:id="rId2"/>
              </a:rPr>
              <a:t>https://</a:t>
            </a:r>
            <a:r>
              <a:rPr lang="es-CO" u="sng" dirty="0" smtClean="0">
                <a:hlinkClick r:id="rId2"/>
              </a:rPr>
              <a:t>www.survio.com/survey/d/R6V0A0T5Q0V2N4F6T</a:t>
            </a:r>
            <a:endParaRPr lang="es-CO" u="sng" dirty="0" smtClean="0"/>
          </a:p>
          <a:p>
            <a:endParaRPr lang="es-CO" u="sng" dirty="0"/>
          </a:p>
          <a:p>
            <a:endParaRPr lang="es-CO" dirty="0"/>
          </a:p>
          <a:p>
            <a:r>
              <a:rPr lang="es-CO" sz="2400" b="1" dirty="0"/>
              <a:t>es muy viable la idea de implementar la tienda online teniendo ciertos parámetros según lo encuestados dependiendo por donde se reciba la información poniendo parte de ellos mismos como en el aporte de datos para un mayor vinculo y así mismo teniendo ellos una plataforma fácil y de buen uso para la compra de sus artículos. </a:t>
            </a:r>
          </a:p>
        </p:txBody>
      </p:sp>
      <p:sp>
        <p:nvSpPr>
          <p:cNvPr id="4" name="3 CuadroTexto"/>
          <p:cNvSpPr txBox="1"/>
          <p:nvPr/>
        </p:nvSpPr>
        <p:spPr>
          <a:xfrm>
            <a:off x="110531" y="753626"/>
            <a:ext cx="3868615" cy="904352"/>
          </a:xfrm>
          <a:prstGeom prst="rect">
            <a:avLst/>
          </a:prstGeom>
        </p:spPr>
        <p:txBody>
          <a:bodyPr vert="horz" wrap="square" lIns="91440" tIns="45720" rIns="91440" bIns="45720" rtlCol="0" anchor="ctr">
            <a:noAutofit/>
          </a:bodyPr>
          <a:lstStyle/>
          <a:p>
            <a:pPr algn="l"/>
            <a:r>
              <a:rPr lang="es-CO" sz="4800" b="1" dirty="0" smtClean="0">
                <a:solidFill>
                  <a:schemeClr val="bg1"/>
                </a:solidFill>
              </a:rPr>
              <a:t>encuesta</a:t>
            </a:r>
          </a:p>
        </p:txBody>
      </p:sp>
    </p:spTree>
    <p:extLst>
      <p:ext uri="{BB962C8B-B14F-4D97-AF65-F5344CB8AC3E}">
        <p14:creationId xmlns:p14="http://schemas.microsoft.com/office/powerpoint/2010/main" val="4014137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521" y="2524841"/>
            <a:ext cx="7035494" cy="395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321547" y="723481"/>
            <a:ext cx="3205424" cy="984739"/>
          </a:xfrm>
          <a:prstGeom prst="rect">
            <a:avLst/>
          </a:prstGeom>
        </p:spPr>
        <p:txBody>
          <a:bodyPr vert="horz" wrap="square" lIns="91440" tIns="45720" rIns="91440" bIns="45720" rtlCol="0" anchor="ctr">
            <a:noAutofit/>
          </a:bodyPr>
          <a:lstStyle/>
          <a:p>
            <a:pPr algn="l"/>
            <a:r>
              <a:rPr lang="es-CO" sz="4400" b="1" dirty="0" smtClean="0">
                <a:solidFill>
                  <a:schemeClr val="bg1"/>
                </a:solidFill>
              </a:rPr>
              <a:t>encuesta</a:t>
            </a:r>
          </a:p>
        </p:txBody>
      </p:sp>
    </p:spTree>
    <p:extLst>
      <p:ext uri="{BB962C8B-B14F-4D97-AF65-F5344CB8AC3E}">
        <p14:creationId xmlns:p14="http://schemas.microsoft.com/office/powerpoint/2010/main" val="2758314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tretch>
            <a:fillRect/>
          </a:stretch>
        </p:blipFill>
        <p:spPr>
          <a:xfrm>
            <a:off x="1135464" y="2280977"/>
            <a:ext cx="7094136" cy="3982360"/>
          </a:xfrm>
          <a:prstGeom prst="rect">
            <a:avLst/>
          </a:prstGeom>
        </p:spPr>
      </p:pic>
      <p:sp>
        <p:nvSpPr>
          <p:cNvPr id="3" name="2 CuadroTexto"/>
          <p:cNvSpPr txBox="1"/>
          <p:nvPr/>
        </p:nvSpPr>
        <p:spPr>
          <a:xfrm>
            <a:off x="160774" y="984738"/>
            <a:ext cx="2843683" cy="693337"/>
          </a:xfrm>
          <a:prstGeom prst="rect">
            <a:avLst/>
          </a:prstGeom>
        </p:spPr>
        <p:txBody>
          <a:bodyPr vert="horz" wrap="square" lIns="91440" tIns="45720" rIns="91440" bIns="45720" rtlCol="0" anchor="ctr">
            <a:noAutofit/>
          </a:bodyPr>
          <a:lstStyle/>
          <a:p>
            <a:pPr algn="l"/>
            <a:r>
              <a:rPr lang="es-CO" sz="5400" b="1" dirty="0" smtClean="0">
                <a:solidFill>
                  <a:schemeClr val="bg1"/>
                </a:solidFill>
              </a:rPr>
              <a:t>encuesta</a:t>
            </a:r>
          </a:p>
        </p:txBody>
      </p:sp>
    </p:spTree>
    <p:extLst>
      <p:ext uri="{BB962C8B-B14F-4D97-AF65-F5344CB8AC3E}">
        <p14:creationId xmlns:p14="http://schemas.microsoft.com/office/powerpoint/2010/main" val="24731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9144000" cy="6338887"/>
          </a:xfrm>
          <a:prstGeom prst="rect">
            <a:avLst/>
          </a:prstGeom>
        </p:spPr>
      </p:pic>
    </p:spTree>
    <p:extLst>
      <p:ext uri="{BB962C8B-B14F-4D97-AF65-F5344CB8AC3E}">
        <p14:creationId xmlns:p14="http://schemas.microsoft.com/office/powerpoint/2010/main" val="104455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0"/>
            <a:ext cx="9086334" cy="6705600"/>
          </a:xfrm>
          <a:prstGeom prst="rect">
            <a:avLst/>
          </a:prstGeom>
        </p:spPr>
      </p:pic>
    </p:spTree>
    <p:extLst>
      <p:ext uri="{BB962C8B-B14F-4D97-AF65-F5344CB8AC3E}">
        <p14:creationId xmlns:p14="http://schemas.microsoft.com/office/powerpoint/2010/main" val="315504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1502946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0"/>
            <a:ext cx="9144000" cy="6738937"/>
          </a:xfrm>
          <a:prstGeom prst="rect">
            <a:avLst/>
          </a:prstGeom>
        </p:spPr>
      </p:pic>
    </p:spTree>
    <p:extLst>
      <p:ext uri="{BB962C8B-B14F-4D97-AF65-F5344CB8AC3E}">
        <p14:creationId xmlns:p14="http://schemas.microsoft.com/office/powerpoint/2010/main" val="303058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9144000" cy="6281737"/>
          </a:xfrm>
          <a:prstGeom prst="rect">
            <a:avLst/>
          </a:prstGeom>
        </p:spPr>
      </p:pic>
    </p:spTree>
    <p:extLst>
      <p:ext uri="{BB962C8B-B14F-4D97-AF65-F5344CB8AC3E}">
        <p14:creationId xmlns:p14="http://schemas.microsoft.com/office/powerpoint/2010/main" val="3368486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41838" y="2792627"/>
            <a:ext cx="5544065" cy="1153298"/>
          </a:xfrm>
          <a:prstGeom prst="rect">
            <a:avLst/>
          </a:prstGeom>
        </p:spPr>
        <p:txBody>
          <a:bodyPr vert="horz" wrap="square" lIns="91440" tIns="45720" rIns="91440" bIns="45720" rtlCol="0" anchor="ctr">
            <a:noAutofit/>
          </a:bodyPr>
          <a:lstStyle/>
          <a:p>
            <a:pPr algn="l"/>
            <a:r>
              <a:rPr lang="es-419" sz="8000" b="1" dirty="0" smtClean="0">
                <a:solidFill>
                  <a:srgbClr val="92D050"/>
                </a:solidFill>
              </a:rPr>
              <a:t>Conclusión</a:t>
            </a:r>
            <a:endParaRPr lang="es-ES" sz="8000" b="1" dirty="0" smtClean="0">
              <a:solidFill>
                <a:srgbClr val="92D050"/>
              </a:solidFill>
            </a:endParaRPr>
          </a:p>
        </p:txBody>
      </p:sp>
    </p:spTree>
    <p:extLst>
      <p:ext uri="{BB962C8B-B14F-4D97-AF65-F5344CB8AC3E}">
        <p14:creationId xmlns:p14="http://schemas.microsoft.com/office/powerpoint/2010/main" val="4131191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19200" y="1237672"/>
            <a:ext cx="6280727" cy="4784437"/>
          </a:xfrm>
          <a:prstGeom prst="rect">
            <a:avLst/>
          </a:prstGeom>
        </p:spPr>
        <p:txBody>
          <a:bodyPr vert="horz" wrap="square" lIns="91440" tIns="45720" rIns="91440" bIns="45720" rtlCol="0" anchor="ctr">
            <a:noAutofit/>
          </a:bodyPr>
          <a:lstStyle/>
          <a:p>
            <a:pPr algn="l"/>
            <a:endParaRPr lang="es-CO" sz="8000" b="1" dirty="0" smtClean="0">
              <a:solidFill>
                <a:srgbClr val="92D050"/>
              </a:solidFill>
            </a:endParaRPr>
          </a:p>
        </p:txBody>
      </p:sp>
      <p:sp>
        <p:nvSpPr>
          <p:cNvPr id="4" name="CuadroTexto 3"/>
          <p:cNvSpPr txBox="1"/>
          <p:nvPr/>
        </p:nvSpPr>
        <p:spPr>
          <a:xfrm>
            <a:off x="1514764" y="1690254"/>
            <a:ext cx="5477163" cy="4147127"/>
          </a:xfrm>
          <a:prstGeom prst="rect">
            <a:avLst/>
          </a:prstGeom>
        </p:spPr>
        <p:txBody>
          <a:bodyPr vert="horz" wrap="square" lIns="91440" tIns="45720" rIns="91440" bIns="45720" rtlCol="0" anchor="ctr">
            <a:noAutofit/>
          </a:bodyPr>
          <a:lstStyle/>
          <a:p>
            <a:pPr algn="ctr"/>
            <a:r>
              <a:rPr lang="es-CO" sz="8000" b="1" dirty="0" smtClean="0">
                <a:solidFill>
                  <a:srgbClr val="92D050"/>
                </a:solidFill>
                <a:hlinkClick r:id="rId2" action="ppaction://hlinkfile"/>
              </a:rPr>
              <a:t>MAPA DE PROCESOS</a:t>
            </a:r>
            <a:endParaRPr lang="es-CO" sz="8000" b="1" dirty="0" smtClean="0">
              <a:solidFill>
                <a:srgbClr val="92D050"/>
              </a:solidFill>
            </a:endParaRPr>
          </a:p>
        </p:txBody>
      </p:sp>
    </p:spTree>
    <p:extLst>
      <p:ext uri="{BB962C8B-B14F-4D97-AF65-F5344CB8AC3E}">
        <p14:creationId xmlns:p14="http://schemas.microsoft.com/office/powerpoint/2010/main" val="2502866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6749" y="923453"/>
            <a:ext cx="6364586" cy="823866"/>
          </a:xfrm>
          <a:prstGeom prst="rect">
            <a:avLst/>
          </a:prstGeom>
        </p:spPr>
        <p:txBody>
          <a:bodyPr vert="horz" wrap="square" lIns="91440" tIns="45720" rIns="91440" bIns="45720" rtlCol="0" anchor="ctr">
            <a:noAutofit/>
          </a:bodyPr>
          <a:lstStyle/>
          <a:p>
            <a:pPr algn="l"/>
            <a:r>
              <a:rPr lang="es-CO" sz="6000" b="1" dirty="0" smtClean="0">
                <a:solidFill>
                  <a:schemeClr val="bg1"/>
                </a:solidFill>
              </a:rPr>
              <a:t>Introduction.</a:t>
            </a:r>
          </a:p>
        </p:txBody>
      </p:sp>
      <p:sp>
        <p:nvSpPr>
          <p:cNvPr id="3" name="CuadroTexto 2"/>
          <p:cNvSpPr txBox="1"/>
          <p:nvPr/>
        </p:nvSpPr>
        <p:spPr>
          <a:xfrm>
            <a:off x="380246" y="2381061"/>
            <a:ext cx="7043596" cy="3892990"/>
          </a:xfrm>
          <a:prstGeom prst="rect">
            <a:avLst/>
          </a:prstGeom>
        </p:spPr>
        <p:txBody>
          <a:bodyPr vert="horz" wrap="square" lIns="91440" tIns="45720" rIns="91440" bIns="45720" rtlCol="0" anchor="ctr">
            <a:noAutofit/>
          </a:bodyPr>
          <a:lstStyle/>
          <a:p>
            <a:pPr algn="l"/>
            <a:r>
              <a:rPr lang="es-CO" sz="3200" dirty="0" smtClean="0"/>
              <a:t>Our</a:t>
            </a:r>
            <a:r>
              <a:rPr lang="es-CO" sz="3200" dirty="0"/>
              <a:t> </a:t>
            </a:r>
            <a:r>
              <a:rPr lang="es-CO" sz="3200" dirty="0" smtClean="0"/>
              <a:t>information system (ready to buy) is an online store that sells sport and casual wear for all kind of individuals.</a:t>
            </a:r>
          </a:p>
        </p:txBody>
      </p:sp>
    </p:spTree>
    <p:extLst>
      <p:ext uri="{BB962C8B-B14F-4D97-AF65-F5344CB8AC3E}">
        <p14:creationId xmlns:p14="http://schemas.microsoft.com/office/powerpoint/2010/main" val="480738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0123" y="914400"/>
            <a:ext cx="8338241" cy="679010"/>
          </a:xfrm>
          <a:prstGeom prst="rect">
            <a:avLst/>
          </a:prstGeom>
        </p:spPr>
        <p:txBody>
          <a:bodyPr vert="horz" wrap="square" lIns="91440" tIns="45720" rIns="91440" bIns="45720" rtlCol="0" anchor="ctr">
            <a:noAutofit/>
          </a:bodyPr>
          <a:lstStyle/>
          <a:p>
            <a:pPr algn="l"/>
            <a:r>
              <a:rPr lang="es-CO" sz="6000" b="1" dirty="0" smtClean="0">
                <a:solidFill>
                  <a:schemeClr val="bg1"/>
                </a:solidFill>
              </a:rPr>
              <a:t>Software y hardware</a:t>
            </a:r>
            <a:r>
              <a:rPr lang="es-CO" sz="6000" b="1" dirty="0" smtClean="0">
                <a:solidFill>
                  <a:srgbClr val="92D050"/>
                </a:solidFill>
              </a:rPr>
              <a:t> </a:t>
            </a:r>
          </a:p>
        </p:txBody>
      </p:sp>
      <p:pic>
        <p:nvPicPr>
          <p:cNvPr id="3" name="Imagen 2"/>
          <p:cNvPicPr>
            <a:picLocks noChangeAspect="1"/>
          </p:cNvPicPr>
          <p:nvPr/>
        </p:nvPicPr>
        <p:blipFill>
          <a:blip r:embed="rId2"/>
          <a:stretch>
            <a:fillRect/>
          </a:stretch>
        </p:blipFill>
        <p:spPr>
          <a:xfrm>
            <a:off x="190123" y="2946316"/>
            <a:ext cx="6046875" cy="2085398"/>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621578824"/>
              </p:ext>
            </p:extLst>
          </p:nvPr>
        </p:nvGraphicFramePr>
        <p:xfrm>
          <a:off x="6222129" y="2946316"/>
          <a:ext cx="2221655" cy="1491460"/>
        </p:xfrm>
        <a:graphic>
          <a:graphicData uri="http://schemas.openxmlformats.org/drawingml/2006/table">
            <a:tbl>
              <a:tblPr firstRow="1" firstCol="1" bandRow="1">
                <a:tableStyleId>{5940675A-B579-460E-94D1-54222C63F5DA}</a:tableStyleId>
              </a:tblPr>
              <a:tblGrid>
                <a:gridCol w="2221655"/>
              </a:tblGrid>
              <a:tr h="375724">
                <a:tc>
                  <a:txBody>
                    <a:bodyPr/>
                    <a:lstStyle/>
                    <a:p>
                      <a:pPr>
                        <a:lnSpc>
                          <a:spcPct val="107000"/>
                        </a:lnSpc>
                        <a:spcAft>
                          <a:spcPts val="0"/>
                        </a:spcAft>
                      </a:pPr>
                      <a:r>
                        <a:rPr lang="es-CO" sz="2200" dirty="0" smtClean="0">
                          <a:effectLst/>
                        </a:rPr>
                        <a:t>Sistema operativo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6265">
                <a:tc>
                  <a:txBody>
                    <a:bodyPr/>
                    <a:lstStyle/>
                    <a:p>
                      <a:pPr>
                        <a:lnSpc>
                          <a:spcPct val="107000"/>
                        </a:lnSpc>
                        <a:spcAft>
                          <a:spcPts val="0"/>
                        </a:spcAft>
                      </a:pPr>
                      <a:r>
                        <a:rPr lang="es-CO" sz="1100" dirty="0">
                          <a:effectLst/>
                        </a:rPr>
                        <a:t>Windows 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301">
                <a:tc>
                  <a:txBody>
                    <a:bodyPr/>
                    <a:lstStyle/>
                    <a:p>
                      <a:pPr>
                        <a:lnSpc>
                          <a:spcPct val="107000"/>
                        </a:lnSpc>
                        <a:spcAft>
                          <a:spcPts val="0"/>
                        </a:spcAft>
                      </a:pPr>
                      <a:r>
                        <a:rPr lang="es-CO" sz="1100" dirty="0">
                          <a:effectLst/>
                        </a:rPr>
                        <a:t>Windows 10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170">
                <a:tc>
                  <a:txBody>
                    <a:bodyPr/>
                    <a:lstStyle/>
                    <a:p>
                      <a:pPr>
                        <a:lnSpc>
                          <a:spcPct val="107000"/>
                        </a:lnSpc>
                        <a:spcAft>
                          <a:spcPts val="0"/>
                        </a:spcAft>
                      </a:pPr>
                      <a:r>
                        <a:rPr lang="es-CO" sz="1100" dirty="0" smtClean="0">
                          <a:effectLst/>
                        </a:rPr>
                        <a:t>Android 5.0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570179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606582" y="841972"/>
            <a:ext cx="8066638" cy="4237022"/>
          </a:xfrm>
          <a:prstGeom prst="rect">
            <a:avLst/>
          </a:prstGeom>
        </p:spPr>
        <p:txBody>
          <a:bodyPr vert="horz" wrap="square" lIns="91440" tIns="45720" rIns="91440" bIns="45720" rtlCol="0" anchor="ctr">
            <a:noAutofit/>
          </a:bodyPr>
          <a:lstStyle/>
          <a:p>
            <a:pPr algn="l"/>
            <a:endParaRPr lang="es-CO" sz="8000" b="1" dirty="0" smtClean="0">
              <a:solidFill>
                <a:srgbClr val="92D050"/>
              </a:solidFill>
            </a:endParaRPr>
          </a:p>
        </p:txBody>
      </p:sp>
      <p:sp>
        <p:nvSpPr>
          <p:cNvPr id="3" name="CuadroTexto 2"/>
          <p:cNvSpPr txBox="1"/>
          <p:nvPr/>
        </p:nvSpPr>
        <p:spPr>
          <a:xfrm>
            <a:off x="688063" y="235389"/>
            <a:ext cx="7985157" cy="1213165"/>
          </a:xfrm>
          <a:prstGeom prst="rect">
            <a:avLst/>
          </a:prstGeom>
        </p:spPr>
        <p:txBody>
          <a:bodyPr vert="horz" wrap="square" lIns="91440" tIns="45720" rIns="91440" bIns="45720" rtlCol="0" anchor="ctr">
            <a:noAutofit/>
          </a:bodyPr>
          <a:lstStyle/>
          <a:p>
            <a:pPr algn="l"/>
            <a:endParaRPr lang="es-CO" sz="8000" b="1" dirty="0" smtClean="0">
              <a:solidFill>
                <a:schemeClr val="bg1"/>
              </a:solidFill>
            </a:endParaRPr>
          </a:p>
        </p:txBody>
      </p:sp>
      <p:sp>
        <p:nvSpPr>
          <p:cNvPr id="5" name="CuadroTexto 4"/>
          <p:cNvSpPr txBox="1"/>
          <p:nvPr/>
        </p:nvSpPr>
        <p:spPr>
          <a:xfrm>
            <a:off x="2064189" y="3459680"/>
            <a:ext cx="4934140" cy="669957"/>
          </a:xfrm>
          <a:prstGeom prst="rect">
            <a:avLst/>
          </a:prstGeom>
        </p:spPr>
        <p:txBody>
          <a:bodyPr vert="horz" wrap="square" lIns="91440" tIns="45720" rIns="91440" bIns="45720" rtlCol="0" anchor="ctr">
            <a:noAutofit/>
          </a:bodyPr>
          <a:lstStyle/>
          <a:p>
            <a:pPr algn="l"/>
            <a:endParaRPr lang="es-CO" sz="2800" b="1" dirty="0" smtClean="0"/>
          </a:p>
        </p:txBody>
      </p:sp>
      <p:sp>
        <p:nvSpPr>
          <p:cNvPr id="4" name="CuadroTexto 3"/>
          <p:cNvSpPr txBox="1"/>
          <p:nvPr/>
        </p:nvSpPr>
        <p:spPr>
          <a:xfrm>
            <a:off x="1015386" y="2013966"/>
            <a:ext cx="7249029" cy="4231342"/>
          </a:xfrm>
          <a:prstGeom prst="rect">
            <a:avLst/>
          </a:prstGeom>
        </p:spPr>
        <p:txBody>
          <a:bodyPr vert="horz" wrap="square" lIns="91440" tIns="45720" rIns="91440" bIns="45720" rtlCol="0" anchor="ctr">
            <a:noAutofit/>
          </a:bodyPr>
          <a:lstStyle/>
          <a:p>
            <a:pPr algn="l"/>
            <a:r>
              <a:rPr lang="es-CO" sz="7200" b="1" dirty="0" smtClean="0">
                <a:solidFill>
                  <a:srgbClr val="92D050"/>
                </a:solidFill>
                <a:hlinkClick r:id="rId3" action="ppaction://hlinkfile"/>
              </a:rPr>
              <a:t>REQUERIMIENTOS FUNCIONALES Y NO FUNCIONALES</a:t>
            </a:r>
            <a:r>
              <a:rPr lang="es-CO" sz="7200" b="1" dirty="0" smtClean="0">
                <a:solidFill>
                  <a:srgbClr val="92D050"/>
                </a:solidFill>
              </a:rPr>
              <a:t>.</a:t>
            </a:r>
          </a:p>
        </p:txBody>
      </p:sp>
    </p:spTree>
    <p:extLst>
      <p:ext uri="{BB962C8B-B14F-4D97-AF65-F5344CB8AC3E}">
        <p14:creationId xmlns:p14="http://schemas.microsoft.com/office/powerpoint/2010/main" val="10896332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232452" y="0"/>
            <a:ext cx="6460435" cy="6857999"/>
          </a:xfrm>
          <a:prstGeom prst="rect">
            <a:avLst/>
          </a:prstGeom>
        </p:spPr>
      </p:pic>
    </p:spTree>
    <p:extLst>
      <p:ext uri="{BB962C8B-B14F-4D97-AF65-F5344CB8AC3E}">
        <p14:creationId xmlns:p14="http://schemas.microsoft.com/office/powerpoint/2010/main" val="3671343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66117" y="2248931"/>
            <a:ext cx="7949515" cy="4324864"/>
          </a:xfrm>
          <a:prstGeom prst="rect">
            <a:avLst/>
          </a:prstGeom>
        </p:spPr>
        <p:txBody>
          <a:bodyPr vert="horz" wrap="square" lIns="91440" tIns="45720" rIns="91440" bIns="45720" rtlCol="0" anchor="ctr">
            <a:noAutofit/>
          </a:bodyPr>
          <a:lstStyle/>
          <a:p>
            <a:pPr algn="l"/>
            <a:endParaRPr lang="es-CO" sz="8000" b="1" dirty="0" smtClean="0">
              <a:solidFill>
                <a:srgbClr val="92D050"/>
              </a:solidFill>
            </a:endParaRPr>
          </a:p>
        </p:txBody>
      </p:sp>
      <p:sp>
        <p:nvSpPr>
          <p:cNvPr id="3" name="CuadroTexto 2"/>
          <p:cNvSpPr txBox="1"/>
          <p:nvPr/>
        </p:nvSpPr>
        <p:spPr>
          <a:xfrm>
            <a:off x="1276865" y="2248931"/>
            <a:ext cx="7216346" cy="4324864"/>
          </a:xfrm>
          <a:prstGeom prst="rect">
            <a:avLst/>
          </a:prstGeom>
        </p:spPr>
        <p:txBody>
          <a:bodyPr vert="horz" wrap="square" lIns="91440" tIns="45720" rIns="91440" bIns="45720" rtlCol="0" anchor="ctr">
            <a:noAutofit/>
          </a:bodyPr>
          <a:lstStyle/>
          <a:p>
            <a:pPr algn="l"/>
            <a:r>
              <a:rPr lang="es-CO" sz="5400" b="1" dirty="0" smtClean="0">
                <a:solidFill>
                  <a:srgbClr val="92D050"/>
                </a:solidFill>
                <a:hlinkClick r:id="rId2" action="ppaction://hlinkfile"/>
              </a:rPr>
              <a:t>DIAGRAMA CASOS DE USO </a:t>
            </a:r>
            <a:endParaRPr lang="es-CO" sz="5400" b="1" dirty="0" smtClean="0">
              <a:solidFill>
                <a:srgbClr val="92D050"/>
              </a:solidFill>
            </a:endParaRPr>
          </a:p>
        </p:txBody>
      </p:sp>
    </p:spTree>
    <p:extLst>
      <p:ext uri="{BB962C8B-B14F-4D97-AF65-F5344CB8AC3E}">
        <p14:creationId xmlns:p14="http://schemas.microsoft.com/office/powerpoint/2010/main" val="1508208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13043" y="2794571"/>
            <a:ext cx="6000107" cy="2856216"/>
          </a:xfrm>
          <a:prstGeom prst="rect">
            <a:avLst/>
          </a:prstGeom>
        </p:spPr>
        <p:txBody>
          <a:bodyPr vert="horz" wrap="square" lIns="91440" tIns="45720" rIns="91440" bIns="45720" rtlCol="0" anchor="ctr">
            <a:noAutofit/>
          </a:bodyPr>
          <a:lstStyle/>
          <a:p>
            <a:pPr algn="l"/>
            <a:endParaRPr lang="es-CO" sz="8000" b="1" dirty="0" smtClean="0">
              <a:solidFill>
                <a:srgbClr val="002060"/>
              </a:solidFill>
            </a:endParaRPr>
          </a:p>
        </p:txBody>
      </p:sp>
      <p:sp>
        <p:nvSpPr>
          <p:cNvPr id="3" name="2 CuadroTexto"/>
          <p:cNvSpPr txBox="1"/>
          <p:nvPr/>
        </p:nvSpPr>
        <p:spPr>
          <a:xfrm>
            <a:off x="883578" y="2404153"/>
            <a:ext cx="7469312" cy="3462391"/>
          </a:xfrm>
          <a:prstGeom prst="rect">
            <a:avLst/>
          </a:prstGeom>
        </p:spPr>
        <p:txBody>
          <a:bodyPr vert="horz" wrap="square" lIns="91440" tIns="45720" rIns="91440" bIns="45720" rtlCol="0" anchor="ctr">
            <a:noAutofit/>
          </a:bodyPr>
          <a:lstStyle/>
          <a:p>
            <a:pPr algn="l"/>
            <a:r>
              <a:rPr lang="es-CO" sz="8000" b="1" dirty="0" smtClean="0">
                <a:solidFill>
                  <a:srgbClr val="92D050"/>
                </a:solidFill>
                <a:hlinkClick r:id="rId2" action="ppaction://hlinkfile"/>
              </a:rPr>
              <a:t>CASO DE USO EXTENDIDO</a:t>
            </a:r>
            <a:endParaRPr lang="es-CO" sz="8000" b="1" dirty="0" smtClean="0">
              <a:solidFill>
                <a:srgbClr val="92D05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0574" y="2968487"/>
            <a:ext cx="8693426" cy="1444487"/>
          </a:xfrm>
          <a:prstGeom prst="rect">
            <a:avLst/>
          </a:prstGeom>
        </p:spPr>
        <p:txBody>
          <a:bodyPr vert="horz" wrap="square" lIns="91440" tIns="45720" rIns="91440" bIns="45720" rtlCol="0" anchor="ctr">
            <a:noAutofit/>
          </a:bodyPr>
          <a:lstStyle/>
          <a:p>
            <a:pPr algn="l"/>
            <a:r>
              <a:rPr lang="es-CO" sz="8000" b="1" dirty="0" smtClean="0">
                <a:hlinkClick r:id="rId2" action="ppaction://hlinkfile"/>
              </a:rPr>
              <a:t>Diagrama de Gantt</a:t>
            </a:r>
            <a:endParaRPr lang="es-CO" sz="8000" b="1" dirty="0" smtClean="0"/>
          </a:p>
        </p:txBody>
      </p:sp>
    </p:spTree>
    <p:extLst>
      <p:ext uri="{BB962C8B-B14F-4D97-AF65-F5344CB8AC3E}">
        <p14:creationId xmlns:p14="http://schemas.microsoft.com/office/powerpoint/2010/main" val="1901481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4070" y="2928730"/>
            <a:ext cx="8719930" cy="1696278"/>
          </a:xfrm>
          <a:prstGeom prst="rect">
            <a:avLst/>
          </a:prstGeom>
        </p:spPr>
        <p:txBody>
          <a:bodyPr vert="horz" wrap="square" lIns="91440" tIns="45720" rIns="91440" bIns="45720" rtlCol="0" anchor="ctr">
            <a:noAutofit/>
          </a:bodyPr>
          <a:lstStyle/>
          <a:p>
            <a:pPr algn="l"/>
            <a:r>
              <a:rPr lang="es-CO" sz="8000" dirty="0" smtClean="0">
                <a:hlinkClick r:id="rId2" action="ppaction://hlinkfile"/>
              </a:rPr>
              <a:t>Diagrama de clases</a:t>
            </a:r>
            <a:endParaRPr lang="es-CO" sz="8000" dirty="0" smtClean="0"/>
          </a:p>
        </p:txBody>
      </p:sp>
    </p:spTree>
    <p:extLst>
      <p:ext uri="{BB962C8B-B14F-4D97-AF65-F5344CB8AC3E}">
        <p14:creationId xmlns:p14="http://schemas.microsoft.com/office/powerpoint/2010/main" val="2206177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2522" y="3207026"/>
            <a:ext cx="9501808" cy="1762539"/>
          </a:xfrm>
          <a:prstGeom prst="rect">
            <a:avLst/>
          </a:prstGeom>
        </p:spPr>
        <p:txBody>
          <a:bodyPr vert="horz" wrap="square" lIns="91440" tIns="45720" rIns="91440" bIns="45720" rtlCol="0" anchor="ctr">
            <a:noAutofit/>
          </a:bodyPr>
          <a:lstStyle/>
          <a:p>
            <a:pPr algn="l"/>
            <a:r>
              <a:rPr lang="es-CO" sz="6600" b="1" dirty="0" smtClean="0">
                <a:hlinkClick r:id="rId2" action="ppaction://hlinkfile"/>
              </a:rPr>
              <a:t>Diagrama de Distribución</a:t>
            </a:r>
            <a:endParaRPr lang="es-CO" sz="6600" b="1" dirty="0" smtClean="0"/>
          </a:p>
        </p:txBody>
      </p:sp>
    </p:spTree>
    <p:extLst>
      <p:ext uri="{BB962C8B-B14F-4D97-AF65-F5344CB8AC3E}">
        <p14:creationId xmlns:p14="http://schemas.microsoft.com/office/powerpoint/2010/main" val="287956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78523" y="2625969"/>
            <a:ext cx="6611815" cy="2579077"/>
          </a:xfrm>
          <a:prstGeom prst="rect">
            <a:avLst/>
          </a:prstGeom>
        </p:spPr>
        <p:txBody>
          <a:bodyPr vert="horz" wrap="square" lIns="91440" tIns="45720" rIns="91440" bIns="45720" rtlCol="0" anchor="ctr">
            <a:noAutofit/>
          </a:bodyPr>
          <a:lstStyle/>
          <a:p>
            <a:pPr algn="l"/>
            <a:r>
              <a:rPr lang="es-CO" sz="8000" b="1" dirty="0" smtClean="0">
                <a:solidFill>
                  <a:srgbClr val="92D050"/>
                </a:solidFill>
                <a:hlinkClick r:id="rId2" action="ppaction://hlinkfile"/>
              </a:rPr>
              <a:t>MODELO RELACIONAL</a:t>
            </a:r>
            <a:endParaRPr lang="es-CO" sz="8000" b="1" dirty="0" smtClean="0">
              <a:solidFill>
                <a:srgbClr val="92D050"/>
              </a:solidFill>
            </a:endParaRPr>
          </a:p>
        </p:txBody>
      </p:sp>
    </p:spTree>
    <p:extLst>
      <p:ext uri="{BB962C8B-B14F-4D97-AF65-F5344CB8AC3E}">
        <p14:creationId xmlns:p14="http://schemas.microsoft.com/office/powerpoint/2010/main" val="3070365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53662" y="2696308"/>
            <a:ext cx="6213230" cy="2391507"/>
          </a:xfrm>
          <a:prstGeom prst="rect">
            <a:avLst/>
          </a:prstGeom>
        </p:spPr>
        <p:txBody>
          <a:bodyPr vert="horz" wrap="square" lIns="91440" tIns="45720" rIns="91440" bIns="45720" rtlCol="0" anchor="ctr">
            <a:noAutofit/>
          </a:bodyPr>
          <a:lstStyle/>
          <a:p>
            <a:pPr algn="l"/>
            <a:r>
              <a:rPr lang="es-CO" sz="8000" b="1" dirty="0" smtClean="0">
                <a:solidFill>
                  <a:srgbClr val="92D050"/>
                </a:solidFill>
                <a:hlinkClick r:id="rId2" action="ppaction://hlinkfile"/>
              </a:rPr>
              <a:t>DICCIONARIO DE DATOS</a:t>
            </a:r>
            <a:endParaRPr lang="es-CO" sz="8000" b="1" dirty="0" smtClean="0">
              <a:solidFill>
                <a:srgbClr val="92D050"/>
              </a:solidFill>
            </a:endParaRPr>
          </a:p>
        </p:txBody>
      </p:sp>
    </p:spTree>
    <p:extLst>
      <p:ext uri="{BB962C8B-B14F-4D97-AF65-F5344CB8AC3E}">
        <p14:creationId xmlns:p14="http://schemas.microsoft.com/office/powerpoint/2010/main" val="1245908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36374" y="80765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b="1" dirty="0" smtClean="0">
                <a:solidFill>
                  <a:schemeClr val="bg1"/>
                </a:solidFill>
              </a:rPr>
              <a:t>     Introducción.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smtClean="0">
              <a:solidFill>
                <a:schemeClr val="bg1">
                  <a:lumMod val="95000"/>
                </a:schemeClr>
              </a:solidFill>
            </a:endParaRPr>
          </a:p>
        </p:txBody>
      </p:sp>
      <p:sp>
        <p:nvSpPr>
          <p:cNvPr id="4" name="Marcador de contenido 2"/>
          <p:cNvSpPr txBox="1">
            <a:spLocks/>
          </p:cNvSpPr>
          <p:nvPr/>
        </p:nvSpPr>
        <p:spPr>
          <a:xfrm>
            <a:off x="3467284" y="2559695"/>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800" dirty="0" smtClean="0">
              <a:solidFill>
                <a:schemeClr val="tx1">
                  <a:lumMod val="75000"/>
                  <a:lumOff val="25000"/>
                </a:schemeClr>
              </a:solidFill>
            </a:endParaRPr>
          </a:p>
        </p:txBody>
      </p:sp>
      <p:sp>
        <p:nvSpPr>
          <p:cNvPr id="6" name="CuadroTexto 5"/>
          <p:cNvSpPr txBox="1"/>
          <p:nvPr/>
        </p:nvSpPr>
        <p:spPr>
          <a:xfrm>
            <a:off x="458271" y="2132307"/>
            <a:ext cx="8325511" cy="4210394"/>
          </a:xfrm>
          <a:prstGeom prst="rect">
            <a:avLst/>
          </a:prstGeom>
        </p:spPr>
        <p:txBody>
          <a:bodyPr vert="horz" wrap="square" lIns="91440" tIns="45720" rIns="91440" bIns="45720" rtlCol="0" anchor="ctr">
            <a:noAutofit/>
          </a:bodyPr>
          <a:lstStyle/>
          <a:p>
            <a:r>
              <a:rPr lang="es-CO" sz="4400" dirty="0"/>
              <a:t>READY TO BUY es una tienda </a:t>
            </a:r>
            <a:r>
              <a:rPr lang="es-CO" sz="4400" dirty="0" smtClean="0"/>
              <a:t>online </a:t>
            </a:r>
            <a:r>
              <a:rPr lang="es-CO" sz="4400" dirty="0"/>
              <a:t>basada en la venta de </a:t>
            </a:r>
            <a:r>
              <a:rPr lang="es-CO" sz="4400" dirty="0" smtClean="0"/>
              <a:t>ropa y calzado</a:t>
            </a:r>
            <a:endParaRPr lang="es-CO" sz="4000" b="1" dirty="0" smtClean="0">
              <a:solidFill>
                <a:srgbClr val="92D050"/>
              </a:solidFill>
            </a:endParaRPr>
          </a:p>
        </p:txBody>
      </p:sp>
    </p:spTree>
    <p:extLst>
      <p:ext uri="{BB962C8B-B14F-4D97-AF65-F5344CB8AC3E}">
        <p14:creationId xmlns:p14="http://schemas.microsoft.com/office/powerpoint/2010/main" val="4126290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59877" y="2977662"/>
            <a:ext cx="6963508" cy="2555630"/>
          </a:xfrm>
          <a:prstGeom prst="rect">
            <a:avLst/>
          </a:prstGeom>
        </p:spPr>
        <p:txBody>
          <a:bodyPr vert="horz" wrap="square" lIns="91440" tIns="45720" rIns="91440" bIns="45720" rtlCol="0" anchor="ctr">
            <a:noAutofit/>
          </a:bodyPr>
          <a:lstStyle/>
          <a:p>
            <a:pPr algn="l"/>
            <a:r>
              <a:rPr lang="es-CO" sz="8000" b="1" dirty="0" smtClean="0">
                <a:solidFill>
                  <a:srgbClr val="92D050"/>
                </a:solidFill>
                <a:hlinkClick r:id="rId2" action="ppaction://hlinkfile"/>
              </a:rPr>
              <a:t>PROTOTIPO</a:t>
            </a:r>
            <a:endParaRPr lang="es-CO" sz="8000" b="1" dirty="0" smtClean="0">
              <a:solidFill>
                <a:srgbClr val="92D050"/>
              </a:solidFill>
            </a:endParaRPr>
          </a:p>
        </p:txBody>
      </p:sp>
    </p:spTree>
    <p:extLst>
      <p:ext uri="{BB962C8B-B14F-4D97-AF65-F5344CB8AC3E}">
        <p14:creationId xmlns:p14="http://schemas.microsoft.com/office/powerpoint/2010/main" val="1421319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1787236" y="1730664"/>
            <a:ext cx="7988300" cy="4178300"/>
          </a:xfrm>
          <a:prstGeom prst="rect">
            <a:avLst/>
          </a:prstGeom>
        </p:spPr>
        <p:txBody>
          <a:bodyPr vert="horz" wrap="square" lIns="91440" tIns="45720" rIns="91440" bIns="45720" rtlCol="0" anchor="ctr">
            <a:noAutofit/>
          </a:bodyPr>
          <a:lstStyle/>
          <a:p>
            <a:pPr algn="l"/>
            <a:r>
              <a:rPr lang="es-CO" sz="9600" b="1" dirty="0" smtClean="0"/>
              <a:t>GRACIAS.</a:t>
            </a:r>
          </a:p>
        </p:txBody>
      </p:sp>
    </p:spTree>
    <p:extLst>
      <p:ext uri="{BB962C8B-B14F-4D97-AF65-F5344CB8AC3E}">
        <p14:creationId xmlns:p14="http://schemas.microsoft.com/office/powerpoint/2010/main" val="1306592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3992" y="807658"/>
            <a:ext cx="7717009"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b="1" dirty="0" smtClean="0">
                <a:solidFill>
                  <a:schemeClr val="bg1"/>
                </a:solidFill>
              </a:rPr>
              <a:t>Objetivo General.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smtClean="0">
              <a:solidFill>
                <a:schemeClr val="bg1">
                  <a:lumMod val="95000"/>
                </a:schemeClr>
              </a:solidFill>
            </a:endParaRPr>
          </a:p>
        </p:txBody>
      </p:sp>
      <p:sp>
        <p:nvSpPr>
          <p:cNvPr id="4" name="Marcador de contenido 2"/>
          <p:cNvSpPr txBox="1">
            <a:spLocks/>
          </p:cNvSpPr>
          <p:nvPr/>
        </p:nvSpPr>
        <p:spPr>
          <a:xfrm>
            <a:off x="1630017" y="2559695"/>
            <a:ext cx="7340562"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800" dirty="0">
              <a:solidFill>
                <a:schemeClr val="tx1">
                  <a:lumMod val="75000"/>
                  <a:lumOff val="25000"/>
                </a:schemeClr>
              </a:solidFill>
            </a:endParaRPr>
          </a:p>
        </p:txBody>
      </p:sp>
      <p:sp>
        <p:nvSpPr>
          <p:cNvPr id="5" name="CuadroTexto 4"/>
          <p:cNvSpPr txBox="1"/>
          <p:nvPr/>
        </p:nvSpPr>
        <p:spPr>
          <a:xfrm>
            <a:off x="458271" y="1838036"/>
            <a:ext cx="8353220" cy="4396509"/>
          </a:xfrm>
          <a:prstGeom prst="rect">
            <a:avLst/>
          </a:prstGeom>
        </p:spPr>
        <p:txBody>
          <a:bodyPr vert="horz" wrap="square" lIns="91440" tIns="45720" rIns="91440" bIns="45720" rtlCol="0" anchor="ctr">
            <a:noAutofit/>
          </a:bodyPr>
          <a:lstStyle/>
          <a:p>
            <a:r>
              <a:rPr lang="es-CO" sz="3200" dirty="0"/>
              <a:t>Realizar </a:t>
            </a:r>
            <a:r>
              <a:rPr lang="es-CO" sz="3200" dirty="0" smtClean="0"/>
              <a:t>un sistema de información para </a:t>
            </a:r>
            <a:r>
              <a:rPr lang="es-CO" sz="3200" dirty="0"/>
              <a:t>que nuestros clientes </a:t>
            </a:r>
            <a:r>
              <a:rPr lang="es-CO" sz="3200" dirty="0" smtClean="0"/>
              <a:t>vendan </a:t>
            </a:r>
            <a:r>
              <a:rPr lang="es-CO" sz="3200" dirty="0"/>
              <a:t>de una manera más segura, fácil, rápida, y eficiente. </a:t>
            </a:r>
            <a:endParaRPr lang="es-CO" sz="3200" b="1" dirty="0" smtClean="0">
              <a:solidFill>
                <a:srgbClr val="92D050"/>
              </a:solidFill>
            </a:endParaRPr>
          </a:p>
        </p:txBody>
      </p:sp>
    </p:spTree>
    <p:extLst>
      <p:ext uri="{BB962C8B-B14F-4D97-AF65-F5344CB8AC3E}">
        <p14:creationId xmlns:p14="http://schemas.microsoft.com/office/powerpoint/2010/main" val="1487494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4238" y="807658"/>
            <a:ext cx="871124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b="1" dirty="0" smtClean="0">
                <a:solidFill>
                  <a:schemeClr val="bg1"/>
                </a:solidFill>
              </a:rPr>
              <a:t>Objetivos Específicos.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smtClean="0">
              <a:solidFill>
                <a:schemeClr val="bg1">
                  <a:lumMod val="95000"/>
                </a:schemeClr>
              </a:solidFill>
            </a:endParaRPr>
          </a:p>
        </p:txBody>
      </p:sp>
      <p:sp>
        <p:nvSpPr>
          <p:cNvPr id="4" name="Marcador de contenido 2"/>
          <p:cNvSpPr txBox="1">
            <a:spLocks/>
          </p:cNvSpPr>
          <p:nvPr/>
        </p:nvSpPr>
        <p:spPr>
          <a:xfrm>
            <a:off x="1484243" y="255969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s-CO" dirty="0">
              <a:solidFill>
                <a:schemeClr val="tx1">
                  <a:lumMod val="75000"/>
                  <a:lumOff val="25000"/>
                </a:schemeClr>
              </a:solidFill>
            </a:endParaRPr>
          </a:p>
          <a:p>
            <a:pPr marL="0" indent="0">
              <a:buNone/>
            </a:pPr>
            <a:endParaRPr lang="es-CO" sz="2400" dirty="0" smtClean="0">
              <a:solidFill>
                <a:schemeClr val="tx1">
                  <a:lumMod val="75000"/>
                  <a:lumOff val="25000"/>
                </a:schemeClr>
              </a:solidFill>
            </a:endParaRPr>
          </a:p>
          <a:p>
            <a:pPr marL="457200" lvl="1" indent="0">
              <a:buNone/>
            </a:pPr>
            <a:endParaRPr lang="es-CO" sz="2400" dirty="0" smtClean="0">
              <a:solidFill>
                <a:schemeClr val="tx1">
                  <a:lumMod val="75000"/>
                  <a:lumOff val="25000"/>
                </a:schemeClr>
              </a:solidFill>
            </a:endParaRPr>
          </a:p>
          <a:p>
            <a:pPr marL="0" indent="0">
              <a:buNone/>
            </a:pPr>
            <a:r>
              <a:rPr lang="es-CO" sz="2800" dirty="0" smtClean="0">
                <a:solidFill>
                  <a:schemeClr val="tx1">
                    <a:lumMod val="75000"/>
                    <a:lumOff val="25000"/>
                  </a:schemeClr>
                </a:solidFill>
              </a:rPr>
              <a:t> </a:t>
            </a:r>
          </a:p>
        </p:txBody>
      </p:sp>
      <p:sp>
        <p:nvSpPr>
          <p:cNvPr id="5" name="CuadroTexto 4"/>
          <p:cNvSpPr txBox="1"/>
          <p:nvPr/>
        </p:nvSpPr>
        <p:spPr>
          <a:xfrm>
            <a:off x="304800" y="1911927"/>
            <a:ext cx="8405091" cy="4470400"/>
          </a:xfrm>
          <a:prstGeom prst="rect">
            <a:avLst/>
          </a:prstGeom>
        </p:spPr>
        <p:txBody>
          <a:bodyPr vert="horz" wrap="square" lIns="91440" tIns="45720" rIns="91440" bIns="45720" rtlCol="0" anchor="ctr">
            <a:noAutofit/>
          </a:bodyPr>
          <a:lstStyle/>
          <a:p>
            <a:pPr lvl="0" algn="just"/>
            <a:r>
              <a:rPr lang="es-CO" sz="3200" dirty="0" smtClean="0"/>
              <a:t> - Abrir </a:t>
            </a:r>
            <a:r>
              <a:rPr lang="es-CO" sz="3200" dirty="0"/>
              <a:t>puertas  hacia la interacción del mercando online.</a:t>
            </a:r>
          </a:p>
          <a:p>
            <a:pPr lvl="0" algn="just"/>
            <a:r>
              <a:rPr lang="es-CO" sz="3200" dirty="0" smtClean="0"/>
              <a:t>-Realizar </a:t>
            </a:r>
            <a:r>
              <a:rPr lang="es-CO" sz="3200" dirty="0"/>
              <a:t>una tienda con una interfaz muy </a:t>
            </a:r>
            <a:r>
              <a:rPr lang="es-CO" sz="3200" dirty="0" smtClean="0"/>
              <a:t>cómoda y sencilla</a:t>
            </a:r>
            <a:endParaRPr lang="es-CO" sz="3600" b="1" dirty="0" smtClean="0">
              <a:solidFill>
                <a:srgbClr val="92D050"/>
              </a:solidFill>
            </a:endParaRPr>
          </a:p>
        </p:txBody>
      </p:sp>
    </p:spTree>
    <p:extLst>
      <p:ext uri="{BB962C8B-B14F-4D97-AF65-F5344CB8AC3E}">
        <p14:creationId xmlns:p14="http://schemas.microsoft.com/office/powerpoint/2010/main" val="4249488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66830" y="863232"/>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b="1" dirty="0" smtClean="0">
                <a:solidFill>
                  <a:schemeClr val="bg1"/>
                </a:solidFill>
              </a:rPr>
              <a:t>Problema. </a:t>
            </a:r>
          </a:p>
        </p:txBody>
      </p:sp>
      <p:sp>
        <p:nvSpPr>
          <p:cNvPr id="3" name="Título 1"/>
          <p:cNvSpPr txBox="1">
            <a:spLocks/>
          </p:cNvSpPr>
          <p:nvPr/>
        </p:nvSpPr>
        <p:spPr>
          <a:xfrm>
            <a:off x="0" y="976006"/>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smtClean="0">
              <a:solidFill>
                <a:schemeClr val="bg1">
                  <a:lumMod val="95000"/>
                </a:schemeClr>
              </a:solidFill>
            </a:endParaRPr>
          </a:p>
        </p:txBody>
      </p:sp>
      <p:sp>
        <p:nvSpPr>
          <p:cNvPr id="4" name="Marcador de contenido 2"/>
          <p:cNvSpPr txBox="1">
            <a:spLocks/>
          </p:cNvSpPr>
          <p:nvPr/>
        </p:nvSpPr>
        <p:spPr>
          <a:xfrm>
            <a:off x="1484243" y="255969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400" dirty="0" smtClean="0">
              <a:solidFill>
                <a:schemeClr val="tx1">
                  <a:lumMod val="75000"/>
                  <a:lumOff val="25000"/>
                </a:schemeClr>
              </a:solidFill>
            </a:endParaRPr>
          </a:p>
          <a:p>
            <a:pPr>
              <a:buFont typeface="Wingdings" pitchFamily="2" charset="2"/>
              <a:buChar char="q"/>
            </a:pPr>
            <a:endParaRPr lang="es-CO" sz="2400" dirty="0" smtClean="0">
              <a:solidFill>
                <a:schemeClr val="tx1">
                  <a:lumMod val="75000"/>
                  <a:lumOff val="25000"/>
                </a:schemeClr>
              </a:solidFill>
            </a:endParaRPr>
          </a:p>
          <a:p>
            <a:pPr marL="457200" lvl="1" indent="0">
              <a:buNone/>
            </a:pPr>
            <a:endParaRPr lang="es-CO" sz="2400" dirty="0" smtClean="0">
              <a:solidFill>
                <a:schemeClr val="tx1">
                  <a:lumMod val="75000"/>
                  <a:lumOff val="25000"/>
                </a:schemeClr>
              </a:solidFill>
            </a:endParaRPr>
          </a:p>
          <a:p>
            <a:pPr marL="0" indent="0">
              <a:buNone/>
            </a:pPr>
            <a:r>
              <a:rPr lang="es-CO" sz="2800" dirty="0" smtClean="0">
                <a:solidFill>
                  <a:schemeClr val="tx1">
                    <a:lumMod val="75000"/>
                    <a:lumOff val="25000"/>
                  </a:schemeClr>
                </a:solidFill>
              </a:rPr>
              <a:t> </a:t>
            </a:r>
          </a:p>
        </p:txBody>
      </p:sp>
      <p:sp>
        <p:nvSpPr>
          <p:cNvPr id="5" name="CuadroTexto 4"/>
          <p:cNvSpPr txBox="1"/>
          <p:nvPr/>
        </p:nvSpPr>
        <p:spPr>
          <a:xfrm>
            <a:off x="458271" y="1737824"/>
            <a:ext cx="8512308" cy="4977012"/>
          </a:xfrm>
          <a:prstGeom prst="rect">
            <a:avLst/>
          </a:prstGeom>
        </p:spPr>
        <p:txBody>
          <a:bodyPr vert="horz" wrap="square" lIns="91440" tIns="45720" rIns="91440" bIns="45720" rtlCol="0" anchor="ctr">
            <a:noAutofit/>
          </a:bodyPr>
          <a:lstStyle/>
          <a:p>
            <a:pPr lvl="0" algn="just"/>
            <a:endParaRPr lang="es-CO" sz="2800" dirty="0" smtClean="0"/>
          </a:p>
          <a:p>
            <a:pPr lvl="0" algn="just"/>
            <a:r>
              <a:rPr lang="es-CO" sz="3200" dirty="0" smtClean="0"/>
              <a:t>*Inseguridad </a:t>
            </a:r>
            <a:r>
              <a:rPr lang="es-CO" sz="3200" dirty="0"/>
              <a:t>en las calles</a:t>
            </a:r>
            <a:r>
              <a:rPr lang="es-CO" sz="3200" dirty="0" smtClean="0"/>
              <a:t>.</a:t>
            </a:r>
          </a:p>
          <a:p>
            <a:pPr lvl="0" algn="just"/>
            <a:endParaRPr lang="es-CO" sz="3200" dirty="0"/>
          </a:p>
          <a:p>
            <a:pPr lvl="0" algn="just"/>
            <a:r>
              <a:rPr lang="es-CO" sz="3200" dirty="0" smtClean="0"/>
              <a:t>*Presión </a:t>
            </a:r>
            <a:r>
              <a:rPr lang="es-CO" sz="3200" dirty="0"/>
              <a:t>del vendedor</a:t>
            </a:r>
            <a:r>
              <a:rPr lang="es-CO" sz="3200" dirty="0" smtClean="0"/>
              <a:t>.</a:t>
            </a:r>
          </a:p>
          <a:p>
            <a:pPr lvl="0" algn="just"/>
            <a:endParaRPr lang="es-CO" sz="3200" dirty="0"/>
          </a:p>
          <a:p>
            <a:pPr lvl="0" algn="just"/>
            <a:r>
              <a:rPr lang="es-CO" sz="3200" dirty="0" smtClean="0"/>
              <a:t>*Clima </a:t>
            </a:r>
          </a:p>
          <a:p>
            <a:pPr lvl="0" algn="just"/>
            <a:endParaRPr lang="es-CO" sz="3200" dirty="0" smtClean="0"/>
          </a:p>
          <a:p>
            <a:pPr lvl="0" algn="just"/>
            <a:r>
              <a:rPr lang="es-CO" sz="3200" dirty="0" smtClean="0"/>
              <a:t>*Incomodidad </a:t>
            </a:r>
            <a:r>
              <a:rPr lang="es-CO" sz="3200" dirty="0"/>
              <a:t>con el </a:t>
            </a:r>
            <a:r>
              <a:rPr lang="es-CO" sz="3200" dirty="0" smtClean="0"/>
              <a:t>entorno</a:t>
            </a:r>
            <a:endParaRPr lang="es-CO" sz="3600" b="1" dirty="0" smtClean="0">
              <a:solidFill>
                <a:srgbClr val="92D050"/>
              </a:solidFill>
            </a:endParaRPr>
          </a:p>
        </p:txBody>
      </p:sp>
    </p:spTree>
    <p:extLst>
      <p:ext uri="{BB962C8B-B14F-4D97-AF65-F5344CB8AC3E}">
        <p14:creationId xmlns:p14="http://schemas.microsoft.com/office/powerpoint/2010/main" val="3493806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4655" y="685047"/>
            <a:ext cx="9208655" cy="1071418"/>
          </a:xfrm>
          <a:prstGeom prst="rect">
            <a:avLst/>
          </a:prstGeom>
        </p:spPr>
        <p:txBody>
          <a:bodyPr vert="horz" wrap="square" lIns="91440" tIns="45720" rIns="91440" bIns="45720" rtlCol="0" anchor="ctr">
            <a:noAutofit/>
          </a:bodyPr>
          <a:lstStyle/>
          <a:p>
            <a:pPr algn="l"/>
            <a:r>
              <a:rPr lang="es-CO" sz="6000" b="1" dirty="0" smtClean="0">
                <a:solidFill>
                  <a:schemeClr val="bg1"/>
                </a:solidFill>
              </a:rPr>
              <a:t>Justificación.</a:t>
            </a:r>
          </a:p>
        </p:txBody>
      </p:sp>
      <p:sp>
        <p:nvSpPr>
          <p:cNvPr id="3" name="CuadroTexto 2"/>
          <p:cNvSpPr txBox="1"/>
          <p:nvPr/>
        </p:nvSpPr>
        <p:spPr>
          <a:xfrm>
            <a:off x="341745" y="1893455"/>
            <a:ext cx="8626764" cy="4830618"/>
          </a:xfrm>
          <a:prstGeom prst="rect">
            <a:avLst/>
          </a:prstGeom>
        </p:spPr>
        <p:txBody>
          <a:bodyPr vert="horz" wrap="square" lIns="91440" tIns="45720" rIns="91440" bIns="45720" rtlCol="0" anchor="ctr">
            <a:noAutofit/>
          </a:bodyPr>
          <a:lstStyle/>
          <a:p>
            <a:pPr algn="l"/>
            <a:endParaRPr lang="es-CO" sz="3200" b="1" dirty="0" smtClean="0">
              <a:solidFill>
                <a:srgbClr val="92D050"/>
              </a:solidFill>
            </a:endParaRPr>
          </a:p>
        </p:txBody>
      </p:sp>
      <p:sp>
        <p:nvSpPr>
          <p:cNvPr id="5" name="CuadroTexto 4"/>
          <p:cNvSpPr txBox="1"/>
          <p:nvPr/>
        </p:nvSpPr>
        <p:spPr>
          <a:xfrm>
            <a:off x="212436" y="1861128"/>
            <a:ext cx="8756073" cy="4572000"/>
          </a:xfrm>
          <a:prstGeom prst="rect">
            <a:avLst/>
          </a:prstGeom>
        </p:spPr>
        <p:txBody>
          <a:bodyPr vert="horz" wrap="square" lIns="91440" tIns="45720" rIns="91440" bIns="45720" rtlCol="0" anchor="ctr">
            <a:noAutofit/>
          </a:bodyPr>
          <a:lstStyle/>
          <a:p>
            <a:r>
              <a:rPr lang="es-CO" sz="3600" dirty="0"/>
              <a:t>Diseñar </a:t>
            </a:r>
            <a:r>
              <a:rPr lang="es-CO" sz="3600" dirty="0" smtClean="0"/>
              <a:t>un sistema de información, </a:t>
            </a:r>
            <a:r>
              <a:rPr lang="es-CO" sz="3600" dirty="0"/>
              <a:t>basados en el argumento de que no hay nada como comprar lo </a:t>
            </a:r>
            <a:r>
              <a:rPr lang="es-CO" sz="3600" dirty="0" smtClean="0"/>
              <a:t>que te </a:t>
            </a:r>
            <a:r>
              <a:rPr lang="es-CO" sz="3600" dirty="0"/>
              <a:t>gusta desde la comodidad del </a:t>
            </a:r>
            <a:r>
              <a:rPr lang="es-CO" sz="3600" dirty="0" smtClean="0"/>
              <a:t>hogar</a:t>
            </a:r>
            <a:endParaRPr lang="es-CO" sz="9600" b="1" dirty="0" smtClean="0">
              <a:solidFill>
                <a:srgbClr val="92D050"/>
              </a:solidFill>
            </a:endParaRPr>
          </a:p>
        </p:txBody>
      </p:sp>
    </p:spTree>
    <p:extLst>
      <p:ext uri="{BB962C8B-B14F-4D97-AF65-F5344CB8AC3E}">
        <p14:creationId xmlns:p14="http://schemas.microsoft.com/office/powerpoint/2010/main" val="292261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8889" y="603016"/>
            <a:ext cx="8894618" cy="1246909"/>
          </a:xfrm>
          <a:prstGeom prst="rect">
            <a:avLst/>
          </a:prstGeom>
        </p:spPr>
        <p:txBody>
          <a:bodyPr vert="horz" wrap="square" lIns="91440" tIns="45720" rIns="91440" bIns="45720" rtlCol="0" anchor="ctr">
            <a:noAutofit/>
          </a:bodyPr>
          <a:lstStyle/>
          <a:p>
            <a:pPr algn="l"/>
            <a:r>
              <a:rPr lang="es-CO" sz="6000" b="1" dirty="0" smtClean="0">
                <a:solidFill>
                  <a:schemeClr val="bg1"/>
                </a:solidFill>
              </a:rPr>
              <a:t>Alcance.</a:t>
            </a:r>
          </a:p>
        </p:txBody>
      </p:sp>
      <p:sp>
        <p:nvSpPr>
          <p:cNvPr id="3" name="CuadroTexto 2"/>
          <p:cNvSpPr txBox="1"/>
          <p:nvPr/>
        </p:nvSpPr>
        <p:spPr>
          <a:xfrm>
            <a:off x="286327" y="1948873"/>
            <a:ext cx="8405091" cy="4498109"/>
          </a:xfrm>
          <a:prstGeom prst="rect">
            <a:avLst/>
          </a:prstGeom>
        </p:spPr>
        <p:txBody>
          <a:bodyPr vert="horz" wrap="square" lIns="91440" tIns="45720" rIns="91440" bIns="45720" rtlCol="0" anchor="ctr">
            <a:noAutofit/>
          </a:bodyPr>
          <a:lstStyle/>
          <a:p>
            <a:r>
              <a:rPr lang="es-CO" sz="4400" dirty="0" smtClean="0"/>
              <a:t>local de el sector de plaza España</a:t>
            </a:r>
            <a:endParaRPr lang="es-CO" sz="3600" b="1" dirty="0" smtClean="0">
              <a:solidFill>
                <a:srgbClr val="92D050"/>
              </a:solidFill>
            </a:endParaRPr>
          </a:p>
        </p:txBody>
      </p:sp>
    </p:spTree>
    <p:extLst>
      <p:ext uri="{BB962C8B-B14F-4D97-AF65-F5344CB8AC3E}">
        <p14:creationId xmlns:p14="http://schemas.microsoft.com/office/powerpoint/2010/main" val="998820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45492" y="1153297"/>
            <a:ext cx="914400" cy="914400"/>
          </a:xfrm>
          <a:prstGeom prst="rect">
            <a:avLst/>
          </a:prstGeom>
        </p:spPr>
        <p:txBody>
          <a:bodyPr vert="horz" wrap="none" lIns="91440" tIns="45720" rIns="91440" bIns="45720" rtlCol="0" anchor="ctr">
            <a:noAutofit/>
          </a:bodyPr>
          <a:lstStyle/>
          <a:p>
            <a:pPr algn="l"/>
            <a:endParaRPr lang="es-CO" sz="8000" b="1" dirty="0" smtClean="0">
              <a:solidFill>
                <a:srgbClr val="92D050"/>
              </a:solidFill>
            </a:endParaRPr>
          </a:p>
        </p:txBody>
      </p:sp>
      <p:sp>
        <p:nvSpPr>
          <p:cNvPr id="3" name="CuadroTexto 2"/>
          <p:cNvSpPr txBox="1"/>
          <p:nvPr/>
        </p:nvSpPr>
        <p:spPr>
          <a:xfrm>
            <a:off x="370703" y="954593"/>
            <a:ext cx="2503126" cy="775352"/>
          </a:xfrm>
          <a:prstGeom prst="rect">
            <a:avLst/>
          </a:prstGeom>
        </p:spPr>
        <p:txBody>
          <a:bodyPr vert="horz" wrap="none" lIns="91440" tIns="45720" rIns="91440" bIns="45720" rtlCol="0" anchor="ctr">
            <a:noAutofit/>
          </a:bodyPr>
          <a:lstStyle/>
          <a:p>
            <a:pPr algn="l"/>
            <a:r>
              <a:rPr lang="es-CO" sz="4800" b="1" dirty="0" smtClean="0">
                <a:solidFill>
                  <a:schemeClr val="bg1"/>
                </a:solidFill>
              </a:rPr>
              <a:t>Encuesta</a:t>
            </a:r>
          </a:p>
        </p:txBody>
      </p:sp>
      <p:sp>
        <p:nvSpPr>
          <p:cNvPr id="4" name="CuadroTexto 3"/>
          <p:cNvSpPr txBox="1"/>
          <p:nvPr/>
        </p:nvSpPr>
        <p:spPr>
          <a:xfrm>
            <a:off x="972065" y="3113902"/>
            <a:ext cx="7603524" cy="2125362"/>
          </a:xfrm>
          <a:prstGeom prst="rect">
            <a:avLst/>
          </a:prstGeom>
        </p:spPr>
        <p:txBody>
          <a:bodyPr vert="horz" wrap="square" lIns="91440" tIns="45720" rIns="91440" bIns="45720" rtlCol="0" anchor="ctr">
            <a:noAutofit/>
          </a:bodyPr>
          <a:lstStyle/>
          <a:p>
            <a:pPr algn="l"/>
            <a:r>
              <a:rPr lang="es-CO" sz="4400" dirty="0" smtClean="0"/>
              <a:t>Se realizo una encuesta en el sector de plaza España a 28 persona</a:t>
            </a:r>
          </a:p>
        </p:txBody>
      </p:sp>
    </p:spTree>
    <p:extLst>
      <p:ext uri="{BB962C8B-B14F-4D97-AF65-F5344CB8AC3E}">
        <p14:creationId xmlns:p14="http://schemas.microsoft.com/office/powerpoint/2010/main" val="3949342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2154</TotalTime>
  <Words>297</Words>
  <Application>Microsoft Office PowerPoint</Application>
  <PresentationFormat>Presentación en pantalla (4:3)</PresentationFormat>
  <Paragraphs>68</Paragraphs>
  <Slides>31</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SOPORTEPQ</cp:lastModifiedBy>
  <cp:revision>203</cp:revision>
  <dcterms:created xsi:type="dcterms:W3CDTF">2014-06-25T16:18:26Z</dcterms:created>
  <dcterms:modified xsi:type="dcterms:W3CDTF">2017-03-28T11:53:15Z</dcterms:modified>
</cp:coreProperties>
</file>