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9BECE1-2215-4AC6-9B09-BD11441E5BBC}" v="452" dt="2022-01-05T19:44:47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35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7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786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831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3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79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98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048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7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8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0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7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74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15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0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92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1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0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1D58666-E26B-4EAE-AA74-9C74E4BAF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40">
            <a:extLst>
              <a:ext uri="{FF2B5EF4-FFF2-40B4-BE49-F238E27FC236}">
                <a16:creationId xmlns:a16="http://schemas.microsoft.com/office/drawing/2014/main" id="{67288C4F-0F6C-4226-B8D2-C0EE4786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A0DC220-B0FC-4268-9E45-0705DA269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6" name="Rectangle 42">
              <a:extLst>
                <a:ext uri="{FF2B5EF4-FFF2-40B4-BE49-F238E27FC236}">
                  <a16:creationId xmlns:a16="http://schemas.microsoft.com/office/drawing/2014/main" id="{5D2CA09E-2D13-478A-A98B-3A66ED646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14C9FAD-7A39-47B3-9F08-4C4F9DA20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8" name="Picture 44">
              <a:extLst>
                <a:ext uri="{FF2B5EF4-FFF2-40B4-BE49-F238E27FC236}">
                  <a16:creationId xmlns:a16="http://schemas.microsoft.com/office/drawing/2014/main" id="{FDCB6FF3-6165-4BB2-80C5-7A6D0D25D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2267" y="1041401"/>
            <a:ext cx="6528018" cy="234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+mj-lt"/>
                <a:cs typeface="+mj-lt"/>
              </a:rPr>
              <a:t>CORDIC Tabanlı HW/SW CoDesign Projesi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2267" y="3657597"/>
            <a:ext cx="6528018" cy="13208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Hasan Demir, İlhan Ersoy, Mustafa Berk Taşkın, </a:t>
            </a:r>
            <a:endParaRPr lang="tr-TR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Ahmet Hazar </a:t>
            </a:r>
            <a:r>
              <a:rPr lang="en-US" dirty="0" err="1">
                <a:ea typeface="+mn-lt"/>
                <a:cs typeface="+mn-lt"/>
              </a:rPr>
              <a:t>Haspolat</a:t>
            </a:r>
            <a:r>
              <a:rPr lang="en-US" dirty="0">
                <a:ea typeface="+mn-lt"/>
                <a:cs typeface="+mn-lt"/>
              </a:rPr>
              <a:t>,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Ömer</a:t>
            </a:r>
            <a:r>
              <a:rPr lang="en-US" dirty="0">
                <a:ea typeface="+mn-lt"/>
                <a:cs typeface="+mn-lt"/>
              </a:rPr>
              <a:t> Sait Yorulmaz</a:t>
            </a:r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0488CE-8E24-413E-B105-426B0506E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8045" y="3541181"/>
            <a:ext cx="6492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" descr="Abstract background painted texture">
            <a:extLst>
              <a:ext uri="{FF2B5EF4-FFF2-40B4-BE49-F238E27FC236}">
                <a16:creationId xmlns:a16="http://schemas.microsoft.com/office/drawing/2014/main" id="{06BD2615-FACD-43AE-8730-809B598388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77" r="45381" b="2"/>
          <a:stretch/>
        </p:blipFill>
        <p:spPr>
          <a:xfrm>
            <a:off x="8077199" y="1041400"/>
            <a:ext cx="3059206" cy="477520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8DB0-A7EB-4C7B-9D59-37937FD0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   </a:t>
            </a:r>
            <a:r>
              <a:rPr lang="en-US" b="1" dirty="0" err="1">
                <a:ea typeface="+mj-lt"/>
                <a:cs typeface="+mj-lt"/>
              </a:rPr>
              <a:t>Sonuçlar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EF05A21B-EBF8-47FE-BAC7-FE22834B3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336" y="3277596"/>
            <a:ext cx="7683328" cy="24503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D58CA959-6CF7-4372-B280-1E3458F87C55}"/>
              </a:ext>
            </a:extLst>
          </p:cNvPr>
          <p:cNvSpPr txBox="1"/>
          <p:nvPr/>
        </p:nvSpPr>
        <p:spPr>
          <a:xfrm rot="10800000" flipV="1">
            <a:off x="1366792" y="1827878"/>
            <a:ext cx="9458416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1800">
                <a:ea typeface="+mn-lt"/>
                <a:cs typeface="+mn-lt"/>
              </a:rPr>
              <a:t>FPGA'in PS tarafında PL tarafındaki </a:t>
            </a:r>
            <a:r>
              <a:rPr lang="en-US" sz="1800" i="1">
                <a:ea typeface="+mn-lt"/>
                <a:cs typeface="+mn-lt"/>
              </a:rPr>
              <a:t>''donanimHizlandirici'' </a:t>
            </a:r>
            <a:r>
              <a:rPr lang="en-US" sz="1800">
                <a:ea typeface="+mn-lt"/>
                <a:cs typeface="+mn-lt"/>
              </a:rPr>
              <a:t>modülüne 10 ve 20 sayıları gönderilmiştir. </a:t>
            </a:r>
            <a:r>
              <a:rPr lang="en-US" sz="1800" i="1">
                <a:ea typeface="+mn-lt"/>
                <a:cs typeface="+mn-lt"/>
              </a:rPr>
              <a:t>''donanimHizlandirici'' </a:t>
            </a:r>
            <a:r>
              <a:rPr lang="en-US" sz="1800">
                <a:ea typeface="+mn-lt"/>
                <a:cs typeface="+mn-lt"/>
              </a:rPr>
              <a:t>modülü tarafından üretilen sonuç tekrardan PS tarafına gönderilmiştir. PS tarafından elimizdeki sonuç UART aracılığı ile bilgisayarımıza gönderilmiş ve hesaplanan sonuç PUTTY uygulaması ile gözlemlenmiştir. 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3634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2DFA-EB56-4195-B4F0-4803E996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Kaynaklar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6DFE9-5C89-400C-B60C-69356646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www.levent.tc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5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CA32-0E0E-4A98-AE6B-63CC0003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296" y="891690"/>
            <a:ext cx="7958331" cy="1077229"/>
          </a:xfrm>
        </p:spPr>
        <p:txBody>
          <a:bodyPr/>
          <a:lstStyle/>
          <a:p>
            <a:pPr algn="ctr"/>
            <a:r>
              <a:rPr lang="en-US" dirty="0" err="1">
                <a:ea typeface="+mj-lt"/>
                <a:cs typeface="+mj-lt"/>
              </a:rPr>
              <a:t>Giriş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7E6F9-D8CB-4BF6-AE94-7561FBC5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257" y="2721190"/>
            <a:ext cx="8381979" cy="3031389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 algn="just">
              <a:buNone/>
            </a:pPr>
            <a:r>
              <a:rPr lang="tr-TR" sz="2800" dirty="0">
                <a:ea typeface="+mn-lt"/>
                <a:cs typeface="+mn-lt"/>
              </a:rPr>
              <a:t>Bu proje kapsamında d</a:t>
            </a:r>
            <a:r>
              <a:rPr lang="en-US" sz="2800" dirty="0" err="1">
                <a:ea typeface="+mn-lt"/>
                <a:cs typeface="+mn-lt"/>
              </a:rPr>
              <a:t>onanım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hızlandırıcı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olarak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Xilinx’in</a:t>
            </a:r>
            <a:r>
              <a:rPr lang="en-US" sz="2800" dirty="0">
                <a:ea typeface="+mn-lt"/>
                <a:cs typeface="+mn-lt"/>
              </a:rPr>
              <a:t> CORDIC (</a:t>
            </a:r>
            <a:r>
              <a:rPr lang="en-US" sz="2800" dirty="0" err="1">
                <a:ea typeface="+mn-lt"/>
                <a:cs typeface="+mn-lt"/>
              </a:rPr>
              <a:t>Cordinate</a:t>
            </a:r>
            <a:r>
              <a:rPr lang="en-US" sz="2800" dirty="0">
                <a:ea typeface="+mn-lt"/>
                <a:cs typeface="+mn-lt"/>
              </a:rPr>
              <a:t> Rotation Digital Computer) </a:t>
            </a:r>
            <a:r>
              <a:rPr lang="en-US" sz="2800" dirty="0" err="1">
                <a:ea typeface="+mn-lt"/>
                <a:cs typeface="+mn-lt"/>
              </a:rPr>
              <a:t>IP’si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kullanıl</a:t>
            </a:r>
            <a:r>
              <a:rPr lang="tr-TR" sz="2800" dirty="0">
                <a:ea typeface="+mn-lt"/>
                <a:cs typeface="+mn-lt"/>
              </a:rPr>
              <a:t>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ve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işlemcinin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hesap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yükünü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donanım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hızlandırıcıya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aktardığı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bir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proje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yapılacaktır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190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BB03-511A-4F04-9ED0-5A1D56EA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  Sistem </a:t>
            </a:r>
            <a:r>
              <a:rPr lang="en-US" dirty="0" err="1">
                <a:ea typeface="+mj-lt"/>
                <a:cs typeface="+mj-lt"/>
              </a:rPr>
              <a:t>Mimarisi</a:t>
            </a:r>
            <a:endParaRPr lang="en-US" dirty="0" err="1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7C53-5894-47DA-B7BA-E29AB87F9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840" y="2464004"/>
            <a:ext cx="9601196" cy="331893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ZYNQ </a:t>
            </a:r>
            <a:r>
              <a:rPr lang="en-US" dirty="0" err="1">
                <a:ea typeface="+mn-lt"/>
                <a:cs typeface="+mn-lt"/>
              </a:rPr>
              <a:t>mimarisine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sahip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olan</a:t>
            </a:r>
            <a:r>
              <a:rPr lang="en-US" dirty="0">
                <a:ea typeface="+mn-lt"/>
                <a:cs typeface="+mn-lt"/>
              </a:rPr>
              <a:t> PYNQ </a:t>
            </a:r>
            <a:r>
              <a:rPr lang="en-US" dirty="0" err="1">
                <a:ea typeface="+mn-lt"/>
                <a:cs typeface="+mn-lt"/>
              </a:rPr>
              <a:t>geliştirme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kartı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üzerinde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geliştirilecektir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ZYNQ’in</a:t>
            </a:r>
            <a:r>
              <a:rPr lang="en-US" dirty="0">
                <a:ea typeface="+mn-lt"/>
                <a:cs typeface="+mn-lt"/>
              </a:rPr>
              <a:t> PS (Processor) </a:t>
            </a:r>
            <a:r>
              <a:rPr lang="en-US" dirty="0" err="1">
                <a:ea typeface="+mn-lt"/>
                <a:cs typeface="+mn-lt"/>
              </a:rPr>
              <a:t>bölümü</a:t>
            </a:r>
            <a:r>
              <a:rPr lang="en-US" dirty="0">
                <a:ea typeface="+mn-lt"/>
                <a:cs typeface="+mn-lt"/>
              </a:rPr>
              <a:t>,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tasarlanacak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özel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modüle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verileri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besleyip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sonucunu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alacak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şekilde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tasarlanacaktır</a:t>
            </a:r>
            <a:r>
              <a:rPr lang="en-US" dirty="0">
                <a:ea typeface="+mn-lt"/>
                <a:cs typeface="+mn-lt"/>
              </a:rPr>
              <a:t>. Özel </a:t>
            </a:r>
            <a:r>
              <a:rPr lang="en-US" dirty="0" err="1">
                <a:ea typeface="+mn-lt"/>
                <a:cs typeface="+mn-lt"/>
              </a:rPr>
              <a:t>modülün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giriş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endParaRPr lang="en-US" dirty="0"/>
          </a:p>
          <a:p>
            <a:pPr marL="0" indent="0" algn="just">
              <a:buSzPct val="114999"/>
              <a:buNone/>
            </a:pPr>
            <a:r>
              <a:rPr lang="en-US" dirty="0" err="1">
                <a:ea typeface="+mn-lt"/>
                <a:cs typeface="+mn-lt"/>
              </a:rPr>
              <a:t>çıkışları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aşağıda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verilmektedir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SzPct val="114999"/>
              <a:buNone/>
            </a:pPr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clk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referans</a:t>
            </a:r>
            <a:r>
              <a:rPr lang="en-US" dirty="0">
                <a:ea typeface="+mn-lt"/>
                <a:cs typeface="+mn-lt"/>
              </a:rPr>
              <a:t> clock </a:t>
            </a:r>
            <a:r>
              <a:rPr lang="en-US" dirty="0" err="1">
                <a:ea typeface="+mn-lt"/>
                <a:cs typeface="+mn-lt"/>
              </a:rPr>
              <a:t>sinyali</a:t>
            </a:r>
            <a:endParaRPr lang="en-US" dirty="0" err="1"/>
          </a:p>
          <a:p>
            <a:pPr marL="0" indent="0">
              <a:buSzPct val="114999"/>
              <a:buNone/>
            </a:pPr>
            <a:r>
              <a:rPr lang="en-US" dirty="0">
                <a:ea typeface="+mn-lt"/>
                <a:cs typeface="+mn-lt"/>
              </a:rPr>
              <a:t>• A[31:0]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B[31:0] </a:t>
            </a:r>
            <a:r>
              <a:rPr lang="en-US" dirty="0" err="1">
                <a:ea typeface="+mn-lt"/>
                <a:cs typeface="+mn-lt"/>
              </a:rPr>
              <a:t>giriş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sinyalleri</a:t>
            </a:r>
            <a:endParaRPr lang="en-US" dirty="0" err="1"/>
          </a:p>
          <a:p>
            <a:pPr marL="0" indent="0">
              <a:buSzPct val="114999"/>
              <a:buNone/>
            </a:pPr>
            <a:r>
              <a:rPr lang="en-US" dirty="0">
                <a:ea typeface="+mn-lt"/>
                <a:cs typeface="+mn-lt"/>
              </a:rPr>
              <a:t>• C[31:0] </a:t>
            </a:r>
            <a:r>
              <a:rPr lang="en-US" dirty="0" err="1">
                <a:ea typeface="+mn-lt"/>
                <a:cs typeface="+mn-lt"/>
              </a:rPr>
              <a:t>çıkış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sinyalleridir</a:t>
            </a:r>
            <a:endParaRPr lang="en-US" dirty="0" err="1"/>
          </a:p>
          <a:p>
            <a:pPr>
              <a:buSzPct val="114999"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A9DD4FB-A3B7-4748-A80F-92E18FB60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034" y="3981218"/>
            <a:ext cx="5726151" cy="188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5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4C9B6-D376-47B4-B1DB-C52A3D6DC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86445"/>
            <a:ext cx="9601196" cy="33189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Bu </a:t>
            </a:r>
            <a:r>
              <a:rPr lang="en-US" dirty="0" err="1">
                <a:ea typeface="+mn-lt"/>
                <a:cs typeface="+mn-lt"/>
              </a:rPr>
              <a:t>modül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içerisinde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aşağıda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verilen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aritmetik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işlemi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yapan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donanımı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içermelidir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 algn="just">
              <a:buSzPct val="114999"/>
              <a:buNone/>
            </a:pPr>
            <a:r>
              <a:rPr lang="en-US" b="1" dirty="0">
                <a:ea typeface="+mn-lt"/>
                <a:cs typeface="+mn-lt"/>
              </a:rPr>
              <a:t>C = SQRT(SQRT(a ^ 2 + B ^ 2) + A * B)</a:t>
            </a:r>
            <a:endParaRPr lang="en-US" b="1" dirty="0"/>
          </a:p>
          <a:p>
            <a:pPr marL="0" indent="0" algn="just">
              <a:buSzPct val="114999"/>
              <a:buNone/>
            </a:pPr>
            <a:r>
              <a:rPr lang="en-US" dirty="0">
                <a:ea typeface="+mn-lt"/>
                <a:cs typeface="+mn-lt"/>
              </a:rPr>
              <a:t>SQRT </a:t>
            </a:r>
            <a:r>
              <a:rPr lang="en-US" dirty="0" err="1">
                <a:ea typeface="+mn-lt"/>
                <a:cs typeface="+mn-lt"/>
              </a:rPr>
              <a:t>işlemi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 CORDIC </a:t>
            </a:r>
            <a:r>
              <a:rPr lang="en-US" dirty="0" err="1">
                <a:ea typeface="+mn-lt"/>
                <a:cs typeface="+mn-lt"/>
              </a:rPr>
              <a:t>IP’si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kullanılacaktır</a:t>
            </a:r>
            <a:r>
              <a:rPr lang="en-US" dirty="0">
                <a:ea typeface="+mn-lt"/>
                <a:cs typeface="+mn-lt"/>
              </a:rPr>
              <a:t>. </a:t>
            </a:r>
            <a:endParaRPr lang="tr-TR" dirty="0">
              <a:ea typeface="+mn-lt"/>
              <a:cs typeface="+mn-lt"/>
            </a:endParaRPr>
          </a:p>
          <a:p>
            <a:pPr marL="0" indent="0" algn="just">
              <a:buSzPct val="114999"/>
              <a:buNone/>
            </a:pPr>
            <a:r>
              <a:rPr lang="en-US" dirty="0">
                <a:ea typeface="+mn-lt"/>
                <a:cs typeface="+mn-lt"/>
              </a:rPr>
              <a:t>AXI GPIO </a:t>
            </a:r>
            <a:r>
              <a:rPr lang="en-US" dirty="0" err="1">
                <a:ea typeface="+mn-lt"/>
                <a:cs typeface="+mn-lt"/>
              </a:rPr>
              <a:t>IP’si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tasarlanan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modülün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giriş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çıkışlarına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bağlanacaktır</a:t>
            </a:r>
            <a:r>
              <a:rPr lang="en-US" dirty="0">
                <a:ea typeface="+mn-lt"/>
                <a:cs typeface="+mn-lt"/>
              </a:rPr>
              <a:t>. PS </a:t>
            </a:r>
            <a:r>
              <a:rPr lang="en-US" dirty="0" err="1">
                <a:ea typeface="+mn-lt"/>
                <a:cs typeface="+mn-lt"/>
              </a:rPr>
              <a:t>tarafında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B </a:t>
            </a:r>
            <a:r>
              <a:rPr lang="en-US" dirty="0" err="1">
                <a:ea typeface="+mn-lt"/>
                <a:cs typeface="+mn-lt"/>
              </a:rPr>
              <a:t>sayıları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örnek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olarak</a:t>
            </a:r>
            <a:r>
              <a:rPr lang="en-US" dirty="0">
                <a:ea typeface="+mn-lt"/>
                <a:cs typeface="+mn-lt"/>
              </a:rPr>
              <a:t> 10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20 </a:t>
            </a:r>
            <a:r>
              <a:rPr lang="en-US" dirty="0" err="1">
                <a:ea typeface="+mn-lt"/>
                <a:cs typeface="+mn-lt"/>
              </a:rPr>
              <a:t>olarak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ayarlanıp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giriş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verilip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sonuç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doğru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üretildiğinde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geriye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değer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alınacaktır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>
              <a:buSzPct val="11499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07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9552-926C-47FC-8EB5-C3D8EB4F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Kullanılan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Yazılım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F5439-4721-4429-A083-8F88EB669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Donanım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Hızlandırıcı</a:t>
            </a:r>
            <a:r>
              <a:rPr lang="en-US" b="1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754FDA3-4F52-47E1-B556-D9AB921F7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3076580"/>
            <a:ext cx="6618247" cy="29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29EE-224D-429F-A4C3-9C5D6FBD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a typeface="+mj-lt"/>
                <a:cs typeface="+mj-lt"/>
              </a:rPr>
              <a:t>Aşağıda</a:t>
            </a:r>
            <a:r>
              <a:rPr lang="en-US" sz="3600" b="1" dirty="0">
                <a:ea typeface="+mj-lt"/>
                <a:cs typeface="+mj-lt"/>
              </a:rPr>
              <a:t> </a:t>
            </a:r>
            <a:r>
              <a:rPr lang="en-US" sz="3600" b="1" dirty="0" err="1">
                <a:ea typeface="+mj-lt"/>
                <a:cs typeface="+mj-lt"/>
              </a:rPr>
              <a:t>donanım</a:t>
            </a:r>
            <a:r>
              <a:rPr lang="en-US" sz="3600" b="1" dirty="0">
                <a:ea typeface="+mj-lt"/>
                <a:cs typeface="+mj-lt"/>
              </a:rPr>
              <a:t> </a:t>
            </a:r>
            <a:r>
              <a:rPr lang="en-US" sz="3600" b="1" dirty="0" err="1">
                <a:ea typeface="+mj-lt"/>
                <a:cs typeface="+mj-lt"/>
              </a:rPr>
              <a:t>hızlandırıcı</a:t>
            </a:r>
            <a:r>
              <a:rPr lang="en-US" sz="3600" b="1" dirty="0">
                <a:ea typeface="+mj-lt"/>
                <a:cs typeface="+mj-lt"/>
              </a:rPr>
              <a:t> </a:t>
            </a:r>
            <a:r>
              <a:rPr lang="en-US" sz="3600" b="1" dirty="0" err="1">
                <a:ea typeface="+mj-lt"/>
                <a:cs typeface="+mj-lt"/>
              </a:rPr>
              <a:t>modulünün</a:t>
            </a:r>
            <a:r>
              <a:rPr lang="en-US" sz="3600" b="1" dirty="0">
                <a:ea typeface="+mj-lt"/>
                <a:cs typeface="+mj-lt"/>
              </a:rPr>
              <a:t> </a:t>
            </a:r>
            <a:r>
              <a:rPr lang="en-US" sz="3600" b="1" dirty="0" err="1">
                <a:ea typeface="+mj-lt"/>
                <a:cs typeface="+mj-lt"/>
              </a:rPr>
              <a:t>giriş</a:t>
            </a:r>
            <a:r>
              <a:rPr lang="en-US" sz="3600" b="1" dirty="0">
                <a:ea typeface="+mj-lt"/>
                <a:cs typeface="+mj-lt"/>
              </a:rPr>
              <a:t> </a:t>
            </a:r>
            <a:r>
              <a:rPr lang="en-US" sz="3600" b="1" dirty="0" err="1">
                <a:ea typeface="+mj-lt"/>
                <a:cs typeface="+mj-lt"/>
              </a:rPr>
              <a:t>ve</a:t>
            </a:r>
            <a:r>
              <a:rPr lang="en-US" sz="3600" b="1" dirty="0">
                <a:ea typeface="+mj-lt"/>
                <a:cs typeface="+mj-lt"/>
              </a:rPr>
              <a:t> </a:t>
            </a:r>
            <a:r>
              <a:rPr lang="en-US" sz="3600" b="1" dirty="0" err="1">
                <a:ea typeface="+mj-lt"/>
                <a:cs typeface="+mj-lt"/>
              </a:rPr>
              <a:t>çıkış</a:t>
            </a:r>
            <a:r>
              <a:rPr lang="en-US" sz="3600" b="1" dirty="0">
                <a:ea typeface="+mj-lt"/>
                <a:cs typeface="+mj-lt"/>
              </a:rPr>
              <a:t> </a:t>
            </a:r>
            <a:r>
              <a:rPr lang="en-US" sz="3600" b="1" dirty="0" err="1">
                <a:ea typeface="+mj-lt"/>
                <a:cs typeface="+mj-lt"/>
              </a:rPr>
              <a:t>sinyalleri</a:t>
            </a:r>
            <a:r>
              <a:rPr lang="en-US" sz="3600" b="1" dirty="0">
                <a:ea typeface="+mj-lt"/>
                <a:cs typeface="+mj-lt"/>
              </a:rPr>
              <a:t> </a:t>
            </a:r>
            <a:r>
              <a:rPr lang="en-US" sz="3600" b="1" dirty="0" err="1">
                <a:ea typeface="+mj-lt"/>
                <a:cs typeface="+mj-lt"/>
              </a:rPr>
              <a:t>gösterilmektedir</a:t>
            </a:r>
            <a:r>
              <a:rPr lang="en-US" sz="3600" b="1" dirty="0">
                <a:ea typeface="+mj-lt"/>
                <a:cs typeface="+mj-lt"/>
              </a:rPr>
              <a:t>.</a:t>
            </a:r>
            <a:endParaRPr lang="en-US" b="1">
              <a:ea typeface="+mj-lt"/>
              <a:cs typeface="+mj-lt"/>
            </a:endParaRPr>
          </a:p>
          <a:p>
            <a:endParaRPr lang="en-US" sz="3600" b="1" dirty="0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08A98A2-A05D-4B87-84A2-4928C8DA0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919" y="3135660"/>
            <a:ext cx="6894242" cy="1563030"/>
          </a:xfrm>
        </p:spPr>
      </p:pic>
    </p:spTree>
    <p:extLst>
      <p:ext uri="{BB962C8B-B14F-4D97-AF65-F5344CB8AC3E}">
        <p14:creationId xmlns:p14="http://schemas.microsoft.com/office/powerpoint/2010/main" val="296158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0435-3694-471C-9890-167C10A4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889" y="1233035"/>
            <a:ext cx="5196465" cy="1303867"/>
          </a:xfrm>
        </p:spPr>
        <p:txBody>
          <a:bodyPr>
            <a:normAutofit fontScale="90000"/>
          </a:bodyPr>
          <a:lstStyle/>
          <a:p>
            <a:r>
              <a:rPr lang="en-US" sz="3200" dirty="0" err="1">
                <a:ea typeface="+mj-lt"/>
                <a:cs typeface="+mj-lt"/>
              </a:rPr>
              <a:t>Donanım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hızlandırıcı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modulü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içerisinde</a:t>
            </a:r>
            <a:r>
              <a:rPr lang="en-US" sz="3200" dirty="0">
                <a:ea typeface="+mj-lt"/>
                <a:cs typeface="+mj-lt"/>
              </a:rPr>
              <a:t> CORDIC alt </a:t>
            </a:r>
            <a:r>
              <a:rPr lang="en-US" sz="3200" dirty="0" err="1">
                <a:ea typeface="+mj-lt"/>
                <a:cs typeface="+mj-lt"/>
              </a:rPr>
              <a:t>modüllerini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bulundurmaktadır</a:t>
            </a:r>
            <a:r>
              <a:rPr lang="en-US" sz="3200" dirty="0">
                <a:ea typeface="+mj-lt"/>
                <a:cs typeface="+mj-lt"/>
              </a:rPr>
              <a:t>.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2FF0F10F-630E-4A37-90BE-D1D7B5292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6316" y="837787"/>
            <a:ext cx="4068511" cy="5409789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648E326B-B1E3-41DD-BC4C-C686EDEEB281}"/>
              </a:ext>
            </a:extLst>
          </p:cNvPr>
          <p:cNvSpPr txBox="1"/>
          <p:nvPr/>
        </p:nvSpPr>
        <p:spPr>
          <a:xfrm>
            <a:off x="9525740" y="3568823"/>
            <a:ext cx="443883" cy="292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9F7169E-12B4-43D9-8E03-325556A93677}"/>
              </a:ext>
            </a:extLst>
          </p:cNvPr>
          <p:cNvSpPr txBox="1"/>
          <p:nvPr/>
        </p:nvSpPr>
        <p:spPr>
          <a:xfrm>
            <a:off x="9525740" y="5265938"/>
            <a:ext cx="443883" cy="292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F707597-12AC-4649-A897-5E7A7712C0BC}"/>
              </a:ext>
            </a:extLst>
          </p:cNvPr>
          <p:cNvSpPr txBox="1"/>
          <p:nvPr/>
        </p:nvSpPr>
        <p:spPr>
          <a:xfrm>
            <a:off x="8950171" y="4049696"/>
            <a:ext cx="1117107" cy="292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251F9A1-772A-4C78-974A-8ADBF821EBCA}"/>
              </a:ext>
            </a:extLst>
          </p:cNvPr>
          <p:cNvSpPr txBox="1"/>
          <p:nvPr/>
        </p:nvSpPr>
        <p:spPr>
          <a:xfrm>
            <a:off x="8967186" y="5727250"/>
            <a:ext cx="736107" cy="292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993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DE9D-BCDC-4217-892F-E9D47D3B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2" y="387491"/>
            <a:ext cx="5289392" cy="4708292"/>
          </a:xfrm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PS </a:t>
            </a:r>
            <a:r>
              <a:rPr lang="en-US" sz="3200" b="1" dirty="0" err="1">
                <a:ea typeface="+mj-lt"/>
                <a:cs typeface="+mj-lt"/>
              </a:rPr>
              <a:t>tarafında</a:t>
            </a:r>
            <a:r>
              <a:rPr lang="en-US" sz="3200" b="1" dirty="0">
                <a:ea typeface="+mj-lt"/>
                <a:cs typeface="+mj-lt"/>
              </a:rPr>
              <a:t> </a:t>
            </a:r>
            <a:r>
              <a:rPr lang="en-US" sz="3200" b="1" dirty="0" err="1">
                <a:ea typeface="+mj-lt"/>
                <a:cs typeface="+mj-lt"/>
              </a:rPr>
              <a:t>CPU’ya</a:t>
            </a:r>
            <a:r>
              <a:rPr lang="en-US" sz="3200" b="1" dirty="0">
                <a:ea typeface="+mj-lt"/>
                <a:cs typeface="+mj-lt"/>
              </a:rPr>
              <a:t> </a:t>
            </a:r>
            <a:r>
              <a:rPr lang="en-US" sz="3200" b="1" dirty="0" err="1">
                <a:ea typeface="+mj-lt"/>
                <a:cs typeface="+mj-lt"/>
              </a:rPr>
              <a:t>eklenen</a:t>
            </a:r>
            <a:r>
              <a:rPr lang="en-US" sz="3200" b="1" dirty="0">
                <a:ea typeface="+mj-lt"/>
                <a:cs typeface="+mj-lt"/>
              </a:rPr>
              <a:t> </a:t>
            </a:r>
            <a:r>
              <a:rPr lang="en-US" sz="3200" b="1" dirty="0" err="1">
                <a:ea typeface="+mj-lt"/>
                <a:cs typeface="+mj-lt"/>
              </a:rPr>
              <a:t>kod</a:t>
            </a:r>
            <a:r>
              <a:rPr lang="en-US" sz="3200" b="1" dirty="0">
                <a:ea typeface="+mj-lt"/>
                <a:cs typeface="+mj-lt"/>
              </a:rPr>
              <a:t> </a:t>
            </a:r>
            <a:r>
              <a:rPr lang="en-US" sz="3200" b="1" dirty="0" err="1">
                <a:ea typeface="+mj-lt"/>
                <a:cs typeface="+mj-lt"/>
              </a:rPr>
              <a:t>blokları</a:t>
            </a:r>
            <a:br>
              <a:rPr lang="tr-TR" sz="3200" b="1" dirty="0">
                <a:ea typeface="+mj-lt"/>
                <a:cs typeface="+mj-lt"/>
              </a:rPr>
            </a:br>
            <a:br>
              <a:rPr lang="tr-TR" sz="3200" b="1" dirty="0">
                <a:ea typeface="+mj-lt"/>
                <a:cs typeface="+mj-lt"/>
              </a:rPr>
            </a:br>
            <a:r>
              <a:rPr lang="en-US" sz="2000" dirty="0">
                <a:ea typeface="+mn-lt"/>
                <a:cs typeface="+mn-lt"/>
              </a:rPr>
              <a:t>GPIO </a:t>
            </a:r>
            <a:r>
              <a:rPr lang="en-US" sz="2000" dirty="0" err="1">
                <a:ea typeface="+mn-lt"/>
                <a:cs typeface="+mn-lt"/>
              </a:rPr>
              <a:t>modulünün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kullandığı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çıkış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saklayacılarına</a:t>
            </a:r>
            <a:r>
              <a:rPr lang="en-US" sz="2000" dirty="0">
                <a:ea typeface="+mn-lt"/>
                <a:cs typeface="+mn-lt"/>
              </a:rPr>
              <a:t> 10 </a:t>
            </a:r>
            <a:r>
              <a:rPr lang="en-US" sz="2000" dirty="0" err="1">
                <a:ea typeface="+mn-lt"/>
                <a:cs typeface="+mn-lt"/>
              </a:rPr>
              <a:t>ve</a:t>
            </a:r>
            <a:r>
              <a:rPr lang="en-US" sz="2000" dirty="0">
                <a:ea typeface="+mn-lt"/>
                <a:cs typeface="+mn-lt"/>
              </a:rPr>
              <a:t> 20 </a:t>
            </a:r>
            <a:r>
              <a:rPr lang="en-US" sz="2000" dirty="0" err="1">
                <a:ea typeface="+mn-lt"/>
                <a:cs typeface="+mn-lt"/>
              </a:rPr>
              <a:t>sayıları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yazılıp</a:t>
            </a:r>
            <a:r>
              <a:rPr lang="en-US" sz="2000" dirty="0">
                <a:ea typeface="+mn-lt"/>
                <a:cs typeface="+mn-lt"/>
              </a:rPr>
              <a:t> “</a:t>
            </a:r>
            <a:r>
              <a:rPr lang="en-US" sz="2000" dirty="0" err="1">
                <a:ea typeface="+mn-lt"/>
                <a:cs typeface="+mn-lt"/>
              </a:rPr>
              <a:t>donanimHizlandirici</a:t>
            </a:r>
            <a:r>
              <a:rPr lang="en-US" sz="2000" dirty="0">
                <a:ea typeface="+mn-lt"/>
                <a:cs typeface="+mn-lt"/>
              </a:rPr>
              <a:t>” </a:t>
            </a:r>
            <a:r>
              <a:rPr lang="en-US" sz="2000" dirty="0" err="1">
                <a:ea typeface="+mn-lt"/>
                <a:cs typeface="+mn-lt"/>
              </a:rPr>
              <a:t>modulüne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gönderilmiştir</a:t>
            </a:r>
            <a:r>
              <a:rPr lang="en-US" sz="2000" dirty="0">
                <a:ea typeface="+mn-lt"/>
                <a:cs typeface="+mn-lt"/>
              </a:rPr>
              <a:t>.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6E05425-AF5C-481E-B73B-2606CA6A57FA}"/>
              </a:ext>
            </a:extLst>
          </p:cNvPr>
          <p:cNvSpPr txBox="1"/>
          <p:nvPr/>
        </p:nvSpPr>
        <p:spPr>
          <a:xfrm>
            <a:off x="6968970" y="1859339"/>
            <a:ext cx="3994951" cy="31393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SzPct val="114999"/>
              <a:buNone/>
            </a:pPr>
            <a:r>
              <a:rPr lang="en-US" sz="1800" dirty="0">
                <a:ea typeface="+mn-lt"/>
                <a:cs typeface="+mn-lt"/>
              </a:rPr>
              <a:t>            int *</a:t>
            </a:r>
            <a:r>
              <a:rPr lang="en-US" sz="1800" dirty="0" err="1">
                <a:ea typeface="+mn-lt"/>
                <a:cs typeface="+mn-lt"/>
              </a:rPr>
              <a:t>gpioData</a:t>
            </a:r>
            <a:r>
              <a:rPr lang="en-US" sz="1800" dirty="0">
                <a:ea typeface="+mn-lt"/>
                <a:cs typeface="+mn-lt"/>
              </a:rPr>
              <a:t>;</a:t>
            </a:r>
            <a:endParaRPr lang="en-US" sz="1800" dirty="0"/>
          </a:p>
          <a:p>
            <a:pPr marL="0" indent="0">
              <a:buSzPct val="114999"/>
              <a:buNone/>
            </a:pPr>
            <a:r>
              <a:rPr lang="en-US" sz="1800" dirty="0">
                <a:ea typeface="+mn-lt"/>
                <a:cs typeface="+mn-lt"/>
              </a:rPr>
              <a:t>            int *gpioData_2;</a:t>
            </a:r>
            <a:endParaRPr lang="en-US" sz="1800" dirty="0"/>
          </a:p>
          <a:p>
            <a:pPr>
              <a:buSzPct val="114999"/>
            </a:pPr>
            <a:endParaRPr lang="en-US" sz="1800" dirty="0"/>
          </a:p>
          <a:p>
            <a:pPr marL="0" indent="0">
              <a:buSzPct val="114999"/>
              <a:buNone/>
            </a:pPr>
            <a:r>
              <a:rPr lang="en-US" sz="1800" dirty="0">
                <a:ea typeface="+mn-lt"/>
                <a:cs typeface="+mn-lt"/>
              </a:rPr>
              <a:t>            </a:t>
            </a:r>
            <a:r>
              <a:rPr lang="en-US" sz="1800" dirty="0" err="1">
                <a:ea typeface="+mn-lt"/>
                <a:cs typeface="+mn-lt"/>
              </a:rPr>
              <a:t>gpioData</a:t>
            </a:r>
            <a:r>
              <a:rPr lang="en-US" sz="1800" dirty="0">
                <a:ea typeface="+mn-lt"/>
                <a:cs typeface="+mn-lt"/>
              </a:rPr>
              <a:t> = (int *) 0x41200000;</a:t>
            </a:r>
            <a:endParaRPr lang="en-US" sz="1800" dirty="0"/>
          </a:p>
          <a:p>
            <a:pPr marL="0" indent="0">
              <a:buSzPct val="114999"/>
              <a:buNone/>
            </a:pPr>
            <a:r>
              <a:rPr lang="en-US" sz="1800" dirty="0">
                <a:ea typeface="+mn-lt"/>
                <a:cs typeface="+mn-lt"/>
              </a:rPr>
              <a:t>            gpioData_2 = (int *) 0x41200008;</a:t>
            </a:r>
            <a:endParaRPr lang="en-US" sz="1800" dirty="0"/>
          </a:p>
          <a:p>
            <a:pPr>
              <a:buSzPct val="114999"/>
            </a:pPr>
            <a:endParaRPr lang="en-US" sz="1800" dirty="0"/>
          </a:p>
          <a:p>
            <a:pPr marL="0" indent="0">
              <a:buSzPct val="114999"/>
              <a:buNone/>
            </a:pPr>
            <a:r>
              <a:rPr lang="en-US" sz="1800" dirty="0">
                <a:ea typeface="+mn-lt"/>
                <a:cs typeface="+mn-lt"/>
              </a:rPr>
              <a:t>            *</a:t>
            </a:r>
            <a:r>
              <a:rPr lang="en-US" sz="1800" dirty="0" err="1">
                <a:ea typeface="+mn-lt"/>
                <a:cs typeface="+mn-lt"/>
              </a:rPr>
              <a:t>gpioData</a:t>
            </a:r>
            <a:r>
              <a:rPr lang="en-US" sz="1800" dirty="0">
                <a:ea typeface="+mn-lt"/>
                <a:cs typeface="+mn-lt"/>
              </a:rPr>
              <a:t> = 20;</a:t>
            </a:r>
          </a:p>
          <a:p>
            <a:pPr marL="0" indent="0">
              <a:buSzPct val="114999"/>
              <a:buNone/>
            </a:pPr>
            <a:r>
              <a:rPr lang="en-US" sz="1800" dirty="0">
                <a:ea typeface="+mn-lt"/>
                <a:cs typeface="+mn-lt"/>
              </a:rPr>
              <a:t>            *gpioData_2 = 10;</a:t>
            </a:r>
            <a:endParaRPr lang="en-US" sz="1800" dirty="0"/>
          </a:p>
          <a:p>
            <a:pPr>
              <a:buSzPct val="114999"/>
            </a:pPr>
            <a:endParaRPr lang="en-US" sz="1800" dirty="0"/>
          </a:p>
          <a:p>
            <a:pPr marL="0" indent="0">
              <a:buSzPct val="114999"/>
              <a:buNone/>
            </a:pPr>
            <a:r>
              <a:rPr lang="en-US" sz="1800" dirty="0">
                <a:ea typeface="+mn-lt"/>
                <a:cs typeface="+mn-lt"/>
              </a:rPr>
              <a:t>           *</a:t>
            </a:r>
            <a:r>
              <a:rPr lang="en-US" sz="1800" dirty="0" err="1">
                <a:ea typeface="+mn-lt"/>
                <a:cs typeface="+mn-lt"/>
              </a:rPr>
              <a:t>okunanSayi</a:t>
            </a:r>
            <a:r>
              <a:rPr lang="en-US" sz="1800" dirty="0">
                <a:ea typeface="+mn-lt"/>
                <a:cs typeface="+mn-lt"/>
              </a:rPr>
              <a:t> = *</a:t>
            </a:r>
            <a:r>
              <a:rPr lang="en-US" sz="1800" dirty="0" err="1">
                <a:ea typeface="+mn-lt"/>
                <a:cs typeface="+mn-lt"/>
              </a:rPr>
              <a:t>gpioData</a:t>
            </a:r>
            <a:r>
              <a:rPr lang="en-US" sz="1800" dirty="0">
                <a:ea typeface="+mn-lt"/>
                <a:cs typeface="+mn-lt"/>
              </a:rPr>
              <a:t>;</a:t>
            </a:r>
            <a:endParaRPr lang="en-US" sz="1800" dirty="0"/>
          </a:p>
          <a:p>
            <a:pPr marL="0" indent="0">
              <a:buSzPct val="114999"/>
              <a:buNone/>
            </a:pPr>
            <a:r>
              <a:rPr lang="en-US" sz="1800" dirty="0">
                <a:ea typeface="+mn-lt"/>
                <a:cs typeface="+mn-lt"/>
              </a:rPr>
              <a:t>            *okunanSayi_2 = *gpioData_2;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778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1BEA-2AE8-4000-AA7F-21F0CE480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913" y="1386054"/>
            <a:ext cx="9601196" cy="331893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“</a:t>
            </a:r>
            <a:r>
              <a:rPr lang="en-US" sz="2000" b="1" dirty="0" err="1">
                <a:ea typeface="+mn-lt"/>
                <a:cs typeface="+mn-lt"/>
              </a:rPr>
              <a:t>donanimHizlandirici</a:t>
            </a:r>
            <a:r>
              <a:rPr lang="en-US" sz="2000" b="1" dirty="0">
                <a:ea typeface="+mn-lt"/>
                <a:cs typeface="+mn-lt"/>
              </a:rPr>
              <a:t>” </a:t>
            </a:r>
            <a:r>
              <a:rPr lang="en-US" sz="2000" b="1" dirty="0" err="1">
                <a:ea typeface="+mn-lt"/>
                <a:cs typeface="+mn-lt"/>
              </a:rPr>
              <a:t>modulünün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geri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dödürdüğü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sonucu</a:t>
            </a:r>
            <a:r>
              <a:rPr lang="en-US" sz="2000" b="1" dirty="0">
                <a:ea typeface="+mn-lt"/>
                <a:cs typeface="+mn-lt"/>
              </a:rPr>
              <a:t> UART </a:t>
            </a:r>
            <a:r>
              <a:rPr lang="en-US" sz="2000" b="1" dirty="0" err="1">
                <a:ea typeface="+mn-lt"/>
                <a:cs typeface="+mn-lt"/>
              </a:rPr>
              <a:t>ile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bilgisayarımıza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gönderip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sonuç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gözlemlenecektir</a:t>
            </a:r>
            <a:r>
              <a:rPr lang="en-US" sz="2000" b="1" dirty="0">
                <a:ea typeface="+mn-lt"/>
                <a:cs typeface="+mn-lt"/>
              </a:rPr>
              <a:t>.</a:t>
            </a:r>
            <a:endParaRPr lang="en-US" sz="2000" b="1" dirty="0"/>
          </a:p>
          <a:p>
            <a:pPr>
              <a:buSzPct val="114999"/>
            </a:pPr>
            <a:endParaRPr lang="en-US" sz="2000" dirty="0"/>
          </a:p>
          <a:p>
            <a:pPr marL="0" indent="0">
              <a:buSzPct val="114999"/>
              <a:buNone/>
            </a:pPr>
            <a:r>
              <a:rPr lang="en-US" sz="2000" dirty="0" err="1">
                <a:ea typeface="+mn-lt"/>
                <a:cs typeface="+mn-lt"/>
              </a:rPr>
              <a:t>XUartPs_Send</a:t>
            </a:r>
            <a:r>
              <a:rPr lang="en-US" sz="2000" dirty="0">
                <a:ea typeface="+mn-lt"/>
                <a:cs typeface="+mn-lt"/>
              </a:rPr>
              <a:t>(&amp;</a:t>
            </a:r>
            <a:r>
              <a:rPr lang="en-US" sz="2000" dirty="0" err="1">
                <a:ea typeface="+mn-lt"/>
                <a:cs typeface="+mn-lt"/>
              </a:rPr>
              <a:t>Uart_PS</a:t>
            </a:r>
            <a:r>
              <a:rPr lang="en-US" sz="2000" dirty="0">
                <a:ea typeface="+mn-lt"/>
                <a:cs typeface="+mn-lt"/>
              </a:rPr>
              <a:t>, msg5,10);</a:t>
            </a:r>
            <a:endParaRPr lang="en-US" sz="2000" dirty="0"/>
          </a:p>
          <a:p>
            <a:pPr marL="0" indent="0">
              <a:buSzPct val="114999"/>
              <a:buNone/>
            </a:pPr>
            <a:r>
              <a:rPr lang="en-US" sz="2000" dirty="0">
                <a:ea typeface="+mn-lt"/>
                <a:cs typeface="+mn-lt"/>
              </a:rPr>
              <a:t>u8 dizi[1];</a:t>
            </a:r>
            <a:endParaRPr lang="en-US" sz="2000" dirty="0"/>
          </a:p>
          <a:p>
            <a:pPr>
              <a:buSzPct val="114999"/>
            </a:pPr>
            <a:endParaRPr lang="en-US" sz="2000" dirty="0"/>
          </a:p>
          <a:p>
            <a:pPr marL="0" indent="0">
              <a:buSzPct val="114999"/>
              <a:buNone/>
            </a:pPr>
            <a:r>
              <a:rPr lang="en-US" sz="2000" dirty="0">
                <a:ea typeface="+mn-lt"/>
                <a:cs typeface="+mn-lt"/>
              </a:rPr>
              <a:t>dizi[0]=(</a:t>
            </a:r>
            <a:r>
              <a:rPr lang="en-US" sz="2000" dirty="0" err="1">
                <a:ea typeface="+mn-lt"/>
                <a:cs typeface="+mn-lt"/>
              </a:rPr>
              <a:t>okunanSayi</a:t>
            </a:r>
            <a:r>
              <a:rPr lang="en-US" sz="2000" dirty="0">
                <a:ea typeface="+mn-lt"/>
                <a:cs typeface="+mn-lt"/>
              </a:rPr>
              <a:t>/10)+48;</a:t>
            </a:r>
            <a:endParaRPr lang="en-US" sz="2000" dirty="0"/>
          </a:p>
          <a:p>
            <a:pPr marL="0" indent="0">
              <a:buSzPct val="114999"/>
              <a:buNone/>
            </a:pPr>
            <a:r>
              <a:rPr lang="en-US" sz="2000" dirty="0">
                <a:ea typeface="+mn-lt"/>
                <a:cs typeface="+mn-lt"/>
              </a:rPr>
              <a:t>dizi[1]=(</a:t>
            </a:r>
            <a:r>
              <a:rPr lang="en-US" sz="2000" err="1">
                <a:ea typeface="+mn-lt"/>
                <a:cs typeface="+mn-lt"/>
              </a:rPr>
              <a:t>okunanSayi</a:t>
            </a:r>
            <a:r>
              <a:rPr lang="en-US" sz="2000" dirty="0">
                <a:ea typeface="+mn-lt"/>
                <a:cs typeface="+mn-lt"/>
              </a:rPr>
              <a:t>-((dizi[0]-48)*10))+48;</a:t>
            </a:r>
            <a:endParaRPr lang="en-US" sz="2000" dirty="0"/>
          </a:p>
          <a:p>
            <a:pPr>
              <a:buSzPct val="114999"/>
            </a:pPr>
            <a:endParaRPr lang="en-US" sz="2000" dirty="0"/>
          </a:p>
          <a:p>
            <a:pPr marL="0" indent="0">
              <a:buSzPct val="114999"/>
              <a:buNone/>
            </a:pPr>
            <a:r>
              <a:rPr lang="en-US" sz="2000" err="1">
                <a:ea typeface="+mn-lt"/>
                <a:cs typeface="+mn-lt"/>
              </a:rPr>
              <a:t>XUartPs_Send</a:t>
            </a:r>
            <a:r>
              <a:rPr lang="en-US" sz="2000" dirty="0">
                <a:ea typeface="+mn-lt"/>
                <a:cs typeface="+mn-lt"/>
              </a:rPr>
              <a:t>(&amp;Uart_PS,&amp;dizi,2);</a:t>
            </a:r>
            <a:endParaRPr lang="en-US" sz="2000" dirty="0"/>
          </a:p>
          <a:p>
            <a:pPr>
              <a:buSzPct val="114999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169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421</Words>
  <Application>Microsoft Office PowerPoint</Application>
  <PresentationFormat>Geniş ekran</PresentationFormat>
  <Paragraphs>47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Garamond</vt:lpstr>
      <vt:lpstr>Times New Roman</vt:lpstr>
      <vt:lpstr>Organic</vt:lpstr>
      <vt:lpstr>CORDIC Tabanlı HW/SW CoDesign Projesi</vt:lpstr>
      <vt:lpstr>Giriş</vt:lpstr>
      <vt:lpstr>  Sistem Mimarisi </vt:lpstr>
      <vt:lpstr>PowerPoint Sunusu</vt:lpstr>
      <vt:lpstr>Kullanılan Yazılım</vt:lpstr>
      <vt:lpstr>Aşağıda donanım hızlandırıcı modulünün giriş ve çıkış sinyalleri gösterilmektedir. </vt:lpstr>
      <vt:lpstr>Donanım hızlandırıcı modulü içerisinde CORDIC alt modüllerini bulundurmaktadır. </vt:lpstr>
      <vt:lpstr>PS tarafında CPU’ya eklenen kod blokları  GPIO modulünün kullandığı çıkış saklayacılarına 10 ve 20 sayıları yazılıp “donanimHizlandirici” modulüne gönderilmiştir. </vt:lpstr>
      <vt:lpstr>PowerPoint Sunusu</vt:lpstr>
      <vt:lpstr>   Sonuçlar 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Hasan DEMİR</cp:lastModifiedBy>
  <cp:revision>129</cp:revision>
  <dcterms:created xsi:type="dcterms:W3CDTF">2022-01-05T19:21:56Z</dcterms:created>
  <dcterms:modified xsi:type="dcterms:W3CDTF">2022-01-06T12:31:10Z</dcterms:modified>
</cp:coreProperties>
</file>