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8"/>
  </p:notesMasterIdLst>
  <p:sldIdLst>
    <p:sldId id="261" r:id="rId2"/>
    <p:sldId id="259" r:id="rId3"/>
    <p:sldId id="269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00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F7F88-0879-4FF9-AB39-2ACF18323A7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C4CEE-DA20-4E51-A9E5-DB40BE00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8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6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2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" name="arrow.wav"/>
          </p:stSnd>
        </p:sndAc>
      </p:transition>
    </mc:Choice>
    <mc:Fallback xmlns="">
      <p:transition spd="slow" advTm="10">
        <p:fade/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B266-731D-4CF0-A8E1-D0388DF7066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23286-E846-47C7-B75F-2782BA62E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3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13" name="arrow.wav"/>
          </p:stSnd>
        </p:sndAc>
      </p:transition>
    </mc:Choice>
    <mc:Fallback xmlns="">
      <p:transition spd="slow" advTm="10">
        <p:fade/>
        <p:sndAc>
          <p:stSnd>
            <p:snd r:embed="rId14" name="arrow.wav"/>
          </p:stSnd>
        </p:sndAc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audio" Target="../media/audio1.wav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0" y="1219200"/>
            <a:ext cx="91440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Embedded | Team  2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0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26" y="0"/>
            <a:ext cx="9137073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- The </a:t>
            </a:r>
            <a:r>
              <a:rPr lang="en-US" sz="4400" b="1" dirty="0">
                <a:solidFill>
                  <a:srgbClr val="FF0000"/>
                </a:solidFill>
              </a:rPr>
              <a:t>D</a:t>
            </a:r>
            <a:r>
              <a:rPr lang="en-US" sz="4400" b="1" dirty="0" smtClean="0">
                <a:solidFill>
                  <a:srgbClr val="FF0000"/>
                </a:solidFill>
              </a:rPr>
              <a:t>iode is for </a:t>
            </a:r>
            <a:r>
              <a:rPr lang="en-US" sz="4400" b="1" dirty="0">
                <a:solidFill>
                  <a:srgbClr val="FF0000"/>
                </a:solidFill>
              </a:rPr>
              <a:t>half wave </a:t>
            </a:r>
            <a:r>
              <a:rPr lang="en-US" sz="4400" b="1" dirty="0" smtClean="0">
                <a:solidFill>
                  <a:srgbClr val="FF0000"/>
                </a:solidFill>
              </a:rPr>
              <a:t>rectification</a:t>
            </a:r>
            <a:r>
              <a:rPr lang="en-US" sz="4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- Capacitors </a:t>
            </a:r>
            <a:r>
              <a:rPr lang="en-US" sz="4400" b="1" dirty="0" smtClean="0">
                <a:solidFill>
                  <a:srgbClr val="FF0000"/>
                </a:solidFill>
              </a:rPr>
              <a:t>are for </a:t>
            </a:r>
            <a:r>
              <a:rPr lang="en-US" sz="4400" b="1" dirty="0">
                <a:solidFill>
                  <a:srgbClr val="FF0000"/>
                </a:solidFill>
              </a:rPr>
              <a:t>smoothing the sample rectified voltage.</a:t>
            </a:r>
            <a:endParaRPr lang="en-US" sz="4400" dirty="0">
              <a:solidFill>
                <a:srgbClr val="FF0000"/>
              </a:solidFill>
            </a:endParaRPr>
          </a:p>
          <a:p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- Finally </a:t>
            </a:r>
            <a:r>
              <a:rPr lang="en-US" sz="4400" b="1" dirty="0" err="1">
                <a:solidFill>
                  <a:srgbClr val="FF0000"/>
                </a:solidFill>
              </a:rPr>
              <a:t>Z</a:t>
            </a:r>
            <a:r>
              <a:rPr lang="en-US" sz="4400" b="1" dirty="0" err="1" smtClean="0">
                <a:solidFill>
                  <a:srgbClr val="FF0000"/>
                </a:solidFill>
              </a:rPr>
              <a:t>ener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D</a:t>
            </a:r>
            <a:r>
              <a:rPr lang="en-US" sz="4400" b="1" dirty="0" smtClean="0">
                <a:solidFill>
                  <a:srgbClr val="FF0000"/>
                </a:solidFill>
              </a:rPr>
              <a:t>iodes </a:t>
            </a:r>
            <a:r>
              <a:rPr lang="en-US" sz="4400" b="1" dirty="0" smtClean="0">
                <a:solidFill>
                  <a:srgbClr val="FF0000"/>
                </a:solidFill>
              </a:rPr>
              <a:t>are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>
                <a:solidFill>
                  <a:srgbClr val="FF0000"/>
                </a:solidFill>
              </a:rPr>
              <a:t>to make the voltage constant to return it back to microcontroller through another pin header to know if device is on or off.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11" y="203434"/>
            <a:ext cx="3628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Software Design 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788209"/>
            <a:ext cx="278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u="sng" dirty="0" smtClean="0">
                <a:solidFill>
                  <a:schemeClr val="bg1"/>
                </a:solidFill>
              </a:rPr>
              <a:t>Block Diagram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                           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7181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46036" y="2100664"/>
            <a:ext cx="2907429" cy="36341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ar-BH" sz="1400">
                <a:solidFill>
                  <a:srgbClr val="FF0000"/>
                </a:solidFill>
                <a:effectLst/>
                <a:ea typeface="Calibri"/>
                <a:cs typeface="Arial"/>
              </a:rPr>
              <a:t> </a:t>
            </a:r>
            <a:endParaRPr lang="en-US" sz="1100">
              <a:effectLst/>
              <a:ea typeface="Calibri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75368" y="3246378"/>
            <a:ext cx="778097" cy="1041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>
                <a:effectLst/>
                <a:ea typeface="Calibri"/>
                <a:cs typeface="Arial"/>
              </a:rPr>
              <a:t>GPIO</a:t>
            </a:r>
            <a:endParaRPr lang="en-US" sz="1100" dirty="0">
              <a:effectLst/>
              <a:ea typeface="Calibri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95600" y="2806875"/>
            <a:ext cx="679768" cy="9220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ea typeface="Calibri"/>
                <a:cs typeface="Arial"/>
              </a:rPr>
              <a:t>Relay</a:t>
            </a:r>
            <a:endParaRPr lang="en-US" sz="1200" b="1" dirty="0">
              <a:effectLst/>
              <a:ea typeface="Calibri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98675" y="3290084"/>
            <a:ext cx="796925" cy="9220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ea typeface="Calibri"/>
                <a:cs typeface="Arial"/>
              </a:rPr>
              <a:t>Switching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4792" y="3078721"/>
            <a:ext cx="1684020" cy="6629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ea typeface="Calibri"/>
                <a:cs typeface="Arial"/>
              </a:rPr>
              <a:t>Relay</a:t>
            </a:r>
            <a:endParaRPr lang="en-US" sz="1100" b="1" dirty="0">
              <a:effectLst/>
              <a:ea typeface="Calibri"/>
              <a:cs typeface="Arial"/>
            </a:endParaRPr>
          </a:p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Calibri"/>
                <a:cs typeface="Arial"/>
              </a:rPr>
              <a:t> 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367419" y="3410191"/>
            <a:ext cx="9372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 Box 12"/>
          <p:cNvSpPr txBox="1"/>
          <p:nvPr/>
        </p:nvSpPr>
        <p:spPr>
          <a:xfrm>
            <a:off x="1554167" y="1760539"/>
            <a:ext cx="1661160" cy="3276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Calibri"/>
                <a:ea typeface="Calibri"/>
                <a:cs typeface="Arial"/>
              </a:rPr>
              <a:t>Microcontroller</a:t>
            </a:r>
            <a:endParaRPr lang="en-US" sz="1200" b="1" dirty="0">
              <a:effectLst/>
              <a:latin typeface="Calibri"/>
              <a:ea typeface="Calibri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95600" y="3735763"/>
            <a:ext cx="679768" cy="9036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Calibri"/>
                <a:ea typeface="Calibri"/>
                <a:cs typeface="Arial"/>
              </a:rPr>
              <a:t>Button</a:t>
            </a:r>
            <a:endParaRPr lang="en-US" sz="1100" b="1" dirty="0">
              <a:effectLst/>
              <a:latin typeface="Calibri"/>
              <a:ea typeface="Calibri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353465" y="4139153"/>
            <a:ext cx="937260" cy="0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" name="Rectangle 31"/>
          <p:cNvSpPr/>
          <p:nvPr/>
        </p:nvSpPr>
        <p:spPr>
          <a:xfrm>
            <a:off x="5316918" y="3917716"/>
            <a:ext cx="1684020" cy="662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effectLst/>
                <a:latin typeface="Calibri"/>
                <a:ea typeface="Calibri"/>
                <a:cs typeface="Arial"/>
              </a:rPr>
              <a:t>Button</a:t>
            </a:r>
          </a:p>
          <a:p>
            <a:pPr marL="0" marR="0" algn="ctr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/>
                <a:ea typeface="Calibri"/>
                <a:cs typeface="Arial"/>
              </a:rPr>
              <a:t> 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1524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1524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                                           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152400" y="1524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71813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39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7307"/>
            <a:ext cx="3498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</a:rPr>
              <a:t>Layered Diagram</a:t>
            </a:r>
            <a:endParaRPr lang="en-US" sz="3200" u="sng" dirty="0">
              <a:solidFill>
                <a:schemeClr val="bg1"/>
              </a:solidFill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81428"/>
              </p:ext>
            </p:extLst>
          </p:nvPr>
        </p:nvGraphicFramePr>
        <p:xfrm>
          <a:off x="990600" y="1447800"/>
          <a:ext cx="6399756" cy="274320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12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42590" algn="l"/>
                        </a:tabLst>
                      </a:pPr>
                      <a:r>
                        <a:rPr lang="en-US" sz="2400" dirty="0" smtClean="0">
                          <a:effectLst/>
                        </a:rPr>
                        <a:t>Switching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42590" algn="l"/>
                        </a:tabLs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App Layer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42590" algn="l"/>
                        </a:tabLst>
                      </a:pPr>
                      <a:r>
                        <a:rPr lang="en-US" sz="2200" dirty="0" smtClean="0">
                          <a:effectLst/>
                        </a:rPr>
                        <a:t>             Relay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42590" algn="l"/>
                        </a:tabLst>
                      </a:pPr>
                      <a:r>
                        <a:rPr lang="en-US" sz="3200" b="1" dirty="0" smtClean="0">
                          <a:solidFill>
                            <a:schemeClr val="tx1"/>
                          </a:solidFill>
                          <a:effectLst/>
                        </a:rPr>
                        <a:t>HWAL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42590" algn="l"/>
                        </a:tabLst>
                      </a:pPr>
                      <a:r>
                        <a:rPr lang="en-US" sz="2200" dirty="0">
                          <a:effectLst/>
                        </a:rPr>
                        <a:t>GPIO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42590" algn="l"/>
                        </a:tabLs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MCAL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68600" y="3284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43225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14542"/>
              </p:ext>
            </p:extLst>
          </p:nvPr>
        </p:nvGraphicFramePr>
        <p:xfrm>
          <a:off x="5334000" y="2362201"/>
          <a:ext cx="2050209" cy="90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00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Button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2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39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According to </a:t>
            </a:r>
            <a:r>
              <a:rPr lang="en-US" sz="4400" dirty="0" smtClean="0">
                <a:solidFill>
                  <a:schemeClr val="bg1"/>
                </a:solidFill>
              </a:rPr>
              <a:t>the Layered </a:t>
            </a:r>
            <a:r>
              <a:rPr lang="en-US" sz="4400" dirty="0">
                <a:solidFill>
                  <a:schemeClr val="bg1"/>
                </a:solidFill>
              </a:rPr>
              <a:t>A</a:t>
            </a:r>
            <a:r>
              <a:rPr lang="en-US" sz="4400" dirty="0" smtClean="0">
                <a:solidFill>
                  <a:schemeClr val="bg1"/>
                </a:solidFill>
              </a:rPr>
              <a:t>rchitecture </a:t>
            </a:r>
            <a:r>
              <a:rPr lang="en-US" sz="4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4000" b="1" dirty="0" smtClean="0">
                <a:solidFill>
                  <a:srgbClr val="00B050"/>
                </a:solidFill>
              </a:rPr>
              <a:t>1-</a:t>
            </a:r>
            <a:r>
              <a:rPr lang="en-US" sz="4000" dirty="0">
                <a:solidFill>
                  <a:srgbClr val="FF0000"/>
                </a:solidFill>
              </a:rPr>
              <a:t>M</a:t>
            </a:r>
            <a:r>
              <a:rPr lang="en-US" sz="4000" dirty="0" smtClean="0">
                <a:solidFill>
                  <a:srgbClr val="FF0000"/>
                </a:solidFill>
              </a:rPr>
              <a:t>icrocontroller Abstraction </a:t>
            </a:r>
            <a:r>
              <a:rPr lang="en-US" sz="4000" dirty="0">
                <a:solidFill>
                  <a:srgbClr val="FF0000"/>
                </a:solidFill>
              </a:rPr>
              <a:t>L</a:t>
            </a:r>
            <a:r>
              <a:rPr lang="en-US" sz="4000" dirty="0" smtClean="0">
                <a:solidFill>
                  <a:srgbClr val="FF0000"/>
                </a:solidFill>
              </a:rPr>
              <a:t>ayer </a:t>
            </a:r>
            <a:r>
              <a:rPr lang="en-US" sz="4000" dirty="0" smtClean="0">
                <a:solidFill>
                  <a:srgbClr val="FF0000"/>
                </a:solidFill>
              </a:rPr>
              <a:t>(MCAL</a:t>
            </a:r>
            <a:r>
              <a:rPr lang="en-US" sz="4000" dirty="0" smtClean="0">
                <a:solidFill>
                  <a:srgbClr val="FF0000"/>
                </a:solidFill>
              </a:rPr>
              <a:t>):</a:t>
            </a:r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en-US" sz="4000" dirty="0">
                <a:solidFill>
                  <a:srgbClr val="FF0000"/>
                </a:solidFill>
              </a:rPr>
              <a:t>-</a:t>
            </a:r>
            <a:r>
              <a:rPr lang="en-US" sz="3600" b="1" u="sng" dirty="0" err="1" smtClean="0">
                <a:solidFill>
                  <a:schemeClr val="bg1"/>
                </a:solidFill>
              </a:rPr>
              <a:t>GPIO.h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file is created to define the </a:t>
            </a:r>
            <a:r>
              <a:rPr lang="en-US" sz="3600" dirty="0" smtClean="0">
                <a:solidFill>
                  <a:srgbClr val="FF0000"/>
                </a:solidFill>
              </a:rPr>
              <a:t>main GPIO </a:t>
            </a:r>
            <a:r>
              <a:rPr lang="en-US" sz="3600" dirty="0" smtClean="0">
                <a:solidFill>
                  <a:srgbClr val="FF0000"/>
                </a:solidFill>
              </a:rPr>
              <a:t>functions (setting-resetting-reading).</a:t>
            </a:r>
          </a:p>
          <a:p>
            <a:r>
              <a:rPr lang="en-US" sz="4000" b="1" dirty="0" smtClean="0">
                <a:solidFill>
                  <a:srgbClr val="00B050"/>
                </a:solidFill>
              </a:rPr>
              <a:t>2-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Hardware </a:t>
            </a:r>
            <a:r>
              <a:rPr lang="en-US" sz="4000" dirty="0" smtClean="0">
                <a:solidFill>
                  <a:srgbClr val="FF0000"/>
                </a:solidFill>
              </a:rPr>
              <a:t>Abstraction </a:t>
            </a:r>
            <a:r>
              <a:rPr lang="en-US" sz="4000" dirty="0">
                <a:solidFill>
                  <a:srgbClr val="FF0000"/>
                </a:solidFill>
              </a:rPr>
              <a:t>L</a:t>
            </a:r>
            <a:r>
              <a:rPr lang="en-US" sz="4000" dirty="0" smtClean="0">
                <a:solidFill>
                  <a:srgbClr val="FF0000"/>
                </a:solidFill>
              </a:rPr>
              <a:t>ayer </a:t>
            </a:r>
            <a:r>
              <a:rPr lang="en-US" sz="4000" dirty="0" smtClean="0">
                <a:solidFill>
                  <a:srgbClr val="FF0000"/>
                </a:solidFill>
              </a:rPr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HWAL</a:t>
            </a:r>
            <a:r>
              <a:rPr lang="en-US" sz="4000" dirty="0" smtClean="0">
                <a:solidFill>
                  <a:srgbClr val="FF0000"/>
                </a:solidFill>
              </a:rPr>
              <a:t>) : 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-</a:t>
            </a:r>
            <a:r>
              <a:rPr lang="en-US" sz="3600" b="1" u="sng" dirty="0" smtClean="0">
                <a:solidFill>
                  <a:schemeClr val="bg1"/>
                </a:solidFill>
              </a:rPr>
              <a:t>Relay.h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file is to create all relays in the system.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-</a:t>
            </a:r>
            <a:r>
              <a:rPr lang="en-US" sz="3600" b="1" u="sng" dirty="0" smtClean="0">
                <a:solidFill>
                  <a:schemeClr val="bg1"/>
                </a:solidFill>
              </a:rPr>
              <a:t>Button.h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file is to create all inputs in the system (instead of WiFi signal because it </a:t>
            </a:r>
            <a:r>
              <a:rPr lang="en-US" sz="3600" dirty="0" err="1" smtClean="0">
                <a:solidFill>
                  <a:srgbClr val="FF0000"/>
                </a:solidFill>
              </a:rPr>
              <a:t>isn</a:t>
            </a:r>
            <a:r>
              <a:rPr lang="ar-EG" sz="3600" dirty="0" smtClean="0">
                <a:solidFill>
                  <a:srgbClr val="FF0000"/>
                </a:solidFill>
              </a:rPr>
              <a:t>’</a:t>
            </a:r>
            <a:r>
              <a:rPr lang="en-US" sz="3600" dirty="0" smtClean="0">
                <a:solidFill>
                  <a:srgbClr val="FF0000"/>
                </a:solidFill>
              </a:rPr>
              <a:t>t available in current time </a:t>
            </a:r>
            <a:r>
              <a:rPr lang="en-US" sz="3600" dirty="0" smtClean="0">
                <a:solidFill>
                  <a:srgbClr val="FF0000"/>
                </a:solidFill>
              </a:rPr>
              <a:t>).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b="1" dirty="0">
                <a:solidFill>
                  <a:srgbClr val="00B050"/>
                </a:solidFill>
              </a:rPr>
              <a:t>3-</a:t>
            </a:r>
            <a:r>
              <a:rPr lang="en-US" sz="4000" dirty="0">
                <a:solidFill>
                  <a:srgbClr val="FF0000"/>
                </a:solidFill>
              </a:rPr>
              <a:t>Application architecture layer </a:t>
            </a:r>
            <a:r>
              <a:rPr lang="en-US" sz="4000" dirty="0" smtClean="0">
                <a:solidFill>
                  <a:srgbClr val="FF0000"/>
                </a:solidFill>
              </a:rPr>
              <a:t>:</a:t>
            </a:r>
          </a:p>
          <a:p>
            <a:pPr lvl="0"/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3600" b="1" u="sng" dirty="0" err="1">
                <a:solidFill>
                  <a:schemeClr val="bg1"/>
                </a:solidFill>
              </a:rPr>
              <a:t>S</a:t>
            </a:r>
            <a:r>
              <a:rPr lang="en-US" sz="3600" b="1" u="sng" dirty="0" err="1" smtClean="0">
                <a:solidFill>
                  <a:schemeClr val="bg1"/>
                </a:solidFill>
              </a:rPr>
              <a:t>witching.h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file is </a:t>
            </a:r>
            <a:r>
              <a:rPr lang="en-US" sz="3600" dirty="0">
                <a:solidFill>
                  <a:srgbClr val="FF0000"/>
                </a:solidFill>
              </a:rPr>
              <a:t>to </a:t>
            </a:r>
            <a:r>
              <a:rPr lang="en-US" sz="3600" dirty="0" smtClean="0">
                <a:solidFill>
                  <a:srgbClr val="FF0000"/>
                </a:solidFill>
              </a:rPr>
              <a:t>initializing both relays and buttons then controlling relays through varies function.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891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u="sng" dirty="0">
                <a:solidFill>
                  <a:schemeClr val="bg1"/>
                </a:solidFill>
              </a:rPr>
              <a:t> </a:t>
            </a:r>
            <a:r>
              <a:rPr lang="en-US" sz="3600" b="1" u="sng" dirty="0" smtClean="0">
                <a:solidFill>
                  <a:schemeClr val="bg1"/>
                </a:solidFill>
              </a:rPr>
              <a:t>Further Updates:</a:t>
            </a:r>
            <a:endParaRPr lang="en-US" sz="3600" b="1" u="sng" dirty="0" smtClean="0">
              <a:solidFill>
                <a:schemeClr val="bg1"/>
              </a:solidFill>
            </a:endParaRPr>
          </a:p>
          <a:p>
            <a:endParaRPr lang="en-US" sz="3600" b="1" u="sng" dirty="0" smtClean="0">
              <a:solidFill>
                <a:schemeClr val="bg1"/>
              </a:solidFill>
            </a:endParaRPr>
          </a:p>
          <a:p>
            <a:r>
              <a:rPr lang="en-US" sz="3600" b="1" u="sng" dirty="0" smtClean="0">
                <a:solidFill>
                  <a:schemeClr val="accent6">
                    <a:lumMod val="75000"/>
                  </a:schemeClr>
                </a:solidFill>
              </a:rPr>
              <a:t>There are various updates could be </a:t>
            </a:r>
            <a:r>
              <a:rPr lang="en-US" sz="3600" b="1" u="sng" dirty="0" smtClean="0">
                <a:solidFill>
                  <a:schemeClr val="accent6">
                    <a:lumMod val="75000"/>
                  </a:schemeClr>
                </a:solidFill>
              </a:rPr>
              <a:t>included:</a:t>
            </a:r>
            <a:endParaRPr lang="en-US" sz="36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n-US" sz="3600" b="1" dirty="0" smtClean="0">
                <a:solidFill>
                  <a:srgbClr val="FF0000"/>
                </a:solidFill>
              </a:rPr>
              <a:t>Adding measurement technique by including measurement circuit and writing a suitable code.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n-US" sz="3600" b="1" dirty="0" smtClean="0">
                <a:solidFill>
                  <a:srgbClr val="FF0000"/>
                </a:solidFill>
              </a:rPr>
              <a:t>We can use some sensors in different applications (ex: temperature sensor in turning air condensing on or off automatically</a:t>
            </a:r>
            <a:r>
              <a:rPr lang="en-US" sz="3600" b="1" dirty="0" smtClean="0">
                <a:solidFill>
                  <a:srgbClr val="FF0000"/>
                </a:solidFill>
              </a:rPr>
              <a:t>, …. </a:t>
            </a:r>
            <a:r>
              <a:rPr lang="en-US" sz="3600" b="1" dirty="0" err="1" smtClean="0">
                <a:solidFill>
                  <a:srgbClr val="FF0000"/>
                </a:solidFill>
              </a:rPr>
              <a:t>etc</a:t>
            </a:r>
            <a:r>
              <a:rPr lang="en-US" sz="3600" b="1" dirty="0" smtClean="0">
                <a:solidFill>
                  <a:srgbClr val="FF0000"/>
                </a:solidFill>
              </a:rPr>
              <a:t>).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1700" y="1259175"/>
            <a:ext cx="4800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FF0000"/>
                </a:solidFill>
              </a:rPr>
              <a:t>Thank You</a:t>
            </a:r>
            <a:endParaRPr lang="en-US" sz="1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0" y="0"/>
            <a:ext cx="5029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Team Leader: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Abdalla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Hammos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l"/>
            <a:endParaRPr lang="en-US" sz="4000" b="1" dirty="0">
              <a:solidFill>
                <a:srgbClr val="FF0000"/>
              </a:solidFill>
            </a:endParaRPr>
          </a:p>
          <a:p>
            <a:pPr algn="l"/>
            <a:r>
              <a:rPr lang="en-US" sz="4000" b="1" u="sng" dirty="0" smtClean="0">
                <a:solidFill>
                  <a:srgbClr val="FF0000"/>
                </a:solidFill>
              </a:rPr>
              <a:t>Team Members: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Mazin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Nasr.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Ahmed Marwan.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 Osama.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Ahmed </a:t>
            </a:r>
            <a:r>
              <a:rPr 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Khaled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4000" b="1" dirty="0" smtClean="0">
              <a:solidFill>
                <a:srgbClr val="FF0000"/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endParaRPr lang="en-US" sz="4000" b="1" dirty="0">
              <a:solidFill>
                <a:srgbClr val="FF0000"/>
              </a:solidFill>
            </a:endParaRPr>
          </a:p>
          <a:p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9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-27710"/>
            <a:ext cx="91440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ectangle 2"/>
          <p:cNvSpPr/>
          <p:nvPr/>
        </p:nvSpPr>
        <p:spPr>
          <a:xfrm>
            <a:off x="-17318" y="2209800"/>
            <a:ext cx="910936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u="sng" dirty="0">
                <a:solidFill>
                  <a:srgbClr val="FF0000"/>
                </a:solidFill>
              </a:rPr>
              <a:t>Power Control</a:t>
            </a:r>
          </a:p>
        </p:txBody>
      </p:sp>
    </p:spTree>
    <p:extLst>
      <p:ext uri="{BB962C8B-B14F-4D97-AF65-F5344CB8AC3E}">
        <p14:creationId xmlns:p14="http://schemas.microsoft.com/office/powerpoint/2010/main" val="36031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Rectangle 3"/>
          <p:cNvSpPr/>
          <p:nvPr/>
        </p:nvSpPr>
        <p:spPr>
          <a:xfrm>
            <a:off x="0" y="-1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u="sng" dirty="0" smtClean="0">
                <a:solidFill>
                  <a:schemeClr val="bg1"/>
                </a:solidFill>
              </a:rPr>
              <a:t>Agenda</a:t>
            </a:r>
            <a:r>
              <a:rPr lang="en-US" sz="9600" b="1" u="sng" dirty="0" smtClean="0">
                <a:solidFill>
                  <a:schemeClr val="bg1"/>
                </a:solidFill>
              </a:rPr>
              <a:t>: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Main Function </a:t>
            </a:r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of the project.</a:t>
            </a:r>
          </a:p>
          <a:p>
            <a:pPr marL="571500" lvl="0" indent="-571500">
              <a:buFont typeface="Wingdings" pitchFamily="2" charset="2"/>
              <a:buChar char="Ø"/>
            </a:pPr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Gained Value.</a:t>
            </a:r>
            <a:endParaRPr lang="en-US" sz="4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71500" lvl="0" indent="-571500">
              <a:buFont typeface="Wingdings" pitchFamily="2" charset="2"/>
              <a:buChar char="Ø"/>
            </a:pPr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Project </a:t>
            </a:r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in details.</a:t>
            </a:r>
          </a:p>
          <a:p>
            <a:pPr marL="1485900" lvl="2" indent="-57150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FF0000"/>
                </a:solidFill>
              </a:rPr>
              <a:t>Components </a:t>
            </a:r>
            <a:r>
              <a:rPr lang="en-US" sz="4000" b="1" dirty="0" smtClean="0">
                <a:solidFill>
                  <a:srgbClr val="FF0000"/>
                </a:solidFill>
              </a:rPr>
              <a:t>&amp; </a:t>
            </a:r>
            <a:r>
              <a:rPr lang="en-US" sz="4000" b="1" dirty="0">
                <a:solidFill>
                  <a:srgbClr val="FF0000"/>
                </a:solidFill>
              </a:rPr>
              <a:t>U</a:t>
            </a:r>
            <a:r>
              <a:rPr lang="en-US" sz="4000" b="1" dirty="0" smtClean="0">
                <a:solidFill>
                  <a:srgbClr val="FF0000"/>
                </a:solidFill>
              </a:rPr>
              <a:t>sed </a:t>
            </a:r>
            <a:r>
              <a:rPr lang="en-US" sz="4000" b="1" dirty="0">
                <a:solidFill>
                  <a:srgbClr val="FF0000"/>
                </a:solidFill>
              </a:rPr>
              <a:t>T</a:t>
            </a:r>
            <a:r>
              <a:rPr lang="en-US" sz="4000" b="1" dirty="0" smtClean="0">
                <a:solidFill>
                  <a:srgbClr val="FF0000"/>
                </a:solidFill>
              </a:rPr>
              <a:t>echnologies.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marL="1485900" lvl="2" indent="-57150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FF0000"/>
                </a:solidFill>
              </a:rPr>
              <a:t>Hardware </a:t>
            </a:r>
            <a:r>
              <a:rPr lang="en-US" sz="4000" b="1" dirty="0" smtClean="0">
                <a:solidFill>
                  <a:srgbClr val="FF0000"/>
                </a:solidFill>
              </a:rPr>
              <a:t>Design</a:t>
            </a:r>
            <a:r>
              <a:rPr lang="en-US" sz="4000" b="1" dirty="0" smtClean="0">
                <a:solidFill>
                  <a:srgbClr val="FF0000"/>
                </a:solidFill>
              </a:rPr>
              <a:t>.</a:t>
            </a:r>
          </a:p>
          <a:p>
            <a:pPr marL="1485900" lvl="2" indent="-57150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FF0000"/>
                </a:solidFill>
              </a:rPr>
              <a:t>Software </a:t>
            </a:r>
            <a:r>
              <a:rPr lang="en-US" sz="4000" b="1" dirty="0" smtClean="0">
                <a:solidFill>
                  <a:srgbClr val="FF0000"/>
                </a:solidFill>
              </a:rPr>
              <a:t>Design</a:t>
            </a:r>
            <a:r>
              <a:rPr lang="en-US" sz="4000" b="1" dirty="0" smtClean="0">
                <a:solidFill>
                  <a:srgbClr val="FF0000"/>
                </a:solidFill>
              </a:rPr>
              <a:t>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400" b="1" dirty="0" smtClean="0">
                <a:solidFill>
                  <a:schemeClr val="bg1">
                    <a:lumMod val="50000"/>
                  </a:schemeClr>
                </a:solidFill>
              </a:rPr>
              <a:t>Further Updates.</a:t>
            </a:r>
            <a:endParaRPr lang="en-US" sz="4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7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3" name="arrow.wav"/>
          </p:stSnd>
        </p:sndAc>
      </p:transition>
    </mc:Choice>
    <mc:Fallback xmlns="">
      <p:transition spd="slow" advTm="10">
        <p:fade/>
        <p:sndAc>
          <p:stSnd>
            <p:snd r:embed="rId6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ectangle 2"/>
          <p:cNvSpPr/>
          <p:nvPr/>
        </p:nvSpPr>
        <p:spPr>
          <a:xfrm>
            <a:off x="0" y="0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sz="4400" b="1" u="sng" dirty="0">
                <a:solidFill>
                  <a:schemeClr val="bg1"/>
                </a:solidFill>
              </a:rPr>
              <a:t>Main </a:t>
            </a:r>
            <a:r>
              <a:rPr lang="en-US" sz="4400" b="1" u="sng" dirty="0" smtClean="0">
                <a:solidFill>
                  <a:schemeClr val="bg1"/>
                </a:solidFill>
              </a:rPr>
              <a:t>Function </a:t>
            </a:r>
            <a:r>
              <a:rPr lang="en-US" sz="4400" b="1" u="sng" dirty="0">
                <a:solidFill>
                  <a:schemeClr val="bg1"/>
                </a:solidFill>
              </a:rPr>
              <a:t>of the </a:t>
            </a:r>
            <a:r>
              <a:rPr lang="en-US" sz="4400" b="1" u="sng" dirty="0" smtClean="0">
                <a:solidFill>
                  <a:schemeClr val="bg1"/>
                </a:solidFill>
              </a:rPr>
              <a:t>project:</a:t>
            </a:r>
            <a:endParaRPr lang="en-US" b="1" u="sng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rgbClr val="FF0000"/>
                </a:solidFill>
              </a:rPr>
              <a:t>It </a:t>
            </a:r>
            <a:r>
              <a:rPr lang="en-US" sz="4000" b="1" dirty="0" smtClean="0">
                <a:solidFill>
                  <a:srgbClr val="FF0000"/>
                </a:solidFill>
              </a:rPr>
              <a:t>allows </a:t>
            </a:r>
            <a:r>
              <a:rPr lang="en-US" sz="4000" b="1" dirty="0" smtClean="0">
                <a:solidFill>
                  <a:srgbClr val="FF0000"/>
                </a:solidFill>
              </a:rPr>
              <a:t>the user </a:t>
            </a:r>
            <a:r>
              <a:rPr lang="en-US" sz="4000" b="1" dirty="0">
                <a:solidFill>
                  <a:srgbClr val="FF0000"/>
                </a:solidFill>
              </a:rPr>
              <a:t>to control loads and devices at </a:t>
            </a:r>
            <a:r>
              <a:rPr lang="en-US" sz="4000" b="1" dirty="0" smtClean="0">
                <a:solidFill>
                  <a:srgbClr val="FF0000"/>
                </a:solidFill>
              </a:rPr>
              <a:t>his/her </a:t>
            </a:r>
            <a:r>
              <a:rPr lang="en-US" sz="4000" b="1" dirty="0">
                <a:solidFill>
                  <a:srgbClr val="FF0000"/>
                </a:solidFill>
              </a:rPr>
              <a:t>home using </a:t>
            </a:r>
            <a:r>
              <a:rPr lang="en-US" sz="4000" b="1" dirty="0" smtClean="0">
                <a:solidFill>
                  <a:srgbClr val="FF0000"/>
                </a:solidFill>
              </a:rPr>
              <a:t>Smart </a:t>
            </a:r>
            <a:r>
              <a:rPr lang="en-US" sz="4000" b="1" dirty="0">
                <a:solidFill>
                  <a:srgbClr val="FF0000"/>
                </a:solidFill>
              </a:rPr>
              <a:t>P</a:t>
            </a:r>
            <a:r>
              <a:rPr lang="en-US" sz="4000" b="1" dirty="0" smtClean="0">
                <a:solidFill>
                  <a:srgbClr val="FF0000"/>
                </a:solidFill>
              </a:rPr>
              <a:t>hone </a:t>
            </a:r>
            <a:r>
              <a:rPr lang="en-US" sz="4000" b="1" dirty="0">
                <a:solidFill>
                  <a:srgbClr val="FF0000"/>
                </a:solidFill>
              </a:rPr>
              <a:t>through WiFi</a:t>
            </a:r>
            <a:r>
              <a:rPr lang="en-US" sz="40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-34636" y="2971800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sz="4400" b="1" u="sng" dirty="0" smtClean="0">
                <a:solidFill>
                  <a:schemeClr val="bg1"/>
                </a:solidFill>
              </a:rPr>
              <a:t>Gained Value:</a:t>
            </a:r>
            <a:endParaRPr lang="en-US" u="sng" dirty="0">
              <a:solidFill>
                <a:schemeClr val="bg1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4000" b="1" dirty="0">
                <a:solidFill>
                  <a:srgbClr val="FF0000"/>
                </a:solidFill>
              </a:rPr>
              <a:t>More easy way to </a:t>
            </a:r>
            <a:r>
              <a:rPr lang="en-US" sz="4000" b="1" dirty="0" smtClean="0">
                <a:solidFill>
                  <a:srgbClr val="FF0000"/>
                </a:solidFill>
              </a:rPr>
              <a:t>control devices.</a:t>
            </a:r>
            <a:endParaRPr lang="en-US" sz="4000" dirty="0">
              <a:solidFill>
                <a:srgbClr val="FF0000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4000" b="1" dirty="0">
                <a:solidFill>
                  <a:srgbClr val="FF0000"/>
                </a:solidFill>
              </a:rPr>
              <a:t>Save time.</a:t>
            </a:r>
            <a:endParaRPr lang="en-US" sz="4000" dirty="0">
              <a:solidFill>
                <a:srgbClr val="FF0000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4000" b="1" dirty="0">
                <a:solidFill>
                  <a:srgbClr val="FF0000"/>
                </a:solidFill>
              </a:rPr>
              <a:t>Save power consumption.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9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ectangle 2"/>
          <p:cNvSpPr/>
          <p:nvPr/>
        </p:nvSpPr>
        <p:spPr>
          <a:xfrm>
            <a:off x="0" y="1"/>
            <a:ext cx="6858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sz="4400" b="1" u="sng" dirty="0">
                <a:solidFill>
                  <a:schemeClr val="bg1"/>
                </a:solidFill>
              </a:rPr>
              <a:t>Project in </a:t>
            </a:r>
            <a:r>
              <a:rPr lang="en-US" sz="4400" b="1" u="sng" dirty="0" smtClean="0">
                <a:solidFill>
                  <a:schemeClr val="bg1"/>
                </a:solidFill>
              </a:rPr>
              <a:t>details:</a:t>
            </a:r>
            <a:endParaRPr lang="en-US" sz="4400" u="sng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Components </a:t>
            </a:r>
            <a:r>
              <a:rPr lang="en-US" sz="3200" b="1" dirty="0">
                <a:solidFill>
                  <a:srgbClr val="FF0000"/>
                </a:solidFill>
              </a:rPr>
              <a:t>&amp; </a:t>
            </a:r>
            <a:r>
              <a:rPr lang="en-US" sz="3200" b="1" dirty="0" smtClean="0">
                <a:solidFill>
                  <a:srgbClr val="FF0000"/>
                </a:solidFill>
              </a:rPr>
              <a:t>Technologies </a:t>
            </a:r>
            <a:r>
              <a:rPr lang="en-US" sz="3200" b="1" dirty="0">
                <a:solidFill>
                  <a:srgbClr val="FF0000"/>
                </a:solidFill>
              </a:rPr>
              <a:t>used:</a:t>
            </a:r>
            <a:endParaRPr lang="en-US" sz="32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C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programming language.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Proteus.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Microcontroller (ATMega328P).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Relays.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ULN2003A.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LEDS.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Capacitors.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Diodes.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Zener Diodes.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Resistors.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Pin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Headers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&amp; Terminal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locks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ectangle 2"/>
          <p:cNvSpPr/>
          <p:nvPr/>
        </p:nvSpPr>
        <p:spPr>
          <a:xfrm>
            <a:off x="0" y="38032"/>
            <a:ext cx="3669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Hardware </a:t>
            </a:r>
            <a:r>
              <a:rPr lang="en-US" sz="3200" b="1" dirty="0" smtClean="0">
                <a:solidFill>
                  <a:srgbClr val="FF0000"/>
                </a:solidFill>
              </a:rPr>
              <a:t>Design</a:t>
            </a:r>
            <a:r>
              <a:rPr lang="en-US" sz="3200" b="1" dirty="0" smtClean="0">
                <a:solidFill>
                  <a:srgbClr val="FF0000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06"/>
            <a:ext cx="9144000" cy="4863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9784" y="5638800"/>
            <a:ext cx="6824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sz="3600" b="1" u="sng" dirty="0">
                <a:solidFill>
                  <a:schemeClr val="bg1"/>
                </a:solidFill>
              </a:rPr>
              <a:t>Switching Circuit for 4 </a:t>
            </a:r>
            <a:r>
              <a:rPr lang="en-US" sz="3600" b="1" u="sng" dirty="0" smtClean="0">
                <a:solidFill>
                  <a:schemeClr val="bg1"/>
                </a:solidFill>
              </a:rPr>
              <a:t>Home Loads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6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ectangle 2"/>
          <p:cNvSpPr/>
          <p:nvPr/>
        </p:nvSpPr>
        <p:spPr>
          <a:xfrm>
            <a:off x="0" y="-1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 - </a:t>
            </a:r>
            <a:r>
              <a:rPr lang="en-US" sz="4400" b="1" dirty="0" smtClean="0">
                <a:solidFill>
                  <a:srgbClr val="FF0000"/>
                </a:solidFill>
              </a:rPr>
              <a:t>The Pin Header </a:t>
            </a:r>
            <a:r>
              <a:rPr lang="en-US" sz="4400" b="1" dirty="0" smtClean="0">
                <a:solidFill>
                  <a:srgbClr val="FF0000"/>
                </a:solidFill>
              </a:rPr>
              <a:t>at the beginning of </a:t>
            </a:r>
            <a:r>
              <a:rPr lang="en-US" sz="4400" b="1" dirty="0" smtClean="0">
                <a:solidFill>
                  <a:srgbClr val="FF0000"/>
                </a:solidFill>
              </a:rPr>
              <a:t>the circuit represents </a:t>
            </a:r>
            <a:r>
              <a:rPr lang="en-US" sz="4400" b="1" dirty="0" smtClean="0">
                <a:solidFill>
                  <a:srgbClr val="FF0000"/>
                </a:solidFill>
              </a:rPr>
              <a:t>the output of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microcontroller which is high or low.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- </a:t>
            </a:r>
            <a:r>
              <a:rPr lang="en-US" sz="4400" b="1" dirty="0" smtClean="0">
                <a:solidFill>
                  <a:srgbClr val="FF0000"/>
                </a:solidFill>
              </a:rPr>
              <a:t>The ULN2003A </a:t>
            </a:r>
            <a:r>
              <a:rPr lang="en-US" sz="4400" b="1" dirty="0">
                <a:solidFill>
                  <a:srgbClr val="FF0000"/>
                </a:solidFill>
              </a:rPr>
              <a:t>IC (Arrray of transistors) receives the signal from microcontroller then it </a:t>
            </a:r>
            <a:r>
              <a:rPr lang="en-US" sz="4400" b="1" dirty="0" smtClean="0">
                <a:solidFill>
                  <a:srgbClr val="FF0000"/>
                </a:solidFill>
              </a:rPr>
              <a:t>determines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>
                <a:solidFill>
                  <a:srgbClr val="FF0000"/>
                </a:solidFill>
              </a:rPr>
              <a:t>if </a:t>
            </a:r>
            <a:r>
              <a:rPr lang="en-US" sz="4400" b="1" dirty="0" smtClean="0">
                <a:solidFill>
                  <a:srgbClr val="FF0000"/>
                </a:solidFill>
              </a:rPr>
              <a:t>the relay </a:t>
            </a:r>
            <a:r>
              <a:rPr lang="en-US" sz="4400" b="1" dirty="0">
                <a:solidFill>
                  <a:srgbClr val="FF0000"/>
                </a:solidFill>
              </a:rPr>
              <a:t>is on when output is 1 or off </a:t>
            </a:r>
            <a:r>
              <a:rPr lang="en-US" sz="4400" b="1" dirty="0" smtClean="0">
                <a:solidFill>
                  <a:srgbClr val="FF0000"/>
                </a:solidFill>
              </a:rPr>
              <a:t>when output </a:t>
            </a:r>
            <a:r>
              <a:rPr lang="en-US" sz="4400" b="1" dirty="0">
                <a:solidFill>
                  <a:srgbClr val="FF0000"/>
                </a:solidFill>
              </a:rPr>
              <a:t>is 0.</a:t>
            </a:r>
            <a:endParaRPr lang="en-US" sz="44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Rectangle 2"/>
          <p:cNvSpPr/>
          <p:nvPr/>
        </p:nvSpPr>
        <p:spPr>
          <a:xfrm>
            <a:off x="0" y="0"/>
            <a:ext cx="91440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- </a:t>
            </a:r>
            <a:r>
              <a:rPr lang="en-US" sz="4400" b="1" dirty="0" smtClean="0">
                <a:solidFill>
                  <a:srgbClr val="FF0000"/>
                </a:solidFill>
              </a:rPr>
              <a:t>The LEDs are </a:t>
            </a:r>
            <a:r>
              <a:rPr lang="en-US" sz="4400" b="1" dirty="0" smtClean="0">
                <a:solidFill>
                  <a:srgbClr val="FF0000"/>
                </a:solidFill>
              </a:rPr>
              <a:t>to indicate if there is a signal from </a:t>
            </a:r>
            <a:r>
              <a:rPr lang="en-US" sz="4400" b="1" dirty="0" smtClean="0">
                <a:solidFill>
                  <a:srgbClr val="FF0000"/>
                </a:solidFill>
              </a:rPr>
              <a:t>the microcontroller</a:t>
            </a:r>
            <a:r>
              <a:rPr lang="en-US" sz="4400" b="1" dirty="0" smtClean="0">
                <a:solidFill>
                  <a:srgbClr val="FF0000"/>
                </a:solidFill>
              </a:rPr>
              <a:t>. </a:t>
            </a:r>
          </a:p>
          <a:p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- </a:t>
            </a:r>
            <a:r>
              <a:rPr lang="en-US" sz="4400" b="1" dirty="0" smtClean="0">
                <a:solidFill>
                  <a:srgbClr val="FF0000"/>
                </a:solidFill>
              </a:rPr>
              <a:t>The Switches </a:t>
            </a:r>
            <a:r>
              <a:rPr lang="en-US" sz="4400" b="1" dirty="0" smtClean="0">
                <a:solidFill>
                  <a:srgbClr val="FF0000"/>
                </a:solidFill>
              </a:rPr>
              <a:t>are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>
                <a:solidFill>
                  <a:srgbClr val="FF0000"/>
                </a:solidFill>
              </a:rPr>
              <a:t>to allow manual </a:t>
            </a:r>
            <a:r>
              <a:rPr lang="en-US" sz="4400" b="1" dirty="0" smtClean="0">
                <a:solidFill>
                  <a:srgbClr val="FF0000"/>
                </a:solidFill>
              </a:rPr>
              <a:t>control </a:t>
            </a:r>
            <a:r>
              <a:rPr lang="en-US" sz="4400" b="1" dirty="0">
                <a:solidFill>
                  <a:srgbClr val="FF0000"/>
                </a:solidFill>
              </a:rPr>
              <a:t>of </a:t>
            </a:r>
            <a:r>
              <a:rPr lang="en-US" sz="4400" b="1" dirty="0" smtClean="0">
                <a:solidFill>
                  <a:srgbClr val="FF0000"/>
                </a:solidFill>
              </a:rPr>
              <a:t>the device when any problems </a:t>
            </a:r>
            <a:r>
              <a:rPr lang="en-US" sz="4400" b="1" dirty="0">
                <a:solidFill>
                  <a:srgbClr val="FF0000"/>
                </a:solidFill>
              </a:rPr>
              <a:t>like mobile or Wi Fi not </a:t>
            </a:r>
            <a:r>
              <a:rPr lang="en-US" sz="4400" b="1" dirty="0" smtClean="0">
                <a:solidFill>
                  <a:srgbClr val="FF0000"/>
                </a:solidFill>
              </a:rPr>
              <a:t>working are present.</a:t>
            </a:r>
            <a:endParaRPr lang="en-US" sz="4400" dirty="0">
              <a:solidFill>
                <a:srgbClr val="FF0000"/>
              </a:solidFill>
            </a:endParaRPr>
          </a:p>
          <a:p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- Resistors </a:t>
            </a:r>
            <a:r>
              <a:rPr lang="en-US" sz="4400" b="1" dirty="0">
                <a:solidFill>
                  <a:srgbClr val="FF0000"/>
                </a:solidFill>
              </a:rPr>
              <a:t>in parallel with the load to sample some voltage from it.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">
        <p14:vortex/>
        <p:sndAc>
          <p:stSnd>
            <p:snd r:embed="rId2" name="arrow.wav"/>
          </p:stSnd>
        </p:sndAc>
      </p:transition>
    </mc:Choice>
    <mc:Fallback xmlns="">
      <p:transition spd="slow" advTm="10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473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Hassan El Shenawy</cp:lastModifiedBy>
  <cp:revision>48</cp:revision>
  <dcterms:created xsi:type="dcterms:W3CDTF">2020-05-10T23:39:51Z</dcterms:created>
  <dcterms:modified xsi:type="dcterms:W3CDTF">2020-05-12T18:02:22Z</dcterms:modified>
</cp:coreProperties>
</file>