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84" r:id="rId4"/>
    <p:sldId id="261" r:id="rId5"/>
    <p:sldId id="321" r:id="rId6"/>
    <p:sldId id="262" r:id="rId7"/>
    <p:sldId id="285" r:id="rId8"/>
    <p:sldId id="296" r:id="rId9"/>
    <p:sldId id="310" r:id="rId10"/>
    <p:sldId id="311" r:id="rId11"/>
    <p:sldId id="312" r:id="rId12"/>
    <p:sldId id="325" r:id="rId13"/>
    <p:sldId id="286" r:id="rId14"/>
    <p:sldId id="309" r:id="rId15"/>
    <p:sldId id="260" r:id="rId16"/>
    <p:sldId id="316" r:id="rId17"/>
    <p:sldId id="317" r:id="rId18"/>
    <p:sldId id="326" r:id="rId19"/>
    <p:sldId id="288" r:id="rId20"/>
    <p:sldId id="289" r:id="rId21"/>
    <p:sldId id="263" r:id="rId22"/>
    <p:sldId id="292" r:id="rId23"/>
    <p:sldId id="268" r:id="rId24"/>
    <p:sldId id="269" r:id="rId25"/>
    <p:sldId id="270" r:id="rId26"/>
    <p:sldId id="293" r:id="rId27"/>
    <p:sldId id="318" r:id="rId28"/>
    <p:sldId id="264" r:id="rId29"/>
    <p:sldId id="266" r:id="rId30"/>
    <p:sldId id="277" r:id="rId31"/>
    <p:sldId id="271" r:id="rId32"/>
    <p:sldId id="279" r:id="rId33"/>
    <p:sldId id="281" r:id="rId34"/>
    <p:sldId id="272" r:id="rId35"/>
    <p:sldId id="295" r:id="rId36"/>
    <p:sldId id="282" r:id="rId37"/>
    <p:sldId id="324" r:id="rId38"/>
    <p:sldId id="276" r:id="rId39"/>
    <p:sldId id="320" r:id="rId40"/>
    <p:sldId id="327" r:id="rId41"/>
    <p:sldId id="323" r:id="rId42"/>
    <p:sldId id="313" r:id="rId43"/>
    <p:sldId id="314" r:id="rId44"/>
    <p:sldId id="303" r:id="rId45"/>
    <p:sldId id="308" r:id="rId46"/>
    <p:sldId id="322" r:id="rId4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河野　遥希" userId="S::3478323145@utac.u-tokyo.ac.jp::da1fa895-a7e7-4b7e-8469-58c1990cc127" providerId="AD" clId="Web-{5203B305-D233-655C-39E0-94FC466B6FC8}"/>
    <pc:docChg chg="modSld">
      <pc:chgData name="河野　遥希" userId="S::3478323145@utac.u-tokyo.ac.jp::da1fa895-a7e7-4b7e-8469-58c1990cc127" providerId="AD" clId="Web-{5203B305-D233-655C-39E0-94FC466B6FC8}" dt="2018-12-05T08:20:23.553" v="0"/>
      <pc:docMkLst>
        <pc:docMk/>
      </pc:docMkLst>
      <pc:sldChg chg="mod modShow">
        <pc:chgData name="河野　遥希" userId="S::3478323145@utac.u-tokyo.ac.jp::da1fa895-a7e7-4b7e-8469-58c1990cc127" providerId="AD" clId="Web-{5203B305-D233-655C-39E0-94FC466B6FC8}" dt="2018-12-05T08:20:23.553" v="0"/>
        <pc:sldMkLst>
          <pc:docMk/>
          <pc:sldMk cId="2128380218" sldId="256"/>
        </pc:sldMkLst>
      </pc:sldChg>
    </pc:docChg>
  </pc:docChgLst>
  <pc:docChgLst>
    <pc:chgData name="河野　遥希" userId="S::3478323145@utac.u-tokyo.ac.jp::da1fa895-a7e7-4b7e-8469-58c1990cc127" providerId="AD" clId="Web-{7E39CE63-B6D6-1EB6-28BD-021D139901D1}"/>
    <pc:docChg chg="modSld">
      <pc:chgData name="河野　遥希" userId="S::3478323145@utac.u-tokyo.ac.jp::da1fa895-a7e7-4b7e-8469-58c1990cc127" providerId="AD" clId="Web-{7E39CE63-B6D6-1EB6-28BD-021D139901D1}" dt="2018-12-06T08:36:47.945" v="15" actId="1076"/>
      <pc:docMkLst>
        <pc:docMk/>
      </pc:docMkLst>
      <pc:sldChg chg="modSp">
        <pc:chgData name="河野　遥希" userId="S::3478323145@utac.u-tokyo.ac.jp::da1fa895-a7e7-4b7e-8469-58c1990cc127" providerId="AD" clId="Web-{7E39CE63-B6D6-1EB6-28BD-021D139901D1}" dt="2018-12-06T07:36:13.240" v="12" actId="20577"/>
        <pc:sldMkLst>
          <pc:docMk/>
          <pc:sldMk cId="900006236" sldId="261"/>
        </pc:sldMkLst>
        <pc:spChg chg="mod">
          <ac:chgData name="河野　遥希" userId="S::3478323145@utac.u-tokyo.ac.jp::da1fa895-a7e7-4b7e-8469-58c1990cc127" providerId="AD" clId="Web-{7E39CE63-B6D6-1EB6-28BD-021D139901D1}" dt="2018-12-06T07:36:13.240" v="12" actId="20577"/>
          <ac:spMkLst>
            <pc:docMk/>
            <pc:sldMk cId="900006236" sldId="261"/>
            <ac:spMk id="65" creationId="{00000000-0000-0000-0000-000000000000}"/>
          </ac:spMkLst>
        </pc:spChg>
      </pc:sldChg>
      <pc:sldChg chg="modSp">
        <pc:chgData name="河野　遥希" userId="S::3478323145@utac.u-tokyo.ac.jp::da1fa895-a7e7-4b7e-8469-58c1990cc127" providerId="AD" clId="Web-{7E39CE63-B6D6-1EB6-28BD-021D139901D1}" dt="2018-12-06T08:36:47.945" v="15" actId="1076"/>
        <pc:sldMkLst>
          <pc:docMk/>
          <pc:sldMk cId="2499320812" sldId="325"/>
        </pc:sldMkLst>
        <pc:graphicFrameChg chg="mod">
          <ac:chgData name="河野　遥希" userId="S::3478323145@utac.u-tokyo.ac.jp::da1fa895-a7e7-4b7e-8469-58c1990cc127" providerId="AD" clId="Web-{7E39CE63-B6D6-1EB6-28BD-021D139901D1}" dt="2018-12-06T08:36:47.945" v="15" actId="1076"/>
          <ac:graphicFrameMkLst>
            <pc:docMk/>
            <pc:sldMk cId="2499320812" sldId="325"/>
            <ac:graphicFrameMk id="4" creationId="{A11CD1D1-475A-40ED-A169-27FB0A745739}"/>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_10E_5A9144EC.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lang="ja-JP"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期待得点</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ja-JP"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2"/>
                <c:pt idx="0">
                  <c:v>流れが良い時</c:v>
                </c:pt>
                <c:pt idx="1">
                  <c:v>流れが悪い時</c:v>
                </c:pt>
              </c:strCache>
            </c:strRef>
          </c:cat>
          <c:val>
            <c:numRef>
              <c:f>Sheet1!$B$2:$B$3</c:f>
              <c:numCache>
                <c:formatCode>General</c:formatCode>
                <c:ptCount val="2"/>
                <c:pt idx="0">
                  <c:v>0.12817999999999999</c:v>
                </c:pt>
                <c:pt idx="1">
                  <c:v>6.1790999999999999E-2</c:v>
                </c:pt>
              </c:numCache>
            </c:numRef>
          </c:val>
          <c:extLst>
            <c:ext xmlns:c16="http://schemas.microsoft.com/office/drawing/2014/chart" uri="{C3380CC4-5D6E-409C-BE32-E72D297353CC}">
              <c16:uniqueId val="{00000000-EC95-4A32-AD92-2FE942EB47AE}"/>
            </c:ext>
          </c:extLst>
        </c:ser>
        <c:dLbls>
          <c:dLblPos val="inEnd"/>
          <c:showLegendKey val="0"/>
          <c:showVal val="1"/>
          <c:showCatName val="0"/>
          <c:showSerName val="0"/>
          <c:showPercent val="0"/>
          <c:showBubbleSize val="0"/>
        </c:dLbls>
        <c:gapWidth val="100"/>
        <c:overlap val="-24"/>
        <c:axId val="-107315696"/>
        <c:axId val="-107704656"/>
      </c:barChart>
      <c:catAx>
        <c:axId val="-10731569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en-US"/>
          </a:p>
        </c:txPr>
        <c:crossAx val="-107704656"/>
        <c:crosses val="autoZero"/>
        <c:auto val="1"/>
        <c:lblAlgn val="ctr"/>
        <c:lblOffset val="100"/>
        <c:noMultiLvlLbl val="0"/>
      </c:catAx>
      <c:valAx>
        <c:axId val="-107704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en-US"/>
          </a:p>
        </c:txPr>
        <c:crossAx val="-107315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27A5C-77D9-AB47-AC69-1DA8E8FFC7AD}" type="datetimeFigureOut">
              <a:rPr kumimoji="1" lang="ja-JP" altLang="en-US" smtClean="0"/>
              <a:t>2018/12/6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E20CD4-D791-EE40-8255-AB251794E8D1}" type="slidenum">
              <a:rPr kumimoji="1" lang="ja-JP" altLang="en-US" smtClean="0"/>
              <a:t>‹#›</a:t>
            </a:fld>
            <a:endParaRPr kumimoji="1" lang="ja-JP" altLang="en-US"/>
          </a:p>
        </p:txBody>
      </p:sp>
    </p:spTree>
    <p:extLst>
      <p:ext uri="{BB962C8B-B14F-4D97-AF65-F5344CB8AC3E}">
        <p14:creationId xmlns:p14="http://schemas.microsoft.com/office/powerpoint/2010/main" val="10906976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t>ここまでは短期的なパフォーマンスを見てきました。</a:t>
            </a:r>
            <a:endParaRPr lang="en-US" altLang="ja-JP"/>
          </a:p>
          <a:p>
            <a:r>
              <a:rPr lang="ja-JP"/>
              <a:t>論文も全体的にそんな感じでした。</a:t>
            </a:r>
            <a:endParaRPr lang="en-US" altLang="ja-JP"/>
          </a:p>
          <a:p>
            <a:endParaRPr lang="en-US" altLang="ja-JP"/>
          </a:p>
          <a:p>
            <a:r>
              <a:rPr lang="ja-JP"/>
              <a:t>しかし、今回、</a:t>
            </a:r>
            <a:r>
              <a:rPr lang="en-US" altLang="ja-JP"/>
              <a:t>positive inhibition</a:t>
            </a:r>
            <a:r>
              <a:rPr lang="ja-JP"/>
              <a:t>と</a:t>
            </a:r>
            <a:r>
              <a:rPr lang="en-US" altLang="ja-JP"/>
              <a:t>negative facilitation</a:t>
            </a:r>
            <a:r>
              <a:rPr lang="ja-JP"/>
              <a:t>という概念を用いて、年間の順位という長期的な結果と</a:t>
            </a:r>
            <a:r>
              <a:rPr lang="en-US" altLang="ja-JP"/>
              <a:t>PM</a:t>
            </a:r>
            <a:r>
              <a:rPr lang="ja-JP"/>
              <a:t>の関係に目を向けたいと思います。</a:t>
            </a:r>
            <a:endParaRPr lang="en-US" altLang="ja-JP"/>
          </a:p>
          <a:p>
            <a:endParaRPr kumimoji="1" lang="ja-JP" altLang="en-US"/>
          </a:p>
        </p:txBody>
      </p:sp>
      <p:sp>
        <p:nvSpPr>
          <p:cNvPr id="4" name="スライド番号プレースホルダー 3"/>
          <p:cNvSpPr>
            <a:spLocks noGrp="1"/>
          </p:cNvSpPr>
          <p:nvPr>
            <p:ph type="sldNum" sz="quarter" idx="10"/>
          </p:nvPr>
        </p:nvSpPr>
        <p:spPr/>
        <p:txBody>
          <a:bodyPr/>
          <a:lstStyle/>
          <a:p>
            <a:fld id="{2DE20CD4-D791-EE40-8255-AB251794E8D1}" type="slidenum">
              <a:rPr kumimoji="1" lang="ja-JP" altLang="en-US" smtClean="0"/>
              <a:t>27</a:t>
            </a:fld>
            <a:endParaRPr kumimoji="1" lang="ja-JP" altLang="en-US"/>
          </a:p>
        </p:txBody>
      </p:sp>
    </p:spTree>
    <p:extLst>
      <p:ext uri="{BB962C8B-B14F-4D97-AF65-F5344CB8AC3E}">
        <p14:creationId xmlns:p14="http://schemas.microsoft.com/office/powerpoint/2010/main" val="434404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2018/12/6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2018/12/6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2018/12/6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2018/12/6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2018/12/6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2018/12/6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2018/12/6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2018/12/6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2018/12/6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2018/12/6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2018/12/6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2A643-9BB0-4E02-80B2-2C0A5E5D738E}" type="datetimeFigureOut">
              <a:rPr kumimoji="1" lang="ja-JP" altLang="en-US" smtClean="0"/>
              <a:t>2018/12/6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baseball.sports.smt.docomo.ne.jp/mlb/" TargetMode="External"/><Relationship Id="rId2" Type="http://schemas.openxmlformats.org/officeDocument/2006/relationships/hyperlink" Target="https://baseball.sports.smt.docomo.ne.jp/"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19200" y="977984"/>
            <a:ext cx="9753600" cy="2387600"/>
          </a:xfrm>
        </p:spPr>
        <p:txBody>
          <a:bodyPr>
            <a:normAutofit/>
          </a:bodyPr>
          <a:lstStyle/>
          <a:p>
            <a:r>
              <a:rPr lang="en-US" altLang="ja-JP"/>
              <a:t>Psychological Momentum and </a:t>
            </a:r>
            <a:br>
              <a:rPr lang="en-US" altLang="ja-JP"/>
            </a:br>
            <a:r>
              <a:rPr lang="en-US" altLang="ja-JP"/>
              <a:t>Results in Baseball</a:t>
            </a:r>
            <a:endParaRPr kumimoji="1" lang="ja-JP" altLang="en-US"/>
          </a:p>
        </p:txBody>
      </p:sp>
      <p:sp>
        <p:nvSpPr>
          <p:cNvPr id="3" name="サブタイトル 2"/>
          <p:cNvSpPr>
            <a:spLocks noGrp="1"/>
          </p:cNvSpPr>
          <p:nvPr>
            <p:ph type="subTitle" idx="1"/>
          </p:nvPr>
        </p:nvSpPr>
        <p:spPr/>
        <p:txBody>
          <a:bodyPr vert="horz" lIns="91440" tIns="45720" rIns="91440" bIns="45720" rtlCol="0" anchor="t">
            <a:normAutofit/>
          </a:bodyPr>
          <a:lstStyle/>
          <a:p>
            <a:r>
              <a:rPr lang="ja-JP" altLang="en-US">
                <a:latin typeface="メイリオ"/>
                <a:ea typeface="メイリオ"/>
              </a:rPr>
              <a:t>渡辺ゼミ　7期</a:t>
            </a:r>
          </a:p>
          <a:p>
            <a:br>
              <a:rPr lang="en-US" altLang="ja-JP"/>
            </a:br>
            <a:r>
              <a:rPr lang="ja-JP">
                <a:latin typeface="Calibri"/>
                <a:ea typeface="メイリオ"/>
                <a:cs typeface="Calibri"/>
              </a:rPr>
              <a:t>元宜靖皓</a:t>
            </a:r>
            <a:r>
              <a:rPr lang="ja-JP">
                <a:latin typeface="メイリオ"/>
                <a:ea typeface="メイリオ"/>
              </a:rPr>
              <a:t>、</a:t>
            </a:r>
            <a:r>
              <a:rPr lang="ja-JP" altLang="en-US">
                <a:latin typeface="メイリオ"/>
                <a:ea typeface="メイリオ"/>
              </a:rPr>
              <a:t>河野遥希、新間洸太朗、竹村沙弓里、中村恒輝　</a:t>
            </a:r>
            <a:endParaRPr kumimoji="1" lang="ja-JP" altLang="en-US"/>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17CC73-7A47-4053-916A-F13AC0F236AC}"/>
              </a:ext>
            </a:extLst>
          </p:cNvPr>
          <p:cNvSpPr>
            <a:spLocks noGrp="1"/>
          </p:cNvSpPr>
          <p:nvPr>
            <p:ph type="title"/>
          </p:nvPr>
        </p:nvSpPr>
        <p:spPr/>
        <p:txBody>
          <a:bodyPr/>
          <a:lstStyle/>
          <a:p>
            <a:r>
              <a:rPr lang="ja-JP" altLang="en-US">
                <a:latin typeface="メイリオ"/>
                <a:ea typeface="メイリオ"/>
              </a:rPr>
              <a:t>2-B. 検討　</a:t>
            </a:r>
            <a:r>
              <a:rPr lang="ja-JP">
                <a:latin typeface="メイリオ"/>
                <a:ea typeface="メイリオ"/>
              </a:rPr>
              <a:t>PMの測定方法</a:t>
            </a:r>
            <a:r>
              <a:rPr lang="ja-JP" altLang="en-US">
                <a:latin typeface="メイリオ"/>
                <a:ea typeface="メイリオ"/>
              </a:rPr>
              <a:t>　</a:t>
            </a:r>
            <a:endParaRPr kumimoji="1" lang="ja-JP" altLang="en-US"/>
          </a:p>
        </p:txBody>
      </p:sp>
      <p:sp>
        <p:nvSpPr>
          <p:cNvPr id="3" name="コンテンツ プレースホルダー 2">
            <a:extLst>
              <a:ext uri="{FF2B5EF4-FFF2-40B4-BE49-F238E27FC236}">
                <a16:creationId xmlns:a16="http://schemas.microsoft.com/office/drawing/2014/main" id="{3003A4C2-0433-410F-834D-448E46012826}"/>
              </a:ext>
            </a:extLst>
          </p:cNvPr>
          <p:cNvSpPr>
            <a:spLocks noGrp="1"/>
          </p:cNvSpPr>
          <p:nvPr>
            <p:ph idx="1"/>
          </p:nvPr>
        </p:nvSpPr>
        <p:spPr>
          <a:xfrm>
            <a:off x="550653" y="1624342"/>
            <a:ext cx="10515600" cy="5233658"/>
          </a:xfrm>
        </p:spPr>
        <p:txBody>
          <a:bodyPr vert="horz" lIns="91440" tIns="45720" rIns="91440" bIns="45720" rtlCol="0" anchor="t">
            <a:normAutofit/>
          </a:bodyPr>
          <a:lstStyle/>
          <a:p>
            <a:pPr>
              <a:lnSpc>
                <a:spcPct val="110000"/>
              </a:lnSpc>
            </a:pPr>
            <a:r>
              <a:rPr lang="ja-JP" altLang="en-US">
                <a:latin typeface="メイリオ"/>
                <a:ea typeface="メイリオ"/>
              </a:rPr>
              <a:t>いずれもアンケートによるもの</a:t>
            </a:r>
          </a:p>
          <a:p>
            <a:pPr>
              <a:lnSpc>
                <a:spcPct val="110000"/>
              </a:lnSpc>
            </a:pPr>
            <a:r>
              <a:rPr lang="ja-JP" altLang="en-US">
                <a:latin typeface="メイリオ"/>
                <a:ea typeface="メイリオ"/>
              </a:rPr>
              <a:t>先行研究の過程の中では、</a:t>
            </a:r>
            <a:br>
              <a:rPr lang="ja-JP" altLang="en-US">
                <a:latin typeface="メイリオ"/>
                <a:ea typeface="メイリオ"/>
              </a:rPr>
            </a:br>
            <a:r>
              <a:rPr lang="en-US" altLang="ja-JP">
                <a:latin typeface="メイリオ"/>
                <a:ea typeface="メイリオ"/>
              </a:rPr>
              <a:t>	</a:t>
            </a:r>
          </a:p>
          <a:p>
            <a:pPr>
              <a:lnSpc>
                <a:spcPct val="110000"/>
              </a:lnSpc>
            </a:pPr>
            <a:endParaRPr lang="en-US" altLang="ja-JP">
              <a:latin typeface="メイリオ"/>
              <a:ea typeface="メイリオ"/>
            </a:endParaRPr>
          </a:p>
          <a:p>
            <a:pPr>
              <a:lnSpc>
                <a:spcPct val="110000"/>
              </a:lnSpc>
            </a:pPr>
            <a:endParaRPr lang="en-US" altLang="ja-JP">
              <a:latin typeface="メイリオ"/>
              <a:ea typeface="メイリオ"/>
            </a:endParaRPr>
          </a:p>
          <a:p>
            <a:pPr>
              <a:lnSpc>
                <a:spcPct val="110000"/>
              </a:lnSpc>
            </a:pPr>
            <a:endParaRPr lang="en-US" altLang="ja-JP">
              <a:latin typeface="メイリオ"/>
              <a:ea typeface="メイリオ"/>
            </a:endParaRPr>
          </a:p>
          <a:p>
            <a:pPr marL="0" indent="0">
              <a:lnSpc>
                <a:spcPct val="110000"/>
              </a:lnSpc>
              <a:buNone/>
            </a:pPr>
            <a:r>
              <a:rPr lang="en-US" altLang="ja-JP">
                <a:latin typeface="メイリオ"/>
                <a:ea typeface="メイリオ"/>
              </a:rPr>
              <a:t>  </a:t>
            </a:r>
            <a:r>
              <a:rPr lang="ja-JP" altLang="en-US">
                <a:latin typeface="メイリオ"/>
                <a:ea typeface="メイリオ"/>
              </a:rPr>
              <a:t>のように改善の余地が見受けられた</a:t>
            </a:r>
            <a:endParaRPr lang="en-US" altLang="ja-JP">
              <a:latin typeface="メイリオ"/>
              <a:ea typeface="メイリオ"/>
            </a:endParaRPr>
          </a:p>
          <a:p>
            <a:pPr marL="0" indent="0">
              <a:lnSpc>
                <a:spcPct val="100000"/>
              </a:lnSpc>
              <a:spcBef>
                <a:spcPts val="0"/>
              </a:spcBef>
              <a:buNone/>
            </a:pPr>
            <a:endParaRPr lang="ja-JP" altLang="en-US">
              <a:latin typeface="メイリオ"/>
              <a:ea typeface="メイリオ"/>
            </a:endParaRPr>
          </a:p>
          <a:p>
            <a:pPr marL="0" indent="0">
              <a:buNone/>
            </a:pPr>
            <a:r>
              <a:rPr lang="ja-JP" altLang="en-US">
                <a:latin typeface="メイリオ"/>
                <a:ea typeface="メイリオ"/>
              </a:rPr>
              <a:t>→</a:t>
            </a:r>
            <a:r>
              <a:rPr lang="ja-JP" altLang="en-US" b="1" u="sng">
                <a:solidFill>
                  <a:srgbClr val="0070C0"/>
                </a:solidFill>
                <a:latin typeface="メイリオ"/>
                <a:ea typeface="メイリオ"/>
              </a:rPr>
              <a:t>完全に主観を排除できているのか、という点が疑問に残る</a:t>
            </a:r>
            <a:endParaRPr lang="ja-JP" altLang="en-US">
              <a:latin typeface="メイリオ"/>
              <a:ea typeface="メイリオ"/>
            </a:endParaRPr>
          </a:p>
        </p:txBody>
      </p:sp>
      <p:grpSp>
        <p:nvGrpSpPr>
          <p:cNvPr id="21" name="図形グループ 20"/>
          <p:cNvGrpSpPr/>
          <p:nvPr/>
        </p:nvGrpSpPr>
        <p:grpSpPr>
          <a:xfrm>
            <a:off x="1058779" y="2837611"/>
            <a:ext cx="10295021" cy="2001243"/>
            <a:chOff x="1058779" y="2837611"/>
            <a:chExt cx="10295021" cy="2001243"/>
          </a:xfrm>
        </p:grpSpPr>
        <p:grpSp>
          <p:nvGrpSpPr>
            <p:cNvPr id="16" name="図形グループ 15"/>
            <p:cNvGrpSpPr/>
            <p:nvPr/>
          </p:nvGrpSpPr>
          <p:grpSpPr>
            <a:xfrm>
              <a:off x="1058779" y="2837611"/>
              <a:ext cx="5037221" cy="2001243"/>
              <a:chOff x="1088461" y="511303"/>
              <a:chExt cx="5037221" cy="2001243"/>
            </a:xfrm>
            <a:solidFill>
              <a:schemeClr val="accent1">
                <a:tint val="50000"/>
                <a:hueOff val="0"/>
                <a:satOff val="0"/>
                <a:lumOff val="0"/>
              </a:schemeClr>
            </a:solidFill>
          </p:grpSpPr>
          <p:sp>
            <p:nvSpPr>
              <p:cNvPr id="11" name="正方形/長方形 10"/>
              <p:cNvSpPr/>
              <p:nvPr/>
            </p:nvSpPr>
            <p:spPr>
              <a:xfrm>
                <a:off x="1088461" y="511303"/>
                <a:ext cx="5037221" cy="7420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latin typeface="メイリオ"/>
                    <a:ea typeface="メイリオ"/>
                  </a:rPr>
                  <a:t>アンケートのタイミング</a:t>
                </a:r>
                <a:endParaRPr kumimoji="1" lang="ja-JP" altLang="en-US" sz="2000">
                  <a:solidFill>
                    <a:schemeClr val="tx1"/>
                  </a:solidFill>
                </a:endParaRPr>
              </a:p>
            </p:txBody>
          </p:sp>
          <p:sp>
            <p:nvSpPr>
              <p:cNvPr id="12" name="正方形/長方形 11"/>
              <p:cNvSpPr/>
              <p:nvPr/>
            </p:nvSpPr>
            <p:spPr>
              <a:xfrm>
                <a:off x="1088461" y="1770520"/>
                <a:ext cx="5037221" cy="7420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latin typeface="メイリオ"/>
                    <a:ea typeface="メイリオ"/>
                  </a:rPr>
                  <a:t>運動後のアンケート実施</a:t>
                </a:r>
                <a:endParaRPr kumimoji="1" lang="ja-JP" altLang="en-US" sz="2000">
                  <a:solidFill>
                    <a:schemeClr val="tx1"/>
                  </a:solidFill>
                </a:endParaRPr>
              </a:p>
            </p:txBody>
          </p:sp>
          <p:sp>
            <p:nvSpPr>
              <p:cNvPr id="15" name="三角形 14"/>
              <p:cNvSpPr/>
              <p:nvPr/>
            </p:nvSpPr>
            <p:spPr>
              <a:xfrm rot="10800000">
                <a:off x="2756839" y="1333161"/>
                <a:ext cx="1700463" cy="33109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tx1"/>
                  </a:solidFill>
                </a:endParaRPr>
              </a:p>
            </p:txBody>
          </p:sp>
        </p:grpSp>
        <p:grpSp>
          <p:nvGrpSpPr>
            <p:cNvPr id="17" name="図形グループ 16"/>
            <p:cNvGrpSpPr/>
            <p:nvPr/>
          </p:nvGrpSpPr>
          <p:grpSpPr>
            <a:xfrm>
              <a:off x="6316579" y="2837611"/>
              <a:ext cx="5037221" cy="2001243"/>
              <a:chOff x="1088461" y="511303"/>
              <a:chExt cx="5037221" cy="2001243"/>
            </a:xfrm>
            <a:solidFill>
              <a:schemeClr val="accent1">
                <a:tint val="50000"/>
                <a:hueOff val="0"/>
                <a:satOff val="0"/>
                <a:lumOff val="0"/>
              </a:schemeClr>
            </a:solidFill>
          </p:grpSpPr>
          <p:sp>
            <p:nvSpPr>
              <p:cNvPr id="18" name="正方形/長方形 17"/>
              <p:cNvSpPr/>
              <p:nvPr/>
            </p:nvSpPr>
            <p:spPr>
              <a:xfrm>
                <a:off x="1088461" y="511303"/>
                <a:ext cx="5037221" cy="7420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latin typeface="メイリオ"/>
                    <a:ea typeface="メイリオ"/>
                  </a:rPr>
                  <a:t>測定の実証性</a:t>
                </a:r>
                <a:endParaRPr lang="ja-JP" altLang="en-US" sz="2000">
                  <a:solidFill>
                    <a:schemeClr val="tx1"/>
                  </a:solidFill>
                </a:endParaRPr>
              </a:p>
            </p:txBody>
          </p:sp>
          <p:sp>
            <p:nvSpPr>
              <p:cNvPr id="19" name="正方形/長方形 18"/>
              <p:cNvSpPr/>
              <p:nvPr/>
            </p:nvSpPr>
            <p:spPr>
              <a:xfrm>
                <a:off x="1088461" y="1770520"/>
                <a:ext cx="5037221" cy="7420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ja-JP" altLang="en-US" sz="2000">
                    <a:solidFill>
                      <a:schemeClr val="tx1"/>
                    </a:solidFill>
                    <a:latin typeface="メイリオ"/>
                    <a:ea typeface="メイリオ"/>
                  </a:rPr>
                  <a:t>研究室の中で人工的な状況を作り出す</a:t>
                </a:r>
              </a:p>
            </p:txBody>
          </p:sp>
          <p:sp>
            <p:nvSpPr>
              <p:cNvPr id="20" name="三角形 19"/>
              <p:cNvSpPr/>
              <p:nvPr/>
            </p:nvSpPr>
            <p:spPr>
              <a:xfrm rot="10800000">
                <a:off x="2756839" y="1333161"/>
                <a:ext cx="1700463" cy="33109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tx1"/>
                  </a:solidFill>
                </a:endParaRPr>
              </a:p>
            </p:txBody>
          </p:sp>
        </p:grpSp>
      </p:grpSp>
    </p:spTree>
    <p:extLst>
      <p:ext uri="{BB962C8B-B14F-4D97-AF65-F5344CB8AC3E}">
        <p14:creationId xmlns:p14="http://schemas.microsoft.com/office/powerpoint/2010/main" val="1284376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267D9F-7914-4030-9C0D-3EFF814D1419}"/>
              </a:ext>
            </a:extLst>
          </p:cNvPr>
          <p:cNvSpPr>
            <a:spLocks noGrp="1"/>
          </p:cNvSpPr>
          <p:nvPr>
            <p:ph type="title"/>
          </p:nvPr>
        </p:nvSpPr>
        <p:spPr/>
        <p:txBody>
          <a:bodyPr/>
          <a:lstStyle/>
          <a:p>
            <a:r>
              <a:rPr lang="ja-JP" altLang="en-US">
                <a:latin typeface="メイリオ"/>
                <a:ea typeface="メイリオ"/>
              </a:rPr>
              <a:t>2-C. 検討　</a:t>
            </a:r>
            <a:r>
              <a:rPr lang="ja-JP">
                <a:latin typeface="メイリオ"/>
                <a:ea typeface="メイリオ"/>
              </a:rPr>
              <a:t>題材としての妥当性</a:t>
            </a:r>
            <a:r>
              <a:rPr lang="ja-JP" altLang="en-US">
                <a:latin typeface="メイリオ"/>
                <a:ea typeface="メイリオ"/>
              </a:rPr>
              <a:t>　</a:t>
            </a:r>
            <a:endParaRPr kumimoji="1" lang="ja-JP" altLang="en-US"/>
          </a:p>
        </p:txBody>
      </p:sp>
      <p:sp>
        <p:nvSpPr>
          <p:cNvPr id="3" name="コンテンツ プレースホルダー 2">
            <a:extLst>
              <a:ext uri="{FF2B5EF4-FFF2-40B4-BE49-F238E27FC236}">
                <a16:creationId xmlns:a16="http://schemas.microsoft.com/office/drawing/2014/main" id="{DD075479-4B60-488D-9F2B-F33C61D2A7C8}"/>
              </a:ext>
            </a:extLst>
          </p:cNvPr>
          <p:cNvSpPr>
            <a:spLocks noGrp="1"/>
          </p:cNvSpPr>
          <p:nvPr>
            <p:ph idx="1"/>
          </p:nvPr>
        </p:nvSpPr>
        <p:spPr>
          <a:xfrm>
            <a:off x="838200" y="1825625"/>
            <a:ext cx="10788769" cy="4351338"/>
          </a:xfrm>
        </p:spPr>
        <p:txBody>
          <a:bodyPr vert="horz" lIns="91440" tIns="45720" rIns="91440" bIns="45720" rtlCol="0" anchor="t">
            <a:normAutofit/>
          </a:bodyPr>
          <a:lstStyle/>
          <a:p>
            <a:r>
              <a:rPr lang="ja-JP" altLang="en-US">
                <a:latin typeface="メイリオ"/>
                <a:ea typeface="メイリオ"/>
              </a:rPr>
              <a:t>先行研究間で相反する結論が生まれた重要な要因の１つとして、扱っているスポーツ(task;題材)の性質の違いが挙げられる</a:t>
            </a:r>
            <a:endParaRPr lang="en-US" altLang="ja-JP">
              <a:latin typeface="メイリオ"/>
              <a:ea typeface="メイリオ"/>
            </a:endParaRPr>
          </a:p>
          <a:p>
            <a:endParaRPr lang="ja-JP" altLang="en-US">
              <a:latin typeface="メイリオ"/>
              <a:ea typeface="メイリオ"/>
            </a:endParaRPr>
          </a:p>
          <a:p>
            <a:r>
              <a:rPr lang="ja-JP" altLang="en-US">
                <a:latin typeface="メイリオ"/>
                <a:ea typeface="メイリオ"/>
              </a:rPr>
              <a:t>扱う題材の性質</a:t>
            </a:r>
            <a:br>
              <a:rPr lang="ja-JP" altLang="en-US">
                <a:latin typeface="メイリオ"/>
                <a:ea typeface="メイリオ"/>
              </a:rPr>
            </a:br>
            <a:br>
              <a:rPr lang="ja-JP" altLang="en-US">
                <a:latin typeface="メイリオ"/>
                <a:ea typeface="メイリオ"/>
              </a:rPr>
            </a:br>
            <a:r>
              <a:rPr lang="ja-JP" altLang="en-US">
                <a:latin typeface="メイリオ"/>
                <a:ea typeface="メイリオ"/>
              </a:rPr>
              <a:t>：</a:t>
            </a:r>
            <a:r>
              <a:rPr lang="ja-JP" altLang="en-US" b="1">
                <a:solidFill>
                  <a:srgbClr val="0070C0"/>
                </a:solidFill>
                <a:latin typeface="メイリオ"/>
                <a:ea typeface="メイリオ"/>
              </a:rPr>
              <a:t>モチベーションなどが反映されやすい題材か</a:t>
            </a:r>
            <a:r>
              <a:rPr lang="ja-JP" altLang="en-US">
                <a:latin typeface="メイリオ"/>
                <a:ea typeface="メイリオ"/>
              </a:rPr>
              <a:t>どうか</a:t>
            </a:r>
            <a:br>
              <a:rPr lang="ja-JP" altLang="en-US">
                <a:latin typeface="メイリオ"/>
                <a:ea typeface="メイリオ"/>
              </a:rPr>
            </a:br>
            <a:r>
              <a:rPr lang="ja-JP" altLang="en-US">
                <a:latin typeface="メイリオ"/>
                <a:ea typeface="メイリオ"/>
              </a:rPr>
              <a:t>：</a:t>
            </a:r>
            <a:r>
              <a:rPr lang="ja-JP" altLang="en-US" b="1">
                <a:solidFill>
                  <a:srgbClr val="0070C0"/>
                </a:solidFill>
                <a:latin typeface="メイリオ"/>
                <a:ea typeface="メイリオ"/>
              </a:rPr>
              <a:t>他の環境的要因がより大きな因子となっていないか</a:t>
            </a:r>
            <a:r>
              <a:rPr lang="ja-JP" altLang="en-US">
                <a:latin typeface="メイリオ"/>
                <a:ea typeface="メイリオ"/>
              </a:rPr>
              <a:t>どうか</a:t>
            </a:r>
            <a:br>
              <a:rPr lang="ja-JP" altLang="en-US">
                <a:latin typeface="メイリオ"/>
                <a:ea typeface="メイリオ"/>
              </a:rPr>
            </a:br>
            <a:br>
              <a:rPr lang="ja-JP" altLang="en-US">
                <a:latin typeface="メイリオ"/>
                <a:ea typeface="メイリオ"/>
              </a:rPr>
            </a:br>
            <a:r>
              <a:rPr lang="ja-JP" altLang="en-US">
                <a:latin typeface="メイリオ"/>
                <a:ea typeface="メイリオ"/>
              </a:rPr>
              <a:t>の要素を吟味することが必要</a:t>
            </a:r>
          </a:p>
        </p:txBody>
      </p:sp>
    </p:spTree>
    <p:extLst>
      <p:ext uri="{BB962C8B-B14F-4D97-AF65-F5344CB8AC3E}">
        <p14:creationId xmlns:p14="http://schemas.microsoft.com/office/powerpoint/2010/main" val="3535363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latin typeface="メイリオ"/>
                <a:ea typeface="メイリオ"/>
              </a:rPr>
              <a:t>3. 先行研究における問題点の吟味</a:t>
            </a:r>
            <a:endParaRPr kumimoji="1" lang="ja-JP" altLang="en-US"/>
          </a:p>
        </p:txBody>
      </p:sp>
      <p:graphicFrame>
        <p:nvGraphicFramePr>
          <p:cNvPr id="4" name="Table 4">
            <a:extLst>
              <a:ext uri="{FF2B5EF4-FFF2-40B4-BE49-F238E27FC236}">
                <a16:creationId xmlns:a16="http://schemas.microsoft.com/office/drawing/2014/main" id="{A11CD1D1-475A-40ED-A169-27FB0A745739}"/>
              </a:ext>
            </a:extLst>
          </p:cNvPr>
          <p:cNvGraphicFramePr>
            <a:graphicFrameLocks noGrp="1"/>
          </p:cNvGraphicFramePr>
          <p:nvPr>
            <p:ph idx="1"/>
            <p:extLst>
              <p:ext uri="{D42A27DB-BD31-4B8C-83A1-F6EECF244321}">
                <p14:modId xmlns:p14="http://schemas.microsoft.com/office/powerpoint/2010/main" val="4084257596"/>
              </p:ext>
            </p:extLst>
          </p:nvPr>
        </p:nvGraphicFramePr>
        <p:xfrm>
          <a:off x="651759" y="1889729"/>
          <a:ext cx="10919688" cy="4063272"/>
        </p:xfrm>
        <a:graphic>
          <a:graphicData uri="http://schemas.openxmlformats.org/drawingml/2006/table">
            <a:tbl>
              <a:tblPr firstRow="1" bandRow="1">
                <a:tableStyleId>{5C22544A-7EE6-4342-B048-85BDC9FD1C3A}</a:tableStyleId>
              </a:tblPr>
              <a:tblGrid>
                <a:gridCol w="2148566">
                  <a:extLst>
                    <a:ext uri="{9D8B030D-6E8A-4147-A177-3AD203B41FA5}">
                      <a16:colId xmlns:a16="http://schemas.microsoft.com/office/drawing/2014/main" val="4088895653"/>
                    </a:ext>
                  </a:extLst>
                </a:gridCol>
                <a:gridCol w="4385561">
                  <a:extLst>
                    <a:ext uri="{9D8B030D-6E8A-4147-A177-3AD203B41FA5}">
                      <a16:colId xmlns:a16="http://schemas.microsoft.com/office/drawing/2014/main" val="3048791941"/>
                    </a:ext>
                  </a:extLst>
                </a:gridCol>
                <a:gridCol w="4385561">
                  <a:extLst>
                    <a:ext uri="{9D8B030D-6E8A-4147-A177-3AD203B41FA5}">
                      <a16:colId xmlns:a16="http://schemas.microsoft.com/office/drawing/2014/main" val="2916474766"/>
                    </a:ext>
                  </a:extLst>
                </a:gridCol>
              </a:tblGrid>
              <a:tr h="893508">
                <a:tc>
                  <a:txBody>
                    <a:bodyPr/>
                    <a:lstStyle/>
                    <a:p>
                      <a:pPr algn="ctr"/>
                      <a:r>
                        <a:rPr lang="ja-JP" altLang="en-US" sz="1600">
                          <a:latin typeface="Meiryo"/>
                          <a:ea typeface="Meiryo"/>
                        </a:rPr>
                        <a:t>先行研究における問題の所在</a:t>
                      </a:r>
                      <a:endParaRPr lang="en-US" sz="1600">
                        <a:latin typeface="Meiryo"/>
                        <a:ea typeface="Meiryo"/>
                      </a:endParaRPr>
                    </a:p>
                  </a:txBody>
                  <a:tcPr anchor="ctr"/>
                </a:tc>
                <a:tc>
                  <a:txBody>
                    <a:bodyPr/>
                    <a:lstStyle/>
                    <a:p>
                      <a:pPr algn="ctr"/>
                      <a:r>
                        <a:rPr lang="ja-JP" altLang="en-US" sz="1600">
                          <a:latin typeface="Meiryo"/>
                          <a:ea typeface="Meiryo"/>
                        </a:rPr>
                        <a:t>具体的な問題点</a:t>
                      </a:r>
                      <a:endParaRPr lang="en-US" sz="1600">
                        <a:latin typeface="Meiryo"/>
                        <a:ea typeface="Meiryo"/>
                      </a:endParaRPr>
                    </a:p>
                  </a:txBody>
                  <a:tcPr anchor="ctr"/>
                </a:tc>
                <a:tc>
                  <a:txBody>
                    <a:bodyPr/>
                    <a:lstStyle/>
                    <a:p>
                      <a:pPr lvl="0" algn="ctr">
                        <a:buNone/>
                      </a:pPr>
                      <a:r>
                        <a:rPr lang="ja-JP" altLang="en-US" sz="1600">
                          <a:latin typeface="Meiryo"/>
                          <a:ea typeface="Meiryo"/>
                        </a:rPr>
                        <a:t>本論での改善（後述）</a:t>
                      </a:r>
                    </a:p>
                  </a:txBody>
                  <a:tcPr anchor="ctr"/>
                </a:tc>
                <a:extLst>
                  <a:ext uri="{0D108BD9-81ED-4DB2-BD59-A6C34878D82A}">
                    <a16:rowId xmlns:a16="http://schemas.microsoft.com/office/drawing/2014/main" val="2219826767"/>
                  </a:ext>
                </a:extLst>
              </a:tr>
              <a:tr h="991273">
                <a:tc>
                  <a:txBody>
                    <a:bodyPr/>
                    <a:lstStyle/>
                    <a:p>
                      <a:pPr lvl="0" algn="ctr">
                        <a:buNone/>
                      </a:pPr>
                      <a:r>
                        <a:rPr lang="en-US" sz="1600" b="0" i="0" u="none" strike="noStrike" noProof="0">
                          <a:solidFill>
                            <a:srgbClr val="000000"/>
                          </a:solidFill>
                          <a:latin typeface="Meiryo"/>
                        </a:rPr>
                        <a:t>A</a:t>
                      </a:r>
                      <a:r>
                        <a:rPr lang="ja-JP" altLang="en-US" sz="1600" b="0" i="0" u="none" strike="noStrike" noProof="0">
                          <a:solidFill>
                            <a:srgbClr val="000000"/>
                          </a:solidFill>
                          <a:latin typeface="Meiryo"/>
                          <a:ea typeface="Meiryo"/>
                        </a:rPr>
                        <a:t>：</a:t>
                      </a:r>
                      <a:r>
                        <a:rPr lang="en-US" sz="1600" b="0" i="0" u="none" strike="noStrike" noProof="0">
                          <a:solidFill>
                            <a:srgbClr val="000000"/>
                          </a:solidFill>
                          <a:latin typeface="Meiryo"/>
                        </a:rPr>
                        <a:t>PM</a:t>
                      </a:r>
                      <a:r>
                        <a:rPr lang="ja-JP" altLang="en-US" sz="1600" b="0" i="0" u="none" strike="noStrike" noProof="0">
                          <a:solidFill>
                            <a:srgbClr val="000000"/>
                          </a:solidFill>
                          <a:latin typeface="Meiryo"/>
                          <a:ea typeface="Meiryo"/>
                        </a:rPr>
                        <a:t>の定義付け</a:t>
                      </a:r>
                      <a:endParaRPr lang="en-US" sz="1600">
                        <a:latin typeface="Meiryo"/>
                        <a:ea typeface="Meiryo"/>
                      </a:endParaRPr>
                    </a:p>
                  </a:txBody>
                  <a:tcPr anchor="ctr"/>
                </a:tc>
                <a:tc>
                  <a:txBody>
                    <a:bodyPr/>
                    <a:lstStyle/>
                    <a:p>
                      <a:pPr lvl="0" algn="ctr">
                        <a:buNone/>
                      </a:pPr>
                      <a:r>
                        <a:rPr lang="ja-JP" altLang="en-US" sz="1600" b="1" i="0" u="none" strike="noStrike" noProof="0">
                          <a:solidFill>
                            <a:schemeClr val="tx1"/>
                          </a:solidFill>
                          <a:latin typeface="Meiryo"/>
                          <a:ea typeface="Meiryo"/>
                        </a:rPr>
                        <a:t>主観によるところが大きく、曖昧さが</a:t>
                      </a:r>
                      <a:r>
                        <a:rPr lang="en-US" altLang="ja-JP" sz="1600" b="1" i="0" u="none" strike="noStrike" noProof="0">
                          <a:solidFill>
                            <a:schemeClr val="tx1"/>
                          </a:solidFill>
                          <a:latin typeface="Meiryo"/>
                        </a:rPr>
                        <a:t> </a:t>
                      </a:r>
                      <a:r>
                        <a:rPr lang="ja-JP" altLang="en-US" sz="1600" b="1" i="0" u="none" strike="noStrike" noProof="0">
                          <a:solidFill>
                            <a:schemeClr val="tx1"/>
                          </a:solidFill>
                          <a:latin typeface="Meiryo"/>
                          <a:ea typeface="Meiryo"/>
                        </a:rPr>
                        <a:t>拭い切れない</a:t>
                      </a:r>
                    </a:p>
                    <a:p>
                      <a:pPr lvl="0" algn="ctr">
                        <a:buNone/>
                      </a:pPr>
                      <a:endParaRPr lang="ja-JP" altLang="en-US" sz="1600" b="1" i="0" u="none" strike="noStrike" noProof="0">
                        <a:solidFill>
                          <a:schemeClr val="tx1"/>
                        </a:solidFill>
                        <a:latin typeface="Meiryo"/>
                        <a:ea typeface="Meiryo"/>
                      </a:endParaRPr>
                    </a:p>
                  </a:txBody>
                  <a:tcPr anchor="ctr"/>
                </a:tc>
                <a:tc>
                  <a:txBody>
                    <a:bodyPr/>
                    <a:lstStyle/>
                    <a:p>
                      <a:pPr lvl="0" algn="ctr">
                        <a:buNone/>
                      </a:pPr>
                      <a:r>
                        <a:rPr lang="ja-JP" altLang="en-US" sz="1600" b="1" i="0" u="none" strike="noStrike" noProof="0">
                          <a:solidFill>
                            <a:schemeClr val="tx1"/>
                          </a:solidFill>
                          <a:latin typeface="Meiryo"/>
                          <a:ea typeface="Meiryo"/>
                        </a:rPr>
                        <a:t>アンケートでなくデータによる分析</a:t>
                      </a:r>
                    </a:p>
                  </a:txBody>
                  <a:tcPr anchor="ctr"/>
                </a:tc>
                <a:extLst>
                  <a:ext uri="{0D108BD9-81ED-4DB2-BD59-A6C34878D82A}">
                    <a16:rowId xmlns:a16="http://schemas.microsoft.com/office/drawing/2014/main" val="1160924419"/>
                  </a:ext>
                </a:extLst>
              </a:tr>
              <a:tr h="893508">
                <a:tc>
                  <a:txBody>
                    <a:bodyPr/>
                    <a:lstStyle/>
                    <a:p>
                      <a:pPr lvl="0" algn="ctr">
                        <a:buNone/>
                      </a:pPr>
                      <a:r>
                        <a:rPr lang="en-US" sz="1600" b="0" i="0" u="none" strike="noStrike" noProof="0">
                          <a:solidFill>
                            <a:srgbClr val="000000"/>
                          </a:solidFill>
                          <a:latin typeface="Meiryo"/>
                        </a:rPr>
                        <a:t>B</a:t>
                      </a:r>
                      <a:r>
                        <a:rPr lang="ja-JP" altLang="en-US" sz="1600" b="0" i="0" u="none" strike="noStrike" noProof="0">
                          <a:solidFill>
                            <a:srgbClr val="000000"/>
                          </a:solidFill>
                          <a:latin typeface="Meiryo"/>
                          <a:ea typeface="Meiryo"/>
                        </a:rPr>
                        <a:t>：</a:t>
                      </a:r>
                      <a:r>
                        <a:rPr lang="en-US" sz="1600" b="0" i="0" u="none" strike="noStrike" noProof="0">
                          <a:solidFill>
                            <a:srgbClr val="000000"/>
                          </a:solidFill>
                          <a:latin typeface="Meiryo"/>
                        </a:rPr>
                        <a:t>PM</a:t>
                      </a:r>
                      <a:r>
                        <a:rPr lang="ja-JP" altLang="en-US" sz="1600" b="0" i="0" u="none" strike="noStrike" noProof="0">
                          <a:solidFill>
                            <a:srgbClr val="000000"/>
                          </a:solidFill>
                          <a:latin typeface="Meiryo"/>
                          <a:ea typeface="Meiryo"/>
                        </a:rPr>
                        <a:t>の測定方法</a:t>
                      </a:r>
                      <a:endParaRPr lang="en-US" sz="1600">
                        <a:latin typeface="Meiryo"/>
                        <a:ea typeface="Meiryo"/>
                      </a:endParaRPr>
                    </a:p>
                  </a:txBody>
                  <a:tcPr anchor="ctr"/>
                </a:tc>
                <a:tc>
                  <a:txBody>
                    <a:bodyPr/>
                    <a:lstStyle/>
                    <a:p>
                      <a:pPr lvl="0" algn="ctr">
                        <a:buNone/>
                      </a:pPr>
                      <a:r>
                        <a:rPr lang="ja-JP" altLang="en-US" sz="1600" b="1" i="0" u="none" strike="noStrike" noProof="0">
                          <a:solidFill>
                            <a:schemeClr val="tx1"/>
                          </a:solidFill>
                          <a:latin typeface="Meiryo"/>
                          <a:ea typeface="Meiryo"/>
                        </a:rPr>
                        <a:t>完全に主観を排除できているのか、という点が疑問に残る</a:t>
                      </a:r>
                      <a:endParaRPr lang="en-US" sz="1600" b="1" u="none">
                        <a:solidFill>
                          <a:schemeClr val="tx1"/>
                        </a:solidFill>
                        <a:latin typeface="Meiryo"/>
                        <a:ea typeface="Meiryo"/>
                      </a:endParaRPr>
                    </a:p>
                  </a:txBody>
                  <a:tcPr anchor="ctr"/>
                </a:tc>
                <a:tc>
                  <a:txBody>
                    <a:bodyPr/>
                    <a:lstStyle/>
                    <a:p>
                      <a:pPr marL="0" marR="0" lvl="0" indent="0" algn="ctr">
                        <a:lnSpc>
                          <a:spcPct val="90000"/>
                        </a:lnSpc>
                        <a:spcBef>
                          <a:spcPts val="1000"/>
                        </a:spcBef>
                        <a:spcAft>
                          <a:spcPts val="0"/>
                        </a:spcAft>
                        <a:buNone/>
                      </a:pPr>
                      <a:r>
                        <a:rPr lang="ja-JP" sz="1600" b="1" i="0" u="none" strike="noStrike" noProof="0">
                          <a:solidFill>
                            <a:srgbClr val="000000"/>
                          </a:solidFill>
                          <a:latin typeface="Meiryo"/>
                          <a:ea typeface="Meiryo"/>
                        </a:rPr>
                        <a:t>明らかに流れが良いor悪いものだけ考える</a:t>
                      </a:r>
                      <a:endParaRPr lang="en-US" altLang="ja-JP" sz="1600" b="1" i="0" u="none" strike="noStrike" noProof="0">
                        <a:latin typeface="Meiryo"/>
                        <a:ea typeface="Meiryo"/>
                      </a:endParaRPr>
                    </a:p>
                  </a:txBody>
                  <a:tcPr anchor="ctr"/>
                </a:tc>
                <a:extLst>
                  <a:ext uri="{0D108BD9-81ED-4DB2-BD59-A6C34878D82A}">
                    <a16:rowId xmlns:a16="http://schemas.microsoft.com/office/drawing/2014/main" val="3900210862"/>
                  </a:ext>
                </a:extLst>
              </a:tr>
              <a:tr h="1284983">
                <a:tc>
                  <a:txBody>
                    <a:bodyPr/>
                    <a:lstStyle/>
                    <a:p>
                      <a:pPr marL="0" marR="0" lvl="1" indent="0" algn="ctr">
                        <a:lnSpc>
                          <a:spcPct val="120000"/>
                        </a:lnSpc>
                        <a:spcBef>
                          <a:spcPts val="500"/>
                        </a:spcBef>
                        <a:spcAft>
                          <a:spcPts val="0"/>
                        </a:spcAft>
                        <a:buNone/>
                      </a:pPr>
                      <a:r>
                        <a:rPr lang="en-US" sz="1600" b="0" i="0" u="none" strike="noStrike" noProof="0">
                          <a:solidFill>
                            <a:srgbClr val="000000"/>
                          </a:solidFill>
                          <a:latin typeface="Meiryo"/>
                        </a:rPr>
                        <a:t>C</a:t>
                      </a:r>
                      <a:r>
                        <a:rPr lang="ja-JP" altLang="en-US" sz="1600" b="0" i="0" u="none" strike="noStrike" noProof="0">
                          <a:solidFill>
                            <a:srgbClr val="000000"/>
                          </a:solidFill>
                          <a:latin typeface="Meiryo"/>
                          <a:ea typeface="Meiryo"/>
                        </a:rPr>
                        <a:t>：調査対象とするスポーツの、題材としての妥当性</a:t>
                      </a:r>
                      <a:endParaRPr lang="en-US" altLang="ja-JP" sz="1600" b="0" i="0" u="none" strike="noStrike" noProof="0">
                        <a:latin typeface="Meiryo"/>
                        <a:ea typeface="Meiryo"/>
                      </a:endParaRPr>
                    </a:p>
                  </a:txBody>
                  <a:tcPr anchor="ctr"/>
                </a:tc>
                <a:tc>
                  <a:txBody>
                    <a:bodyPr/>
                    <a:lstStyle/>
                    <a:p>
                      <a:pPr lvl="0" algn="ctr">
                        <a:buNone/>
                      </a:pPr>
                      <a:r>
                        <a:rPr lang="ja-JP" altLang="en-US" sz="1600" b="1" i="0" u="none" strike="noStrike" noProof="0">
                          <a:solidFill>
                            <a:schemeClr val="tx1"/>
                          </a:solidFill>
                          <a:latin typeface="Meiryo"/>
                          <a:ea typeface="Meiryo"/>
                        </a:rPr>
                        <a:t>モチベーションなどが反映されやすい題材かどうか</a:t>
                      </a:r>
                      <a:br>
                        <a:rPr lang="ja-JP" altLang="en-US" sz="1600" b="1" i="0" u="none" strike="noStrike" noProof="0">
                          <a:solidFill>
                            <a:schemeClr val="tx1"/>
                          </a:solidFill>
                          <a:latin typeface="Meiryo"/>
                          <a:ea typeface="Meiryo"/>
                        </a:rPr>
                      </a:br>
                      <a:r>
                        <a:rPr lang="ja-JP" altLang="en-US" sz="1600" b="1" i="0" u="none" strike="noStrike" noProof="0">
                          <a:solidFill>
                            <a:schemeClr val="tx1"/>
                          </a:solidFill>
                          <a:latin typeface="Meiryo"/>
                          <a:ea typeface="Meiryo"/>
                        </a:rPr>
                        <a:t>他の環境的要因がより大きな因子となっていないかどう</a:t>
                      </a:r>
                      <a:r>
                        <a:rPr lang="ja-JP" altLang="en-US" sz="1600" b="1" i="0" u="none" strike="noStrike" noProof="0">
                          <a:solidFill>
                            <a:srgbClr val="000000"/>
                          </a:solidFill>
                          <a:latin typeface="Meiryo"/>
                          <a:ea typeface="Meiryo"/>
                        </a:rPr>
                        <a:t>か</a:t>
                      </a:r>
                    </a:p>
                  </a:txBody>
                  <a:tcPr anchor="ctr"/>
                </a:tc>
                <a:tc>
                  <a:txBody>
                    <a:bodyPr/>
                    <a:lstStyle/>
                    <a:p>
                      <a:pPr lvl="0" algn="ctr">
                        <a:buNone/>
                      </a:pPr>
                      <a:r>
                        <a:rPr lang="ja-JP" altLang="en-US" sz="1600" b="1" i="0" u="none" strike="noStrike" noProof="0">
                          <a:solidFill>
                            <a:schemeClr val="tx1"/>
                          </a:solidFill>
                          <a:latin typeface="Meiryo"/>
                          <a:ea typeface="Meiryo"/>
                        </a:rPr>
                        <a:t>野球の方がベストな調査対象</a:t>
                      </a:r>
                    </a:p>
                  </a:txBody>
                  <a:tcPr anchor="ctr"/>
                </a:tc>
                <a:extLst>
                  <a:ext uri="{0D108BD9-81ED-4DB2-BD59-A6C34878D82A}">
                    <a16:rowId xmlns:a16="http://schemas.microsoft.com/office/drawing/2014/main" val="4255749371"/>
                  </a:ext>
                </a:extLst>
              </a:tr>
            </a:tbl>
          </a:graphicData>
        </a:graphic>
      </p:graphicFrame>
    </p:spTree>
    <p:extLst>
      <p:ext uri="{BB962C8B-B14F-4D97-AF65-F5344CB8AC3E}">
        <p14:creationId xmlns:p14="http://schemas.microsoft.com/office/powerpoint/2010/main" val="2499320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62001" y="803325"/>
            <a:ext cx="5314536" cy="1325563"/>
          </a:xfrm>
        </p:spPr>
        <p:txBody>
          <a:bodyPr>
            <a:normAutofit/>
          </a:bodyPr>
          <a:lstStyle/>
          <a:p>
            <a:r>
              <a:rPr lang="ja-JP" altLang="en-US">
                <a:latin typeface="メイリオ"/>
                <a:ea typeface="メイリオ"/>
              </a:rPr>
              <a:t>研究過程</a:t>
            </a:r>
            <a:endParaRPr kumimoji="1" lang="ja-JP" altLang="en-US"/>
          </a:p>
        </p:txBody>
      </p:sp>
      <p:sp>
        <p:nvSpPr>
          <p:cNvPr id="3" name="コンテンツ プレースホルダー 2"/>
          <p:cNvSpPr>
            <a:spLocks noGrp="1"/>
          </p:cNvSpPr>
          <p:nvPr>
            <p:ph idx="1"/>
          </p:nvPr>
        </p:nvSpPr>
        <p:spPr>
          <a:xfrm>
            <a:off x="762000" y="2279018"/>
            <a:ext cx="5314543" cy="3375920"/>
          </a:xfrm>
        </p:spPr>
        <p:txBody>
          <a:bodyPr vert="horz" lIns="91440" tIns="45720" rIns="91440" bIns="45720" rtlCol="0" anchor="t">
            <a:normAutofit/>
          </a:bodyPr>
          <a:lstStyle/>
          <a:p>
            <a:pPr marL="514350" indent="-514350">
              <a:buFont typeface="+mj-lt"/>
              <a:buAutoNum type="arabicPeriod"/>
            </a:pPr>
            <a:r>
              <a:rPr lang="ja-JP" altLang="en-US" sz="3600">
                <a:latin typeface="メイリオ"/>
                <a:ea typeface="メイリオ"/>
              </a:rPr>
              <a:t>問題意識</a:t>
            </a:r>
          </a:p>
          <a:p>
            <a:pPr marL="514350" indent="-514350">
              <a:buFont typeface="+mj-lt"/>
              <a:buAutoNum type="arabicPeriod"/>
            </a:pPr>
            <a:r>
              <a:rPr lang="ja-JP" altLang="en-US" sz="3600">
                <a:latin typeface="メイリオ"/>
                <a:ea typeface="メイリオ"/>
              </a:rPr>
              <a:t>先行研究</a:t>
            </a:r>
          </a:p>
          <a:p>
            <a:pPr marL="514350" indent="-514350">
              <a:buFont typeface="+mj-lt"/>
              <a:buAutoNum type="arabicPeriod"/>
            </a:pPr>
            <a:r>
              <a:rPr lang="ja-JP" altLang="en-US" sz="3600" b="1">
                <a:solidFill>
                  <a:srgbClr val="FF0000"/>
                </a:solidFill>
                <a:latin typeface="メイリオ"/>
                <a:ea typeface="メイリオ"/>
              </a:rPr>
              <a:t>本論</a:t>
            </a:r>
            <a:endParaRPr lang="ja-JP" altLang="en-US" sz="1800">
              <a:latin typeface="メイリオ"/>
              <a:ea typeface="メイリオ"/>
            </a:endParaRPr>
          </a:p>
          <a:p>
            <a:pPr marL="514350" indent="-514350">
              <a:buFont typeface="+mj-lt"/>
              <a:buAutoNum type="arabicPeriod"/>
            </a:pPr>
            <a:endParaRPr lang="ja-JP" altLang="en-US" sz="1800">
              <a:latin typeface="メイリオ"/>
              <a:ea typeface="メイリオ"/>
            </a:endParaRPr>
          </a:p>
        </p:txBody>
      </p:sp>
      <p:sp>
        <p:nvSpPr>
          <p:cNvPr id="15"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id="{9569BA84-D200-4CFA-9181-5C0A0431CAE9}"/>
              </a:ext>
            </a:extLst>
          </p:cNvPr>
          <p:cNvPicPr>
            <a:picLocks noChangeAspect="1"/>
          </p:cNvPicPr>
          <p:nvPr/>
        </p:nvPicPr>
        <p:blipFill rotWithShape="1">
          <a:blip r:embed="rId2"/>
          <a:srcRect r="2" b="3361"/>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332845604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a:latin typeface="メイリオ"/>
                <a:ea typeface="メイリオ"/>
              </a:rPr>
              <a:t>1. 前提条件の吟味</a:t>
            </a:r>
          </a:p>
        </p:txBody>
      </p:sp>
      <p:sp>
        <p:nvSpPr>
          <p:cNvPr id="3" name="正方形/長方形 2"/>
          <p:cNvSpPr/>
          <p:nvPr/>
        </p:nvSpPr>
        <p:spPr>
          <a:xfrm>
            <a:off x="1489611" y="2268204"/>
            <a:ext cx="9212778" cy="1077218"/>
          </a:xfrm>
          <a:prstGeom prst="rect">
            <a:avLst/>
          </a:prstGeom>
          <a:ln w="28575">
            <a:solidFill>
              <a:schemeClr val="accent6"/>
            </a:solidFill>
          </a:ln>
        </p:spPr>
        <p:txBody>
          <a:bodyPr wrap="none" anchor="t">
            <a:spAutoFit/>
          </a:bodyPr>
          <a:lstStyle/>
          <a:p>
            <a:pPr>
              <a:defRPr/>
            </a:pPr>
            <a:r>
              <a:rPr lang="ja-JP" altLang="en-US" sz="3200"/>
              <a:t>野球を題材として、</a:t>
            </a:r>
            <a:endParaRPr lang="ja-JP"/>
          </a:p>
          <a:p>
            <a:pPr>
              <a:defRPr/>
            </a:pPr>
            <a:r>
              <a:rPr lang="ja-JP" altLang="en-US" sz="3200"/>
              <a:t>「流れ」とパフォーマンスや結果の関係を考える</a:t>
            </a:r>
            <a:endParaRPr lang="ja-JP"/>
          </a:p>
        </p:txBody>
      </p:sp>
      <p:sp>
        <p:nvSpPr>
          <p:cNvPr id="4" name="テキスト ボックス 3">
            <a:extLst>
              <a:ext uri="{FF2B5EF4-FFF2-40B4-BE49-F238E27FC236}">
                <a16:creationId xmlns:a16="http://schemas.microsoft.com/office/drawing/2014/main" id="{4326E657-9AFA-42BC-8370-DEF40630D653}"/>
              </a:ext>
            </a:extLst>
          </p:cNvPr>
          <p:cNvSpPr txBox="1"/>
          <p:nvPr/>
        </p:nvSpPr>
        <p:spPr>
          <a:xfrm>
            <a:off x="838200" y="4340032"/>
            <a:ext cx="6754482" cy="156966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AutoNum type="alphaUcPeriod"/>
            </a:pPr>
            <a:r>
              <a:rPr lang="ja-JP" altLang="en-US" sz="3200">
                <a:latin typeface="メイリオ"/>
                <a:ea typeface="メイリオ"/>
              </a:rPr>
              <a:t>PMの定義</a:t>
            </a:r>
            <a:endParaRPr lang="ja-JP" sz="3200">
              <a:latin typeface="メイリオ"/>
              <a:ea typeface="メイリオ"/>
            </a:endParaRPr>
          </a:p>
          <a:p>
            <a:pPr marL="514350" indent="-514350">
              <a:buAutoNum type="alphaUcPeriod"/>
            </a:pPr>
            <a:r>
              <a:rPr lang="ja-JP" altLang="en-US" sz="3200">
                <a:latin typeface="メイリオ"/>
                <a:ea typeface="メイリオ"/>
              </a:rPr>
              <a:t>PM測定手法</a:t>
            </a:r>
          </a:p>
          <a:p>
            <a:pPr marL="514350" indent="-514350">
              <a:buAutoNum type="alphaUcPeriod"/>
            </a:pPr>
            <a:r>
              <a:rPr lang="ja-JP" altLang="en-US" sz="3200">
                <a:latin typeface="メイリオ"/>
                <a:ea typeface="メイリオ"/>
              </a:rPr>
              <a:t>野球の題材としての妥当性</a:t>
            </a:r>
          </a:p>
        </p:txBody>
      </p:sp>
    </p:spTree>
    <p:extLst>
      <p:ext uri="{BB962C8B-B14F-4D97-AF65-F5344CB8AC3E}">
        <p14:creationId xmlns:p14="http://schemas.microsoft.com/office/powerpoint/2010/main" val="1379983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1-A. </a:t>
            </a:r>
            <a:r>
              <a:rPr kumimoji="1" lang="en-US" altLang="ja-JP"/>
              <a:t>『</a:t>
            </a:r>
            <a:r>
              <a:rPr kumimoji="1" lang="ja-JP" altLang="en-US"/>
              <a:t>流れ</a:t>
            </a:r>
            <a:r>
              <a:rPr kumimoji="1" lang="en-US" altLang="ja-JP"/>
              <a:t>』</a:t>
            </a:r>
            <a:r>
              <a:rPr lang="ja-JP"/>
              <a:t>(PM)</a:t>
            </a:r>
            <a:r>
              <a:rPr lang="ja-JP" altLang="en-US"/>
              <a:t>の定義</a:t>
            </a:r>
            <a:endParaRPr kumimoji="1" lang="ja-JP" altLang="en-US"/>
          </a:p>
        </p:txBody>
      </p:sp>
      <p:sp>
        <p:nvSpPr>
          <p:cNvPr id="3" name="コンテンツ プレースホルダー 2"/>
          <p:cNvSpPr>
            <a:spLocks noGrp="1"/>
          </p:cNvSpPr>
          <p:nvPr>
            <p:ph idx="1"/>
          </p:nvPr>
        </p:nvSpPr>
        <p:spPr>
          <a:xfrm>
            <a:off x="838200" y="1609965"/>
            <a:ext cx="10616241" cy="4566998"/>
          </a:xfrm>
        </p:spPr>
        <p:txBody>
          <a:bodyPr vert="horz" lIns="91440" tIns="45720" rIns="91440" bIns="45720" rtlCol="0" anchor="t">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b="1">
                <a:solidFill>
                  <a:srgbClr val="0070C0"/>
                </a:solidFill>
              </a:rPr>
              <a:t>明らかに流れが良い</a:t>
            </a:r>
            <a:r>
              <a:rPr lang="en-US" altLang="ja-JP" b="1">
                <a:solidFill>
                  <a:srgbClr val="0070C0"/>
                </a:solidFill>
              </a:rPr>
              <a:t>or</a:t>
            </a:r>
            <a:r>
              <a:rPr lang="ja-JP" altLang="en-US" b="1">
                <a:solidFill>
                  <a:srgbClr val="0070C0"/>
                </a:solidFill>
              </a:rPr>
              <a:t>悪いものだけ考える</a:t>
            </a:r>
            <a:endParaRPr lang="en-US" altLang="ja-JP"/>
          </a:p>
          <a:p>
            <a:pPr marL="0" marR="0" lvl="0" indent="0" defTabSz="914400" eaLnBrk="1" fontAlgn="auto" latinLnBrk="0" hangingPunct="1">
              <a:lnSpc>
                <a:spcPct val="100000"/>
              </a:lnSpc>
              <a:spcBef>
                <a:spcPts val="0"/>
              </a:spcBef>
              <a:spcAft>
                <a:spcPts val="0"/>
              </a:spcAft>
              <a:buClrTx/>
              <a:buSzTx/>
              <a:buFontTx/>
              <a:buNone/>
              <a:tabLst/>
              <a:defRPr/>
            </a:pPr>
            <a:r>
              <a:rPr lang="ja-JP" altLang="en-US"/>
              <a:t>犠打や進塁打など戦術や偶然に依存しやすいものは考えない</a:t>
            </a:r>
            <a:endParaRPr lang="en-US" altLang="ja-JP"/>
          </a:p>
          <a:p>
            <a:pPr marL="0" marR="0" lvl="0" indent="0" defTabSz="914400" eaLnBrk="1" fontAlgn="auto" latinLnBrk="0" hangingPunct="1">
              <a:lnSpc>
                <a:spcPct val="100000"/>
              </a:lnSpc>
              <a:spcBef>
                <a:spcPts val="0"/>
              </a:spcBef>
              <a:spcAft>
                <a:spcPts val="0"/>
              </a:spcAft>
              <a:buClrTx/>
              <a:buSzTx/>
              <a:buFontTx/>
              <a:buNone/>
              <a:tabLst/>
              <a:defRPr/>
            </a:pPr>
            <a:endParaRPr lang="en-US" altLang="ja-JP"/>
          </a:p>
          <a:p>
            <a:pPr marL="0" marR="0" lvl="0" indent="0" defTabSz="914400" eaLnBrk="1" fontAlgn="auto" latinLnBrk="0" hangingPunct="1">
              <a:lnSpc>
                <a:spcPct val="100000"/>
              </a:lnSpc>
              <a:spcBef>
                <a:spcPts val="0"/>
              </a:spcBef>
              <a:spcAft>
                <a:spcPts val="0"/>
              </a:spcAft>
              <a:buClrTx/>
              <a:buSzTx/>
              <a:buFontTx/>
              <a:buNone/>
              <a:tabLst/>
              <a:defRPr/>
            </a:pPr>
            <a:endParaRPr lang="en-US" altLang="ja-JP"/>
          </a:p>
          <a:p>
            <a:pPr marL="0" marR="0" lvl="0" indent="0" defTabSz="914400" eaLnBrk="1" fontAlgn="auto" latinLnBrk="0" hangingPunct="1">
              <a:lnSpc>
                <a:spcPct val="100000"/>
              </a:lnSpc>
              <a:spcBef>
                <a:spcPts val="0"/>
              </a:spcBef>
              <a:spcAft>
                <a:spcPts val="0"/>
              </a:spcAft>
              <a:buClrTx/>
              <a:buSzTx/>
              <a:buFontTx/>
              <a:buNone/>
              <a:tabLst/>
              <a:defRPr/>
            </a:pPr>
            <a:endParaRPr lang="en-US" altLang="ja-JP"/>
          </a:p>
          <a:p>
            <a:pPr marL="0" marR="0" lvl="0" indent="0" defTabSz="914400" eaLnBrk="1" fontAlgn="auto" latinLnBrk="0" hangingPunct="1">
              <a:lnSpc>
                <a:spcPct val="100000"/>
              </a:lnSpc>
              <a:spcBef>
                <a:spcPts val="0"/>
              </a:spcBef>
              <a:spcAft>
                <a:spcPts val="0"/>
              </a:spcAft>
              <a:buClrTx/>
              <a:buSzTx/>
              <a:buFontTx/>
              <a:buNone/>
              <a:tabLst/>
              <a:defRPr/>
            </a:pPr>
            <a:endParaRPr lang="en-US" altLang="ja-JP"/>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ja-JP"/>
          </a:p>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a:p>
        </p:txBody>
      </p:sp>
      <p:grpSp>
        <p:nvGrpSpPr>
          <p:cNvPr id="6" name="図形グループ 5"/>
          <p:cNvGrpSpPr/>
          <p:nvPr/>
        </p:nvGrpSpPr>
        <p:grpSpPr>
          <a:xfrm>
            <a:off x="1456840" y="2806366"/>
            <a:ext cx="4076054" cy="2283627"/>
            <a:chOff x="1735810" y="3106521"/>
            <a:chExt cx="4076054" cy="2283627"/>
          </a:xfrm>
          <a:solidFill>
            <a:schemeClr val="accent1">
              <a:lumMod val="40000"/>
              <a:lumOff val="60000"/>
            </a:schemeClr>
          </a:solidFill>
        </p:grpSpPr>
        <p:sp>
          <p:nvSpPr>
            <p:cNvPr id="4" name="正方形/長方形 3"/>
            <p:cNvSpPr/>
            <p:nvPr/>
          </p:nvSpPr>
          <p:spPr>
            <a:xfrm>
              <a:off x="1735810" y="3425125"/>
              <a:ext cx="4076054" cy="196502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ja-JP" altLang="en-US" sz="2000">
                  <a:solidFill>
                    <a:schemeClr val="tx1"/>
                  </a:solidFill>
                </a:rPr>
                <a:t>アウトカウントが変わらないまま走者が進塁している場合</a:t>
              </a:r>
              <a:endParaRPr lang="en-US" altLang="ja-JP" sz="2000">
                <a:solidFill>
                  <a:schemeClr val="tx1"/>
                </a:solidFill>
              </a:endParaRPr>
            </a:p>
          </p:txBody>
        </p:sp>
        <p:sp>
          <p:nvSpPr>
            <p:cNvPr id="5" name="正方形/長方形 4"/>
            <p:cNvSpPr/>
            <p:nvPr/>
          </p:nvSpPr>
          <p:spPr>
            <a:xfrm>
              <a:off x="2703808" y="3106521"/>
              <a:ext cx="2140058" cy="70860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rPr>
                <a:t>流れが良い</a:t>
              </a:r>
            </a:p>
          </p:txBody>
        </p:sp>
      </p:grpSp>
      <p:grpSp>
        <p:nvGrpSpPr>
          <p:cNvPr id="10" name="図形グループ 9"/>
          <p:cNvGrpSpPr/>
          <p:nvPr/>
        </p:nvGrpSpPr>
        <p:grpSpPr>
          <a:xfrm>
            <a:off x="6500892" y="2792012"/>
            <a:ext cx="4076054" cy="2283627"/>
            <a:chOff x="1735810" y="3106521"/>
            <a:chExt cx="4076054" cy="2283627"/>
          </a:xfrm>
          <a:solidFill>
            <a:schemeClr val="accent1">
              <a:lumMod val="40000"/>
              <a:lumOff val="60000"/>
            </a:schemeClr>
          </a:solidFill>
        </p:grpSpPr>
        <p:sp>
          <p:nvSpPr>
            <p:cNvPr id="11" name="正方形/長方形 10"/>
            <p:cNvSpPr/>
            <p:nvPr/>
          </p:nvSpPr>
          <p:spPr>
            <a:xfrm>
              <a:off x="1735810" y="3425125"/>
              <a:ext cx="4076054" cy="196502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ja-JP" altLang="en-US" sz="2000">
                  <a:solidFill>
                    <a:schemeClr val="tx1"/>
                  </a:solidFill>
                </a:rPr>
                <a:t>走者が進塁しないまたは減少し、</a:t>
              </a:r>
              <a:endParaRPr lang="en-US" altLang="ja-JP" sz="2000">
                <a:solidFill>
                  <a:schemeClr val="tx1"/>
                </a:solidFill>
              </a:endParaRPr>
            </a:p>
            <a:p>
              <a:pPr algn="ctr">
                <a:defRPr/>
              </a:pPr>
              <a:r>
                <a:rPr lang="ja-JP" altLang="en-US" sz="2000">
                  <a:solidFill>
                    <a:schemeClr val="tx1"/>
                  </a:solidFill>
                </a:rPr>
                <a:t>かつアウトカウントが増える場合</a:t>
              </a:r>
            </a:p>
          </p:txBody>
        </p:sp>
        <p:sp>
          <p:nvSpPr>
            <p:cNvPr id="12" name="正方形/長方形 11"/>
            <p:cNvSpPr/>
            <p:nvPr/>
          </p:nvSpPr>
          <p:spPr>
            <a:xfrm>
              <a:off x="2703808" y="3106521"/>
              <a:ext cx="2140058" cy="70860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rPr>
                <a:t>流れが悪い</a:t>
              </a:r>
            </a:p>
          </p:txBody>
        </p:sp>
      </p:grpSp>
      <p:sp>
        <p:nvSpPr>
          <p:cNvPr id="13" name="テキスト ボックス 12"/>
          <p:cNvSpPr txBox="1"/>
          <p:nvPr/>
        </p:nvSpPr>
        <p:spPr>
          <a:xfrm>
            <a:off x="838200" y="5436036"/>
            <a:ext cx="4987263" cy="523220"/>
          </a:xfrm>
          <a:prstGeom prst="rect">
            <a:avLst/>
          </a:prstGeom>
          <a:noFill/>
        </p:spPr>
        <p:txBody>
          <a:bodyPr wrap="none" rtlCol="0" anchor="t">
            <a:spAutoFit/>
          </a:bodyPr>
          <a:lstStyle/>
          <a:p>
            <a:r>
              <a:rPr kumimoji="1" lang="ja-JP" altLang="en-US" sz="2800"/>
              <a:t>今回、流れと</a:t>
            </a:r>
            <a:r>
              <a:rPr kumimoji="1" lang="en-US" altLang="ja-JP" sz="2800"/>
              <a:t>PM</a:t>
            </a:r>
            <a:r>
              <a:rPr kumimoji="1" lang="ja-JP" altLang="en-US" sz="2800"/>
              <a:t>を同一</a:t>
            </a:r>
            <a:r>
              <a:rPr lang="ja-JP" altLang="en-US" sz="2800"/>
              <a:t>視</a:t>
            </a:r>
            <a:r>
              <a:rPr kumimoji="1" lang="ja-JP" altLang="en-US" sz="2800"/>
              <a:t>する</a:t>
            </a:r>
          </a:p>
        </p:txBody>
      </p:sp>
    </p:spTree>
    <p:extLst>
      <p:ext uri="{BB962C8B-B14F-4D97-AF65-F5344CB8AC3E}">
        <p14:creationId xmlns:p14="http://schemas.microsoft.com/office/powerpoint/2010/main" val="791213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2EB64-C2AC-4C30-B8C5-880A3ADE3295}"/>
              </a:ext>
            </a:extLst>
          </p:cNvPr>
          <p:cNvSpPr>
            <a:spLocks noGrp="1"/>
          </p:cNvSpPr>
          <p:nvPr>
            <p:ph type="title"/>
          </p:nvPr>
        </p:nvSpPr>
        <p:spPr/>
        <p:txBody>
          <a:bodyPr/>
          <a:lstStyle/>
          <a:p>
            <a:r>
              <a:rPr lang="ja-JP" altLang="en-US">
                <a:latin typeface="メイリオ"/>
                <a:ea typeface="メイリオ"/>
              </a:rPr>
              <a:t>1-B. PM測定手法</a:t>
            </a:r>
            <a:endParaRPr kumimoji="1" lang="ja-JP" altLang="en-US"/>
          </a:p>
        </p:txBody>
      </p:sp>
      <p:sp>
        <p:nvSpPr>
          <p:cNvPr id="3" name="コンテンツ プレースホルダー 2">
            <a:extLst>
              <a:ext uri="{FF2B5EF4-FFF2-40B4-BE49-F238E27FC236}">
                <a16:creationId xmlns:a16="http://schemas.microsoft.com/office/drawing/2014/main" id="{B056F8C7-3F9B-4876-8B3D-C9DE515373C0}"/>
              </a:ext>
            </a:extLst>
          </p:cNvPr>
          <p:cNvSpPr>
            <a:spLocks noGrp="1"/>
          </p:cNvSpPr>
          <p:nvPr>
            <p:ph idx="1"/>
          </p:nvPr>
        </p:nvSpPr>
        <p:spPr/>
        <p:txBody>
          <a:bodyPr vert="horz" lIns="91440" tIns="45720" rIns="91440" bIns="45720" rtlCol="0" anchor="t">
            <a:normAutofit/>
          </a:bodyPr>
          <a:lstStyle/>
          <a:p>
            <a:r>
              <a:rPr lang="ja-JP" altLang="en-US">
                <a:latin typeface="メイリオ"/>
                <a:ea typeface="メイリオ"/>
              </a:rPr>
              <a:t>従来の問題点：</a:t>
            </a:r>
            <a:r>
              <a:rPr lang="ja-JP" b="1" u="sng">
                <a:latin typeface="メイリオ"/>
                <a:ea typeface="メイリオ"/>
              </a:rPr>
              <a:t>完全に主観を排除できているのか</a:t>
            </a:r>
            <a:r>
              <a:rPr lang="ja-JP">
                <a:latin typeface="メイリオ"/>
                <a:ea typeface="メイリオ"/>
              </a:rPr>
              <a:t>という点</a:t>
            </a:r>
            <a:endParaRPr lang="ja-JP" b="1" u="sng">
              <a:latin typeface="メイリオ"/>
              <a:ea typeface="メイリオ"/>
            </a:endParaRPr>
          </a:p>
          <a:p>
            <a:endParaRPr lang="ja-JP" altLang="en-US" b="1" u="sng">
              <a:latin typeface="メイリオ"/>
              <a:ea typeface="メイリオ"/>
            </a:endParaRPr>
          </a:p>
          <a:p>
            <a:r>
              <a:rPr lang="ja-JP" altLang="en-US">
                <a:latin typeface="メイリオ"/>
                <a:ea typeface="メイリオ"/>
              </a:rPr>
              <a:t>これを解決するため、前項で述べたように</a:t>
            </a:r>
            <a:br>
              <a:rPr lang="ja-JP" altLang="en-US">
                <a:latin typeface="メイリオ"/>
                <a:ea typeface="メイリオ"/>
              </a:rPr>
            </a:br>
            <a:r>
              <a:rPr lang="ja-JP" altLang="en-US">
                <a:latin typeface="メイリオ"/>
                <a:ea typeface="メイリオ"/>
              </a:rPr>
              <a:t>『明らかに流れが良いor悪いものだけ考える』</a:t>
            </a:r>
          </a:p>
          <a:p>
            <a:endParaRPr lang="ja-JP" altLang="en-US">
              <a:latin typeface="メイリオ"/>
              <a:ea typeface="メイリオ"/>
            </a:endParaRPr>
          </a:p>
          <a:p>
            <a:pPr marL="0" indent="0">
              <a:buNone/>
            </a:pPr>
            <a:endParaRPr lang="ja-JP" altLang="en-US">
              <a:latin typeface="メイリオ"/>
              <a:ea typeface="メイリオ"/>
            </a:endParaRPr>
          </a:p>
        </p:txBody>
      </p:sp>
    </p:spTree>
    <p:extLst>
      <p:ext uri="{BB962C8B-B14F-4D97-AF65-F5344CB8AC3E}">
        <p14:creationId xmlns:p14="http://schemas.microsoft.com/office/powerpoint/2010/main" val="2569983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CB41CE-12AF-4BCC-AB5B-4027F03AB9B3}"/>
              </a:ext>
            </a:extLst>
          </p:cNvPr>
          <p:cNvSpPr>
            <a:spLocks noGrp="1"/>
          </p:cNvSpPr>
          <p:nvPr>
            <p:ph type="title"/>
          </p:nvPr>
        </p:nvSpPr>
        <p:spPr>
          <a:xfrm>
            <a:off x="716221" y="582208"/>
            <a:ext cx="10515600" cy="1325563"/>
          </a:xfrm>
        </p:spPr>
        <p:txBody>
          <a:bodyPr/>
          <a:lstStyle/>
          <a:p>
            <a:r>
              <a:rPr lang="ja-JP" altLang="en-US">
                <a:latin typeface="メイリオ"/>
                <a:ea typeface="メイリオ"/>
              </a:rPr>
              <a:t>1-C. </a:t>
            </a:r>
            <a:r>
              <a:rPr lang="ja-JP">
                <a:latin typeface="メイリオ"/>
                <a:ea typeface="メイリオ"/>
              </a:rPr>
              <a:t>野球の題材としての妥当性</a:t>
            </a:r>
            <a:endParaRPr kumimoji="1" lang="ja-JP" altLang="en-US"/>
          </a:p>
        </p:txBody>
      </p:sp>
      <p:sp>
        <p:nvSpPr>
          <p:cNvPr id="3" name="コンテンツ プレースホルダー 2">
            <a:extLst>
              <a:ext uri="{FF2B5EF4-FFF2-40B4-BE49-F238E27FC236}">
                <a16:creationId xmlns:a16="http://schemas.microsoft.com/office/drawing/2014/main" id="{A30F31C5-939C-4E36-90CC-57B02FDD2225}"/>
              </a:ext>
            </a:extLst>
          </p:cNvPr>
          <p:cNvSpPr>
            <a:spLocks noGrp="1"/>
          </p:cNvSpPr>
          <p:nvPr>
            <p:ph idx="1"/>
          </p:nvPr>
        </p:nvSpPr>
        <p:spPr>
          <a:xfrm>
            <a:off x="687467" y="1244990"/>
            <a:ext cx="10573108" cy="4811413"/>
          </a:xfrm>
        </p:spPr>
        <p:txBody>
          <a:bodyPr vert="horz" lIns="91440" tIns="45720" rIns="91440" bIns="45720" rtlCol="0" anchor="t">
            <a:normAutofit/>
          </a:bodyPr>
          <a:lstStyle/>
          <a:p>
            <a:pPr>
              <a:lnSpc>
                <a:spcPct val="120000"/>
              </a:lnSpc>
              <a:buClr>
                <a:schemeClr val="tx1"/>
              </a:buClr>
            </a:pPr>
            <a:endParaRPr lang="ja-JP" altLang="en-US" b="1">
              <a:solidFill>
                <a:srgbClr val="0070C0"/>
              </a:solidFill>
              <a:latin typeface="メイリオ"/>
              <a:ea typeface="メイリオ"/>
            </a:endParaRPr>
          </a:p>
          <a:p>
            <a:pPr marL="0" indent="0">
              <a:lnSpc>
                <a:spcPct val="120000"/>
              </a:lnSpc>
              <a:buClr>
                <a:schemeClr val="tx1"/>
              </a:buClr>
              <a:buNone/>
            </a:pPr>
            <a:r>
              <a:rPr lang="en-US" altLang="ja-JP" b="1">
                <a:solidFill>
                  <a:srgbClr val="0070C0"/>
                </a:solidFill>
                <a:latin typeface="メイリオ"/>
                <a:ea typeface="メイリオ"/>
              </a:rPr>
              <a:t>1. </a:t>
            </a:r>
            <a:r>
              <a:rPr lang="ja-JP" b="1">
                <a:solidFill>
                  <a:srgbClr val="0070C0"/>
                </a:solidFill>
                <a:latin typeface="メイリオ"/>
                <a:ea typeface="メイリオ"/>
              </a:rPr>
              <a:t>モチベーションなどが反映されやすい題材か</a:t>
            </a:r>
            <a:r>
              <a:rPr lang="ja-JP">
                <a:latin typeface="メイリオ"/>
                <a:ea typeface="メイリオ"/>
              </a:rPr>
              <a:t>どうか</a:t>
            </a:r>
            <a:br>
              <a:rPr lang="ja-JP">
                <a:latin typeface="メイリオ"/>
                <a:ea typeface="メイリオ"/>
              </a:rPr>
            </a:br>
            <a:endParaRPr lang="en-US" altLang="ja-JP">
              <a:latin typeface="メイリオ"/>
              <a:ea typeface="メイリオ"/>
            </a:endParaRPr>
          </a:p>
          <a:p>
            <a:pPr marL="0" indent="0">
              <a:lnSpc>
                <a:spcPct val="120000"/>
              </a:lnSpc>
              <a:buClr>
                <a:schemeClr val="tx1"/>
              </a:buClr>
              <a:buNone/>
            </a:pPr>
            <a:r>
              <a:rPr lang="ja-JP" altLang="en-US">
                <a:latin typeface="メイリオ"/>
                <a:ea typeface="メイリオ"/>
              </a:rPr>
              <a:t>下部組織も充実しており、競争の激しさを踏まえると技術力の分散は大きくないはず</a:t>
            </a:r>
          </a:p>
          <a:p>
            <a:pPr marL="0" indent="0">
              <a:lnSpc>
                <a:spcPct val="120000"/>
              </a:lnSpc>
              <a:buClr>
                <a:schemeClr val="tx1"/>
              </a:buClr>
              <a:buNone/>
            </a:pPr>
            <a:r>
              <a:rPr lang="ja-JP" altLang="en-US">
                <a:latin typeface="メイリオ"/>
                <a:ea typeface="メイリオ"/>
              </a:rPr>
              <a:t>⇨各打席での選手のモチベーションが反映されやすい、と言える</a:t>
            </a:r>
            <a:br>
              <a:rPr lang="ja-JP">
                <a:latin typeface="メイリオ"/>
                <a:ea typeface="メイリオ"/>
              </a:rPr>
            </a:br>
            <a:endParaRPr lang="ja-JP">
              <a:latin typeface="メイリオ"/>
              <a:ea typeface="メイリオ"/>
            </a:endParaRPr>
          </a:p>
        </p:txBody>
      </p:sp>
    </p:spTree>
    <p:extLst>
      <p:ext uri="{BB962C8B-B14F-4D97-AF65-F5344CB8AC3E}">
        <p14:creationId xmlns:p14="http://schemas.microsoft.com/office/powerpoint/2010/main" val="2543900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CB41CE-12AF-4BCC-AB5B-4027F03AB9B3}"/>
              </a:ext>
            </a:extLst>
          </p:cNvPr>
          <p:cNvSpPr>
            <a:spLocks noGrp="1"/>
          </p:cNvSpPr>
          <p:nvPr>
            <p:ph type="title"/>
          </p:nvPr>
        </p:nvSpPr>
        <p:spPr>
          <a:xfrm>
            <a:off x="732755" y="282101"/>
            <a:ext cx="10515600" cy="1325563"/>
          </a:xfrm>
        </p:spPr>
        <p:txBody>
          <a:bodyPr/>
          <a:lstStyle/>
          <a:p>
            <a:r>
              <a:rPr lang="ja-JP" altLang="en-US">
                <a:latin typeface="メイリオ"/>
                <a:ea typeface="メイリオ"/>
              </a:rPr>
              <a:t>1-C. </a:t>
            </a:r>
            <a:r>
              <a:rPr lang="ja-JP">
                <a:latin typeface="メイリオ"/>
                <a:ea typeface="メイリオ"/>
              </a:rPr>
              <a:t>野球の題材としての妥当性</a:t>
            </a:r>
            <a:endParaRPr kumimoji="1" lang="ja-JP" altLang="en-US"/>
          </a:p>
        </p:txBody>
      </p:sp>
      <p:sp>
        <p:nvSpPr>
          <p:cNvPr id="3" name="コンテンツ プレースホルダー 2">
            <a:extLst>
              <a:ext uri="{FF2B5EF4-FFF2-40B4-BE49-F238E27FC236}">
                <a16:creationId xmlns:a16="http://schemas.microsoft.com/office/drawing/2014/main" id="{A30F31C5-939C-4E36-90CC-57B02FDD2225}"/>
              </a:ext>
            </a:extLst>
          </p:cNvPr>
          <p:cNvSpPr>
            <a:spLocks noGrp="1"/>
          </p:cNvSpPr>
          <p:nvPr>
            <p:ph idx="1"/>
          </p:nvPr>
        </p:nvSpPr>
        <p:spPr>
          <a:xfrm>
            <a:off x="992267" y="1607664"/>
            <a:ext cx="9996576" cy="4811413"/>
          </a:xfrm>
        </p:spPr>
        <p:txBody>
          <a:bodyPr vert="horz" lIns="91440" tIns="45720" rIns="91440" bIns="45720" rtlCol="0" anchor="t">
            <a:normAutofit fontScale="92500" lnSpcReduction="10000"/>
          </a:bodyPr>
          <a:lstStyle/>
          <a:p>
            <a:pPr marL="0" indent="0">
              <a:lnSpc>
                <a:spcPct val="120000"/>
              </a:lnSpc>
              <a:buClr>
                <a:schemeClr val="tx1"/>
              </a:buClr>
              <a:buNone/>
            </a:pPr>
            <a:r>
              <a:rPr lang="en-US" altLang="ja-JP" b="1">
                <a:solidFill>
                  <a:srgbClr val="0070C0"/>
                </a:solidFill>
                <a:latin typeface="メイリオ"/>
                <a:ea typeface="メイリオ"/>
              </a:rPr>
              <a:t>2. </a:t>
            </a:r>
            <a:r>
              <a:rPr lang="ja-JP" b="1">
                <a:solidFill>
                  <a:srgbClr val="0070C0"/>
                </a:solidFill>
                <a:latin typeface="メイリオ"/>
                <a:ea typeface="メイリオ"/>
              </a:rPr>
              <a:t>他の環境的要因がより大きな因子となっていないか</a:t>
            </a:r>
            <a:r>
              <a:rPr lang="ja-JP">
                <a:latin typeface="メイリオ"/>
                <a:ea typeface="メイリオ"/>
              </a:rPr>
              <a:t>どうか</a:t>
            </a:r>
            <a:br>
              <a:rPr lang="ja-JP">
                <a:latin typeface="メイリオ"/>
                <a:ea typeface="メイリオ"/>
              </a:rPr>
            </a:br>
            <a:br>
              <a:rPr lang="ja-JP">
                <a:latin typeface="メイリオ"/>
                <a:ea typeface="メイリオ"/>
              </a:rPr>
            </a:br>
            <a:r>
              <a:rPr lang="ja-JP">
                <a:latin typeface="メイリオ"/>
                <a:ea typeface="メイリオ"/>
              </a:rPr>
              <a:t>先行研究題材のサッカーやバレーボールよりも、</a:t>
            </a:r>
            <a:br>
              <a:rPr lang="ja-JP">
                <a:latin typeface="メイリオ"/>
                <a:ea typeface="メイリオ"/>
              </a:rPr>
            </a:br>
            <a:r>
              <a:rPr lang="ja-JP">
                <a:latin typeface="メイリオ"/>
                <a:ea typeface="メイリオ"/>
              </a:rPr>
              <a:t>今回の</a:t>
            </a:r>
            <a:r>
              <a:rPr lang="ja-JP" altLang="en-US">
                <a:latin typeface="メイリオ"/>
                <a:ea typeface="メイリオ"/>
              </a:rPr>
              <a:t>野球</a:t>
            </a:r>
            <a:r>
              <a:rPr lang="ja-JP">
                <a:latin typeface="メイリオ"/>
                <a:ea typeface="メイリオ"/>
              </a:rPr>
              <a:t>の方がベストな調査対象</a:t>
            </a:r>
            <a:br>
              <a:rPr lang="ja-JP">
                <a:latin typeface="メイリオ"/>
                <a:ea typeface="メイリオ"/>
              </a:rPr>
            </a:br>
            <a:br>
              <a:rPr lang="ja-JP">
                <a:latin typeface="メイリオ"/>
                <a:ea typeface="メイリオ"/>
              </a:rPr>
            </a:br>
            <a:r>
              <a:rPr lang="ja-JP">
                <a:latin typeface="メイリオ"/>
                <a:ea typeface="メイリオ"/>
              </a:rPr>
              <a:t>チームスポーツで変数は多いものの、プレー段階において変数はきちんと固定されており(塁の状況、スコア差、イニング数など)そのため戦略の決定に</a:t>
            </a:r>
            <a:r>
              <a:rPr lang="ja-JP" b="1">
                <a:solidFill>
                  <a:srgbClr val="0070C0"/>
                </a:solidFill>
                <a:latin typeface="メイリオ"/>
                <a:ea typeface="メイリオ"/>
              </a:rPr>
              <a:t>ブレがない</a:t>
            </a:r>
            <a:br>
              <a:rPr lang="ja-JP" b="1">
                <a:solidFill>
                  <a:srgbClr val="0070C0"/>
                </a:solidFill>
                <a:latin typeface="メイリオ"/>
                <a:ea typeface="メイリオ"/>
              </a:rPr>
            </a:br>
            <a:br>
              <a:rPr lang="ja-JP" b="1">
                <a:solidFill>
                  <a:srgbClr val="0070C0"/>
                </a:solidFill>
                <a:latin typeface="メイリオ"/>
                <a:ea typeface="メイリオ"/>
              </a:rPr>
            </a:br>
            <a:r>
              <a:rPr lang="ja-JP">
                <a:latin typeface="メイリオ"/>
                <a:ea typeface="メイリオ"/>
              </a:rPr>
              <a:t>→その選手</a:t>
            </a:r>
            <a:r>
              <a:rPr lang="ja-JP" altLang="en-US">
                <a:latin typeface="メイリオ"/>
                <a:ea typeface="メイリオ"/>
              </a:rPr>
              <a:t>の</a:t>
            </a:r>
            <a:r>
              <a:rPr lang="en-US" altLang="ja-JP">
                <a:latin typeface="メイリオ"/>
                <a:ea typeface="メイリオ"/>
              </a:rPr>
              <a:t>PM</a:t>
            </a:r>
            <a:r>
              <a:rPr lang="ja-JP">
                <a:latin typeface="メイリオ"/>
                <a:ea typeface="メイリオ"/>
              </a:rPr>
              <a:t>が多変数より影響因子として際立</a:t>
            </a:r>
            <a:r>
              <a:rPr lang="ja-JP" altLang="en-US">
                <a:latin typeface="メイリオ"/>
                <a:ea typeface="メイリオ"/>
              </a:rPr>
              <a:t>つ</a:t>
            </a:r>
            <a:endParaRPr lang="ja-JP">
              <a:latin typeface="メイリオ"/>
              <a:ea typeface="メイリオ"/>
            </a:endParaRPr>
          </a:p>
        </p:txBody>
      </p:sp>
    </p:spTree>
    <p:extLst>
      <p:ext uri="{BB962C8B-B14F-4D97-AF65-F5344CB8AC3E}">
        <p14:creationId xmlns:p14="http://schemas.microsoft.com/office/powerpoint/2010/main" val="1036631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5283" y="580827"/>
            <a:ext cx="10515600" cy="1325563"/>
          </a:xfrm>
        </p:spPr>
        <p:txBody>
          <a:bodyPr/>
          <a:lstStyle/>
          <a:p>
            <a:r>
              <a:rPr lang="ja-JP" altLang="en-US"/>
              <a:t>2. 分析手順　-  使用</a:t>
            </a:r>
            <a:r>
              <a:rPr kumimoji="1" lang="ja-JP" altLang="en-US"/>
              <a:t>データ</a:t>
            </a:r>
          </a:p>
        </p:txBody>
      </p:sp>
      <p:sp>
        <p:nvSpPr>
          <p:cNvPr id="3" name="コンテンツ プレースホルダー 2"/>
          <p:cNvSpPr>
            <a:spLocks noGrp="1"/>
          </p:cNvSpPr>
          <p:nvPr>
            <p:ph idx="1"/>
          </p:nvPr>
        </p:nvSpPr>
        <p:spPr>
          <a:xfrm>
            <a:off x="445283" y="1673114"/>
            <a:ext cx="9520158" cy="3450613"/>
          </a:xfrm>
        </p:spPr>
        <p:txBody>
          <a:bodyPr/>
          <a:lstStyle/>
          <a:p>
            <a:pPr marL="0" indent="0">
              <a:lnSpc>
                <a:spcPct val="100000"/>
              </a:lnSpc>
              <a:buNone/>
            </a:pPr>
            <a:r>
              <a:rPr lang="en-US" altLang="ja-JP"/>
              <a:t>D</a:t>
            </a:r>
            <a:r>
              <a:rPr lang="ja-JP" altLang="en-US"/>
              <a:t>メニュースポーツのイニング速報</a:t>
            </a:r>
            <a:br>
              <a:rPr lang="en-US" altLang="ja-JP">
                <a:hlinkClick r:id="rId2"/>
              </a:rPr>
            </a:br>
            <a:r>
              <a:rPr lang="en-US" altLang="ja-JP"/>
              <a:t> </a:t>
            </a:r>
            <a:r>
              <a:rPr lang="en-US" altLang="ja-JP">
                <a:hlinkClick r:id="rId3"/>
              </a:rPr>
              <a:t>https://baseball.sports.smt.docomo.ne.jp/mlb/</a:t>
            </a:r>
            <a:endParaRPr lang="en-US" altLang="ja-JP"/>
          </a:p>
          <a:p>
            <a:pPr marL="0" indent="0">
              <a:lnSpc>
                <a:spcPct val="100000"/>
              </a:lnSpc>
              <a:buNone/>
            </a:pPr>
            <a:endParaRPr lang="en-US" altLang="ja-JP"/>
          </a:p>
          <a:p>
            <a:pPr marL="0" indent="0">
              <a:lnSpc>
                <a:spcPct val="100000"/>
              </a:lnSpc>
              <a:buNone/>
            </a:pPr>
            <a:r>
              <a:rPr lang="en-US" altLang="ja-JP"/>
              <a:t>2</a:t>
            </a:r>
            <a:r>
              <a:rPr lang="ja-JP" altLang="en-US"/>
              <a:t>年分</a:t>
            </a:r>
            <a:r>
              <a:rPr lang="en-US" altLang="ja-JP"/>
              <a:t>(2017/2018)</a:t>
            </a:r>
            <a:r>
              <a:rPr lang="ja-JP" altLang="en-US"/>
              <a:t>の</a:t>
            </a:r>
            <a:r>
              <a:rPr lang="en-US" altLang="ja-JP"/>
              <a:t>MLB</a:t>
            </a:r>
            <a:r>
              <a:rPr lang="ja-JP" altLang="en-US"/>
              <a:t>全試合</a:t>
            </a:r>
            <a:r>
              <a:rPr lang="en-US" altLang="ja-JP"/>
              <a:t>(4932</a:t>
            </a:r>
            <a:r>
              <a:rPr lang="ja-JP" altLang="en-US"/>
              <a:t>試合</a:t>
            </a:r>
            <a:r>
              <a:rPr lang="en-US" altLang="ja-JP"/>
              <a:t>)</a:t>
            </a:r>
          </a:p>
        </p:txBody>
      </p:sp>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3356" y="1666285"/>
            <a:ext cx="4004923" cy="2322622"/>
          </a:xfrm>
          <a:prstGeom prst="rect">
            <a:avLst/>
          </a:prstGeom>
        </p:spPr>
      </p:pic>
      <p:pic>
        <p:nvPicPr>
          <p:cNvPr id="5" name="図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867" y="4411583"/>
            <a:ext cx="9850265" cy="2110771"/>
          </a:xfrm>
          <a:prstGeom prst="rect">
            <a:avLst/>
          </a:prstGeom>
        </p:spPr>
      </p:pic>
    </p:spTree>
    <p:extLst>
      <p:ext uri="{BB962C8B-B14F-4D97-AF65-F5344CB8AC3E}">
        <p14:creationId xmlns:p14="http://schemas.microsoft.com/office/powerpoint/2010/main" val="126242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62001" y="803325"/>
            <a:ext cx="5314536" cy="1325563"/>
          </a:xfrm>
        </p:spPr>
        <p:txBody>
          <a:bodyPr/>
          <a:lstStyle/>
          <a:p>
            <a:r>
              <a:rPr lang="ja-JP" altLang="en-US">
                <a:latin typeface="メイリオ"/>
                <a:ea typeface="メイリオ"/>
              </a:rPr>
              <a:t>研究過程</a:t>
            </a:r>
            <a:endParaRPr kumimoji="1" lang="ja-JP" altLang="en-US"/>
          </a:p>
        </p:txBody>
      </p:sp>
      <p:sp>
        <p:nvSpPr>
          <p:cNvPr id="3" name="コンテンツ プレースホルダー 2"/>
          <p:cNvSpPr>
            <a:spLocks noGrp="1"/>
          </p:cNvSpPr>
          <p:nvPr>
            <p:ph idx="1"/>
          </p:nvPr>
        </p:nvSpPr>
        <p:spPr>
          <a:xfrm>
            <a:off x="762000" y="2279018"/>
            <a:ext cx="5314543" cy="3375920"/>
          </a:xfrm>
        </p:spPr>
        <p:txBody>
          <a:bodyPr vert="horz" lIns="91440" tIns="45720" rIns="91440" bIns="45720" rtlCol="0" anchor="t">
            <a:normAutofit/>
          </a:bodyPr>
          <a:lstStyle/>
          <a:p>
            <a:pPr marL="514350" indent="-514350">
              <a:buFont typeface="+mj-lt"/>
              <a:buAutoNum type="arabicPeriod"/>
            </a:pPr>
            <a:r>
              <a:rPr lang="ja-JP" altLang="en-US" sz="3600">
                <a:latin typeface="メイリオ"/>
                <a:ea typeface="メイリオ"/>
              </a:rPr>
              <a:t>問題意識</a:t>
            </a:r>
            <a:endParaRPr kumimoji="1" lang="en-US" altLang="ja-JP"/>
          </a:p>
          <a:p>
            <a:pPr marL="514350" indent="-514350">
              <a:buFont typeface="+mj-lt"/>
              <a:buAutoNum type="arabicPeriod"/>
            </a:pPr>
            <a:r>
              <a:rPr lang="ja-JP" altLang="en-US" sz="3600">
                <a:latin typeface="メイリオ"/>
                <a:ea typeface="メイリオ"/>
              </a:rPr>
              <a:t>先行研究</a:t>
            </a:r>
            <a:endParaRPr lang="en-US" altLang="ja-JP"/>
          </a:p>
          <a:p>
            <a:pPr marL="514350" indent="-514350">
              <a:buFont typeface="+mj-lt"/>
              <a:buAutoNum type="arabicPeriod"/>
            </a:pPr>
            <a:r>
              <a:rPr lang="ja-JP" altLang="en-US" sz="3600">
                <a:latin typeface="メイリオ"/>
                <a:ea typeface="メイリオ"/>
              </a:rPr>
              <a:t>本論</a:t>
            </a:r>
            <a:endParaRPr lang="ja-JP" altLang="en-US" sz="1800">
              <a:latin typeface="メイリオ"/>
              <a:ea typeface="メイリオ"/>
            </a:endParaRPr>
          </a:p>
          <a:p>
            <a:pPr marL="514350" indent="-514350">
              <a:buFont typeface="+mj-lt"/>
              <a:buAutoNum type="arabicPeriod"/>
            </a:pPr>
            <a:endParaRPr kumimoji="1" lang="ja-JP" altLang="en-US"/>
          </a:p>
        </p:txBody>
      </p:sp>
      <p:sp>
        <p:nvSpPr>
          <p:cNvPr id="15"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id="{9569BA84-D200-4CFA-9181-5C0A0431CAE9}"/>
              </a:ext>
            </a:extLst>
          </p:cNvPr>
          <p:cNvPicPr>
            <a:picLocks noChangeAspect="1"/>
          </p:cNvPicPr>
          <p:nvPr/>
        </p:nvPicPr>
        <p:blipFill rotWithShape="1">
          <a:blip r:embed="rId2"/>
          <a:srcRect r="2" b="3361"/>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93639624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483235"/>
            <a:ext cx="10515600" cy="1325563"/>
          </a:xfrm>
        </p:spPr>
        <p:txBody>
          <a:bodyPr/>
          <a:lstStyle/>
          <a:p>
            <a:r>
              <a:rPr lang="ja-JP" altLang="en-US"/>
              <a:t>2. 分析手順　-  </a:t>
            </a:r>
            <a:r>
              <a:rPr kumimoji="1" lang="ja-JP" altLang="en-US"/>
              <a:t>データ</a:t>
            </a:r>
            <a:r>
              <a:rPr lang="ja-JP" altLang="en-US">
                <a:cs typeface="Calibri"/>
              </a:rPr>
              <a:t>処理</a:t>
            </a:r>
            <a:r>
              <a:rPr lang="ja-JP" altLang="en-US">
                <a:latin typeface="メイリオ"/>
                <a:ea typeface="メイリオ"/>
              </a:rPr>
              <a:t>手順</a:t>
            </a:r>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867" y="1705065"/>
            <a:ext cx="9850265" cy="2110771"/>
          </a:xfrm>
          <a:prstGeom prst="rect">
            <a:avLst/>
          </a:prstGeom>
        </p:spPr>
      </p:pic>
      <p:sp>
        <p:nvSpPr>
          <p:cNvPr id="7" name="フレーム 6"/>
          <p:cNvSpPr/>
          <p:nvPr/>
        </p:nvSpPr>
        <p:spPr>
          <a:xfrm>
            <a:off x="1836519" y="2385151"/>
            <a:ext cx="760638" cy="1482141"/>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右カーブ矢印 8"/>
          <p:cNvSpPr/>
          <p:nvPr/>
        </p:nvSpPr>
        <p:spPr>
          <a:xfrm rot="20073279">
            <a:off x="1040922" y="4095600"/>
            <a:ext cx="786062" cy="1412226"/>
          </a:xfrm>
          <a:prstGeom prst="curvedRightArrow">
            <a:avLst>
              <a:gd name="adj1" fmla="val 25000"/>
              <a:gd name="adj2" fmla="val 65386"/>
              <a:gd name="adj3" fmla="val 5241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mc:Choice xmlns:a14="http://schemas.microsoft.com/office/drawing/2010/main" Requires="a14">
          <p:sp>
            <p:nvSpPr>
              <p:cNvPr id="10" name="テキスト ボックス 9"/>
              <p:cNvSpPr txBox="1"/>
              <p:nvPr/>
            </p:nvSpPr>
            <p:spPr>
              <a:xfrm>
                <a:off x="2253358" y="4968541"/>
                <a:ext cx="7699202" cy="954107"/>
              </a:xfrm>
              <a:prstGeom prst="rect">
                <a:avLst/>
              </a:prstGeom>
              <a:solidFill>
                <a:schemeClr val="accent5">
                  <a:lumMod val="60000"/>
                  <a:lumOff val="40000"/>
                </a:schemeClr>
              </a:solidFill>
            </p:spPr>
            <p:txBody>
              <a:bodyPr wrap="square" rtlCol="0">
                <a:spAutoFit/>
              </a:bodyPr>
              <a:lstStyle/>
              <a:p>
                <a:r>
                  <a:rPr kumimoji="1" lang="en-US" altLang="ja-JP" sz="2800"/>
                  <a:t>(</a:t>
                </a:r>
                <a14:m>
                  <m:oMath xmlns:m="http://schemas.openxmlformats.org/officeDocument/2006/math">
                    <m:sSub>
                      <m:sSubPr>
                        <m:ctrlPr>
                          <a:rPr lang="en-US" altLang="ja-JP" sz="2800" i="1">
                            <a:latin typeface="Cambria Math" panose="02040503050406030204" pitchFamily="18" charset="0"/>
                          </a:rPr>
                        </m:ctrlPr>
                      </m:sSubPr>
                      <m:e>
                        <m:r>
                          <m:rPr>
                            <m:sty m:val="p"/>
                          </m:rPr>
                          <a:rPr lang="en-US" altLang="ja-JP" sz="2800" i="1">
                            <a:latin typeface="Cambria Math" charset="0"/>
                          </a:rPr>
                          <m:t>S</m:t>
                        </m:r>
                      </m:e>
                      <m:sub>
                        <m:r>
                          <m:rPr>
                            <m:sty m:val="p"/>
                          </m:rPr>
                          <a:rPr lang="en-US" altLang="ja-JP" sz="2800" i="1">
                            <a:latin typeface="Cambria Math" charset="0"/>
                          </a:rPr>
                          <m:t>t</m:t>
                        </m:r>
                        <m:r>
                          <a:rPr lang="en-US" altLang="ja-JP" sz="2800" b="0" i="1" smtClean="0">
                            <a:latin typeface="Cambria Math" charset="0"/>
                          </a:rPr>
                          <m:t>−1</m:t>
                        </m:r>
                      </m:sub>
                    </m:sSub>
                  </m:oMath>
                </a14:m>
                <a:r>
                  <a:rPr kumimoji="1" lang="en-US" altLang="ja-JP" sz="2800"/>
                  <a:t>, </a:t>
                </a:r>
                <a14:m>
                  <m:oMath xmlns:m="http://schemas.openxmlformats.org/officeDocument/2006/math">
                    <m:sSub>
                      <m:sSubPr>
                        <m:ctrlPr>
                          <a:rPr lang="en-US" altLang="ja-JP" sz="2800" i="1">
                            <a:latin typeface="Cambria Math" panose="02040503050406030204" pitchFamily="18" charset="0"/>
                          </a:rPr>
                        </m:ctrlPr>
                      </m:sSubPr>
                      <m:e>
                        <m:r>
                          <m:rPr>
                            <m:sty m:val="p"/>
                          </m:rPr>
                          <a:rPr lang="en-US" altLang="ja-JP" sz="2800" i="1">
                            <a:latin typeface="Cambria Math" charset="0"/>
                          </a:rPr>
                          <m:t>S</m:t>
                        </m:r>
                      </m:e>
                      <m:sub>
                        <m:r>
                          <m:rPr>
                            <m:sty m:val="p"/>
                          </m:rPr>
                          <a:rPr lang="en-US" altLang="ja-JP" sz="2800" i="1">
                            <a:latin typeface="Cambria Math" charset="0"/>
                          </a:rPr>
                          <m:t>t</m:t>
                        </m:r>
                      </m:sub>
                    </m:sSub>
                  </m:oMath>
                </a14:m>
                <a:r>
                  <a:rPr kumimoji="1" lang="en-US" altLang="ja-JP" sz="2800"/>
                  <a:t>, </a:t>
                </a:r>
                <a14:m>
                  <m:oMath xmlns:m="http://schemas.openxmlformats.org/officeDocument/2006/math">
                    <m:sSub>
                      <m:sSubPr>
                        <m:ctrlPr>
                          <a:rPr lang="en-US" altLang="ja-JP" sz="2800" i="1">
                            <a:latin typeface="Cambria Math" panose="02040503050406030204" pitchFamily="18" charset="0"/>
                          </a:rPr>
                        </m:ctrlPr>
                      </m:sSubPr>
                      <m:e>
                        <m:r>
                          <m:rPr>
                            <m:sty m:val="p"/>
                          </m:rPr>
                          <a:rPr lang="en-US" altLang="ja-JP" sz="2800" i="1">
                            <a:latin typeface="Cambria Math" charset="0"/>
                          </a:rPr>
                          <m:t>S</m:t>
                        </m:r>
                      </m:e>
                      <m:sub>
                        <m:r>
                          <m:rPr>
                            <m:sty m:val="p"/>
                          </m:rPr>
                          <a:rPr lang="en-US" altLang="ja-JP" sz="2800" i="1">
                            <a:latin typeface="Cambria Math" charset="0"/>
                          </a:rPr>
                          <m:t>t</m:t>
                        </m:r>
                        <m:r>
                          <a:rPr lang="en-US" altLang="ja-JP" sz="2800" b="0" i="1" smtClean="0">
                            <a:latin typeface="Cambria Math" charset="0"/>
                          </a:rPr>
                          <m:t>+1</m:t>
                        </m:r>
                      </m:sub>
                    </m:sSub>
                  </m:oMath>
                </a14:m>
                <a:r>
                  <a:rPr kumimoji="1" lang="en-US" altLang="ja-JP" sz="2800"/>
                  <a:t>) = (1000, 2000, 2100)</a:t>
                </a:r>
                <a:r>
                  <a:rPr kumimoji="1" lang="ja-JP" altLang="en-US" sz="2800"/>
                  <a:t>という形の</a:t>
                </a:r>
                <a:endParaRPr kumimoji="1" lang="en-US" altLang="ja-JP" sz="2800"/>
              </a:p>
              <a:p>
                <a:r>
                  <a:rPr kumimoji="1" lang="ja-JP" altLang="en-US" sz="2800"/>
                  <a:t>データにした上で分析を進める</a:t>
                </a:r>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2253358" y="4968541"/>
                <a:ext cx="7699202" cy="954107"/>
              </a:xfrm>
              <a:prstGeom prst="rect">
                <a:avLst/>
              </a:prstGeom>
              <a:blipFill>
                <a:blip r:embed="rId3"/>
                <a:stretch>
                  <a:fillRect l="-1663" t="-8280" b="-17834"/>
                </a:stretch>
              </a:blipFill>
            </p:spPr>
            <p:txBody>
              <a:bodyPr/>
              <a:lstStyle/>
              <a:p>
                <a:r>
                  <a:rPr lang="en-US">
                    <a:noFill/>
                  </a:rPr>
                  <a:t> </a:t>
                </a:r>
              </a:p>
            </p:txBody>
          </p:sp>
        </mc:Fallback>
      </mc:AlternateContent>
    </p:spTree>
    <p:extLst>
      <p:ext uri="{BB962C8B-B14F-4D97-AF65-F5344CB8AC3E}">
        <p14:creationId xmlns:p14="http://schemas.microsoft.com/office/powerpoint/2010/main" val="1032608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6238" y="442553"/>
            <a:ext cx="11708920" cy="1325563"/>
          </a:xfrm>
        </p:spPr>
        <p:txBody>
          <a:bodyPr>
            <a:normAutofit fontScale="90000"/>
          </a:bodyPr>
          <a:lstStyle/>
          <a:p>
            <a:r>
              <a:rPr lang="ja-JP" altLang="en-US">
                <a:latin typeface="メイリオ"/>
                <a:ea typeface="メイリオ"/>
              </a:rPr>
              <a:t>3-A. </a:t>
            </a:r>
            <a:br>
              <a:rPr lang="ja-JP" altLang="en-US">
                <a:latin typeface="メイリオ"/>
                <a:ea typeface="メイリオ"/>
              </a:rPr>
            </a:br>
            <a:r>
              <a:rPr lang="ja-JP" altLang="en-US" sz="4000">
                <a:latin typeface="メイリオ"/>
                <a:ea typeface="メイリオ"/>
              </a:rPr>
              <a:t>Positive MomentumとNegative Momentumの比較</a:t>
            </a:r>
            <a:endParaRPr kumimoji="1" lang="ja-JP" altLang="en-US"/>
          </a:p>
        </p:txBody>
      </p:sp>
      <p:sp>
        <p:nvSpPr>
          <p:cNvPr id="3" name="コンテンツ プレースホルダー 2"/>
          <p:cNvSpPr>
            <a:spLocks noGrp="1"/>
          </p:cNvSpPr>
          <p:nvPr>
            <p:ph idx="1"/>
          </p:nvPr>
        </p:nvSpPr>
        <p:spPr>
          <a:xfrm>
            <a:off x="902898" y="1768116"/>
            <a:ext cx="10515600" cy="5089884"/>
          </a:xfrm>
        </p:spPr>
        <p:txBody>
          <a:bodyPr vert="horz" lIns="91440" tIns="45720" rIns="91440" bIns="45720" rtlCol="0" anchor="t">
            <a:normAutofit/>
          </a:bodyPr>
          <a:lstStyle/>
          <a:p>
            <a:pPr marL="0" indent="0">
              <a:lnSpc>
                <a:spcPct val="100000"/>
              </a:lnSpc>
              <a:spcBef>
                <a:spcPts val="0"/>
              </a:spcBef>
              <a:buNone/>
              <a:defRPr/>
            </a:pPr>
            <a:r>
              <a:rPr lang="ja-JP" altLang="en-US">
                <a:latin typeface="メイリオ"/>
                <a:ea typeface="メイリオ"/>
              </a:rPr>
              <a:t>◆ 先行研究</a:t>
            </a:r>
          </a:p>
          <a:p>
            <a:pPr marL="0" indent="0">
              <a:lnSpc>
                <a:spcPct val="100000"/>
              </a:lnSpc>
              <a:spcBef>
                <a:spcPts val="0"/>
              </a:spcBef>
              <a:buNone/>
              <a:defRPr/>
            </a:pPr>
            <a:r>
              <a:rPr lang="en-US" altLang="ja-JP">
                <a:latin typeface="メイリオ"/>
                <a:ea typeface="メイリオ"/>
              </a:rPr>
              <a:t>Coming from Behind: On the Effect of Psychological</a:t>
            </a:r>
          </a:p>
          <a:p>
            <a:pPr marL="0" indent="0">
              <a:lnSpc>
                <a:spcPct val="100000"/>
              </a:lnSpc>
              <a:spcBef>
                <a:spcPts val="0"/>
              </a:spcBef>
              <a:buNone/>
              <a:defRPr/>
            </a:pPr>
            <a:r>
              <a:rPr lang="en-US" altLang="ja-JP">
                <a:latin typeface="メイリオ"/>
                <a:ea typeface="メイリオ"/>
              </a:rPr>
              <a:t>Momentum on Sport Performance (Perreault, Vallerand, Montgomery, &amp; </a:t>
            </a:r>
            <a:r>
              <a:rPr lang="en-US" altLang="ja-JP" err="1">
                <a:latin typeface="メイリオ"/>
                <a:ea typeface="メイリオ"/>
              </a:rPr>
              <a:t>Provencher</a:t>
            </a:r>
            <a:r>
              <a:rPr lang="en-US" altLang="ja-JP">
                <a:latin typeface="メイリオ"/>
                <a:ea typeface="メイリオ"/>
              </a:rPr>
              <a:t>, 1998)</a:t>
            </a:r>
          </a:p>
          <a:p>
            <a:pPr marL="0" indent="0">
              <a:lnSpc>
                <a:spcPct val="100000"/>
              </a:lnSpc>
              <a:spcBef>
                <a:spcPts val="0"/>
              </a:spcBef>
              <a:buNone/>
              <a:defRPr/>
            </a:pPr>
            <a:endParaRPr lang="ja-JP">
              <a:latin typeface="メイリオ"/>
              <a:ea typeface="メイリオ"/>
            </a:endParaRPr>
          </a:p>
          <a:p>
            <a:pPr algn="just">
              <a:buNone/>
              <a:defRPr/>
            </a:pPr>
            <a:r>
              <a:rPr lang="en-US">
                <a:latin typeface="メイリオ"/>
                <a:ea typeface="メイリオ"/>
              </a:rPr>
              <a:t>How Psychological and Behavioral Team States Change</a:t>
            </a:r>
          </a:p>
          <a:p>
            <a:pPr algn="just">
              <a:buNone/>
              <a:defRPr/>
            </a:pPr>
            <a:r>
              <a:rPr lang="en-US">
                <a:latin typeface="メイリオ"/>
                <a:ea typeface="メイリオ"/>
              </a:rPr>
              <a:t>during Positive and Negative Momentum (</a:t>
            </a:r>
            <a:r>
              <a:rPr lang="en-US" err="1">
                <a:latin typeface="メイリオ"/>
                <a:ea typeface="メイリオ"/>
              </a:rPr>
              <a:t>Hartigh</a:t>
            </a:r>
            <a:r>
              <a:rPr lang="en-US">
                <a:latin typeface="メイリオ"/>
                <a:ea typeface="メイリオ"/>
              </a:rPr>
              <a:t>,</a:t>
            </a:r>
          </a:p>
          <a:p>
            <a:pPr algn="just">
              <a:buNone/>
              <a:defRPr/>
            </a:pPr>
            <a:r>
              <a:rPr lang="en-US" err="1">
                <a:latin typeface="メイリオ"/>
                <a:ea typeface="メイリオ"/>
              </a:rPr>
              <a:t>Gernigon</a:t>
            </a:r>
            <a:r>
              <a:rPr lang="en-US">
                <a:latin typeface="メイリオ"/>
                <a:ea typeface="メイリオ"/>
              </a:rPr>
              <a:t>, </a:t>
            </a:r>
            <a:r>
              <a:rPr lang="en-US" err="1">
                <a:latin typeface="メイリオ"/>
                <a:ea typeface="メイリオ"/>
              </a:rPr>
              <a:t>Yperen</a:t>
            </a:r>
            <a:r>
              <a:rPr lang="en-US">
                <a:latin typeface="メイリオ"/>
                <a:ea typeface="メイリオ"/>
              </a:rPr>
              <a:t>, Marin, Geert, 2014)</a:t>
            </a:r>
          </a:p>
          <a:p>
            <a:pPr algn="just">
              <a:buNone/>
              <a:defRPr/>
            </a:pPr>
            <a:endParaRPr lang="en-US" altLang="ja-JP">
              <a:latin typeface="メイリオ"/>
              <a:ea typeface="メイリオ"/>
            </a:endParaRPr>
          </a:p>
          <a:p>
            <a:pPr algn="just">
              <a:buNone/>
              <a:defRPr/>
            </a:pPr>
            <a:r>
              <a:rPr lang="en-US" altLang="ja-JP">
                <a:latin typeface="メイリオ"/>
                <a:ea typeface="メイリオ"/>
              </a:rPr>
              <a:t>→</a:t>
            </a:r>
            <a:r>
              <a:rPr lang="en-US" altLang="ja-JP" b="1">
                <a:latin typeface="メイリオ"/>
                <a:ea typeface="メイリオ"/>
              </a:rPr>
              <a:t>Negative PM</a:t>
            </a:r>
            <a:r>
              <a:rPr lang="ja-JP" altLang="en-US">
                <a:latin typeface="メイリオ"/>
                <a:ea typeface="メイリオ"/>
              </a:rPr>
              <a:t>と直後のパフォーマンスの相関が強い</a:t>
            </a:r>
          </a:p>
        </p:txBody>
      </p:sp>
    </p:spTree>
    <p:extLst>
      <p:ext uri="{BB962C8B-B14F-4D97-AF65-F5344CB8AC3E}">
        <p14:creationId xmlns:p14="http://schemas.microsoft.com/office/powerpoint/2010/main" val="430472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44033" y="423436"/>
            <a:ext cx="10515600" cy="1325563"/>
          </a:xfrm>
        </p:spPr>
        <p:txBody>
          <a:bodyPr/>
          <a:lstStyle/>
          <a:p>
            <a:r>
              <a:rPr lang="en-US" altLang="ja-JP"/>
              <a:t>3-A. </a:t>
            </a:r>
            <a:r>
              <a:rPr kumimoji="1" lang="ja-JP" altLang="en-US"/>
              <a:t>流れの比較</a:t>
            </a:r>
            <a:r>
              <a:rPr lang="ja-JP" altLang="en-US">
                <a:latin typeface="メイリオ"/>
                <a:ea typeface="メイリオ"/>
              </a:rPr>
              <a:t>手法</a:t>
            </a:r>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916724"/>
                <a:ext cx="10727267" cy="4699855"/>
              </a:xfrm>
            </p:spPr>
            <p:txBody>
              <a:bodyPr>
                <a:normAutofit/>
              </a:bodyPr>
              <a:lstStyle/>
              <a:p>
                <a:pPr marL="0" indent="0">
                  <a:buNone/>
                </a:pPr>
                <a:r>
                  <a:rPr lang="en-US" altLang="ja-JP"/>
                  <a:t>	</a:t>
                </a:r>
              </a:p>
              <a:p>
                <a:pPr marL="0" indent="0">
                  <a:buNone/>
                </a:pPr>
                <a:endParaRPr lang="en-US" altLang="ja-JP"/>
              </a:p>
              <a:p>
                <a:pPr marL="0" indent="0">
                  <a:buNone/>
                </a:pPr>
                <a:endParaRPr lang="en-US" altLang="ja-JP"/>
              </a:p>
              <a:p>
                <a:pPr marL="0" indent="0">
                  <a:buNone/>
                </a:pPr>
                <a:endParaRPr lang="en-US" altLang="ja-JP"/>
              </a:p>
              <a:p>
                <a:pPr marL="0" indent="0">
                  <a:buNone/>
                </a:pPr>
                <a:r>
                  <a:rPr lang="ja-JP" altLang="en-US"/>
                  <a:t>同一の</a:t>
                </a:r>
                <a14:m>
                  <m:oMath xmlns:m="http://schemas.openxmlformats.org/officeDocument/2006/math">
                    <m:sSub>
                      <m:sSubPr>
                        <m:ctrlPr>
                          <a:rPr lang="en-US" altLang="ja-JP" i="1">
                            <a:latin typeface="Cambria Math" panose="02040503050406030204" pitchFamily="18" charset="0"/>
                          </a:rPr>
                        </m:ctrlPr>
                      </m:sSubPr>
                      <m:e>
                        <m:r>
                          <m:rPr>
                            <m:sty m:val="p"/>
                          </m:rPr>
                          <a:rPr lang="en-US" altLang="ja-JP" i="1">
                            <a:latin typeface="Cambria Math" charset="0"/>
                          </a:rPr>
                          <m:t>S</m:t>
                        </m:r>
                      </m:e>
                      <m:sub>
                        <m:r>
                          <m:rPr>
                            <m:sty m:val="p"/>
                          </m:rPr>
                          <a:rPr lang="en-US" altLang="ja-JP" i="1">
                            <a:latin typeface="Cambria Math" charset="0"/>
                          </a:rPr>
                          <m:t>t</m:t>
                        </m:r>
                      </m:sub>
                    </m:sSub>
                  </m:oMath>
                </a14:m>
                <a:r>
                  <a:rPr lang="ja-JP" altLang="en-US"/>
                  <a:t>に対して、流れの良い</a:t>
                </a:r>
                <a14:m>
                  <m:oMath xmlns:m="http://schemas.openxmlformats.org/officeDocument/2006/math">
                    <m:sSub>
                      <m:sSubPr>
                        <m:ctrlPr>
                          <a:rPr lang="en-US" altLang="ja-JP" i="1">
                            <a:latin typeface="Cambria Math" panose="02040503050406030204" pitchFamily="18" charset="0"/>
                          </a:rPr>
                        </m:ctrlPr>
                      </m:sSubPr>
                      <m:e>
                        <m:r>
                          <m:rPr>
                            <m:sty m:val="p"/>
                          </m:rPr>
                          <a:rPr lang="en-US" altLang="ja-JP" i="1">
                            <a:latin typeface="Cambria Math" charset="0"/>
                          </a:rPr>
                          <m:t>S</m:t>
                        </m:r>
                      </m:e>
                      <m:sub>
                        <m:r>
                          <m:rPr>
                            <m:sty m:val="p"/>
                          </m:rPr>
                          <a:rPr lang="en-US" altLang="ja-JP" i="1">
                            <a:latin typeface="Cambria Math" charset="0"/>
                          </a:rPr>
                          <m:t>t</m:t>
                        </m:r>
                        <m:r>
                          <a:rPr lang="en-US" altLang="ja-JP" b="0" i="1" smtClean="0">
                            <a:latin typeface="Cambria Math" charset="0"/>
                          </a:rPr>
                          <m:t>−1</m:t>
                        </m:r>
                      </m:sub>
                    </m:sSub>
                  </m:oMath>
                </a14:m>
                <a:r>
                  <a:rPr lang="ja-JP" altLang="en-US"/>
                  <a:t>と流れの悪い</a:t>
                </a:r>
                <a14:m>
                  <m:oMath xmlns:m="http://schemas.openxmlformats.org/officeDocument/2006/math">
                    <m:sSub>
                      <m:sSubPr>
                        <m:ctrlPr>
                          <a:rPr lang="en-US" altLang="ja-JP" i="1">
                            <a:latin typeface="Cambria Math" panose="02040503050406030204" pitchFamily="18" charset="0"/>
                          </a:rPr>
                        </m:ctrlPr>
                      </m:sSubPr>
                      <m:e>
                        <m:r>
                          <m:rPr>
                            <m:sty m:val="p"/>
                          </m:rPr>
                          <a:rPr lang="en-US" altLang="ja-JP" i="1">
                            <a:latin typeface="Cambria Math" charset="0"/>
                          </a:rPr>
                          <m:t>S</m:t>
                        </m:r>
                      </m:e>
                      <m:sub>
                        <m:r>
                          <m:rPr>
                            <m:sty m:val="p"/>
                          </m:rPr>
                          <a:rPr lang="en-US" altLang="ja-JP" i="1">
                            <a:latin typeface="Cambria Math" charset="0"/>
                          </a:rPr>
                          <m:t>t</m:t>
                        </m:r>
                        <m:r>
                          <a:rPr lang="en-US" altLang="ja-JP" i="1">
                            <a:latin typeface="Cambria Math" charset="0"/>
                          </a:rPr>
                          <m:t>−1</m:t>
                        </m:r>
                      </m:sub>
                    </m:sSub>
                  </m:oMath>
                </a14:m>
                <a:r>
                  <a:rPr lang="ja-JP" altLang="en-US"/>
                  <a:t>を用意し、</a:t>
                </a:r>
                <a14:m>
                  <m:oMath xmlns:m="http://schemas.openxmlformats.org/officeDocument/2006/math">
                    <m:sSub>
                      <m:sSubPr>
                        <m:ctrlPr>
                          <a:rPr lang="en-US" altLang="ja-JP" i="1">
                            <a:latin typeface="Cambria Math" panose="02040503050406030204" pitchFamily="18" charset="0"/>
                          </a:rPr>
                        </m:ctrlPr>
                      </m:sSubPr>
                      <m:e>
                        <m:r>
                          <m:rPr>
                            <m:sty m:val="p"/>
                          </m:rPr>
                          <a:rPr lang="en-US" altLang="ja-JP" i="1">
                            <a:latin typeface="Cambria Math" charset="0"/>
                          </a:rPr>
                          <m:t>S</m:t>
                        </m:r>
                      </m:e>
                      <m:sub>
                        <m:r>
                          <m:rPr>
                            <m:sty m:val="p"/>
                          </m:rPr>
                          <a:rPr lang="en-US" altLang="ja-JP" i="1">
                            <a:latin typeface="Cambria Math" charset="0"/>
                          </a:rPr>
                          <m:t>t</m:t>
                        </m:r>
                        <m:r>
                          <a:rPr lang="en-US" altLang="ja-JP" b="0" i="1" smtClean="0">
                            <a:latin typeface="Cambria Math" charset="0"/>
                          </a:rPr>
                          <m:t>+1</m:t>
                        </m:r>
                      </m:sub>
                    </m:sSub>
                  </m:oMath>
                </a14:m>
                <a:r>
                  <a:rPr lang="ja-JP" altLang="en-US"/>
                  <a:t>でのパフォーマンスの違いを見る</a:t>
                </a:r>
                <a:endParaRPr lang="en-US" altLang="ja-JP"/>
              </a:p>
              <a:p>
                <a:pPr marL="0" indent="0">
                  <a:buNone/>
                </a:pPr>
                <a:endParaRPr lang="en-US" altLang="ja-JP"/>
              </a:p>
              <a:p>
                <a:pPr marL="0" indent="0">
                  <a:buNone/>
                </a:pPr>
                <a14:m>
                  <m:oMath xmlns:m="http://schemas.openxmlformats.org/officeDocument/2006/math">
                    <m:sSub>
                      <m:sSubPr>
                        <m:ctrlPr>
                          <a:rPr lang="en-US" altLang="ja-JP" i="1">
                            <a:latin typeface="Cambria Math" panose="02040503050406030204" pitchFamily="18" charset="0"/>
                          </a:rPr>
                        </m:ctrlPr>
                      </m:sSubPr>
                      <m:e>
                        <m:r>
                          <m:rPr>
                            <m:sty m:val="p"/>
                          </m:rPr>
                          <a:rPr lang="en-US" altLang="ja-JP" i="1">
                            <a:latin typeface="Cambria Math" charset="0"/>
                          </a:rPr>
                          <m:t>S</m:t>
                        </m:r>
                      </m:e>
                      <m:sub>
                        <m:r>
                          <m:rPr>
                            <m:sty m:val="p"/>
                          </m:rPr>
                          <a:rPr lang="en-US" altLang="ja-JP" i="1">
                            <a:latin typeface="Cambria Math" charset="0"/>
                          </a:rPr>
                          <m:t>t</m:t>
                        </m:r>
                        <m:r>
                          <a:rPr lang="en-US" altLang="ja-JP" i="1">
                            <a:latin typeface="Cambria Math" charset="0"/>
                          </a:rPr>
                          <m:t>+1</m:t>
                        </m:r>
                      </m:sub>
                    </m:sSub>
                  </m:oMath>
                </a14:m>
                <a:r>
                  <a:rPr lang="ja-JP" altLang="en-US"/>
                  <a:t>での流れの評価として、期待得点を用いる</a:t>
                </a:r>
                <a:endParaRPr lang="en-US" altLang="ja-JP"/>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916724"/>
                <a:ext cx="10727267" cy="4699855"/>
              </a:xfrm>
              <a:blipFill>
                <a:blip r:embed="rId2"/>
                <a:stretch>
                  <a:fillRect l="-1194"/>
                </a:stretch>
              </a:blipFill>
            </p:spPr>
            <p:txBody>
              <a:bodyPr/>
              <a:lstStyle/>
              <a:p>
                <a:r>
                  <a:rPr lang="en-US">
                    <a:noFill/>
                  </a:rPr>
                  <a:t> </a:t>
                </a:r>
              </a:p>
            </p:txBody>
          </p:sp>
        </mc:Fallback>
      </mc:AlternateContent>
      <p:sp>
        <p:nvSpPr>
          <p:cNvPr id="4" name="正方形/長方形 3"/>
          <p:cNvSpPr/>
          <p:nvPr/>
        </p:nvSpPr>
        <p:spPr>
          <a:xfrm>
            <a:off x="1034558" y="1916724"/>
            <a:ext cx="4926623" cy="61863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a:solidFill>
                  <a:sysClr val="windowText" lastClr="000000"/>
                </a:solidFill>
              </a:rPr>
              <a:t>(1out </a:t>
            </a:r>
            <a:r>
              <a:rPr lang="ja-JP" altLang="en-US" sz="2800">
                <a:solidFill>
                  <a:sysClr val="windowText" lastClr="000000"/>
                </a:solidFill>
              </a:rPr>
              <a:t>→</a:t>
            </a:r>
            <a:r>
              <a:rPr lang="en-US" altLang="ja-JP" sz="2800">
                <a:solidFill>
                  <a:sysClr val="windowText" lastClr="000000"/>
                </a:solidFill>
              </a:rPr>
              <a:t> 1out1base </a:t>
            </a:r>
            <a:r>
              <a:rPr lang="ja-JP" altLang="en-US" sz="2800">
                <a:solidFill>
                  <a:sysClr val="windowText" lastClr="000000"/>
                </a:solidFill>
              </a:rPr>
              <a:t>→</a:t>
            </a:r>
            <a:r>
              <a:rPr lang="en-US" altLang="ja-JP" sz="2800">
                <a:solidFill>
                  <a:sysClr val="windowText" lastClr="000000"/>
                </a:solidFill>
              </a:rPr>
              <a:t> </a:t>
            </a:r>
            <a:r>
              <a:rPr lang="en-US" altLang="ja-JP" sz="2800">
                <a:solidFill>
                  <a:srgbClr val="FF0000"/>
                </a:solidFill>
              </a:rPr>
              <a:t>???</a:t>
            </a:r>
            <a:r>
              <a:rPr lang="en-US" altLang="ja-JP" sz="2800">
                <a:solidFill>
                  <a:sysClr val="windowText" lastClr="000000"/>
                </a:solidFill>
              </a:rPr>
              <a:t>)</a:t>
            </a:r>
          </a:p>
        </p:txBody>
      </p:sp>
      <p:sp>
        <p:nvSpPr>
          <p:cNvPr id="5" name="正方形/長方形 4"/>
          <p:cNvSpPr/>
          <p:nvPr/>
        </p:nvSpPr>
        <p:spPr>
          <a:xfrm>
            <a:off x="1034558" y="2703086"/>
            <a:ext cx="4926623" cy="61863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a:solidFill>
                  <a:sysClr val="windowText" lastClr="000000"/>
                </a:solidFill>
              </a:rPr>
              <a:t>(0out1base </a:t>
            </a:r>
            <a:r>
              <a:rPr lang="ja-JP" altLang="en-US" sz="2800">
                <a:solidFill>
                  <a:sysClr val="windowText" lastClr="000000"/>
                </a:solidFill>
              </a:rPr>
              <a:t>→</a:t>
            </a:r>
            <a:r>
              <a:rPr lang="en-US" altLang="ja-JP" sz="2800">
                <a:solidFill>
                  <a:sysClr val="windowText" lastClr="000000"/>
                </a:solidFill>
              </a:rPr>
              <a:t> 1out1base </a:t>
            </a:r>
            <a:r>
              <a:rPr lang="ja-JP" altLang="en-US" sz="2800">
                <a:solidFill>
                  <a:sysClr val="windowText" lastClr="000000"/>
                </a:solidFill>
              </a:rPr>
              <a:t>→</a:t>
            </a:r>
            <a:r>
              <a:rPr lang="en-US" altLang="ja-JP" sz="2800">
                <a:solidFill>
                  <a:sysClr val="windowText" lastClr="000000"/>
                </a:solidFill>
              </a:rPr>
              <a:t> </a:t>
            </a:r>
            <a:r>
              <a:rPr lang="en-US" altLang="ja-JP" sz="2800">
                <a:solidFill>
                  <a:srgbClr val="FF0000"/>
                </a:solidFill>
              </a:rPr>
              <a:t>???</a:t>
            </a:r>
            <a:r>
              <a:rPr lang="en-US" altLang="ja-JP" sz="2800">
                <a:solidFill>
                  <a:sysClr val="windowText" lastClr="000000"/>
                </a:solidFill>
              </a:rPr>
              <a:t>)</a:t>
            </a:r>
          </a:p>
        </p:txBody>
      </p:sp>
      <p:sp>
        <p:nvSpPr>
          <p:cNvPr id="6" name="正方形/長方形 5"/>
          <p:cNvSpPr/>
          <p:nvPr/>
        </p:nvSpPr>
        <p:spPr>
          <a:xfrm>
            <a:off x="6427177" y="1916724"/>
            <a:ext cx="4926623" cy="140499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a:solidFill>
                  <a:srgbClr val="FF0000"/>
                </a:solidFill>
              </a:rPr>
              <a:t>???</a:t>
            </a:r>
            <a:r>
              <a:rPr kumimoji="1" lang="ja-JP" altLang="en-US" sz="3200">
                <a:solidFill>
                  <a:sysClr val="windowText" lastClr="000000"/>
                </a:solidFill>
              </a:rPr>
              <a:t>の分布は同じなのか</a:t>
            </a:r>
            <a:r>
              <a:rPr kumimoji="1" lang="en-US" altLang="ja-JP" sz="3200">
                <a:solidFill>
                  <a:sysClr val="windowText" lastClr="000000"/>
                </a:solidFill>
              </a:rPr>
              <a:t>?</a:t>
            </a:r>
            <a:endParaRPr kumimoji="1" lang="ja-JP" altLang="en-US" sz="3200">
              <a:solidFill>
                <a:sysClr val="windowText" lastClr="000000"/>
              </a:solidFill>
            </a:endParaRPr>
          </a:p>
        </p:txBody>
      </p:sp>
    </p:spTree>
    <p:extLst>
      <p:ext uri="{BB962C8B-B14F-4D97-AF65-F5344CB8AC3E}">
        <p14:creationId xmlns:p14="http://schemas.microsoft.com/office/powerpoint/2010/main" val="2096211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02857" y="220022"/>
            <a:ext cx="10515600" cy="1325563"/>
          </a:xfrm>
        </p:spPr>
        <p:txBody>
          <a:bodyPr/>
          <a:lstStyle/>
          <a:p>
            <a:r>
              <a:rPr lang="en-US" altLang="ja-JP">
                <a:latin typeface="メイリオ"/>
                <a:ea typeface="メイリオ"/>
                <a:cs typeface="Calibri"/>
              </a:rPr>
              <a:t>3-A. 比較の際の留意点</a:t>
            </a:r>
            <a:endParaRPr kumimoji="1" lang="ja-JP" altLang="en-US"/>
          </a:p>
        </p:txBody>
      </p:sp>
      <mc:AlternateContent xmlns:mc="http://schemas.openxmlformats.org/markup-compatibility/2006">
        <mc:Choice xmlns:a14="http://schemas.microsoft.com/office/drawing/2010/main" Requires="a14">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229638981"/>
                  </p:ext>
                </p:extLst>
              </p:nvPr>
            </p:nvGraphicFramePr>
            <p:xfrm>
              <a:off x="1318648" y="3663556"/>
              <a:ext cx="4541663" cy="2815155"/>
            </p:xfrm>
            <a:graphic>
              <a:graphicData uri="http://schemas.openxmlformats.org/drawingml/2006/table">
                <a:tbl>
                  <a:tblPr firstRow="1" bandRow="1">
                    <a:tableStyleId>{5C22544A-7EE6-4342-B048-85BDC9FD1C3A}</a:tableStyleId>
                  </a:tblPr>
                  <a:tblGrid>
                    <a:gridCol w="4541663">
                      <a:extLst>
                        <a:ext uri="{9D8B030D-6E8A-4147-A177-3AD203B41FA5}">
                          <a16:colId xmlns:a16="http://schemas.microsoft.com/office/drawing/2014/main" val="20000"/>
                        </a:ext>
                      </a:extLst>
                    </a:gridCol>
                  </a:tblGrid>
                  <a:tr h="402165">
                    <a:tc>
                      <a:txBody>
                        <a:bodyPr/>
                        <a:lstStyle/>
                        <a:p>
                          <a:pPr algn="ctr"/>
                          <a:r>
                            <a:rPr kumimoji="1" lang="ja-JP" altLang="en-US"/>
                            <a:t>良い流れでの</a:t>
                          </a:r>
                          <a14:m>
                            <m:oMath xmlns:m="http://schemas.openxmlformats.org/officeDocument/2006/math">
                              <m:sSub>
                                <m:sSubPr>
                                  <m:ctrlPr>
                                    <a:rPr lang="en-US" altLang="ja-JP" i="1" smtClean="0">
                                      <a:latin typeface="Cambria Math" panose="02040503050406030204" pitchFamily="18" charset="0"/>
                                    </a:rPr>
                                  </m:ctrlPr>
                                </m:sSubPr>
                                <m:e>
                                  <m:r>
                                    <m:rPr>
                                      <m:sty m:val="p"/>
                                    </m:rPr>
                                    <a:rPr lang="en-US" altLang="ja-JP" i="1">
                                      <a:latin typeface="Cambria Math" charset="0"/>
                                    </a:rPr>
                                    <m:t>S</m:t>
                                  </m:r>
                                </m:e>
                                <m:sub>
                                  <m:r>
                                    <m:rPr>
                                      <m:sty m:val="p"/>
                                    </m:rPr>
                                    <a:rPr lang="en-US" altLang="ja-JP" i="1">
                                      <a:latin typeface="Cambria Math" charset="0"/>
                                    </a:rPr>
                                    <m:t>t</m:t>
                                  </m:r>
                                </m:sub>
                              </m:sSub>
                            </m:oMath>
                          </a14:m>
                          <a:endParaRPr kumimoji="1" lang="ja-JP" altLang="en-US"/>
                        </a:p>
                      </a:txBody>
                      <a:tcPr anchor="ctr"/>
                    </a:tc>
                    <a:extLst>
                      <a:ext uri="{0D108BD9-81ED-4DB2-BD59-A6C34878D82A}">
                        <a16:rowId xmlns:a16="http://schemas.microsoft.com/office/drawing/2014/main" val="10000"/>
                      </a:ext>
                    </a:extLst>
                  </a:tr>
                  <a:tr h="402165">
                    <a:tc>
                      <a:txBody>
                        <a:bodyPr/>
                        <a:lstStyle/>
                        <a:p>
                          <a:pPr algn="ctr" fontAlgn="ctr"/>
                          <a:r>
                            <a:rPr lang="en-US" altLang="ja-JP">
                              <a:effectLst/>
                            </a:rPr>
                            <a:t>0</a:t>
                          </a:r>
                          <a:r>
                            <a:rPr lang="ja-JP" altLang="en-US">
                              <a:effectLst/>
                            </a:rPr>
                            <a:t>アウトランナーなし</a:t>
                          </a:r>
                        </a:p>
                      </a:txBody>
                      <a:tcPr anchor="ctr"/>
                    </a:tc>
                    <a:extLst>
                      <a:ext uri="{0D108BD9-81ED-4DB2-BD59-A6C34878D82A}">
                        <a16:rowId xmlns:a16="http://schemas.microsoft.com/office/drawing/2014/main" val="10001"/>
                      </a:ext>
                    </a:extLst>
                  </a:tr>
                  <a:tr h="402165">
                    <a:tc>
                      <a:txBody>
                        <a:bodyPr/>
                        <a:lstStyle/>
                        <a:p>
                          <a:pPr algn="ctr" fontAlgn="ctr"/>
                          <a:r>
                            <a:rPr lang="en-US" altLang="ja-JP">
                              <a:effectLst/>
                            </a:rPr>
                            <a:t>0</a:t>
                          </a:r>
                          <a:r>
                            <a:rPr lang="ja-JP" altLang="en-US">
                              <a:effectLst/>
                            </a:rPr>
                            <a:t>アウト</a:t>
                          </a:r>
                          <a:r>
                            <a:rPr lang="en-US" altLang="ja-JP">
                              <a:effectLst/>
                            </a:rPr>
                            <a:t>1</a:t>
                          </a:r>
                          <a:r>
                            <a:rPr lang="ja-JP" altLang="en-US">
                              <a:effectLst/>
                            </a:rPr>
                            <a:t>塁</a:t>
                          </a:r>
                        </a:p>
                      </a:txBody>
                      <a:tcPr anchor="ctr"/>
                    </a:tc>
                    <a:extLst>
                      <a:ext uri="{0D108BD9-81ED-4DB2-BD59-A6C34878D82A}">
                        <a16:rowId xmlns:a16="http://schemas.microsoft.com/office/drawing/2014/main" val="10002"/>
                      </a:ext>
                    </a:extLst>
                  </a:tr>
                  <a:tr h="402165">
                    <a:tc>
                      <a:txBody>
                        <a:bodyPr/>
                        <a:lstStyle/>
                        <a:p>
                          <a:pPr algn="ctr" fontAlgn="ctr"/>
                          <a:r>
                            <a:rPr lang="en-US" altLang="ja-JP">
                              <a:effectLst/>
                            </a:rPr>
                            <a:t>0</a:t>
                          </a:r>
                          <a:r>
                            <a:rPr lang="ja-JP" altLang="en-US">
                              <a:effectLst/>
                            </a:rPr>
                            <a:t>アウト</a:t>
                          </a:r>
                          <a:r>
                            <a:rPr lang="en-US" altLang="ja-JP">
                              <a:effectLst/>
                            </a:rPr>
                            <a:t>12</a:t>
                          </a:r>
                          <a:r>
                            <a:rPr lang="ja-JP" altLang="en-US">
                              <a:effectLst/>
                            </a:rPr>
                            <a:t>塁</a:t>
                          </a:r>
                        </a:p>
                      </a:txBody>
                      <a:tcPr anchor="ctr"/>
                    </a:tc>
                    <a:extLst>
                      <a:ext uri="{0D108BD9-81ED-4DB2-BD59-A6C34878D82A}">
                        <a16:rowId xmlns:a16="http://schemas.microsoft.com/office/drawing/2014/main" val="10003"/>
                      </a:ext>
                    </a:extLst>
                  </a:tr>
                  <a:tr h="402165">
                    <a:tc>
                      <a:txBody>
                        <a:bodyPr/>
                        <a:lstStyle/>
                        <a:p>
                          <a:pPr algn="ctr" fontAlgn="ctr"/>
                          <a:r>
                            <a:rPr lang="en-US" altLang="ja-JP">
                              <a:effectLst/>
                            </a:rPr>
                            <a:t>0</a:t>
                          </a:r>
                          <a:r>
                            <a:rPr lang="ja-JP" altLang="en-US">
                              <a:effectLst/>
                            </a:rPr>
                            <a:t>アウト</a:t>
                          </a:r>
                          <a:r>
                            <a:rPr lang="en-US" altLang="ja-JP">
                              <a:effectLst/>
                            </a:rPr>
                            <a:t>13</a:t>
                          </a:r>
                          <a:r>
                            <a:rPr lang="ja-JP" altLang="en-US">
                              <a:effectLst/>
                            </a:rPr>
                            <a:t>塁</a:t>
                          </a:r>
                        </a:p>
                      </a:txBody>
                      <a:tcPr anchor="ctr"/>
                    </a:tc>
                    <a:extLst>
                      <a:ext uri="{0D108BD9-81ED-4DB2-BD59-A6C34878D82A}">
                        <a16:rowId xmlns:a16="http://schemas.microsoft.com/office/drawing/2014/main" val="10004"/>
                      </a:ext>
                    </a:extLst>
                  </a:tr>
                  <a:tr h="402165">
                    <a:tc>
                      <a:txBody>
                        <a:bodyPr/>
                        <a:lstStyle/>
                        <a:p>
                          <a:pPr algn="ctr" fontAlgn="ctr"/>
                          <a:r>
                            <a:rPr lang="en-US" altLang="ja-JP">
                              <a:effectLst/>
                            </a:rPr>
                            <a:t>0</a:t>
                          </a:r>
                          <a:r>
                            <a:rPr lang="ja-JP" altLang="en-US">
                              <a:effectLst/>
                            </a:rPr>
                            <a:t>アウト</a:t>
                          </a:r>
                          <a:r>
                            <a:rPr lang="en-US" altLang="ja-JP">
                              <a:effectLst/>
                            </a:rPr>
                            <a:t>2</a:t>
                          </a:r>
                          <a:r>
                            <a:rPr lang="ja-JP" altLang="en-US">
                              <a:effectLst/>
                            </a:rPr>
                            <a:t>塁</a:t>
                          </a:r>
                        </a:p>
                      </a:txBody>
                      <a:tcPr anchor="ctr"/>
                    </a:tc>
                    <a:extLst>
                      <a:ext uri="{0D108BD9-81ED-4DB2-BD59-A6C34878D82A}">
                        <a16:rowId xmlns:a16="http://schemas.microsoft.com/office/drawing/2014/main" val="10005"/>
                      </a:ext>
                    </a:extLst>
                  </a:tr>
                  <a:tr h="402165">
                    <a:tc>
                      <a:txBody>
                        <a:bodyPr/>
                        <a:lstStyle/>
                        <a:p>
                          <a:pPr algn="ctr"/>
                          <a:r>
                            <a:rPr kumimoji="1" lang="en-US" altLang="ja-JP"/>
                            <a:t>etc...</a:t>
                          </a:r>
                          <a:endParaRPr kumimoji="1" lang="ja-JP" altLang="en-US"/>
                        </a:p>
                      </a:txBody>
                      <a:tcPr anchor="ctr"/>
                    </a:tc>
                    <a:extLst>
                      <a:ext uri="{0D108BD9-81ED-4DB2-BD59-A6C34878D82A}">
                        <a16:rowId xmlns:a16="http://schemas.microsoft.com/office/drawing/2014/main" val="10006"/>
                      </a:ext>
                    </a:extLst>
                  </a:tr>
                </a:tbl>
              </a:graphicData>
            </a:graphic>
          </p:graphicFrame>
        </mc:Choice>
        <mc:Fallback>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229638981"/>
                  </p:ext>
                </p:extLst>
              </p:nvPr>
            </p:nvGraphicFramePr>
            <p:xfrm>
              <a:off x="1318648" y="3663556"/>
              <a:ext cx="4541663" cy="2815155"/>
            </p:xfrm>
            <a:graphic>
              <a:graphicData uri="http://schemas.openxmlformats.org/drawingml/2006/table">
                <a:tbl>
                  <a:tblPr firstRow="1" bandRow="1">
                    <a:tableStyleId>{5C22544A-7EE6-4342-B048-85BDC9FD1C3A}</a:tableStyleId>
                  </a:tblPr>
                  <a:tblGrid>
                    <a:gridCol w="4541663">
                      <a:extLst>
                        <a:ext uri="{9D8B030D-6E8A-4147-A177-3AD203B41FA5}">
                          <a16:colId xmlns:a16="http://schemas.microsoft.com/office/drawing/2014/main" val="20000"/>
                        </a:ext>
                      </a:extLst>
                    </a:gridCol>
                  </a:tblGrid>
                  <a:tr h="402165">
                    <a:tc>
                      <a:txBody>
                        <a:bodyPr/>
                        <a:lstStyle/>
                        <a:p>
                          <a:endParaRPr lang="en-US"/>
                        </a:p>
                      </a:txBody>
                      <a:tcPr anchor="ctr">
                        <a:blipFill>
                          <a:blip r:embed="rId2"/>
                          <a:stretch>
                            <a:fillRect l="-134" t="-1515" r="-536" b="-621212"/>
                          </a:stretch>
                        </a:blipFill>
                      </a:tcPr>
                    </a:tc>
                    <a:extLst>
                      <a:ext uri="{0D108BD9-81ED-4DB2-BD59-A6C34878D82A}">
                        <a16:rowId xmlns:a16="http://schemas.microsoft.com/office/drawing/2014/main" val="10000"/>
                      </a:ext>
                    </a:extLst>
                  </a:tr>
                  <a:tr h="402165">
                    <a:tc>
                      <a:txBody>
                        <a:bodyPr/>
                        <a:lstStyle/>
                        <a:p>
                          <a:pPr algn="ctr" fontAlgn="ctr"/>
                          <a:r>
                            <a:rPr lang="en-US" altLang="ja-JP">
                              <a:effectLst/>
                            </a:rPr>
                            <a:t>0</a:t>
                          </a:r>
                          <a:r>
                            <a:rPr lang="ja-JP" altLang="en-US">
                              <a:effectLst/>
                            </a:rPr>
                            <a:t>アウトランナーなし</a:t>
                          </a:r>
                        </a:p>
                      </a:txBody>
                      <a:tcPr anchor="ctr"/>
                    </a:tc>
                    <a:extLst>
                      <a:ext uri="{0D108BD9-81ED-4DB2-BD59-A6C34878D82A}">
                        <a16:rowId xmlns:a16="http://schemas.microsoft.com/office/drawing/2014/main" val="10001"/>
                      </a:ext>
                    </a:extLst>
                  </a:tr>
                  <a:tr h="402165">
                    <a:tc>
                      <a:txBody>
                        <a:bodyPr/>
                        <a:lstStyle/>
                        <a:p>
                          <a:pPr algn="ctr" fontAlgn="ctr"/>
                          <a:r>
                            <a:rPr lang="en-US" altLang="ja-JP">
                              <a:effectLst/>
                            </a:rPr>
                            <a:t>0</a:t>
                          </a:r>
                          <a:r>
                            <a:rPr lang="ja-JP" altLang="en-US">
                              <a:effectLst/>
                            </a:rPr>
                            <a:t>アウト</a:t>
                          </a:r>
                          <a:r>
                            <a:rPr lang="en-US" altLang="ja-JP">
                              <a:effectLst/>
                            </a:rPr>
                            <a:t>1</a:t>
                          </a:r>
                          <a:r>
                            <a:rPr lang="ja-JP" altLang="en-US">
                              <a:effectLst/>
                            </a:rPr>
                            <a:t>塁</a:t>
                          </a:r>
                        </a:p>
                      </a:txBody>
                      <a:tcPr anchor="ctr"/>
                    </a:tc>
                    <a:extLst>
                      <a:ext uri="{0D108BD9-81ED-4DB2-BD59-A6C34878D82A}">
                        <a16:rowId xmlns:a16="http://schemas.microsoft.com/office/drawing/2014/main" val="10002"/>
                      </a:ext>
                    </a:extLst>
                  </a:tr>
                  <a:tr h="402165">
                    <a:tc>
                      <a:txBody>
                        <a:bodyPr/>
                        <a:lstStyle/>
                        <a:p>
                          <a:pPr algn="ctr" fontAlgn="ctr"/>
                          <a:r>
                            <a:rPr lang="en-US" altLang="ja-JP">
                              <a:effectLst/>
                            </a:rPr>
                            <a:t>0</a:t>
                          </a:r>
                          <a:r>
                            <a:rPr lang="ja-JP" altLang="en-US">
                              <a:effectLst/>
                            </a:rPr>
                            <a:t>アウト</a:t>
                          </a:r>
                          <a:r>
                            <a:rPr lang="en-US" altLang="ja-JP">
                              <a:effectLst/>
                            </a:rPr>
                            <a:t>12</a:t>
                          </a:r>
                          <a:r>
                            <a:rPr lang="ja-JP" altLang="en-US">
                              <a:effectLst/>
                            </a:rPr>
                            <a:t>塁</a:t>
                          </a:r>
                        </a:p>
                      </a:txBody>
                      <a:tcPr anchor="ctr"/>
                    </a:tc>
                    <a:extLst>
                      <a:ext uri="{0D108BD9-81ED-4DB2-BD59-A6C34878D82A}">
                        <a16:rowId xmlns:a16="http://schemas.microsoft.com/office/drawing/2014/main" val="10003"/>
                      </a:ext>
                    </a:extLst>
                  </a:tr>
                  <a:tr h="402165">
                    <a:tc>
                      <a:txBody>
                        <a:bodyPr/>
                        <a:lstStyle/>
                        <a:p>
                          <a:pPr algn="ctr" fontAlgn="ctr"/>
                          <a:r>
                            <a:rPr lang="en-US" altLang="ja-JP">
                              <a:effectLst/>
                            </a:rPr>
                            <a:t>0</a:t>
                          </a:r>
                          <a:r>
                            <a:rPr lang="ja-JP" altLang="en-US">
                              <a:effectLst/>
                            </a:rPr>
                            <a:t>アウト</a:t>
                          </a:r>
                          <a:r>
                            <a:rPr lang="en-US" altLang="ja-JP">
                              <a:effectLst/>
                            </a:rPr>
                            <a:t>13</a:t>
                          </a:r>
                          <a:r>
                            <a:rPr lang="ja-JP" altLang="en-US">
                              <a:effectLst/>
                            </a:rPr>
                            <a:t>塁</a:t>
                          </a:r>
                        </a:p>
                      </a:txBody>
                      <a:tcPr anchor="ctr"/>
                    </a:tc>
                    <a:extLst>
                      <a:ext uri="{0D108BD9-81ED-4DB2-BD59-A6C34878D82A}">
                        <a16:rowId xmlns:a16="http://schemas.microsoft.com/office/drawing/2014/main" val="10004"/>
                      </a:ext>
                    </a:extLst>
                  </a:tr>
                  <a:tr h="402165">
                    <a:tc>
                      <a:txBody>
                        <a:bodyPr/>
                        <a:lstStyle/>
                        <a:p>
                          <a:pPr algn="ctr" fontAlgn="ctr"/>
                          <a:r>
                            <a:rPr lang="en-US" altLang="ja-JP">
                              <a:effectLst/>
                            </a:rPr>
                            <a:t>0</a:t>
                          </a:r>
                          <a:r>
                            <a:rPr lang="ja-JP" altLang="en-US">
                              <a:effectLst/>
                            </a:rPr>
                            <a:t>アウト</a:t>
                          </a:r>
                          <a:r>
                            <a:rPr lang="en-US" altLang="ja-JP">
                              <a:effectLst/>
                            </a:rPr>
                            <a:t>2</a:t>
                          </a:r>
                          <a:r>
                            <a:rPr lang="ja-JP" altLang="en-US">
                              <a:effectLst/>
                            </a:rPr>
                            <a:t>塁</a:t>
                          </a:r>
                        </a:p>
                      </a:txBody>
                      <a:tcPr anchor="ctr"/>
                    </a:tc>
                    <a:extLst>
                      <a:ext uri="{0D108BD9-81ED-4DB2-BD59-A6C34878D82A}">
                        <a16:rowId xmlns:a16="http://schemas.microsoft.com/office/drawing/2014/main" val="10005"/>
                      </a:ext>
                    </a:extLst>
                  </a:tr>
                  <a:tr h="402165">
                    <a:tc>
                      <a:txBody>
                        <a:bodyPr/>
                        <a:lstStyle/>
                        <a:p>
                          <a:pPr algn="ctr"/>
                          <a:r>
                            <a:rPr kumimoji="1" lang="en-US" altLang="ja-JP"/>
                            <a:t>etc...</a:t>
                          </a:r>
                          <a:endParaRPr kumimoji="1" lang="ja-JP" altLang="en-US"/>
                        </a:p>
                      </a:txBody>
                      <a:tcPr anchor="ct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6" name="コンテンツ プレースホルダー 3"/>
              <p:cNvGraphicFramePr>
                <a:graphicFrameLocks/>
              </p:cNvGraphicFramePr>
              <p:nvPr>
                <p:extLst>
                  <p:ext uri="{D42A27DB-BD31-4B8C-83A1-F6EECF244321}">
                    <p14:modId xmlns:p14="http://schemas.microsoft.com/office/powerpoint/2010/main" val="241845989"/>
                  </p:ext>
                </p:extLst>
              </p:nvPr>
            </p:nvGraphicFramePr>
            <p:xfrm>
              <a:off x="6336224" y="3663556"/>
              <a:ext cx="4346270" cy="2660679"/>
            </p:xfrm>
            <a:graphic>
              <a:graphicData uri="http://schemas.openxmlformats.org/drawingml/2006/table">
                <a:tbl>
                  <a:tblPr firstRow="1" bandRow="1">
                    <a:tableStyleId>{5C22544A-7EE6-4342-B048-85BDC9FD1C3A}</a:tableStyleId>
                  </a:tblPr>
                  <a:tblGrid>
                    <a:gridCol w="4346270">
                      <a:extLst>
                        <a:ext uri="{9D8B030D-6E8A-4147-A177-3AD203B41FA5}">
                          <a16:colId xmlns:a16="http://schemas.microsoft.com/office/drawing/2014/main" val="20000"/>
                        </a:ext>
                      </a:extLst>
                    </a:gridCol>
                  </a:tblGrid>
                  <a:tr h="380097">
                    <a:tc>
                      <a:txBody>
                        <a:bodyPr/>
                        <a:lstStyle/>
                        <a:p>
                          <a:pPr algn="ctr"/>
                          <a:r>
                            <a:rPr kumimoji="1" lang="ja-JP" altLang="en-US"/>
                            <a:t>悪い流れでの</a:t>
                          </a:r>
                          <a14:m>
                            <m:oMath xmlns:m="http://schemas.openxmlformats.org/officeDocument/2006/math">
                              <m:sSub>
                                <m:sSubPr>
                                  <m:ctrlPr>
                                    <a:rPr lang="en-US" altLang="ja-JP" i="1" smtClean="0">
                                      <a:latin typeface="Cambria Math" panose="02040503050406030204" pitchFamily="18" charset="0"/>
                                    </a:rPr>
                                  </m:ctrlPr>
                                </m:sSubPr>
                                <m:e>
                                  <m:r>
                                    <m:rPr>
                                      <m:sty m:val="p"/>
                                    </m:rPr>
                                    <a:rPr lang="en-US" altLang="ja-JP" i="1">
                                      <a:latin typeface="Cambria Math" charset="0"/>
                                    </a:rPr>
                                    <m:t>S</m:t>
                                  </m:r>
                                </m:e>
                                <m:sub>
                                  <m:r>
                                    <m:rPr>
                                      <m:sty m:val="p"/>
                                    </m:rPr>
                                    <a:rPr lang="en-US" altLang="ja-JP" i="1">
                                      <a:latin typeface="Cambria Math" charset="0"/>
                                    </a:rPr>
                                    <m:t>t</m:t>
                                  </m:r>
                                </m:sub>
                              </m:sSub>
                            </m:oMath>
                          </a14:m>
                          <a:endParaRPr kumimoji="1" lang="ja-JP" altLang="en-US"/>
                        </a:p>
                      </a:txBody>
                      <a:tcPr anchor="ctr"/>
                    </a:tc>
                    <a:extLst>
                      <a:ext uri="{0D108BD9-81ED-4DB2-BD59-A6C34878D82A}">
                        <a16:rowId xmlns:a16="http://schemas.microsoft.com/office/drawing/2014/main" val="10000"/>
                      </a:ext>
                    </a:extLst>
                  </a:tr>
                  <a:tr h="380097">
                    <a:tc>
                      <a:txBody>
                        <a:bodyPr/>
                        <a:lstStyle/>
                        <a:p>
                          <a:pPr algn="ctr" fontAlgn="ctr"/>
                          <a:r>
                            <a:rPr kumimoji="1" lang="en-US" altLang="ja-JP" sz="1800" b="0" i="0" kern="1200">
                              <a:solidFill>
                                <a:schemeClr val="dk1"/>
                              </a:solidFill>
                              <a:effectLst/>
                              <a:latin typeface="+mn-lt"/>
                              <a:ea typeface="+mn-ea"/>
                              <a:cs typeface="+mn-cs"/>
                            </a:rPr>
                            <a:t>1</a:t>
                          </a:r>
                          <a:r>
                            <a:rPr kumimoji="1" lang="ja-JP" altLang="en-US" sz="1800" b="0" i="0" kern="1200">
                              <a:solidFill>
                                <a:schemeClr val="dk1"/>
                              </a:solidFill>
                              <a:effectLst/>
                              <a:latin typeface="+mn-lt"/>
                              <a:ea typeface="+mn-ea"/>
                              <a:cs typeface="+mn-cs"/>
                            </a:rPr>
                            <a:t>アウトランナーなし</a:t>
                          </a:r>
                          <a:endParaRPr lang="ja-JP" altLang="en-US">
                            <a:effectLst/>
                          </a:endParaRPr>
                        </a:p>
                      </a:txBody>
                      <a:tcPr anchor="ctr"/>
                    </a:tc>
                    <a:extLst>
                      <a:ext uri="{0D108BD9-81ED-4DB2-BD59-A6C34878D82A}">
                        <a16:rowId xmlns:a16="http://schemas.microsoft.com/office/drawing/2014/main" val="10001"/>
                      </a:ext>
                    </a:extLst>
                  </a:tr>
                  <a:tr h="380097">
                    <a:tc>
                      <a:txBody>
                        <a:bodyPr/>
                        <a:lstStyle/>
                        <a:p>
                          <a:pPr algn="ctr" fontAlgn="ctr"/>
                          <a:r>
                            <a:rPr lang="en-US" altLang="ja-JP">
                              <a:effectLst/>
                            </a:rPr>
                            <a:t>1</a:t>
                          </a:r>
                          <a:r>
                            <a:rPr lang="ja-JP" altLang="en-US">
                              <a:effectLst/>
                            </a:rPr>
                            <a:t>アウト</a:t>
                          </a:r>
                          <a:r>
                            <a:rPr lang="en-US" altLang="ja-JP">
                              <a:effectLst/>
                            </a:rPr>
                            <a:t>1</a:t>
                          </a:r>
                          <a:r>
                            <a:rPr lang="ja-JP" altLang="en-US">
                              <a:effectLst/>
                            </a:rPr>
                            <a:t>塁</a:t>
                          </a:r>
                        </a:p>
                      </a:txBody>
                      <a:tcPr anchor="ctr"/>
                    </a:tc>
                    <a:extLst>
                      <a:ext uri="{0D108BD9-81ED-4DB2-BD59-A6C34878D82A}">
                        <a16:rowId xmlns:a16="http://schemas.microsoft.com/office/drawing/2014/main" val="10002"/>
                      </a:ext>
                    </a:extLst>
                  </a:tr>
                  <a:tr h="380097">
                    <a:tc>
                      <a:txBody>
                        <a:bodyPr/>
                        <a:lstStyle/>
                        <a:p>
                          <a:pPr algn="ctr" fontAlgn="ctr"/>
                          <a:r>
                            <a:rPr lang="en-US" altLang="ja-JP">
                              <a:effectLst/>
                            </a:rPr>
                            <a:t>1</a:t>
                          </a:r>
                          <a:r>
                            <a:rPr lang="ja-JP" altLang="en-US">
                              <a:effectLst/>
                            </a:rPr>
                            <a:t>アウト</a:t>
                          </a:r>
                          <a:r>
                            <a:rPr lang="en-US" altLang="ja-JP">
                              <a:effectLst/>
                            </a:rPr>
                            <a:t>12</a:t>
                          </a:r>
                          <a:r>
                            <a:rPr lang="ja-JP" altLang="en-US">
                              <a:effectLst/>
                            </a:rPr>
                            <a:t>塁</a:t>
                          </a:r>
                        </a:p>
                      </a:txBody>
                      <a:tcPr anchor="ctr"/>
                    </a:tc>
                    <a:extLst>
                      <a:ext uri="{0D108BD9-81ED-4DB2-BD59-A6C34878D82A}">
                        <a16:rowId xmlns:a16="http://schemas.microsoft.com/office/drawing/2014/main" val="10003"/>
                      </a:ext>
                    </a:extLst>
                  </a:tr>
                  <a:tr h="380097">
                    <a:tc>
                      <a:txBody>
                        <a:bodyPr/>
                        <a:lstStyle/>
                        <a:p>
                          <a:pPr algn="ctr" fontAlgn="ctr"/>
                          <a:r>
                            <a:rPr lang="en-US" altLang="ja-JP">
                              <a:effectLst/>
                            </a:rPr>
                            <a:t>1</a:t>
                          </a:r>
                          <a:r>
                            <a:rPr lang="ja-JP" altLang="en-US">
                              <a:effectLst/>
                            </a:rPr>
                            <a:t>アウト</a:t>
                          </a:r>
                          <a:r>
                            <a:rPr lang="en-US" altLang="ja-JP">
                              <a:effectLst/>
                            </a:rPr>
                            <a:t>13</a:t>
                          </a:r>
                          <a:r>
                            <a:rPr lang="ja-JP" altLang="en-US">
                              <a:effectLst/>
                            </a:rPr>
                            <a:t>塁</a:t>
                          </a:r>
                        </a:p>
                      </a:txBody>
                      <a:tcPr anchor="ctr"/>
                    </a:tc>
                    <a:extLst>
                      <a:ext uri="{0D108BD9-81ED-4DB2-BD59-A6C34878D82A}">
                        <a16:rowId xmlns:a16="http://schemas.microsoft.com/office/drawing/2014/main" val="10004"/>
                      </a:ext>
                    </a:extLst>
                  </a:tr>
                  <a:tr h="380097">
                    <a:tc>
                      <a:txBody>
                        <a:bodyPr/>
                        <a:lstStyle/>
                        <a:p>
                          <a:pPr algn="ctr" fontAlgn="ctr"/>
                          <a:r>
                            <a:rPr lang="en-US" altLang="ja-JP">
                              <a:effectLst/>
                            </a:rPr>
                            <a:t>1</a:t>
                          </a:r>
                          <a:r>
                            <a:rPr lang="ja-JP" altLang="en-US">
                              <a:effectLst/>
                            </a:rPr>
                            <a:t>アウト</a:t>
                          </a:r>
                          <a:r>
                            <a:rPr lang="en-US" altLang="ja-JP">
                              <a:effectLst/>
                            </a:rPr>
                            <a:t>2</a:t>
                          </a:r>
                          <a:r>
                            <a:rPr lang="ja-JP" altLang="en-US">
                              <a:effectLst/>
                            </a:rPr>
                            <a:t>塁</a:t>
                          </a:r>
                        </a:p>
                      </a:txBody>
                      <a:tcPr anchor="ctr"/>
                    </a:tc>
                    <a:extLst>
                      <a:ext uri="{0D108BD9-81ED-4DB2-BD59-A6C34878D82A}">
                        <a16:rowId xmlns:a16="http://schemas.microsoft.com/office/drawing/2014/main" val="10005"/>
                      </a:ext>
                    </a:extLst>
                  </a:tr>
                  <a:tr h="380097">
                    <a:tc>
                      <a:txBody>
                        <a:bodyPr/>
                        <a:lstStyle/>
                        <a:p>
                          <a:pPr algn="ctr"/>
                          <a:r>
                            <a:rPr kumimoji="1" lang="en-US" altLang="ja-JP"/>
                            <a:t>etc...</a:t>
                          </a:r>
                          <a:endParaRPr kumimoji="1" lang="ja-JP" altLang="en-US"/>
                        </a:p>
                      </a:txBody>
                      <a:tcPr anchor="ctr"/>
                    </a:tc>
                    <a:extLst>
                      <a:ext uri="{0D108BD9-81ED-4DB2-BD59-A6C34878D82A}">
                        <a16:rowId xmlns:a16="http://schemas.microsoft.com/office/drawing/2014/main" val="10006"/>
                      </a:ext>
                    </a:extLst>
                  </a:tr>
                </a:tbl>
              </a:graphicData>
            </a:graphic>
          </p:graphicFrame>
        </mc:Choice>
        <mc:Fallback>
          <p:graphicFrame>
            <p:nvGraphicFramePr>
              <p:cNvPr id="6" name="コンテンツ プレースホルダー 3"/>
              <p:cNvGraphicFramePr>
                <a:graphicFrameLocks/>
              </p:cNvGraphicFramePr>
              <p:nvPr>
                <p:extLst>
                  <p:ext uri="{D42A27DB-BD31-4B8C-83A1-F6EECF244321}">
                    <p14:modId xmlns:p14="http://schemas.microsoft.com/office/powerpoint/2010/main" val="241845989"/>
                  </p:ext>
                </p:extLst>
              </p:nvPr>
            </p:nvGraphicFramePr>
            <p:xfrm>
              <a:off x="6336224" y="3663556"/>
              <a:ext cx="4346270" cy="2660679"/>
            </p:xfrm>
            <a:graphic>
              <a:graphicData uri="http://schemas.openxmlformats.org/drawingml/2006/table">
                <a:tbl>
                  <a:tblPr firstRow="1" bandRow="1">
                    <a:tableStyleId>{5C22544A-7EE6-4342-B048-85BDC9FD1C3A}</a:tableStyleId>
                  </a:tblPr>
                  <a:tblGrid>
                    <a:gridCol w="4346270">
                      <a:extLst>
                        <a:ext uri="{9D8B030D-6E8A-4147-A177-3AD203B41FA5}">
                          <a16:colId xmlns:a16="http://schemas.microsoft.com/office/drawing/2014/main" val="20000"/>
                        </a:ext>
                      </a:extLst>
                    </a:gridCol>
                  </a:tblGrid>
                  <a:tr h="380097">
                    <a:tc>
                      <a:txBody>
                        <a:bodyPr/>
                        <a:lstStyle/>
                        <a:p>
                          <a:endParaRPr lang="en-US"/>
                        </a:p>
                      </a:txBody>
                      <a:tcPr anchor="ctr">
                        <a:blipFill>
                          <a:blip r:embed="rId3"/>
                          <a:stretch>
                            <a:fillRect l="-140" t="-1587" r="-560" b="-617460"/>
                          </a:stretch>
                        </a:blipFill>
                      </a:tcPr>
                    </a:tc>
                    <a:extLst>
                      <a:ext uri="{0D108BD9-81ED-4DB2-BD59-A6C34878D82A}">
                        <a16:rowId xmlns:a16="http://schemas.microsoft.com/office/drawing/2014/main" val="10000"/>
                      </a:ext>
                    </a:extLst>
                  </a:tr>
                  <a:tr h="380097">
                    <a:tc>
                      <a:txBody>
                        <a:bodyPr/>
                        <a:lstStyle/>
                        <a:p>
                          <a:pPr algn="ctr" fontAlgn="ctr"/>
                          <a:r>
                            <a:rPr kumimoji="1" lang="en-US" altLang="ja-JP" sz="1800" b="0" i="0" kern="1200">
                              <a:solidFill>
                                <a:schemeClr val="dk1"/>
                              </a:solidFill>
                              <a:effectLst/>
                              <a:latin typeface="+mn-lt"/>
                              <a:ea typeface="+mn-ea"/>
                              <a:cs typeface="+mn-cs"/>
                            </a:rPr>
                            <a:t>1</a:t>
                          </a:r>
                          <a:r>
                            <a:rPr kumimoji="1" lang="ja-JP" altLang="en-US" sz="1800" b="0" i="0" kern="1200">
                              <a:solidFill>
                                <a:schemeClr val="dk1"/>
                              </a:solidFill>
                              <a:effectLst/>
                              <a:latin typeface="+mn-lt"/>
                              <a:ea typeface="+mn-ea"/>
                              <a:cs typeface="+mn-cs"/>
                            </a:rPr>
                            <a:t>アウトランナーなし</a:t>
                          </a:r>
                          <a:endParaRPr lang="ja-JP" altLang="en-US">
                            <a:effectLst/>
                          </a:endParaRPr>
                        </a:p>
                      </a:txBody>
                      <a:tcPr anchor="ctr"/>
                    </a:tc>
                    <a:extLst>
                      <a:ext uri="{0D108BD9-81ED-4DB2-BD59-A6C34878D82A}">
                        <a16:rowId xmlns:a16="http://schemas.microsoft.com/office/drawing/2014/main" val="10001"/>
                      </a:ext>
                    </a:extLst>
                  </a:tr>
                  <a:tr h="380097">
                    <a:tc>
                      <a:txBody>
                        <a:bodyPr/>
                        <a:lstStyle/>
                        <a:p>
                          <a:pPr algn="ctr" fontAlgn="ctr"/>
                          <a:r>
                            <a:rPr lang="en-US" altLang="ja-JP">
                              <a:effectLst/>
                            </a:rPr>
                            <a:t>1</a:t>
                          </a:r>
                          <a:r>
                            <a:rPr lang="ja-JP" altLang="en-US">
                              <a:effectLst/>
                            </a:rPr>
                            <a:t>アウト</a:t>
                          </a:r>
                          <a:r>
                            <a:rPr lang="en-US" altLang="ja-JP">
                              <a:effectLst/>
                            </a:rPr>
                            <a:t>1</a:t>
                          </a:r>
                          <a:r>
                            <a:rPr lang="ja-JP" altLang="en-US">
                              <a:effectLst/>
                            </a:rPr>
                            <a:t>塁</a:t>
                          </a:r>
                        </a:p>
                      </a:txBody>
                      <a:tcPr anchor="ctr"/>
                    </a:tc>
                    <a:extLst>
                      <a:ext uri="{0D108BD9-81ED-4DB2-BD59-A6C34878D82A}">
                        <a16:rowId xmlns:a16="http://schemas.microsoft.com/office/drawing/2014/main" val="10002"/>
                      </a:ext>
                    </a:extLst>
                  </a:tr>
                  <a:tr h="380097">
                    <a:tc>
                      <a:txBody>
                        <a:bodyPr/>
                        <a:lstStyle/>
                        <a:p>
                          <a:pPr algn="ctr" fontAlgn="ctr"/>
                          <a:r>
                            <a:rPr lang="en-US" altLang="ja-JP">
                              <a:effectLst/>
                            </a:rPr>
                            <a:t>1</a:t>
                          </a:r>
                          <a:r>
                            <a:rPr lang="ja-JP" altLang="en-US">
                              <a:effectLst/>
                            </a:rPr>
                            <a:t>アウト</a:t>
                          </a:r>
                          <a:r>
                            <a:rPr lang="en-US" altLang="ja-JP">
                              <a:effectLst/>
                            </a:rPr>
                            <a:t>12</a:t>
                          </a:r>
                          <a:r>
                            <a:rPr lang="ja-JP" altLang="en-US">
                              <a:effectLst/>
                            </a:rPr>
                            <a:t>塁</a:t>
                          </a:r>
                        </a:p>
                      </a:txBody>
                      <a:tcPr anchor="ctr"/>
                    </a:tc>
                    <a:extLst>
                      <a:ext uri="{0D108BD9-81ED-4DB2-BD59-A6C34878D82A}">
                        <a16:rowId xmlns:a16="http://schemas.microsoft.com/office/drawing/2014/main" val="10003"/>
                      </a:ext>
                    </a:extLst>
                  </a:tr>
                  <a:tr h="380097">
                    <a:tc>
                      <a:txBody>
                        <a:bodyPr/>
                        <a:lstStyle/>
                        <a:p>
                          <a:pPr algn="ctr" fontAlgn="ctr"/>
                          <a:r>
                            <a:rPr lang="en-US" altLang="ja-JP">
                              <a:effectLst/>
                            </a:rPr>
                            <a:t>1</a:t>
                          </a:r>
                          <a:r>
                            <a:rPr lang="ja-JP" altLang="en-US">
                              <a:effectLst/>
                            </a:rPr>
                            <a:t>アウト</a:t>
                          </a:r>
                          <a:r>
                            <a:rPr lang="en-US" altLang="ja-JP">
                              <a:effectLst/>
                            </a:rPr>
                            <a:t>13</a:t>
                          </a:r>
                          <a:r>
                            <a:rPr lang="ja-JP" altLang="en-US">
                              <a:effectLst/>
                            </a:rPr>
                            <a:t>塁</a:t>
                          </a:r>
                        </a:p>
                      </a:txBody>
                      <a:tcPr anchor="ctr"/>
                    </a:tc>
                    <a:extLst>
                      <a:ext uri="{0D108BD9-81ED-4DB2-BD59-A6C34878D82A}">
                        <a16:rowId xmlns:a16="http://schemas.microsoft.com/office/drawing/2014/main" val="10004"/>
                      </a:ext>
                    </a:extLst>
                  </a:tr>
                  <a:tr h="380097">
                    <a:tc>
                      <a:txBody>
                        <a:bodyPr/>
                        <a:lstStyle/>
                        <a:p>
                          <a:pPr algn="ctr" fontAlgn="ctr"/>
                          <a:r>
                            <a:rPr lang="en-US" altLang="ja-JP">
                              <a:effectLst/>
                            </a:rPr>
                            <a:t>1</a:t>
                          </a:r>
                          <a:r>
                            <a:rPr lang="ja-JP" altLang="en-US">
                              <a:effectLst/>
                            </a:rPr>
                            <a:t>アウト</a:t>
                          </a:r>
                          <a:r>
                            <a:rPr lang="en-US" altLang="ja-JP">
                              <a:effectLst/>
                            </a:rPr>
                            <a:t>2</a:t>
                          </a:r>
                          <a:r>
                            <a:rPr lang="ja-JP" altLang="en-US">
                              <a:effectLst/>
                            </a:rPr>
                            <a:t>塁</a:t>
                          </a:r>
                        </a:p>
                      </a:txBody>
                      <a:tcPr anchor="ctr"/>
                    </a:tc>
                    <a:extLst>
                      <a:ext uri="{0D108BD9-81ED-4DB2-BD59-A6C34878D82A}">
                        <a16:rowId xmlns:a16="http://schemas.microsoft.com/office/drawing/2014/main" val="10005"/>
                      </a:ext>
                    </a:extLst>
                  </a:tr>
                  <a:tr h="380097">
                    <a:tc>
                      <a:txBody>
                        <a:bodyPr/>
                        <a:lstStyle/>
                        <a:p>
                          <a:pPr algn="ctr"/>
                          <a:r>
                            <a:rPr kumimoji="1" lang="en-US" altLang="ja-JP"/>
                            <a:t>etc...</a:t>
                          </a:r>
                          <a:endParaRPr kumimoji="1" lang="ja-JP" altLang="en-US"/>
                        </a:p>
                      </a:txBody>
                      <a:tcPr anchor="ctr"/>
                    </a:tc>
                    <a:extLst>
                      <a:ext uri="{0D108BD9-81ED-4DB2-BD59-A6C34878D82A}">
                        <a16:rowId xmlns:a16="http://schemas.microsoft.com/office/drawing/2014/main" val="10006"/>
                      </a:ext>
                    </a:extLst>
                  </a:tr>
                </a:tbl>
              </a:graphicData>
            </a:graphic>
          </p:graphicFrame>
        </mc:Fallback>
      </mc:AlternateContent>
      <p:sp>
        <p:nvSpPr>
          <p:cNvPr id="7" name="正方形/長方形 6"/>
          <p:cNvSpPr/>
          <p:nvPr/>
        </p:nvSpPr>
        <p:spPr>
          <a:xfrm>
            <a:off x="1318648" y="2606403"/>
            <a:ext cx="4463125" cy="804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t>比較的有利な場面中心に</a:t>
            </a:r>
            <a:r>
              <a:rPr kumimoji="1" lang="en-US" altLang="ja-JP" sz="2000"/>
              <a:t>24</a:t>
            </a:r>
            <a:r>
              <a:rPr kumimoji="1" lang="ja-JP" altLang="en-US" sz="2000"/>
              <a:t>種類</a:t>
            </a:r>
          </a:p>
        </p:txBody>
      </p:sp>
      <p:sp>
        <p:nvSpPr>
          <p:cNvPr id="8" name="正方形/長方形 7"/>
          <p:cNvSpPr/>
          <p:nvPr/>
        </p:nvSpPr>
        <p:spPr>
          <a:xfrm>
            <a:off x="6336224" y="2606403"/>
            <a:ext cx="4333729" cy="790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t>比較的不利な場面中心に</a:t>
            </a:r>
            <a:r>
              <a:rPr lang="en-US" altLang="ja-JP" sz="2000"/>
              <a:t>16</a:t>
            </a:r>
            <a:r>
              <a:rPr kumimoji="1" lang="ja-JP" altLang="en-US" sz="2000"/>
              <a:t>種類</a:t>
            </a:r>
          </a:p>
        </p:txBody>
      </p:sp>
      <p:sp>
        <p:nvSpPr>
          <p:cNvPr id="9" name="テキスト ボックス 8"/>
          <p:cNvSpPr txBox="1"/>
          <p:nvPr/>
        </p:nvSpPr>
        <p:spPr>
          <a:xfrm>
            <a:off x="1202857" y="1443249"/>
            <a:ext cx="9879628" cy="954107"/>
          </a:xfrm>
          <a:prstGeom prst="rect">
            <a:avLst/>
          </a:prstGeom>
          <a:noFill/>
        </p:spPr>
        <p:txBody>
          <a:bodyPr wrap="none" rtlCol="0" anchor="t">
            <a:spAutoFit/>
          </a:bodyPr>
          <a:lstStyle/>
          <a:p>
            <a:r>
              <a:rPr lang="ja-JP" altLang="en-US" sz="2800"/>
              <a:t>流れの定義から、</a:t>
            </a:r>
            <a:endParaRPr lang="en-US" altLang="ja-JP" sz="2800">
              <a:latin typeface="Calibri"/>
              <a:cs typeface="Calibri"/>
            </a:endParaRPr>
          </a:p>
          <a:p>
            <a:r>
              <a:rPr lang="ja-JP" altLang="en-US" sz="2800"/>
              <a:t>全体で見ると流れが良い時の方が期待得点が高いのは明らか</a:t>
            </a:r>
            <a:endParaRPr kumimoji="1" lang="en-US" altLang="ja-JP" sz="2400"/>
          </a:p>
        </p:txBody>
      </p:sp>
    </p:spTree>
    <p:extLst>
      <p:ext uri="{BB962C8B-B14F-4D97-AF65-F5344CB8AC3E}">
        <p14:creationId xmlns:p14="http://schemas.microsoft.com/office/powerpoint/2010/main" val="1166678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505794584"/>
                  </p:ext>
                </p:extLst>
              </p:nvPr>
            </p:nvGraphicFramePr>
            <p:xfrm>
              <a:off x="3335546" y="2329132"/>
              <a:ext cx="5816694" cy="4259150"/>
            </p:xfrm>
            <a:graphic>
              <a:graphicData uri="http://schemas.openxmlformats.org/drawingml/2006/table">
                <a:tbl>
                  <a:tblPr firstRow="1" bandRow="1">
                    <a:tableStyleId>{5C22544A-7EE6-4342-B048-85BDC9FD1C3A}</a:tableStyleId>
                  </a:tblPr>
                  <a:tblGrid>
                    <a:gridCol w="5816694">
                      <a:extLst>
                        <a:ext uri="{9D8B030D-6E8A-4147-A177-3AD203B41FA5}">
                          <a16:colId xmlns:a16="http://schemas.microsoft.com/office/drawing/2014/main" val="20000"/>
                        </a:ext>
                      </a:extLst>
                    </a:gridCol>
                  </a:tblGrid>
                  <a:tr h="608450">
                    <a:tc>
                      <a:txBody>
                        <a:bodyPr/>
                        <a:lstStyle/>
                        <a:p>
                          <a:pPr algn="ctr"/>
                          <a:r>
                            <a:rPr kumimoji="1" lang="ja-JP" altLang="en-US"/>
                            <a:t>両者に共通の</a:t>
                          </a:r>
                          <a14:m>
                            <m:oMath xmlns:m="http://schemas.openxmlformats.org/officeDocument/2006/math">
                              <m:sSub>
                                <m:sSubPr>
                                  <m:ctrlPr>
                                    <a:rPr lang="en-US" altLang="ja-JP" i="1" smtClean="0">
                                      <a:latin typeface="Cambria Math" panose="02040503050406030204" pitchFamily="18" charset="0"/>
                                    </a:rPr>
                                  </m:ctrlPr>
                                </m:sSubPr>
                                <m:e>
                                  <m:r>
                                    <m:rPr>
                                      <m:sty m:val="p"/>
                                    </m:rPr>
                                    <a:rPr lang="en-US" altLang="ja-JP" i="1">
                                      <a:latin typeface="Cambria Math" charset="0"/>
                                    </a:rPr>
                                    <m:t>S</m:t>
                                  </m:r>
                                </m:e>
                                <m:sub>
                                  <m:r>
                                    <m:rPr>
                                      <m:sty m:val="p"/>
                                    </m:rPr>
                                    <a:rPr lang="en-US" altLang="ja-JP" i="1">
                                      <a:latin typeface="Cambria Math" charset="0"/>
                                    </a:rPr>
                                    <m:t>t</m:t>
                                  </m:r>
                                </m:sub>
                              </m:sSub>
                            </m:oMath>
                          </a14:m>
                          <a:r>
                            <a:rPr kumimoji="1" lang="ja-JP" altLang="en-US"/>
                            <a:t>だけ</a:t>
                          </a:r>
                          <a:r>
                            <a:rPr kumimoji="1" lang="en-US" altLang="ja-JP"/>
                            <a:t>(16</a:t>
                          </a:r>
                          <a:r>
                            <a:rPr kumimoji="1" lang="ja-JP" altLang="en-US"/>
                            <a:t>種類</a:t>
                          </a:r>
                          <a:r>
                            <a:rPr kumimoji="1" lang="en-US" altLang="ja-JP"/>
                            <a:t>)</a:t>
                          </a:r>
                          <a:endParaRPr kumimoji="1" lang="ja-JP" altLang="en-US"/>
                        </a:p>
                      </a:txBody>
                      <a:tcPr anchor="ctr"/>
                    </a:tc>
                    <a:extLst>
                      <a:ext uri="{0D108BD9-81ED-4DB2-BD59-A6C34878D82A}">
                        <a16:rowId xmlns:a16="http://schemas.microsoft.com/office/drawing/2014/main" val="10000"/>
                      </a:ext>
                    </a:extLst>
                  </a:tr>
                  <a:tr h="608450">
                    <a:tc>
                      <a:txBody>
                        <a:bodyPr/>
                        <a:lstStyle/>
                        <a:p>
                          <a:pPr algn="ctr" fontAlgn="ctr"/>
                          <a:r>
                            <a:rPr lang="en-US" altLang="ja-JP">
                              <a:effectLst/>
                            </a:rPr>
                            <a:t>1</a:t>
                          </a:r>
                          <a:r>
                            <a:rPr lang="ja-JP" altLang="en-US">
                              <a:effectLst/>
                            </a:rPr>
                            <a:t>アウトランナーなし</a:t>
                          </a:r>
                        </a:p>
                      </a:txBody>
                      <a:tcPr anchor="ctr"/>
                    </a:tc>
                    <a:extLst>
                      <a:ext uri="{0D108BD9-81ED-4DB2-BD59-A6C34878D82A}">
                        <a16:rowId xmlns:a16="http://schemas.microsoft.com/office/drawing/2014/main" val="10001"/>
                      </a:ext>
                    </a:extLst>
                  </a:tr>
                  <a:tr h="608450">
                    <a:tc>
                      <a:txBody>
                        <a:bodyPr/>
                        <a:lstStyle/>
                        <a:p>
                          <a:pPr algn="ctr" fontAlgn="ctr"/>
                          <a:r>
                            <a:rPr lang="en-US" altLang="ja-JP">
                              <a:effectLst/>
                            </a:rPr>
                            <a:t>1</a:t>
                          </a:r>
                          <a:r>
                            <a:rPr lang="ja-JP" altLang="en-US">
                              <a:effectLst/>
                            </a:rPr>
                            <a:t>アウト</a:t>
                          </a:r>
                          <a:r>
                            <a:rPr lang="en-US" altLang="ja-JP">
                              <a:effectLst/>
                            </a:rPr>
                            <a:t>1</a:t>
                          </a:r>
                          <a:r>
                            <a:rPr lang="ja-JP" altLang="en-US">
                              <a:effectLst/>
                            </a:rPr>
                            <a:t>塁</a:t>
                          </a:r>
                        </a:p>
                      </a:txBody>
                      <a:tcPr anchor="ctr"/>
                    </a:tc>
                    <a:extLst>
                      <a:ext uri="{0D108BD9-81ED-4DB2-BD59-A6C34878D82A}">
                        <a16:rowId xmlns:a16="http://schemas.microsoft.com/office/drawing/2014/main" val="10002"/>
                      </a:ext>
                    </a:extLst>
                  </a:tr>
                  <a:tr h="608450">
                    <a:tc>
                      <a:txBody>
                        <a:bodyPr/>
                        <a:lstStyle/>
                        <a:p>
                          <a:pPr algn="ctr" fontAlgn="ctr"/>
                          <a:r>
                            <a:rPr lang="en-US" altLang="ja-JP">
                              <a:effectLst/>
                            </a:rPr>
                            <a:t>1</a:t>
                          </a:r>
                          <a:r>
                            <a:rPr lang="ja-JP" altLang="en-US">
                              <a:effectLst/>
                            </a:rPr>
                            <a:t>アウト</a:t>
                          </a:r>
                          <a:r>
                            <a:rPr lang="en-US" altLang="ja-JP">
                              <a:effectLst/>
                            </a:rPr>
                            <a:t>12</a:t>
                          </a:r>
                          <a:r>
                            <a:rPr lang="ja-JP" altLang="en-US">
                              <a:effectLst/>
                            </a:rPr>
                            <a:t>塁</a:t>
                          </a:r>
                        </a:p>
                      </a:txBody>
                      <a:tcPr anchor="ctr"/>
                    </a:tc>
                    <a:extLst>
                      <a:ext uri="{0D108BD9-81ED-4DB2-BD59-A6C34878D82A}">
                        <a16:rowId xmlns:a16="http://schemas.microsoft.com/office/drawing/2014/main" val="10003"/>
                      </a:ext>
                    </a:extLst>
                  </a:tr>
                  <a:tr h="608450">
                    <a:tc>
                      <a:txBody>
                        <a:bodyPr/>
                        <a:lstStyle/>
                        <a:p>
                          <a:pPr algn="ctr" fontAlgn="ctr"/>
                          <a:r>
                            <a:rPr lang="en-US" altLang="ja-JP">
                              <a:effectLst/>
                            </a:rPr>
                            <a:t>1</a:t>
                          </a:r>
                          <a:r>
                            <a:rPr lang="ja-JP" altLang="en-US">
                              <a:effectLst/>
                            </a:rPr>
                            <a:t>アウト</a:t>
                          </a:r>
                          <a:r>
                            <a:rPr lang="en-US" altLang="ja-JP">
                              <a:effectLst/>
                            </a:rPr>
                            <a:t>13</a:t>
                          </a:r>
                          <a:r>
                            <a:rPr lang="ja-JP" altLang="en-US">
                              <a:effectLst/>
                            </a:rPr>
                            <a:t>塁</a:t>
                          </a:r>
                        </a:p>
                      </a:txBody>
                      <a:tcPr anchor="ctr"/>
                    </a:tc>
                    <a:extLst>
                      <a:ext uri="{0D108BD9-81ED-4DB2-BD59-A6C34878D82A}">
                        <a16:rowId xmlns:a16="http://schemas.microsoft.com/office/drawing/2014/main" val="10004"/>
                      </a:ext>
                    </a:extLst>
                  </a:tr>
                  <a:tr h="608450">
                    <a:tc>
                      <a:txBody>
                        <a:bodyPr/>
                        <a:lstStyle/>
                        <a:p>
                          <a:pPr algn="ctr" fontAlgn="ctr"/>
                          <a:r>
                            <a:rPr lang="en-US" altLang="ja-JP">
                              <a:effectLst/>
                            </a:rPr>
                            <a:t>1</a:t>
                          </a:r>
                          <a:r>
                            <a:rPr lang="ja-JP" altLang="en-US">
                              <a:effectLst/>
                            </a:rPr>
                            <a:t>アウト</a:t>
                          </a:r>
                          <a:r>
                            <a:rPr lang="en-US" altLang="ja-JP">
                              <a:effectLst/>
                            </a:rPr>
                            <a:t>2</a:t>
                          </a:r>
                          <a:r>
                            <a:rPr lang="ja-JP" altLang="en-US">
                              <a:effectLst/>
                            </a:rPr>
                            <a:t>塁</a:t>
                          </a:r>
                        </a:p>
                      </a:txBody>
                      <a:tcPr anchor="ctr"/>
                    </a:tc>
                    <a:extLst>
                      <a:ext uri="{0D108BD9-81ED-4DB2-BD59-A6C34878D82A}">
                        <a16:rowId xmlns:a16="http://schemas.microsoft.com/office/drawing/2014/main" val="10005"/>
                      </a:ext>
                    </a:extLst>
                  </a:tr>
                  <a:tr h="608450">
                    <a:tc>
                      <a:txBody>
                        <a:bodyPr/>
                        <a:lstStyle/>
                        <a:p>
                          <a:pPr algn="ctr"/>
                          <a:r>
                            <a:rPr kumimoji="1" lang="en-US" altLang="ja-JP"/>
                            <a:t>etc...</a:t>
                          </a:r>
                          <a:endParaRPr kumimoji="1" lang="ja-JP" altLang="en-US"/>
                        </a:p>
                      </a:txBody>
                      <a:tcPr anchor="ctr"/>
                    </a:tc>
                    <a:extLst>
                      <a:ext uri="{0D108BD9-81ED-4DB2-BD59-A6C34878D82A}">
                        <a16:rowId xmlns:a16="http://schemas.microsoft.com/office/drawing/2014/main" val="10006"/>
                      </a:ext>
                    </a:extLst>
                  </a:tr>
                </a:tbl>
              </a:graphicData>
            </a:graphic>
          </p:graphicFrame>
        </mc:Choice>
        <mc:Fallback>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505794584"/>
                  </p:ext>
                </p:extLst>
              </p:nvPr>
            </p:nvGraphicFramePr>
            <p:xfrm>
              <a:off x="3335546" y="2329132"/>
              <a:ext cx="5816694" cy="4259150"/>
            </p:xfrm>
            <a:graphic>
              <a:graphicData uri="http://schemas.openxmlformats.org/drawingml/2006/table">
                <a:tbl>
                  <a:tblPr firstRow="1" bandRow="1">
                    <a:tableStyleId>{5C22544A-7EE6-4342-B048-85BDC9FD1C3A}</a:tableStyleId>
                  </a:tblPr>
                  <a:tblGrid>
                    <a:gridCol w="5816694">
                      <a:extLst>
                        <a:ext uri="{9D8B030D-6E8A-4147-A177-3AD203B41FA5}">
                          <a16:colId xmlns:a16="http://schemas.microsoft.com/office/drawing/2014/main" val="20000"/>
                        </a:ext>
                      </a:extLst>
                    </a:gridCol>
                  </a:tblGrid>
                  <a:tr h="608450">
                    <a:tc>
                      <a:txBody>
                        <a:bodyPr/>
                        <a:lstStyle/>
                        <a:p>
                          <a:endParaRPr lang="en-US"/>
                        </a:p>
                      </a:txBody>
                      <a:tcPr anchor="ctr">
                        <a:blipFill>
                          <a:blip r:embed="rId2"/>
                          <a:stretch>
                            <a:fillRect l="-105" t="-1000" r="-419" b="-601000"/>
                          </a:stretch>
                        </a:blipFill>
                      </a:tcPr>
                    </a:tc>
                    <a:extLst>
                      <a:ext uri="{0D108BD9-81ED-4DB2-BD59-A6C34878D82A}">
                        <a16:rowId xmlns:a16="http://schemas.microsoft.com/office/drawing/2014/main" val="10000"/>
                      </a:ext>
                    </a:extLst>
                  </a:tr>
                  <a:tr h="608450">
                    <a:tc>
                      <a:txBody>
                        <a:bodyPr/>
                        <a:lstStyle/>
                        <a:p>
                          <a:pPr algn="ctr" fontAlgn="ctr"/>
                          <a:r>
                            <a:rPr lang="en-US" altLang="ja-JP">
                              <a:effectLst/>
                            </a:rPr>
                            <a:t>1</a:t>
                          </a:r>
                          <a:r>
                            <a:rPr lang="ja-JP" altLang="en-US">
                              <a:effectLst/>
                            </a:rPr>
                            <a:t>アウトランナーなし</a:t>
                          </a:r>
                        </a:p>
                      </a:txBody>
                      <a:tcPr anchor="ctr"/>
                    </a:tc>
                    <a:extLst>
                      <a:ext uri="{0D108BD9-81ED-4DB2-BD59-A6C34878D82A}">
                        <a16:rowId xmlns:a16="http://schemas.microsoft.com/office/drawing/2014/main" val="10001"/>
                      </a:ext>
                    </a:extLst>
                  </a:tr>
                  <a:tr h="608450">
                    <a:tc>
                      <a:txBody>
                        <a:bodyPr/>
                        <a:lstStyle/>
                        <a:p>
                          <a:pPr algn="ctr" fontAlgn="ctr"/>
                          <a:r>
                            <a:rPr lang="en-US" altLang="ja-JP">
                              <a:effectLst/>
                            </a:rPr>
                            <a:t>1</a:t>
                          </a:r>
                          <a:r>
                            <a:rPr lang="ja-JP" altLang="en-US">
                              <a:effectLst/>
                            </a:rPr>
                            <a:t>アウト</a:t>
                          </a:r>
                          <a:r>
                            <a:rPr lang="en-US" altLang="ja-JP">
                              <a:effectLst/>
                            </a:rPr>
                            <a:t>1</a:t>
                          </a:r>
                          <a:r>
                            <a:rPr lang="ja-JP" altLang="en-US">
                              <a:effectLst/>
                            </a:rPr>
                            <a:t>塁</a:t>
                          </a:r>
                        </a:p>
                      </a:txBody>
                      <a:tcPr anchor="ctr"/>
                    </a:tc>
                    <a:extLst>
                      <a:ext uri="{0D108BD9-81ED-4DB2-BD59-A6C34878D82A}">
                        <a16:rowId xmlns:a16="http://schemas.microsoft.com/office/drawing/2014/main" val="10002"/>
                      </a:ext>
                    </a:extLst>
                  </a:tr>
                  <a:tr h="608450">
                    <a:tc>
                      <a:txBody>
                        <a:bodyPr/>
                        <a:lstStyle/>
                        <a:p>
                          <a:pPr algn="ctr" fontAlgn="ctr"/>
                          <a:r>
                            <a:rPr lang="en-US" altLang="ja-JP">
                              <a:effectLst/>
                            </a:rPr>
                            <a:t>1</a:t>
                          </a:r>
                          <a:r>
                            <a:rPr lang="ja-JP" altLang="en-US">
                              <a:effectLst/>
                            </a:rPr>
                            <a:t>アウト</a:t>
                          </a:r>
                          <a:r>
                            <a:rPr lang="en-US" altLang="ja-JP">
                              <a:effectLst/>
                            </a:rPr>
                            <a:t>12</a:t>
                          </a:r>
                          <a:r>
                            <a:rPr lang="ja-JP" altLang="en-US">
                              <a:effectLst/>
                            </a:rPr>
                            <a:t>塁</a:t>
                          </a:r>
                        </a:p>
                      </a:txBody>
                      <a:tcPr anchor="ctr"/>
                    </a:tc>
                    <a:extLst>
                      <a:ext uri="{0D108BD9-81ED-4DB2-BD59-A6C34878D82A}">
                        <a16:rowId xmlns:a16="http://schemas.microsoft.com/office/drawing/2014/main" val="10003"/>
                      </a:ext>
                    </a:extLst>
                  </a:tr>
                  <a:tr h="608450">
                    <a:tc>
                      <a:txBody>
                        <a:bodyPr/>
                        <a:lstStyle/>
                        <a:p>
                          <a:pPr algn="ctr" fontAlgn="ctr"/>
                          <a:r>
                            <a:rPr lang="en-US" altLang="ja-JP">
                              <a:effectLst/>
                            </a:rPr>
                            <a:t>1</a:t>
                          </a:r>
                          <a:r>
                            <a:rPr lang="ja-JP" altLang="en-US">
                              <a:effectLst/>
                            </a:rPr>
                            <a:t>アウト</a:t>
                          </a:r>
                          <a:r>
                            <a:rPr lang="en-US" altLang="ja-JP">
                              <a:effectLst/>
                            </a:rPr>
                            <a:t>13</a:t>
                          </a:r>
                          <a:r>
                            <a:rPr lang="ja-JP" altLang="en-US">
                              <a:effectLst/>
                            </a:rPr>
                            <a:t>塁</a:t>
                          </a:r>
                        </a:p>
                      </a:txBody>
                      <a:tcPr anchor="ctr"/>
                    </a:tc>
                    <a:extLst>
                      <a:ext uri="{0D108BD9-81ED-4DB2-BD59-A6C34878D82A}">
                        <a16:rowId xmlns:a16="http://schemas.microsoft.com/office/drawing/2014/main" val="10004"/>
                      </a:ext>
                    </a:extLst>
                  </a:tr>
                  <a:tr h="608450">
                    <a:tc>
                      <a:txBody>
                        <a:bodyPr/>
                        <a:lstStyle/>
                        <a:p>
                          <a:pPr algn="ctr" fontAlgn="ctr"/>
                          <a:r>
                            <a:rPr lang="en-US" altLang="ja-JP">
                              <a:effectLst/>
                            </a:rPr>
                            <a:t>1</a:t>
                          </a:r>
                          <a:r>
                            <a:rPr lang="ja-JP" altLang="en-US">
                              <a:effectLst/>
                            </a:rPr>
                            <a:t>アウト</a:t>
                          </a:r>
                          <a:r>
                            <a:rPr lang="en-US" altLang="ja-JP">
                              <a:effectLst/>
                            </a:rPr>
                            <a:t>2</a:t>
                          </a:r>
                          <a:r>
                            <a:rPr lang="ja-JP" altLang="en-US">
                              <a:effectLst/>
                            </a:rPr>
                            <a:t>塁</a:t>
                          </a:r>
                        </a:p>
                      </a:txBody>
                      <a:tcPr anchor="ctr"/>
                    </a:tc>
                    <a:extLst>
                      <a:ext uri="{0D108BD9-81ED-4DB2-BD59-A6C34878D82A}">
                        <a16:rowId xmlns:a16="http://schemas.microsoft.com/office/drawing/2014/main" val="10005"/>
                      </a:ext>
                    </a:extLst>
                  </a:tr>
                  <a:tr h="608450">
                    <a:tc>
                      <a:txBody>
                        <a:bodyPr/>
                        <a:lstStyle/>
                        <a:p>
                          <a:pPr algn="ctr"/>
                          <a:r>
                            <a:rPr kumimoji="1" lang="en-US" altLang="ja-JP"/>
                            <a:t>etc...</a:t>
                          </a:r>
                          <a:endParaRPr kumimoji="1" lang="ja-JP" altLang="en-US"/>
                        </a:p>
                      </a:txBody>
                      <a:tcPr anchor="ctr"/>
                    </a:tc>
                    <a:extLst>
                      <a:ext uri="{0D108BD9-81ED-4DB2-BD59-A6C34878D82A}">
                        <a16:rowId xmlns:a16="http://schemas.microsoft.com/office/drawing/2014/main" val="10006"/>
                      </a:ext>
                    </a:extLst>
                  </a:tr>
                </a:tbl>
              </a:graphicData>
            </a:graphic>
          </p:graphicFrame>
        </mc:Fallback>
      </mc:AlternateContent>
      <p:sp>
        <p:nvSpPr>
          <p:cNvPr id="9" name="テキスト ボックス 8"/>
          <p:cNvSpPr txBox="1"/>
          <p:nvPr/>
        </p:nvSpPr>
        <p:spPr>
          <a:xfrm>
            <a:off x="2398128" y="1568583"/>
            <a:ext cx="7691529" cy="523220"/>
          </a:xfrm>
          <a:prstGeom prst="rect">
            <a:avLst/>
          </a:prstGeom>
          <a:noFill/>
        </p:spPr>
        <p:txBody>
          <a:bodyPr wrap="none" rtlCol="0" anchor="t">
            <a:spAutoFit/>
          </a:bodyPr>
          <a:lstStyle/>
          <a:p>
            <a:r>
              <a:rPr lang="ja-JP" altLang="en-US" sz="2800" b="1">
                <a:solidFill>
                  <a:srgbClr val="0070C0"/>
                </a:solidFill>
              </a:rPr>
              <a:t>→両者に共通するケースのみ抽出して比較する</a:t>
            </a:r>
            <a:endParaRPr kumimoji="1" lang="en-US" altLang="ja-JP" sz="2400"/>
          </a:p>
        </p:txBody>
      </p:sp>
      <p:sp>
        <p:nvSpPr>
          <p:cNvPr id="6" name="タイトル 1">
            <a:extLst>
              <a:ext uri="{FF2B5EF4-FFF2-40B4-BE49-F238E27FC236}">
                <a16:creationId xmlns:a16="http://schemas.microsoft.com/office/drawing/2014/main" id="{B6A4CE68-9D6E-42B3-9730-9438FE929107}"/>
              </a:ext>
            </a:extLst>
          </p:cNvPr>
          <p:cNvSpPr txBox="1">
            <a:spLocks/>
          </p:cNvSpPr>
          <p:nvPr/>
        </p:nvSpPr>
        <p:spPr>
          <a:xfrm>
            <a:off x="986092" y="2748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a:cs typeface="Calibri"/>
              </a:rPr>
              <a:t>​</a:t>
            </a:r>
            <a:r>
              <a:rPr lang="en-US" altLang="ja-JP">
                <a:latin typeface="メイリオ"/>
                <a:ea typeface="メイリオ"/>
                <a:cs typeface="Calibri"/>
              </a:rPr>
              <a:t>3-A. 比較の際の留意点</a:t>
            </a:r>
          </a:p>
        </p:txBody>
      </p:sp>
    </p:spTree>
    <p:extLst>
      <p:ext uri="{BB962C8B-B14F-4D97-AF65-F5344CB8AC3E}">
        <p14:creationId xmlns:p14="http://schemas.microsoft.com/office/powerpoint/2010/main" val="954899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8694" y="310879"/>
            <a:ext cx="10515600" cy="1302473"/>
          </a:xfrm>
        </p:spPr>
        <p:txBody>
          <a:bodyPr/>
          <a:lstStyle/>
          <a:p>
            <a:r>
              <a:rPr lang="en-US" altLang="ja-JP">
                <a:latin typeface="Calibri"/>
                <a:ea typeface="メイリオ"/>
                <a:cs typeface="Calibri"/>
              </a:rPr>
              <a:t>3-A. 結果 &amp; 考察</a:t>
            </a:r>
            <a:endParaRPr kumimoji="1" lang="ja-JP" altLang="en-US"/>
          </a:p>
        </p:txBody>
      </p:sp>
      <p:graphicFrame>
        <p:nvGraphicFramePr>
          <p:cNvPr id="7" name="グラフ 2"/>
          <p:cNvGraphicFramePr/>
          <p:nvPr>
            <p:extLst>
              <p:ext uri="{D42A27DB-BD31-4B8C-83A1-F6EECF244321}">
                <p14:modId xmlns:p14="http://schemas.microsoft.com/office/powerpoint/2010/main" val="3650396351"/>
              </p:ext>
            </p:extLst>
          </p:nvPr>
        </p:nvGraphicFramePr>
        <p:xfrm>
          <a:off x="173659" y="1323163"/>
          <a:ext cx="5260103" cy="5123973"/>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mc:Choice xmlns:a14="http://schemas.microsoft.com/office/drawing/2010/main" Requires="a14">
          <p:sp>
            <p:nvSpPr>
              <p:cNvPr id="8" name="テキスト ボックス 7"/>
              <p:cNvSpPr txBox="1"/>
              <p:nvPr/>
            </p:nvSpPr>
            <p:spPr>
              <a:xfrm>
                <a:off x="5676494" y="2546321"/>
                <a:ext cx="6323001" cy="2677656"/>
              </a:xfrm>
              <a:prstGeom prst="rect">
                <a:avLst/>
              </a:prstGeom>
              <a:noFill/>
            </p:spPr>
            <p:txBody>
              <a:bodyPr wrap="square" rtlCol="0">
                <a:spAutoFit/>
              </a:bodyPr>
              <a:lstStyle/>
              <a:p>
                <a14:m>
                  <m:oMath xmlns:m="http://schemas.openxmlformats.org/officeDocument/2006/math">
                    <m:sSub>
                      <m:sSubPr>
                        <m:ctrlPr>
                          <a:rPr lang="en-US" altLang="ja-JP" sz="2800" i="1" smtClean="0">
                            <a:latin typeface="Cambria Math" panose="02040503050406030204" pitchFamily="18" charset="0"/>
                          </a:rPr>
                        </m:ctrlPr>
                      </m:sSubPr>
                      <m:e>
                        <m:r>
                          <m:rPr>
                            <m:sty m:val="p"/>
                          </m:rPr>
                          <a:rPr lang="en-US" altLang="ja-JP" sz="2800" i="1">
                            <a:latin typeface="Cambria Math" charset="0"/>
                          </a:rPr>
                          <m:t>S</m:t>
                        </m:r>
                      </m:e>
                      <m:sub>
                        <m:r>
                          <m:rPr>
                            <m:sty m:val="p"/>
                          </m:rPr>
                          <a:rPr lang="en-US" altLang="ja-JP" sz="2800" i="1">
                            <a:latin typeface="Cambria Math" charset="0"/>
                          </a:rPr>
                          <m:t>t</m:t>
                        </m:r>
                      </m:sub>
                    </m:sSub>
                  </m:oMath>
                </a14:m>
                <a:r>
                  <a:rPr kumimoji="1" lang="ja-JP" altLang="en-US" sz="2800"/>
                  <a:t>が同じでも</a:t>
                </a:r>
                <a14:m>
                  <m:oMath xmlns:m="http://schemas.openxmlformats.org/officeDocument/2006/math">
                    <m:sSub>
                      <m:sSubPr>
                        <m:ctrlPr>
                          <a:rPr lang="en-US" altLang="ja-JP" sz="2800" i="1">
                            <a:latin typeface="Cambria Math" panose="02040503050406030204" pitchFamily="18" charset="0"/>
                          </a:rPr>
                        </m:ctrlPr>
                      </m:sSubPr>
                      <m:e>
                        <m:r>
                          <m:rPr>
                            <m:sty m:val="p"/>
                          </m:rPr>
                          <a:rPr lang="en-US" altLang="ja-JP" sz="2800" i="1">
                            <a:latin typeface="Cambria Math" charset="0"/>
                          </a:rPr>
                          <m:t>S</m:t>
                        </m:r>
                      </m:e>
                      <m:sub>
                        <m:r>
                          <m:rPr>
                            <m:sty m:val="p"/>
                          </m:rPr>
                          <a:rPr lang="en-US" altLang="ja-JP" sz="2800" i="1">
                            <a:latin typeface="Cambria Math" charset="0"/>
                          </a:rPr>
                          <m:t>t</m:t>
                        </m:r>
                        <m:r>
                          <a:rPr lang="en-US" altLang="ja-JP" sz="2800" b="0" i="1" smtClean="0">
                            <a:latin typeface="Cambria Math" charset="0"/>
                          </a:rPr>
                          <m:t>−1</m:t>
                        </m:r>
                      </m:sub>
                    </m:sSub>
                  </m:oMath>
                </a14:m>
                <a:r>
                  <a:rPr lang="ja-JP" altLang="en-US" sz="2800"/>
                  <a:t>が異なると、</a:t>
                </a:r>
                <a:endParaRPr lang="en-US" altLang="ja-JP" sz="2800"/>
              </a:p>
              <a:p>
                <a:r>
                  <a:rPr lang="ja-JP" altLang="en-US" sz="2800"/>
                  <a:t>直後のパフォーマンスが大きく異なる</a:t>
                </a:r>
                <a:endParaRPr lang="en-US" altLang="ja-JP" sz="2800"/>
              </a:p>
              <a:p>
                <a:endParaRPr kumimoji="1" lang="en-US" altLang="ja-JP" sz="2800"/>
              </a:p>
              <a:p>
                <a:r>
                  <a:rPr kumimoji="1" lang="ja-JP" altLang="en-US" sz="2800"/>
                  <a:t>競輪等よりも不確実性が高そうな野球でも</a:t>
                </a:r>
                <a:r>
                  <a:rPr lang="ja-JP" altLang="en-US" sz="2800"/>
                  <a:t>、流れが直後のパフォーマンスと関連があることがわかる</a:t>
                </a:r>
                <a:endParaRPr kumimoji="1" lang="ja-JP" altLang="en-US" sz="2800"/>
              </a:p>
            </p:txBody>
          </p:sp>
        </mc:Choice>
        <mc:Fallback>
          <p:sp>
            <p:nvSpPr>
              <p:cNvPr id="8" name="テキスト ボックス 7"/>
              <p:cNvSpPr txBox="1">
                <a:spLocks noRot="1" noChangeAspect="1" noMove="1" noResize="1" noEditPoints="1" noAdjustHandles="1" noChangeArrowheads="1" noChangeShapeType="1" noTextEdit="1"/>
              </p:cNvSpPr>
              <p:nvPr/>
            </p:nvSpPr>
            <p:spPr>
              <a:xfrm>
                <a:off x="5676494" y="2546321"/>
                <a:ext cx="6323001" cy="2677656"/>
              </a:xfrm>
              <a:prstGeom prst="rect">
                <a:avLst/>
              </a:prstGeom>
              <a:blipFill>
                <a:blip r:embed="rId3"/>
                <a:stretch>
                  <a:fillRect l="-1929" t="-2050" r="-96" b="-5923"/>
                </a:stretch>
              </a:blipFill>
            </p:spPr>
            <p:txBody>
              <a:bodyPr/>
              <a:lstStyle/>
              <a:p>
                <a:r>
                  <a:rPr lang="en-US">
                    <a:noFill/>
                  </a:rPr>
                  <a:t> </a:t>
                </a:r>
              </a:p>
            </p:txBody>
          </p:sp>
        </mc:Fallback>
      </mc:AlternateContent>
    </p:spTree>
    <p:extLst>
      <p:ext uri="{BB962C8B-B14F-4D97-AF65-F5344CB8AC3E}">
        <p14:creationId xmlns:p14="http://schemas.microsoft.com/office/powerpoint/2010/main" val="1519469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370666"/>
            <a:ext cx="12284013" cy="1325563"/>
          </a:xfrm>
        </p:spPr>
        <p:txBody>
          <a:bodyPr>
            <a:normAutofit fontScale="90000"/>
          </a:bodyPr>
          <a:lstStyle/>
          <a:p>
            <a:r>
              <a:rPr lang="ja-JP" altLang="en-US">
                <a:latin typeface="メイリオ"/>
                <a:ea typeface="メイリオ"/>
              </a:rPr>
              <a:t>3-B. </a:t>
            </a:r>
            <a:br>
              <a:rPr lang="ja-JP" altLang="en-US">
                <a:latin typeface="メイリオ"/>
                <a:ea typeface="メイリオ"/>
              </a:rPr>
            </a:br>
            <a:r>
              <a:rPr lang="ja-JP" altLang="en-US" sz="4000">
                <a:latin typeface="メイリオ"/>
                <a:ea typeface="メイリオ"/>
              </a:rPr>
              <a:t>Positive inhibitionとNegative facilitationについての分析</a:t>
            </a:r>
            <a:endParaRPr kumimoji="1" lang="ja-JP" altLang="en-US"/>
          </a:p>
        </p:txBody>
      </p:sp>
      <p:sp>
        <p:nvSpPr>
          <p:cNvPr id="3" name="コンテンツ プレースホルダー 2"/>
          <p:cNvSpPr>
            <a:spLocks noGrp="1"/>
          </p:cNvSpPr>
          <p:nvPr>
            <p:ph idx="1"/>
          </p:nvPr>
        </p:nvSpPr>
        <p:spPr>
          <a:xfrm>
            <a:off x="421257" y="1696229"/>
            <a:ext cx="11263222" cy="4797036"/>
          </a:xfrm>
        </p:spPr>
        <p:txBody>
          <a:bodyPr vert="horz" lIns="91440" tIns="45720" rIns="91440" bIns="45720" rtlCol="0" anchor="t">
            <a:normAutofit/>
          </a:bodyPr>
          <a:lstStyle/>
          <a:p>
            <a:pPr marL="0" indent="0">
              <a:lnSpc>
                <a:spcPct val="100000"/>
              </a:lnSpc>
              <a:spcBef>
                <a:spcPts val="0"/>
              </a:spcBef>
              <a:buNone/>
              <a:defRPr/>
            </a:pPr>
            <a:r>
              <a:rPr lang="ja-JP" altLang="en-US">
                <a:latin typeface="メイリオ"/>
                <a:ea typeface="メイリオ"/>
              </a:rPr>
              <a:t>◆Positive inhibitionとNegative facilitationとは</a:t>
            </a:r>
          </a:p>
          <a:p>
            <a:pPr marL="0" indent="0">
              <a:lnSpc>
                <a:spcPct val="100000"/>
              </a:lnSpc>
              <a:spcBef>
                <a:spcPts val="0"/>
              </a:spcBef>
              <a:buNone/>
              <a:defRPr/>
            </a:pPr>
            <a:endParaRPr lang="ja-JP" altLang="en-US">
              <a:latin typeface="メイリオ"/>
              <a:ea typeface="メイリオ"/>
            </a:endParaRPr>
          </a:p>
          <a:p>
            <a:pPr marL="0" indent="0">
              <a:lnSpc>
                <a:spcPct val="100000"/>
              </a:lnSpc>
              <a:spcBef>
                <a:spcPts val="0"/>
              </a:spcBef>
              <a:buNone/>
              <a:defRPr/>
            </a:pPr>
            <a:r>
              <a:rPr lang="ja-JP" altLang="en-US" b="1">
                <a:latin typeface="メイリオ"/>
                <a:ea typeface="メイリオ"/>
              </a:rPr>
              <a:t>・</a:t>
            </a:r>
            <a:r>
              <a:rPr lang="ja-JP" altLang="en-US" b="1" i="1">
                <a:latin typeface="メイリオ"/>
                <a:ea typeface="メイリオ"/>
              </a:rPr>
              <a:t>Positive inhibition </a:t>
            </a:r>
            <a:r>
              <a:rPr lang="ja-JP" altLang="en-US">
                <a:latin typeface="メイリオ"/>
                <a:ea typeface="メイリオ"/>
              </a:rPr>
              <a:t>(以下P.I.)</a:t>
            </a:r>
          </a:p>
          <a:p>
            <a:pPr marL="0" indent="0">
              <a:lnSpc>
                <a:spcPct val="100000"/>
              </a:lnSpc>
              <a:spcBef>
                <a:spcPts val="0"/>
              </a:spcBef>
              <a:buNone/>
              <a:defRPr/>
            </a:pPr>
            <a:r>
              <a:rPr lang="ja-JP" altLang="en-US">
                <a:latin typeface="メイリオ"/>
                <a:ea typeface="メイリオ"/>
              </a:rPr>
              <a:t>Positive inhibitionは良いパフォーマンス後の有利な状況下でパフォーマンスが低下してしまうことを指す。例えば、ロードレースでは他選手を大きく引き離した選手が「coast(ペダルを漕がない</a:t>
            </a:r>
            <a:r>
              <a:rPr lang="ja-JP">
                <a:latin typeface="メイリオ"/>
                <a:ea typeface="メイリオ"/>
              </a:rPr>
              <a:t>惰力走行</a:t>
            </a:r>
            <a:r>
              <a:rPr lang="ja-JP" altLang="en-US">
                <a:latin typeface="メイリオ"/>
                <a:ea typeface="メイリオ"/>
              </a:rPr>
              <a:t>)」をすることがある</a:t>
            </a:r>
          </a:p>
          <a:p>
            <a:pPr marL="0" indent="0">
              <a:lnSpc>
                <a:spcPct val="100000"/>
              </a:lnSpc>
              <a:spcBef>
                <a:spcPts val="0"/>
              </a:spcBef>
              <a:buNone/>
              <a:defRPr/>
            </a:pPr>
            <a:endParaRPr lang="ja-JP" altLang="en-US"/>
          </a:p>
          <a:p>
            <a:pPr marL="0" indent="0">
              <a:lnSpc>
                <a:spcPct val="100000"/>
              </a:lnSpc>
              <a:spcBef>
                <a:spcPts val="0"/>
              </a:spcBef>
              <a:buNone/>
              <a:defRPr/>
            </a:pPr>
            <a:r>
              <a:rPr lang="ja-JP" altLang="en-US" b="1">
                <a:latin typeface="メイリオ"/>
                <a:ea typeface="メイリオ"/>
              </a:rPr>
              <a:t>・</a:t>
            </a:r>
            <a:r>
              <a:rPr lang="ja-JP" altLang="en-US" b="1" i="1">
                <a:latin typeface="メイリオ"/>
                <a:ea typeface="メイリオ"/>
              </a:rPr>
              <a:t>Negative facilitation</a:t>
            </a:r>
            <a:r>
              <a:rPr lang="ja-JP" altLang="en-US">
                <a:latin typeface="メイリオ"/>
                <a:ea typeface="メイリオ"/>
              </a:rPr>
              <a:t> (以下N.F.)</a:t>
            </a:r>
          </a:p>
          <a:p>
            <a:pPr marL="0" indent="0">
              <a:lnSpc>
                <a:spcPct val="100000"/>
              </a:lnSpc>
              <a:spcBef>
                <a:spcPts val="0"/>
              </a:spcBef>
              <a:buNone/>
              <a:defRPr/>
            </a:pPr>
            <a:r>
              <a:rPr lang="ja-JP" altLang="en-US">
                <a:latin typeface="メイリオ"/>
                <a:ea typeface="メイリオ"/>
              </a:rPr>
              <a:t>Negative facilitationは悪いパフォーマンス後の不利な状況下で、発奮するか何かで選手のパフォーマンスが向上することを指す。</a:t>
            </a:r>
          </a:p>
        </p:txBody>
      </p:sp>
    </p:spTree>
    <p:extLst>
      <p:ext uri="{BB962C8B-B14F-4D97-AF65-F5344CB8AC3E}">
        <p14:creationId xmlns:p14="http://schemas.microsoft.com/office/powerpoint/2010/main" val="1326054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D270D7-EB09-4C4A-BC5F-66D138C1B943}"/>
              </a:ext>
            </a:extLst>
          </p:cNvPr>
          <p:cNvSpPr>
            <a:spLocks noGrp="1"/>
          </p:cNvSpPr>
          <p:nvPr>
            <p:ph type="title"/>
          </p:nvPr>
        </p:nvSpPr>
        <p:spPr>
          <a:xfrm>
            <a:off x="852576" y="442553"/>
            <a:ext cx="10515600" cy="1325563"/>
          </a:xfrm>
        </p:spPr>
        <p:txBody>
          <a:bodyPr/>
          <a:lstStyle/>
          <a:p>
            <a:r>
              <a:rPr lang="ja-JP" altLang="en-US">
                <a:latin typeface="メイリオ"/>
                <a:ea typeface="メイリオ"/>
              </a:rPr>
              <a:t>3-B. 先行研究におけるP.I.とN.F.</a:t>
            </a:r>
            <a:endParaRPr kumimoji="1" lang="ja-JP" altLang="en-US"/>
          </a:p>
        </p:txBody>
      </p:sp>
      <p:sp>
        <p:nvSpPr>
          <p:cNvPr id="3" name="コンテンツ プレースホルダー 2">
            <a:extLst>
              <a:ext uri="{FF2B5EF4-FFF2-40B4-BE49-F238E27FC236}">
                <a16:creationId xmlns:a16="http://schemas.microsoft.com/office/drawing/2014/main" id="{58D50983-F784-4195-AF17-7356BA4A6F29}"/>
              </a:ext>
            </a:extLst>
          </p:cNvPr>
          <p:cNvSpPr>
            <a:spLocks noGrp="1"/>
          </p:cNvSpPr>
          <p:nvPr>
            <p:ph idx="1"/>
          </p:nvPr>
        </p:nvSpPr>
        <p:spPr>
          <a:xfrm>
            <a:off x="133709" y="1768116"/>
            <a:ext cx="11953335" cy="4351338"/>
          </a:xfrm>
        </p:spPr>
        <p:txBody>
          <a:bodyPr vert="horz" lIns="91440" tIns="45720" rIns="91440" bIns="45720" rtlCol="0" anchor="t">
            <a:normAutofit fontScale="92500"/>
          </a:bodyPr>
          <a:lstStyle/>
          <a:p>
            <a:pPr marL="0" indent="0">
              <a:buNone/>
            </a:pPr>
            <a:r>
              <a:rPr lang="ja-JP" altLang="en-US">
                <a:latin typeface="メイリオ"/>
                <a:ea typeface="メイリオ"/>
              </a:rPr>
              <a:t>◆</a:t>
            </a:r>
            <a:r>
              <a:rPr lang="en-US" altLang="ja-JP">
                <a:latin typeface="メイリオ"/>
                <a:ea typeface="メイリオ"/>
              </a:rPr>
              <a:t>Coming</a:t>
            </a:r>
            <a:r>
              <a:rPr lang="ja-JP" altLang="en-US">
                <a:latin typeface="メイリオ"/>
                <a:ea typeface="メイリオ"/>
              </a:rPr>
              <a:t> </a:t>
            </a:r>
            <a:r>
              <a:rPr lang="en-US" altLang="ja-JP">
                <a:latin typeface="メイリオ"/>
                <a:ea typeface="メイリオ"/>
              </a:rPr>
              <a:t>from</a:t>
            </a:r>
            <a:r>
              <a:rPr lang="ja-JP" altLang="en-US">
                <a:latin typeface="メイリオ"/>
                <a:ea typeface="メイリオ"/>
              </a:rPr>
              <a:t> </a:t>
            </a:r>
            <a:r>
              <a:rPr lang="en-US" altLang="ja-JP">
                <a:latin typeface="メイリオ"/>
                <a:ea typeface="メイリオ"/>
              </a:rPr>
              <a:t>Behind(Perreault, Vallerand, Montgomery, &amp; Provencher, 1998)</a:t>
            </a:r>
            <a:endParaRPr lang="ja-JP"/>
          </a:p>
          <a:p>
            <a:pPr marL="0" indent="0">
              <a:buNone/>
            </a:pPr>
            <a:r>
              <a:rPr lang="ja-JP" altLang="en-US">
                <a:latin typeface="メイリオ"/>
                <a:ea typeface="メイリオ"/>
              </a:rPr>
              <a:t>Projected Performance Model(Cornelius et al., 1997)</a:t>
            </a:r>
          </a:p>
          <a:p>
            <a:pPr marL="0" indent="0">
              <a:buNone/>
            </a:pPr>
            <a:endParaRPr lang="ja-JP" altLang="en-US">
              <a:latin typeface="メイリオ"/>
              <a:ea typeface="メイリオ"/>
            </a:endParaRPr>
          </a:p>
          <a:p>
            <a:pPr marL="0" indent="0">
              <a:buNone/>
            </a:pPr>
            <a:r>
              <a:rPr lang="ja-JP" altLang="en-US" b="1">
                <a:highlight>
                  <a:srgbClr val="C0C0C0"/>
                </a:highlight>
                <a:latin typeface="メイリオ"/>
                <a:ea typeface="メイリオ"/>
              </a:rPr>
              <a:t>観測された結果</a:t>
            </a:r>
            <a:r>
              <a:rPr lang="ja-JP" altLang="en-US">
                <a:latin typeface="メイリオ"/>
                <a:ea typeface="メイリオ"/>
              </a:rPr>
              <a:t>：</a:t>
            </a:r>
          </a:p>
          <a:p>
            <a:pPr marL="0" indent="0">
              <a:buNone/>
            </a:pPr>
            <a:r>
              <a:rPr lang="ja-JP" altLang="en-US">
                <a:latin typeface="メイリオ"/>
                <a:ea typeface="メイリオ"/>
              </a:rPr>
              <a:t>大きくリードしている際、</a:t>
            </a:r>
          </a:p>
          <a:p>
            <a:pPr marL="0" indent="0">
              <a:buNone/>
            </a:pPr>
            <a:r>
              <a:rPr lang="ja-JP" altLang="en-US">
                <a:latin typeface="メイリオ"/>
                <a:ea typeface="メイリオ"/>
              </a:rPr>
              <a:t>「PMの高さにも関わらずそこまでのPerformanceの</a:t>
            </a:r>
            <a:r>
              <a:rPr lang="ja-JP" altLang="en-US" b="1">
                <a:solidFill>
                  <a:srgbClr val="FF0000"/>
                </a:solidFill>
                <a:latin typeface="メイリオ"/>
                <a:ea typeface="メイリオ"/>
              </a:rPr>
              <a:t>向上が見られない</a:t>
            </a:r>
            <a:r>
              <a:rPr lang="ja-JP" altLang="en-US">
                <a:latin typeface="メイリオ"/>
                <a:ea typeface="メイリオ"/>
              </a:rPr>
              <a:t>(P.I.)」</a:t>
            </a:r>
            <a:endParaRPr lang="ja-JP"/>
          </a:p>
          <a:p>
            <a:pPr marL="0" indent="0">
              <a:buNone/>
            </a:pPr>
            <a:r>
              <a:rPr lang="ja-JP" altLang="en-US">
                <a:latin typeface="メイリオ"/>
                <a:ea typeface="メイリオ"/>
              </a:rPr>
              <a:t>拮抗している状況から抜かされる状況に陥った場合、</a:t>
            </a:r>
          </a:p>
          <a:p>
            <a:pPr marL="0" indent="0">
              <a:buNone/>
            </a:pPr>
            <a:r>
              <a:rPr lang="ja-JP" altLang="en-US">
                <a:latin typeface="メイリオ"/>
                <a:ea typeface="メイリオ"/>
              </a:rPr>
              <a:t>「PMは下がるが一時的にむしろPerformanceは</a:t>
            </a:r>
            <a:r>
              <a:rPr lang="ja-JP" altLang="en-US" b="1">
                <a:solidFill>
                  <a:srgbClr val="FF0000"/>
                </a:solidFill>
                <a:latin typeface="メイリオ"/>
                <a:ea typeface="メイリオ"/>
              </a:rPr>
              <a:t>向上する</a:t>
            </a:r>
            <a:r>
              <a:rPr lang="ja-JP" altLang="en-US">
                <a:latin typeface="メイリオ"/>
                <a:ea typeface="メイリオ"/>
              </a:rPr>
              <a:t>(N.F.)」</a:t>
            </a:r>
            <a:endParaRPr lang="ja-JP"/>
          </a:p>
          <a:p>
            <a:pPr marL="0" indent="0">
              <a:buNone/>
            </a:pPr>
            <a:endParaRPr lang="ja-JP" altLang="en-US">
              <a:latin typeface="メイリオ"/>
              <a:ea typeface="メイリオ"/>
            </a:endParaRPr>
          </a:p>
        </p:txBody>
      </p:sp>
    </p:spTree>
    <p:extLst>
      <p:ext uri="{BB962C8B-B14F-4D97-AF65-F5344CB8AC3E}">
        <p14:creationId xmlns:p14="http://schemas.microsoft.com/office/powerpoint/2010/main" val="2361550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442553"/>
            <a:ext cx="10731260" cy="1325563"/>
          </a:xfrm>
        </p:spPr>
        <p:txBody>
          <a:bodyPr/>
          <a:lstStyle/>
          <a:p>
            <a:r>
              <a:rPr lang="en-US" altLang="ja-JP"/>
              <a:t>3-B. 本分析での </a:t>
            </a:r>
            <a:r>
              <a:rPr kumimoji="1" lang="en-US" altLang="ja-JP"/>
              <a:t>P.I.</a:t>
            </a:r>
            <a:r>
              <a:rPr kumimoji="1" lang="ja-JP" altLang="en-US"/>
              <a:t>と</a:t>
            </a:r>
            <a:r>
              <a:rPr kumimoji="1" lang="en-US" altLang="ja-JP"/>
              <a:t>N.F.</a:t>
            </a:r>
            <a:r>
              <a:rPr kumimoji="1" lang="ja-JP" altLang="en-US"/>
              <a:t>の定義</a:t>
            </a:r>
            <a:r>
              <a:rPr lang="ja-JP" altLang="en-US">
                <a:latin typeface="メイリオ"/>
                <a:ea typeface="メイリオ"/>
              </a:rPr>
              <a:t>と算出方法</a:t>
            </a:r>
            <a:endParaRPr kumimoji="1" lang="ja-JP" altLang="en-US"/>
          </a:p>
        </p:txBody>
      </p:sp>
      <p:sp>
        <p:nvSpPr>
          <p:cNvPr id="3" name="コンテンツ プレースホルダー 2"/>
          <p:cNvSpPr>
            <a:spLocks noGrp="1"/>
          </p:cNvSpPr>
          <p:nvPr>
            <p:ph idx="1"/>
          </p:nvPr>
        </p:nvSpPr>
        <p:spPr>
          <a:xfrm>
            <a:off x="176842" y="1768116"/>
            <a:ext cx="10515600" cy="1777791"/>
          </a:xfrm>
        </p:spPr>
        <p:txBody>
          <a:bodyPr vert="horz" lIns="91440" tIns="45720" rIns="91440" bIns="45720" rtlCol="0" anchor="t">
            <a:normAutofit fontScale="92500"/>
          </a:bodyPr>
          <a:lstStyle/>
          <a:p>
            <a:pPr marL="0" indent="0">
              <a:lnSpc>
                <a:spcPct val="100000"/>
              </a:lnSpc>
              <a:spcBef>
                <a:spcPts val="0"/>
              </a:spcBef>
              <a:buNone/>
              <a:defRPr/>
            </a:pPr>
            <a:r>
              <a:rPr lang="ja-JP" altLang="en-US"/>
              <a:t>◆ </a:t>
            </a:r>
            <a:r>
              <a:rPr kumimoji="1" lang="ja-JP" altLang="en-US"/>
              <a:t>今回の野球のデータに対しては、大差と僅差の判断基準を、</a:t>
            </a:r>
            <a:endParaRPr lang="en-US" altLang="ja-JP">
              <a:latin typeface="Calibri"/>
              <a:cs typeface="Calibri"/>
            </a:endParaRPr>
          </a:p>
          <a:p>
            <a:pPr marL="0" indent="0">
              <a:lnSpc>
                <a:spcPct val="100000"/>
              </a:lnSpc>
              <a:spcBef>
                <a:spcPts val="0"/>
              </a:spcBef>
              <a:buNone/>
              <a:defRPr/>
            </a:pPr>
            <a:r>
              <a:rPr lang="en-US" altLang="ja-JP" b="1">
                <a:solidFill>
                  <a:srgbClr val="0070C0"/>
                </a:solidFill>
              </a:rPr>
              <a:t>　『5</a:t>
            </a:r>
            <a:r>
              <a:rPr lang="ja-JP" altLang="en-US" b="1">
                <a:solidFill>
                  <a:srgbClr val="0070C0"/>
                </a:solidFill>
              </a:rPr>
              <a:t>点差以上の差があるか否か</a:t>
            </a:r>
            <a:r>
              <a:rPr lang="en-US" altLang="ja-JP" b="1">
                <a:solidFill>
                  <a:srgbClr val="0070C0"/>
                </a:solidFill>
              </a:rPr>
              <a:t>』</a:t>
            </a:r>
            <a:r>
              <a:rPr lang="ja-JP" altLang="en-US"/>
              <a:t>に設定</a:t>
            </a:r>
            <a:endParaRPr lang="en-US" altLang="ja-JP">
              <a:cs typeface="Calibri"/>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ja-JP"/>
          </a:p>
          <a:p>
            <a:pPr marL="0" indent="0">
              <a:lnSpc>
                <a:spcPct val="100000"/>
              </a:lnSpc>
              <a:spcBef>
                <a:spcPts val="0"/>
              </a:spcBef>
              <a:buNone/>
              <a:defRPr/>
            </a:pPr>
            <a:r>
              <a:rPr lang="en-US" altLang="ja-JP"/>
              <a:t>　1</a:t>
            </a:r>
            <a:r>
              <a:rPr lang="ja-JP" altLang="en-US"/>
              <a:t>プレー（満塁ホームラン）で追いつくことが可能かという根拠</a:t>
            </a:r>
            <a:endParaRPr lang="ja-JP" altLang="en-US">
              <a:latin typeface="メイリオ"/>
              <a:ea typeface="メイリオ"/>
            </a:endParaRPr>
          </a:p>
        </p:txBody>
      </p:sp>
      <p:pic>
        <p:nvPicPr>
          <p:cNvPr id="5" name="図 4">
            <a:extLst>
              <a:ext uri="{FF2B5EF4-FFF2-40B4-BE49-F238E27FC236}">
                <a16:creationId xmlns:a16="http://schemas.microsoft.com/office/drawing/2014/main" id="{26A3594D-6BF6-412B-9330-AF7D9D23A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721" y="4329754"/>
            <a:ext cx="11804217" cy="2208161"/>
          </a:xfrm>
          <a:prstGeom prst="rect">
            <a:avLst/>
          </a:prstGeom>
        </p:spPr>
      </p:pic>
      <p:sp>
        <p:nvSpPr>
          <p:cNvPr id="6" name="テキスト ボックス 5">
            <a:extLst>
              <a:ext uri="{FF2B5EF4-FFF2-40B4-BE49-F238E27FC236}">
                <a16:creationId xmlns:a16="http://schemas.microsoft.com/office/drawing/2014/main" id="{BCCF6AA8-A203-4CAA-9D28-F0C343B74D91}"/>
              </a:ext>
            </a:extLst>
          </p:cNvPr>
          <p:cNvSpPr txBox="1"/>
          <p:nvPr/>
        </p:nvSpPr>
        <p:spPr>
          <a:xfrm>
            <a:off x="181155" y="3682041"/>
            <a:ext cx="2743200"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latin typeface="メイリオ"/>
                <a:ea typeface="メイリオ"/>
              </a:rPr>
              <a:t>◆ 算出方法</a:t>
            </a:r>
          </a:p>
        </p:txBody>
      </p:sp>
    </p:spTree>
    <p:extLst>
      <p:ext uri="{BB962C8B-B14F-4D97-AF65-F5344CB8AC3E}">
        <p14:creationId xmlns:p14="http://schemas.microsoft.com/office/powerpoint/2010/main" val="1840253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40745" y="157788"/>
            <a:ext cx="12327146" cy="1311186"/>
          </a:xfrm>
        </p:spPr>
        <p:txBody>
          <a:bodyPr>
            <a:noAutofit/>
          </a:bodyPr>
          <a:lstStyle/>
          <a:p>
            <a:r>
              <a:rPr lang="en-US" altLang="ja-JP" sz="3600"/>
              <a:t>3-B. 結果</a:t>
            </a:r>
            <a:r>
              <a:rPr lang="en-US" altLang="ja-JP" sz="3600">
                <a:cs typeface="Calibri"/>
              </a:rPr>
              <a:t>①</a:t>
            </a:r>
            <a:br>
              <a:rPr lang="en-US" altLang="ja-JP" sz="3600">
                <a:latin typeface="メイリオ"/>
                <a:ea typeface="メイリオ"/>
                <a:cs typeface="Calibri"/>
              </a:rPr>
            </a:br>
            <a:r>
              <a:rPr lang="en-US" altLang="ja-JP" sz="3200"/>
              <a:t>Positive Inhibition</a:t>
            </a:r>
            <a:r>
              <a:rPr lang="ja-JP" altLang="en-US" sz="3200"/>
              <a:t>と</a:t>
            </a:r>
            <a:r>
              <a:rPr lang="en-US" altLang="ja-JP" sz="3200"/>
              <a:t>Negative Facilitation</a:t>
            </a:r>
            <a:r>
              <a:rPr lang="ja-JP" altLang="en-US" sz="3200"/>
              <a:t>と年間順位の関係</a:t>
            </a:r>
            <a:endParaRPr kumimoji="1" lang="ja-JP" altLang="en-US"/>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0745" y="1244990"/>
            <a:ext cx="10324888" cy="5501526"/>
          </a:xfrm>
        </p:spPr>
      </p:pic>
    </p:spTree>
    <p:extLst>
      <p:ext uri="{BB962C8B-B14F-4D97-AF65-F5344CB8AC3E}">
        <p14:creationId xmlns:p14="http://schemas.microsoft.com/office/powerpoint/2010/main" val="1724051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62001" y="803325"/>
            <a:ext cx="5314536" cy="1325563"/>
          </a:xfrm>
        </p:spPr>
        <p:txBody>
          <a:bodyPr>
            <a:normAutofit/>
          </a:bodyPr>
          <a:lstStyle/>
          <a:p>
            <a:r>
              <a:rPr lang="ja-JP" altLang="en-US">
                <a:latin typeface="メイリオ"/>
                <a:ea typeface="メイリオ"/>
              </a:rPr>
              <a:t>研究過程</a:t>
            </a:r>
            <a:endParaRPr kumimoji="1" lang="ja-JP" altLang="en-US"/>
          </a:p>
        </p:txBody>
      </p:sp>
      <p:sp>
        <p:nvSpPr>
          <p:cNvPr id="3" name="コンテンツ プレースホルダー 2"/>
          <p:cNvSpPr>
            <a:spLocks noGrp="1"/>
          </p:cNvSpPr>
          <p:nvPr>
            <p:ph idx="1"/>
          </p:nvPr>
        </p:nvSpPr>
        <p:spPr>
          <a:xfrm>
            <a:off x="762000" y="2279018"/>
            <a:ext cx="5314543" cy="3375920"/>
          </a:xfrm>
        </p:spPr>
        <p:txBody>
          <a:bodyPr vert="horz" lIns="91440" tIns="45720" rIns="91440" bIns="45720" rtlCol="0" anchor="t">
            <a:normAutofit/>
          </a:bodyPr>
          <a:lstStyle/>
          <a:p>
            <a:pPr marL="514350" indent="-514350">
              <a:buFont typeface="+mj-lt"/>
              <a:buAutoNum type="arabicPeriod"/>
            </a:pPr>
            <a:r>
              <a:rPr lang="ja-JP" altLang="en-US" sz="3600" b="1">
                <a:solidFill>
                  <a:srgbClr val="FF0000"/>
                </a:solidFill>
                <a:latin typeface="メイリオ"/>
                <a:ea typeface="メイリオ"/>
              </a:rPr>
              <a:t>問題意識</a:t>
            </a:r>
          </a:p>
          <a:p>
            <a:pPr marL="514350" indent="-514350">
              <a:buFont typeface="+mj-lt"/>
              <a:buAutoNum type="arabicPeriod"/>
            </a:pPr>
            <a:r>
              <a:rPr lang="ja-JP" altLang="en-US" sz="3600">
                <a:latin typeface="メイリオ"/>
                <a:ea typeface="メイリオ"/>
              </a:rPr>
              <a:t>先行研究</a:t>
            </a:r>
          </a:p>
          <a:p>
            <a:pPr marL="514350" indent="-514350">
              <a:buFont typeface="+mj-lt"/>
              <a:buAutoNum type="arabicPeriod"/>
            </a:pPr>
            <a:r>
              <a:rPr lang="ja-JP" altLang="en-US" sz="3600">
                <a:latin typeface="メイリオ"/>
                <a:ea typeface="メイリオ"/>
              </a:rPr>
              <a:t>本論</a:t>
            </a:r>
            <a:endParaRPr lang="ja-JP" altLang="en-US" sz="1800">
              <a:latin typeface="メイリオ"/>
              <a:ea typeface="メイリオ"/>
            </a:endParaRPr>
          </a:p>
          <a:p>
            <a:pPr marL="514350" indent="-514350">
              <a:buFont typeface="+mj-lt"/>
              <a:buAutoNum type="arabicPeriod"/>
            </a:pPr>
            <a:endParaRPr lang="ja-JP" altLang="en-US" sz="1800">
              <a:latin typeface="メイリオ"/>
              <a:ea typeface="メイリオ"/>
            </a:endParaRPr>
          </a:p>
        </p:txBody>
      </p:sp>
      <p:sp>
        <p:nvSpPr>
          <p:cNvPr id="15"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id="{9569BA84-D200-4CFA-9181-5C0A0431CAE9}"/>
              </a:ext>
            </a:extLst>
          </p:cNvPr>
          <p:cNvPicPr>
            <a:picLocks noChangeAspect="1"/>
          </p:cNvPicPr>
          <p:nvPr/>
        </p:nvPicPr>
        <p:blipFill rotWithShape="1">
          <a:blip r:embed="rId2"/>
          <a:srcRect r="2" b="3361"/>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1855507619"/>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3429" y="2073625"/>
            <a:ext cx="5552333" cy="3270770"/>
          </a:xfr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05" y="2073625"/>
            <a:ext cx="6089591" cy="3270770"/>
          </a:xfrm>
          <a:prstGeom prst="rect">
            <a:avLst/>
          </a:prstGeom>
        </p:spPr>
      </p:pic>
      <p:sp>
        <p:nvSpPr>
          <p:cNvPr id="3" name="タイトル 1">
            <a:extLst>
              <a:ext uri="{FF2B5EF4-FFF2-40B4-BE49-F238E27FC236}">
                <a16:creationId xmlns:a16="http://schemas.microsoft.com/office/drawing/2014/main" id="{F646ECF2-3399-4336-BA40-F2849F7B10A4}"/>
              </a:ext>
            </a:extLst>
          </p:cNvPr>
          <p:cNvSpPr txBox="1">
            <a:spLocks/>
          </p:cNvSpPr>
          <p:nvPr/>
        </p:nvSpPr>
        <p:spPr>
          <a:xfrm>
            <a:off x="944139" y="608028"/>
            <a:ext cx="10333461" cy="13111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a:t>3-B. 結果</a:t>
            </a:r>
            <a:r>
              <a:rPr lang="en-US" altLang="ja-JP" sz="3600">
                <a:cs typeface="Calibri"/>
              </a:rPr>
              <a:t>①</a:t>
            </a:r>
            <a:br>
              <a:rPr lang="en-US" altLang="ja-JP" sz="3600">
                <a:latin typeface="メイリオ"/>
                <a:ea typeface="メイリオ"/>
                <a:cs typeface="Calibri"/>
              </a:rPr>
            </a:br>
            <a:r>
              <a:rPr lang="en-US" sz="3600"/>
              <a:t>Positive Inhibition</a:t>
            </a:r>
            <a:r>
              <a:rPr lang="en-US" altLang="ja-JP" sz="3600">
                <a:latin typeface="Calibri"/>
                <a:cs typeface="Calibri"/>
              </a:rPr>
              <a:t>/</a:t>
            </a:r>
            <a:r>
              <a:rPr lang="en-US" sz="3600"/>
              <a:t>Negative Facilitation</a:t>
            </a:r>
            <a:r>
              <a:rPr lang="ja-JP" sz="3600">
                <a:latin typeface="Calibri"/>
                <a:cs typeface="Calibri"/>
              </a:rPr>
              <a:t>と順位の関係</a:t>
            </a:r>
            <a:endParaRPr lang="ja-JP" sz="3600">
              <a:latin typeface="メイリオ"/>
              <a:ea typeface="メイリオ"/>
            </a:endParaRPr>
          </a:p>
        </p:txBody>
      </p:sp>
    </p:spTree>
    <p:extLst>
      <p:ext uri="{BB962C8B-B14F-4D97-AF65-F5344CB8AC3E}">
        <p14:creationId xmlns:p14="http://schemas.microsoft.com/office/powerpoint/2010/main" val="2013430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6686" y="1331255"/>
            <a:ext cx="9803607" cy="5285865"/>
          </a:xfrm>
        </p:spPr>
      </p:pic>
      <mc:AlternateContent xmlns:mc="http://schemas.openxmlformats.org/markup-compatibility/2006">
        <mc:Choice xmlns:a14="http://schemas.microsoft.com/office/drawing/2010/main" Requires="a14">
          <p:sp>
            <p:nvSpPr>
              <p:cNvPr id="5" name="正方形/長方形 4"/>
              <p:cNvSpPr/>
              <p:nvPr/>
            </p:nvSpPr>
            <p:spPr>
              <a:xfrm>
                <a:off x="8406686" y="2086481"/>
                <a:ext cx="1475252" cy="68880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tx1"/>
                    </a:solidFill>
                  </a:rPr>
                  <a:t>P</a:t>
                </a:r>
                <a:r>
                  <a:rPr lang="ja-JP" altLang="en-US">
                    <a:solidFill>
                      <a:schemeClr val="tx1"/>
                    </a:solidFill>
                  </a:rPr>
                  <a:t>値</a:t>
                </a:r>
                <a:r>
                  <a:rPr lang="en-US" altLang="ja-JP">
                    <a:solidFill>
                      <a:schemeClr val="tx1"/>
                    </a:solidFill>
                  </a:rPr>
                  <a:t> : 0.0286</a:t>
                </a:r>
              </a:p>
              <a:p>
                <a:pPr algn="ctr"/>
                <a14:m>
                  <m:oMath xmlns:m="http://schemas.openxmlformats.org/officeDocument/2006/math">
                    <m:sSup>
                      <m:sSupPr>
                        <m:ctrlPr>
                          <a:rPr lang="en-US" altLang="ja-JP" i="1">
                            <a:solidFill>
                              <a:schemeClr val="tx1"/>
                            </a:solidFill>
                            <a:latin typeface="Cambria Math" panose="02040503050406030204" pitchFamily="18" charset="0"/>
                          </a:rPr>
                        </m:ctrlPr>
                      </m:sSupPr>
                      <m:e>
                        <m:r>
                          <a:rPr lang="en-US" altLang="ja-JP" i="1">
                            <a:solidFill>
                              <a:schemeClr val="tx1"/>
                            </a:solidFill>
                            <a:latin typeface="Cambria Math" charset="0"/>
                          </a:rPr>
                          <m:t>𝑅</m:t>
                        </m:r>
                      </m:e>
                      <m:sup>
                        <m:r>
                          <a:rPr lang="en-US" altLang="ja-JP" i="1">
                            <a:solidFill>
                              <a:schemeClr val="tx1"/>
                            </a:solidFill>
                            <a:latin typeface="Cambria Math" charset="0"/>
                          </a:rPr>
                          <m:t>2</m:t>
                        </m:r>
                      </m:sup>
                    </m:sSup>
                  </m:oMath>
                </a14:m>
                <a:r>
                  <a:rPr lang="en-US" altLang="ja-JP">
                    <a:solidFill>
                      <a:schemeClr val="tx1"/>
                    </a:solidFill>
                  </a:rPr>
                  <a:t> : 0.080</a:t>
                </a:r>
                <a:endParaRPr kumimoji="1" lang="ja-JP" altLang="en-US">
                  <a:solidFill>
                    <a:schemeClr val="tx1"/>
                  </a:solidFill>
                </a:endParaRPr>
              </a:p>
            </p:txBody>
          </p:sp>
        </mc:Choice>
        <mc:Fallback>
          <p:sp>
            <p:nvSpPr>
              <p:cNvPr id="5" name="正方形/長方形 4"/>
              <p:cNvSpPr>
                <a:spLocks noRot="1" noChangeAspect="1" noMove="1" noResize="1" noEditPoints="1" noAdjustHandles="1" noChangeArrowheads="1" noChangeShapeType="1" noTextEdit="1"/>
              </p:cNvSpPr>
              <p:nvPr/>
            </p:nvSpPr>
            <p:spPr>
              <a:xfrm>
                <a:off x="8406686" y="2086481"/>
                <a:ext cx="1475252" cy="688803"/>
              </a:xfrm>
              <a:prstGeom prst="rect">
                <a:avLst/>
              </a:prstGeom>
              <a:blipFill>
                <a:blip r:embed="rId3"/>
                <a:stretch>
                  <a:fillRect t="-2655" b="-10619"/>
                </a:stretch>
              </a:blipFill>
              <a:ln>
                <a:noFill/>
              </a:ln>
            </p:spPr>
            <p:txBody>
              <a:bodyPr/>
              <a:lstStyle/>
              <a:p>
                <a:r>
                  <a:rPr lang="en-US">
                    <a:noFill/>
                  </a:rPr>
                  <a:t> </a:t>
                </a:r>
              </a:p>
            </p:txBody>
          </p:sp>
        </mc:Fallback>
      </mc:AlternateContent>
      <p:sp>
        <p:nvSpPr>
          <p:cNvPr id="3" name="タイトル 1">
            <a:extLst>
              <a:ext uri="{FF2B5EF4-FFF2-40B4-BE49-F238E27FC236}">
                <a16:creationId xmlns:a16="http://schemas.microsoft.com/office/drawing/2014/main" id="{2E61226D-CCA9-44CE-8BFF-D7AB6871B077}"/>
              </a:ext>
            </a:extLst>
          </p:cNvPr>
          <p:cNvSpPr txBox="1">
            <a:spLocks/>
          </p:cNvSpPr>
          <p:nvPr/>
        </p:nvSpPr>
        <p:spPr>
          <a:xfrm>
            <a:off x="1027185" y="215298"/>
            <a:ext cx="10022608" cy="13111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a:t>3-B. 結果</a:t>
            </a:r>
            <a:r>
              <a:rPr lang="en-US" altLang="ja-JP" sz="3600">
                <a:latin typeface="Calibri"/>
                <a:ea typeface="メイリオ"/>
                <a:cs typeface="Calibri"/>
              </a:rPr>
              <a:t>②</a:t>
            </a:r>
            <a:br>
              <a:rPr lang="en-US" altLang="ja-JP" sz="3600">
                <a:latin typeface="メイリオ"/>
                <a:ea typeface="メイリオ"/>
                <a:cs typeface="Calibri"/>
              </a:rPr>
            </a:br>
            <a:r>
              <a:rPr lang="en-US" sz="3600">
                <a:latin typeface="メイリオ"/>
                <a:ea typeface="メイリオ"/>
              </a:rPr>
              <a:t>Positive Inhibition</a:t>
            </a:r>
            <a:r>
              <a:rPr lang="ja-JP" sz="3600">
                <a:latin typeface="Calibri"/>
                <a:cs typeface="Calibri"/>
              </a:rPr>
              <a:t>と</a:t>
            </a:r>
            <a:r>
              <a:rPr lang="ja-JP" altLang="en-US" sz="3600">
                <a:latin typeface="Calibri"/>
                <a:cs typeface="Calibri"/>
              </a:rPr>
              <a:t>勝率</a:t>
            </a:r>
            <a:r>
              <a:rPr lang="ja-JP" sz="3600">
                <a:latin typeface="Calibri"/>
                <a:cs typeface="Calibri"/>
              </a:rPr>
              <a:t>の関係</a:t>
            </a:r>
            <a:endParaRPr lang="ja-JP" altLang="en-US" sz="3600">
              <a:latin typeface="メイリオ"/>
              <a:ea typeface="メイリオ"/>
            </a:endParaRPr>
          </a:p>
        </p:txBody>
      </p:sp>
    </p:spTree>
    <p:extLst>
      <p:ext uri="{BB962C8B-B14F-4D97-AF65-F5344CB8AC3E}">
        <p14:creationId xmlns:p14="http://schemas.microsoft.com/office/powerpoint/2010/main" val="1765604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271" y="1403141"/>
            <a:ext cx="10249305" cy="5398069"/>
          </a:xfrm>
          <a:prstGeom prst="rect">
            <a:avLst/>
          </a:prstGeom>
        </p:spPr>
      </p:pic>
      <mc:AlternateContent xmlns:mc="http://schemas.openxmlformats.org/markup-compatibility/2006">
        <mc:Choice xmlns:a14="http://schemas.microsoft.com/office/drawing/2010/main" Requires="a14">
          <p:sp>
            <p:nvSpPr>
              <p:cNvPr id="10" name="正方形/長方形 9"/>
              <p:cNvSpPr/>
              <p:nvPr/>
            </p:nvSpPr>
            <p:spPr>
              <a:xfrm>
                <a:off x="7941465" y="2130186"/>
                <a:ext cx="1475252" cy="69322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tx1"/>
                    </a:solidFill>
                  </a:rPr>
                  <a:t>P</a:t>
                </a:r>
                <a:r>
                  <a:rPr lang="ja-JP" altLang="en-US">
                    <a:solidFill>
                      <a:schemeClr val="tx1"/>
                    </a:solidFill>
                  </a:rPr>
                  <a:t>値</a:t>
                </a:r>
                <a:r>
                  <a:rPr lang="en-US" altLang="ja-JP">
                    <a:solidFill>
                      <a:schemeClr val="tx1"/>
                    </a:solidFill>
                  </a:rPr>
                  <a:t> : 0.720</a:t>
                </a:r>
              </a:p>
              <a:p>
                <a:pPr algn="ctr"/>
                <a14:m>
                  <m:oMath xmlns:m="http://schemas.openxmlformats.org/officeDocument/2006/math">
                    <m:sSup>
                      <m:sSupPr>
                        <m:ctrlPr>
                          <a:rPr lang="en-US" altLang="ja-JP" i="1">
                            <a:solidFill>
                              <a:schemeClr val="tx1"/>
                            </a:solidFill>
                            <a:latin typeface="Cambria Math" panose="02040503050406030204" pitchFamily="18" charset="0"/>
                          </a:rPr>
                        </m:ctrlPr>
                      </m:sSupPr>
                      <m:e>
                        <m:r>
                          <a:rPr lang="en-US" altLang="ja-JP" i="1">
                            <a:solidFill>
                              <a:schemeClr val="tx1"/>
                            </a:solidFill>
                            <a:latin typeface="Cambria Math" charset="0"/>
                          </a:rPr>
                          <m:t>𝑅</m:t>
                        </m:r>
                      </m:e>
                      <m:sup>
                        <m:r>
                          <a:rPr lang="en-US" altLang="ja-JP" i="1">
                            <a:solidFill>
                              <a:schemeClr val="tx1"/>
                            </a:solidFill>
                            <a:latin typeface="Cambria Math" charset="0"/>
                          </a:rPr>
                          <m:t>2</m:t>
                        </m:r>
                      </m:sup>
                    </m:sSup>
                  </m:oMath>
                </a14:m>
                <a:r>
                  <a:rPr lang="en-US" altLang="ja-JP">
                    <a:solidFill>
                      <a:schemeClr val="tx1"/>
                    </a:solidFill>
                  </a:rPr>
                  <a:t> : </a:t>
                </a:r>
                <a:r>
                  <a:rPr lang="nb-NO" altLang="ja-JP">
                    <a:solidFill>
                      <a:schemeClr val="tx1"/>
                    </a:solidFill>
                  </a:rPr>
                  <a:t>0.0022</a:t>
                </a:r>
                <a:endParaRPr lang="ja-JP" altLang="en-US">
                  <a:solidFill>
                    <a:schemeClr val="tx1"/>
                  </a:solidFill>
                </a:endParaRPr>
              </a:p>
            </p:txBody>
          </p:sp>
        </mc:Choice>
        <mc:Fallback>
          <p:sp>
            <p:nvSpPr>
              <p:cNvPr id="10" name="正方形/長方形 9"/>
              <p:cNvSpPr>
                <a:spLocks noRot="1" noChangeAspect="1" noMove="1" noResize="1" noEditPoints="1" noAdjustHandles="1" noChangeArrowheads="1" noChangeShapeType="1" noTextEdit="1"/>
              </p:cNvSpPr>
              <p:nvPr/>
            </p:nvSpPr>
            <p:spPr>
              <a:xfrm>
                <a:off x="7941465" y="2130186"/>
                <a:ext cx="1475252" cy="693224"/>
              </a:xfrm>
              <a:prstGeom prst="rect">
                <a:avLst/>
              </a:prstGeom>
              <a:blipFill>
                <a:blip r:embed="rId3"/>
                <a:stretch>
                  <a:fillRect t="-2632" b="-10526"/>
                </a:stretch>
              </a:blipFill>
              <a:ln>
                <a:noFill/>
              </a:ln>
            </p:spPr>
            <p:txBody>
              <a:bodyPr/>
              <a:lstStyle/>
              <a:p>
                <a:r>
                  <a:rPr lang="en-US">
                    <a:noFill/>
                  </a:rPr>
                  <a:t> </a:t>
                </a:r>
              </a:p>
            </p:txBody>
          </p:sp>
        </mc:Fallback>
      </mc:AlternateContent>
      <p:sp>
        <p:nvSpPr>
          <p:cNvPr id="3" name="タイトル 1">
            <a:extLst>
              <a:ext uri="{FF2B5EF4-FFF2-40B4-BE49-F238E27FC236}">
                <a16:creationId xmlns:a16="http://schemas.microsoft.com/office/drawing/2014/main" id="{0332A9CC-C071-445C-8DC9-FA9AD09288FB}"/>
              </a:ext>
            </a:extLst>
          </p:cNvPr>
          <p:cNvSpPr txBox="1">
            <a:spLocks/>
          </p:cNvSpPr>
          <p:nvPr/>
        </p:nvSpPr>
        <p:spPr>
          <a:xfrm>
            <a:off x="1583135" y="215297"/>
            <a:ext cx="8867576" cy="13111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a:t>3-B. 結果</a:t>
            </a:r>
            <a:r>
              <a:rPr lang="en-US" altLang="ja-JP" sz="3600">
                <a:latin typeface="Calibri"/>
                <a:ea typeface="メイリオ"/>
                <a:cs typeface="Calibri"/>
              </a:rPr>
              <a:t>②</a:t>
            </a:r>
            <a:br>
              <a:rPr lang="en-US" altLang="ja-JP" sz="3600">
                <a:latin typeface="メイリオ"/>
                <a:ea typeface="メイリオ"/>
                <a:cs typeface="Calibri"/>
              </a:rPr>
            </a:br>
            <a:r>
              <a:rPr lang="en-US" sz="3600">
                <a:latin typeface="メイリオ"/>
                <a:ea typeface="メイリオ"/>
              </a:rPr>
              <a:t>Negative Facilitation</a:t>
            </a:r>
            <a:r>
              <a:rPr lang="ja-JP" sz="3600">
                <a:latin typeface="Calibri"/>
                <a:cs typeface="Calibri"/>
              </a:rPr>
              <a:t>と勝率の関係</a:t>
            </a:r>
            <a:endParaRPr lang="ja-JP" altLang="en-US" sz="3600">
              <a:latin typeface="メイリオ"/>
              <a:ea typeface="メイリオ"/>
            </a:endParaRPr>
          </a:p>
        </p:txBody>
      </p:sp>
    </p:spTree>
    <p:extLst>
      <p:ext uri="{BB962C8B-B14F-4D97-AF65-F5344CB8AC3E}">
        <p14:creationId xmlns:p14="http://schemas.microsoft.com/office/powerpoint/2010/main" val="108343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latin typeface="メイリオ"/>
                <a:ea typeface="メイリオ"/>
              </a:rPr>
              <a:t>3-B. 考察</a:t>
            </a:r>
            <a:endParaRPr kumimoji="1" lang="ja-JP" altLang="en-US"/>
          </a:p>
        </p:txBody>
      </p:sp>
      <p:sp>
        <p:nvSpPr>
          <p:cNvPr id="3" name="コンテンツ プレースホルダー 2"/>
          <p:cNvSpPr>
            <a:spLocks noGrp="1"/>
          </p:cNvSpPr>
          <p:nvPr>
            <p:ph idx="1"/>
          </p:nvPr>
        </p:nvSpPr>
        <p:spPr/>
        <p:txBody>
          <a:bodyPr vert="horz" lIns="91440" tIns="45720" rIns="91440" bIns="45720" rtlCol="0" anchor="t">
            <a:normAutofit/>
          </a:bodyPr>
          <a:lstStyle/>
          <a:p>
            <a:pPr marL="0" lvl="0" indent="0">
              <a:lnSpc>
                <a:spcPct val="100000"/>
              </a:lnSpc>
              <a:spcBef>
                <a:spcPts val="0"/>
              </a:spcBef>
              <a:buNone/>
              <a:defRPr/>
            </a:pPr>
            <a:r>
              <a:rPr kumimoji="1" lang="en-US" altLang="ja-JP"/>
              <a:t>Positive Inhibition</a:t>
            </a:r>
            <a:r>
              <a:rPr kumimoji="1" lang="ja-JP" altLang="en-US"/>
              <a:t>が</a:t>
            </a:r>
            <a:r>
              <a:rPr lang="ja-JP" altLang="en-US" b="1">
                <a:solidFill>
                  <a:srgbClr val="0070C0"/>
                </a:solidFill>
              </a:rPr>
              <a:t>低い</a:t>
            </a:r>
            <a:r>
              <a:rPr kumimoji="1" lang="ja-JP" altLang="en-US"/>
              <a:t>チームの方が年間順位が</a:t>
            </a:r>
            <a:r>
              <a:rPr lang="ja-JP" altLang="en-US" b="1">
                <a:solidFill>
                  <a:srgbClr val="0070C0"/>
                </a:solidFill>
              </a:rPr>
              <a:t>高い</a:t>
            </a:r>
            <a:r>
              <a:rPr kumimoji="1" lang="ja-JP" altLang="en-US"/>
              <a:t>傾向にある。</a:t>
            </a:r>
            <a:endParaRPr lang="en-US" altLang="ja-JP"/>
          </a:p>
          <a:p>
            <a:pPr marL="0" indent="0">
              <a:lnSpc>
                <a:spcPct val="100000"/>
              </a:lnSpc>
              <a:spcBef>
                <a:spcPts val="0"/>
              </a:spcBef>
              <a:buNone/>
              <a:defRPr/>
            </a:pPr>
            <a:r>
              <a:rPr kumimoji="1" lang="ja-JP" altLang="en-US"/>
              <a:t>つまり、大差のリードで迎えたチャンスにおいて、</a:t>
            </a:r>
            <a:endParaRPr lang="en-US" altLang="ja-JP">
              <a:latin typeface="Calibri"/>
              <a:cs typeface="Calibri"/>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b="1">
                <a:highlight>
                  <a:srgbClr val="C0C0C0"/>
                </a:highlight>
              </a:rPr>
              <a:t>普段と同じかそれ以上のパフォーマンスを発揮するチームが強い</a:t>
            </a:r>
            <a:r>
              <a:rPr kumimoji="1" lang="ja-JP" altLang="en-US"/>
              <a:t>ということになる。</a:t>
            </a:r>
            <a:endParaRPr kumimoji="1" lang="en-US" altLang="ja-JP"/>
          </a:p>
          <a:p>
            <a:pPr marL="0" marR="0" lvl="0" indent="0" defTabSz="914400" eaLnBrk="1" fontAlgn="auto" latinLnBrk="0" hangingPunct="1">
              <a:lnSpc>
                <a:spcPct val="100000"/>
              </a:lnSpc>
              <a:spcBef>
                <a:spcPts val="0"/>
              </a:spcBef>
              <a:spcAft>
                <a:spcPts val="0"/>
              </a:spcAft>
              <a:buClrTx/>
              <a:buSzTx/>
              <a:buFontTx/>
              <a:buNone/>
              <a:tabLst/>
              <a:defRPr/>
            </a:pPr>
            <a:endParaRPr lang="en-US" altLang="ja-JP"/>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a:t>一方で、</a:t>
            </a:r>
            <a:r>
              <a:rPr kumimoji="1" lang="en-US" altLang="ja-JP"/>
              <a:t>Negative Facilitation</a:t>
            </a:r>
            <a:r>
              <a:rPr kumimoji="1" lang="ja-JP" altLang="en-US"/>
              <a:t>との間に</a:t>
            </a:r>
            <a:r>
              <a:rPr lang="ja-JP" altLang="en-US" b="1">
                <a:solidFill>
                  <a:srgbClr val="FF0000"/>
                </a:solidFill>
              </a:rPr>
              <a:t>強い関係は見られなかった</a:t>
            </a:r>
            <a:r>
              <a:rPr kumimoji="1" lang="ja-JP" altLang="en-US"/>
              <a:t>。それでも、年間順位</a:t>
            </a:r>
            <a:r>
              <a:rPr kumimoji="1" lang="en-US" altLang="ja-JP"/>
              <a:t>1</a:t>
            </a:r>
            <a:r>
              <a:rPr kumimoji="1" lang="ja-JP" altLang="en-US"/>
              <a:t>位のチームはこのスコアが他と比べて格段に高いため、強いチームにだけ働く何らかの要因を通して、結果に影響している可能性もある。</a:t>
            </a:r>
          </a:p>
        </p:txBody>
      </p:sp>
    </p:spTree>
    <p:extLst>
      <p:ext uri="{BB962C8B-B14F-4D97-AF65-F5344CB8AC3E}">
        <p14:creationId xmlns:p14="http://schemas.microsoft.com/office/powerpoint/2010/main" val="20883700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想定反論</a:t>
            </a:r>
          </a:p>
        </p:txBody>
      </p:sp>
      <p:sp>
        <p:nvSpPr>
          <p:cNvPr id="3" name="コンテンツ プレースホルダー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a:t>Q. </a:t>
            </a:r>
            <a:r>
              <a:rPr lang="ja-JP" altLang="en-US"/>
              <a:t>強いチームは大差でリードする場面が多い一方で、弱いチームはそのような場面が少ないため、</a:t>
            </a:r>
            <a:r>
              <a:rPr lang="en-US" altLang="ja-JP"/>
              <a:t>positive inhibition</a:t>
            </a:r>
            <a:r>
              <a:rPr lang="ja-JP" altLang="en-US"/>
              <a:t>以外の要素が大きく影響しているのではないか？</a:t>
            </a:r>
            <a:r>
              <a:rPr kumimoji="1" lang="en-US" altLang="ja-JP"/>
              <a:t> </a:t>
            </a:r>
            <a:endParaRPr kumimoji="1" lang="ja-JP" altLang="en-US"/>
          </a:p>
        </p:txBody>
      </p:sp>
    </p:spTree>
    <p:extLst>
      <p:ext uri="{BB962C8B-B14F-4D97-AF65-F5344CB8AC3E}">
        <p14:creationId xmlns:p14="http://schemas.microsoft.com/office/powerpoint/2010/main" val="1568598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想定反論</a:t>
            </a:r>
          </a:p>
        </p:txBody>
      </p:sp>
      <p:sp>
        <p:nvSpPr>
          <p:cNvPr id="3" name="コンテンツ プレースホルダー 2"/>
          <p:cNvSpPr>
            <a:spLocks noGrp="1"/>
          </p:cNvSpPr>
          <p:nvPr>
            <p:ph idx="1"/>
          </p:nvPr>
        </p:nvSpPr>
        <p:spPr/>
        <p:txBody>
          <a:bodyPr vert="horz" lIns="91440" tIns="45720" rIns="91440" bIns="45720" rtlCol="0" anchor="t">
            <a:normAutofit/>
          </a:bodyPr>
          <a:lstStyle/>
          <a:p>
            <a:pPr marL="0" marR="0" lvl="0" indent="0" defTabSz="914400" eaLnBrk="1" fontAlgn="auto" latinLnBrk="0" hangingPunct="1">
              <a:lnSpc>
                <a:spcPct val="100000"/>
              </a:lnSpc>
              <a:spcBef>
                <a:spcPts val="0"/>
              </a:spcBef>
              <a:spcAft>
                <a:spcPts val="0"/>
              </a:spcAft>
              <a:buClrTx/>
              <a:buSzTx/>
              <a:buNone/>
              <a:tabLst/>
              <a:defRPr/>
            </a:pPr>
            <a:r>
              <a:rPr kumimoji="1" lang="en-US" altLang="ja-JP"/>
              <a:t>A. </a:t>
            </a:r>
            <a:r>
              <a:rPr kumimoji="1" lang="ja-JP" altLang="en-US"/>
              <a:t>プロチーム同士の試合であるため、大差がつく機会</a:t>
            </a:r>
            <a:r>
              <a:rPr lang="ja-JP" altLang="en-US"/>
              <a:t>数</a:t>
            </a:r>
            <a:r>
              <a:rPr kumimoji="1" lang="ja-JP" altLang="en-US"/>
              <a:t>に</a:t>
            </a:r>
            <a:r>
              <a:rPr lang="ja-JP" altLang="en-US"/>
              <a:t>明白な</a:t>
            </a:r>
            <a:r>
              <a:rPr kumimoji="1" lang="ja-JP" altLang="en-US"/>
              <a:t>差がつくほどの実力差はな</a:t>
            </a:r>
            <a:r>
              <a:rPr lang="ja-JP" altLang="en-US"/>
              <a:t>く、サンプルへのバイアスはな</a:t>
            </a:r>
            <a:r>
              <a:rPr kumimoji="1" lang="ja-JP" altLang="en-US"/>
              <a:t>いと考えられる。</a:t>
            </a:r>
            <a:endParaRPr kumimoji="1" lang="en-US" altLang="ja-JP"/>
          </a:p>
          <a:p>
            <a:pPr marL="0" marR="0" lvl="0" indent="0" defTabSz="914400" eaLnBrk="1" fontAlgn="auto" latinLnBrk="0" hangingPunct="1">
              <a:lnSpc>
                <a:spcPct val="100000"/>
              </a:lnSpc>
              <a:spcBef>
                <a:spcPts val="0"/>
              </a:spcBef>
              <a:spcAft>
                <a:spcPts val="0"/>
              </a:spcAft>
              <a:buClrTx/>
              <a:buSzTx/>
              <a:buNone/>
              <a:tabLst/>
              <a:defRPr/>
            </a:pPr>
            <a:r>
              <a:rPr lang="ja-JP" altLang="en-US"/>
              <a:t>現に、</a:t>
            </a:r>
            <a:r>
              <a:rPr lang="en-US" altLang="ja-JP"/>
              <a:t>『</a:t>
            </a:r>
            <a:r>
              <a:rPr lang="ja-JP" altLang="en-US"/>
              <a:t>対戦相手の分布</a:t>
            </a:r>
            <a:r>
              <a:rPr lang="en-US" altLang="ja-JP"/>
              <a:t>』</a:t>
            </a:r>
            <a:r>
              <a:rPr lang="ja-JP" altLang="en-US"/>
              <a:t>と</a:t>
            </a:r>
            <a:r>
              <a:rPr lang="en-US" altLang="ja-JP"/>
              <a:t>『5</a:t>
            </a:r>
            <a:r>
              <a:rPr lang="ja-JP" altLang="en-US"/>
              <a:t>点差以上リードして勝った相手の分布</a:t>
            </a:r>
            <a:r>
              <a:rPr lang="en-US" altLang="ja-JP"/>
              <a:t>』</a:t>
            </a:r>
            <a:r>
              <a:rPr lang="ja-JP" altLang="en-US"/>
              <a:t>が同一であるという帰無仮説を各チームごとに</a:t>
            </a:r>
            <a:r>
              <a:rPr lang="en-US" altLang="ja-JP"/>
              <a:t>KS</a:t>
            </a:r>
            <a:r>
              <a:rPr lang="ja-JP" altLang="en-US"/>
              <a:t>検定にかけた結果、帰無仮説が有意に棄却されたチームは存在しなかった。</a:t>
            </a:r>
            <a:endParaRPr kumimoji="1" lang="en-US" altLang="ja-JP"/>
          </a:p>
        </p:txBody>
      </p:sp>
    </p:spTree>
    <p:extLst>
      <p:ext uri="{BB962C8B-B14F-4D97-AF65-F5344CB8AC3E}">
        <p14:creationId xmlns:p14="http://schemas.microsoft.com/office/powerpoint/2010/main" val="85505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結論</a:t>
            </a:r>
          </a:p>
        </p:txBody>
      </p:sp>
      <p:sp>
        <p:nvSpPr>
          <p:cNvPr id="3" name="コンテンツ プレースホルダー 2"/>
          <p:cNvSpPr>
            <a:spLocks noGrp="1"/>
          </p:cNvSpPr>
          <p:nvPr>
            <p:ph idx="1"/>
          </p:nvPr>
        </p:nvSpPr>
        <p:spPr/>
        <p:txBody>
          <a:bodyPr/>
          <a:lstStyle/>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kumimoji="1" lang="ja-JP" altLang="en-US"/>
              <a:t>直前の流れは、打席単位の短期のパフォーマンスと相関がある。</a:t>
            </a:r>
            <a:endParaRPr kumimoji="1" lang="en-US" altLang="ja-JP"/>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altLang="ja-JP"/>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kumimoji="1" lang="ja-JP" altLang="en-US"/>
              <a:t>流れと関連したチームごとの特徴は、</a:t>
            </a:r>
            <a:r>
              <a:rPr lang="ja-JP" altLang="en-US"/>
              <a:t>年間のリーグ内順位という長期的な結果と相関がある。特に、強いチームには、接戦をものする</a:t>
            </a:r>
            <a:r>
              <a:rPr lang="en-US" altLang="ja-JP"/>
              <a:t>(Negative Facilitation)</a:t>
            </a:r>
            <a:r>
              <a:rPr lang="ja-JP" altLang="en-US"/>
              <a:t>というよりも、勝てる試合を落とさない</a:t>
            </a:r>
            <a:r>
              <a:rPr lang="en-US" altLang="ja-JP"/>
              <a:t>(Positive Inhibition)</a:t>
            </a:r>
            <a:r>
              <a:rPr lang="ja-JP" altLang="en-US"/>
              <a:t>という特徴がある。</a:t>
            </a:r>
            <a:endParaRPr kumimoji="1" lang="ja-JP" altLang="en-US"/>
          </a:p>
        </p:txBody>
      </p:sp>
    </p:spTree>
    <p:extLst>
      <p:ext uri="{BB962C8B-B14F-4D97-AF65-F5344CB8AC3E}">
        <p14:creationId xmlns:p14="http://schemas.microsoft.com/office/powerpoint/2010/main" val="956200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まとめ</a:t>
            </a:r>
          </a:p>
        </p:txBody>
      </p:sp>
      <p:sp>
        <p:nvSpPr>
          <p:cNvPr id="3" name="コンテンツ プレースホルダー 2"/>
          <p:cNvSpPr>
            <a:spLocks noGrp="1"/>
          </p:cNvSpPr>
          <p:nvPr>
            <p:ph idx="1"/>
          </p:nvPr>
        </p:nvSpPr>
        <p:spPr>
          <a:xfrm>
            <a:off x="1592216" y="1690688"/>
            <a:ext cx="9007567" cy="5055829"/>
          </a:xfrm>
        </p:spPr>
        <p:txBody>
          <a:bodyPr vert="horz" lIns="91440" tIns="45720" rIns="91440" bIns="45720" rtlCol="0" anchor="t">
            <a:normAutofit/>
          </a:bodyPr>
          <a:lstStyle/>
          <a:p>
            <a:r>
              <a:rPr lang="ja-JP" altLang="en-US">
                <a:latin typeface="メイリオ"/>
                <a:ea typeface="メイリオ"/>
              </a:rPr>
              <a:t>定性的になりがちであったPMの定義と観測方法が、より実証的になった</a:t>
            </a:r>
            <a:endParaRPr lang="en-US" altLang="ja-JP">
              <a:latin typeface="メイリオ"/>
              <a:ea typeface="メイリオ"/>
            </a:endParaRPr>
          </a:p>
          <a:p>
            <a:endParaRPr lang="ja-JP" altLang="en-US">
              <a:latin typeface="メイリオ"/>
              <a:ea typeface="メイリオ"/>
            </a:endParaRPr>
          </a:p>
          <a:p>
            <a:r>
              <a:rPr lang="ja-JP" altLang="en-US">
                <a:latin typeface="メイリオ"/>
                <a:ea typeface="メイリオ"/>
              </a:rPr>
              <a:t>野球という、より結論が自明でないスポーツを対象にした</a:t>
            </a:r>
            <a:endParaRPr lang="en-US" altLang="ja-JP">
              <a:latin typeface="メイリオ"/>
              <a:ea typeface="メイリオ"/>
            </a:endParaRPr>
          </a:p>
          <a:p>
            <a:endParaRPr lang="en-US" altLang="ja-JP">
              <a:latin typeface="メイリオ"/>
              <a:ea typeface="メイリオ"/>
            </a:endParaRPr>
          </a:p>
          <a:p>
            <a:r>
              <a:rPr lang="ja-JP" altLang="en-US">
                <a:latin typeface="メイリオ"/>
                <a:ea typeface="メイリオ"/>
              </a:rPr>
              <a:t>直後のパフォーマンスだけでなく、年間勝率という長期的な結果との関係を示した</a:t>
            </a:r>
          </a:p>
        </p:txBody>
      </p:sp>
    </p:spTree>
    <p:extLst>
      <p:ext uri="{BB962C8B-B14F-4D97-AF65-F5344CB8AC3E}">
        <p14:creationId xmlns:p14="http://schemas.microsoft.com/office/powerpoint/2010/main" val="1149139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参考文献</a:t>
            </a:r>
          </a:p>
        </p:txBody>
      </p:sp>
      <p:sp>
        <p:nvSpPr>
          <p:cNvPr id="3" name="コンテンツ プレースホルダー 2"/>
          <p:cNvSpPr>
            <a:spLocks noGrp="1"/>
          </p:cNvSpPr>
          <p:nvPr>
            <p:ph idx="1"/>
          </p:nvPr>
        </p:nvSpPr>
        <p:spPr>
          <a:xfrm>
            <a:off x="838200" y="1690688"/>
            <a:ext cx="10515600" cy="4351338"/>
          </a:xfrm>
        </p:spPr>
        <p:txBody>
          <a:bodyPr vert="horz" lIns="91440" tIns="45720" rIns="91440" bIns="45720" rtlCol="0" anchor="t">
            <a:normAutofit/>
          </a:bodyPr>
          <a:lstStyle/>
          <a:p>
            <a:pPr indent="0">
              <a:buNone/>
            </a:pPr>
            <a:r>
              <a:rPr lang="en-US" altLang="ja-JP">
                <a:latin typeface="メイリオ"/>
                <a:ea typeface="メイリオ"/>
              </a:rPr>
              <a:t>・How Psychological and Behavioral Team States Change during Positive and Negative Momentum (</a:t>
            </a:r>
            <a:r>
              <a:rPr lang="en-US" altLang="ja-JP" err="1">
                <a:latin typeface="メイリオ"/>
                <a:ea typeface="メイリオ"/>
              </a:rPr>
              <a:t>Hartigh</a:t>
            </a:r>
            <a:r>
              <a:rPr lang="en-US" altLang="ja-JP">
                <a:latin typeface="メイリオ"/>
                <a:ea typeface="メイリオ"/>
              </a:rPr>
              <a:t>, </a:t>
            </a:r>
            <a:r>
              <a:rPr lang="en-US" altLang="ja-JP" err="1">
                <a:latin typeface="メイリオ"/>
                <a:ea typeface="メイリオ"/>
              </a:rPr>
              <a:t>Gernigon</a:t>
            </a:r>
            <a:r>
              <a:rPr lang="en-US" altLang="ja-JP">
                <a:latin typeface="メイリオ"/>
                <a:ea typeface="メイリオ"/>
              </a:rPr>
              <a:t>, </a:t>
            </a:r>
            <a:r>
              <a:rPr lang="en-US" altLang="ja-JP" err="1">
                <a:latin typeface="メイリオ"/>
                <a:ea typeface="メイリオ"/>
              </a:rPr>
              <a:t>Yperen</a:t>
            </a:r>
            <a:r>
              <a:rPr lang="en-US" altLang="ja-JP">
                <a:latin typeface="メイリオ"/>
                <a:ea typeface="メイリオ"/>
              </a:rPr>
              <a:t>, Marin, Geert, 2014)</a:t>
            </a:r>
            <a:br>
              <a:rPr lang="en-US" altLang="ja-JP">
                <a:latin typeface="メイリオ"/>
                <a:ea typeface="メイリオ"/>
              </a:rPr>
            </a:br>
            <a:br>
              <a:rPr lang="en-US" altLang="ja-JP">
                <a:latin typeface="メイリオ"/>
                <a:ea typeface="メイリオ"/>
              </a:rPr>
            </a:br>
            <a:r>
              <a:rPr lang="ja-JP" altLang="en-US">
                <a:latin typeface="メイリオ"/>
                <a:ea typeface="メイリオ"/>
              </a:rPr>
              <a:t>・</a:t>
            </a:r>
            <a:r>
              <a:rPr lang="en-US">
                <a:latin typeface="メイリオ"/>
                <a:ea typeface="メイリオ"/>
              </a:rPr>
              <a:t>Coming from Behind: On the Effect of Psychological Momentum on Sport Performance (Perreault, Vallerand, Montgomery, &amp; </a:t>
            </a:r>
            <a:r>
              <a:rPr lang="en-US" err="1">
                <a:latin typeface="メイリオ"/>
                <a:ea typeface="メイリオ"/>
              </a:rPr>
              <a:t>Provencher</a:t>
            </a:r>
            <a:r>
              <a:rPr lang="en-US">
                <a:latin typeface="メイリオ"/>
                <a:ea typeface="メイリオ"/>
              </a:rPr>
              <a:t>, 1998)</a:t>
            </a:r>
            <a:br>
              <a:rPr lang="en-US">
                <a:latin typeface="メイリオ"/>
                <a:ea typeface="メイリオ"/>
              </a:rPr>
            </a:br>
            <a:br>
              <a:rPr lang="en-US">
                <a:latin typeface="メイリオ"/>
                <a:ea typeface="メイリオ"/>
              </a:rPr>
            </a:br>
            <a:r>
              <a:rPr lang="ja-JP">
                <a:latin typeface="メイリオ"/>
                <a:ea typeface="メイリオ"/>
              </a:rPr>
              <a:t>・</a:t>
            </a:r>
            <a:r>
              <a:rPr lang="en-US" altLang="ja-JP">
                <a:latin typeface="メイリオ"/>
                <a:ea typeface="メイリオ"/>
              </a:rPr>
              <a:t>Projected</a:t>
            </a:r>
            <a:r>
              <a:rPr lang="ja-JP">
                <a:latin typeface="メイリオ"/>
                <a:ea typeface="メイリオ"/>
              </a:rPr>
              <a:t> </a:t>
            </a:r>
            <a:r>
              <a:rPr lang="en-US" altLang="ja-JP">
                <a:latin typeface="メイリオ"/>
                <a:ea typeface="メイリオ"/>
              </a:rPr>
              <a:t>Performance</a:t>
            </a:r>
            <a:r>
              <a:rPr lang="ja-JP">
                <a:latin typeface="メイリオ"/>
                <a:ea typeface="メイリオ"/>
              </a:rPr>
              <a:t> </a:t>
            </a:r>
            <a:r>
              <a:rPr lang="en-US" altLang="ja-JP">
                <a:latin typeface="メイリオ"/>
                <a:ea typeface="メイリオ"/>
              </a:rPr>
              <a:t>Model(Cornelius</a:t>
            </a:r>
            <a:r>
              <a:rPr lang="ja-JP">
                <a:latin typeface="メイリオ"/>
                <a:ea typeface="メイリオ"/>
              </a:rPr>
              <a:t> </a:t>
            </a:r>
            <a:r>
              <a:rPr lang="en-US" altLang="ja-JP">
                <a:latin typeface="メイリオ"/>
                <a:ea typeface="メイリオ"/>
              </a:rPr>
              <a:t>et</a:t>
            </a:r>
            <a:r>
              <a:rPr lang="ja-JP">
                <a:latin typeface="メイリオ"/>
                <a:ea typeface="メイリオ"/>
              </a:rPr>
              <a:t> </a:t>
            </a:r>
            <a:r>
              <a:rPr lang="en-US" altLang="ja-JP">
                <a:latin typeface="メイリオ"/>
                <a:ea typeface="メイリオ"/>
              </a:rPr>
              <a:t>al.,</a:t>
            </a:r>
            <a:r>
              <a:rPr lang="ja-JP">
                <a:latin typeface="メイリオ"/>
                <a:ea typeface="メイリオ"/>
              </a:rPr>
              <a:t> </a:t>
            </a:r>
            <a:r>
              <a:rPr lang="en-US" altLang="ja-JP">
                <a:latin typeface="メイリオ"/>
                <a:ea typeface="メイリオ"/>
              </a:rPr>
              <a:t>1997)</a:t>
            </a:r>
          </a:p>
          <a:p>
            <a:pPr indent="0">
              <a:buNone/>
            </a:pPr>
            <a:endParaRPr lang="ja-JP">
              <a:latin typeface="メイリオ"/>
              <a:ea typeface="メイリオ"/>
            </a:endParaRPr>
          </a:p>
          <a:p>
            <a:pPr indent="0">
              <a:lnSpc>
                <a:spcPct val="100000"/>
              </a:lnSpc>
              <a:spcBef>
                <a:spcPts val="0"/>
              </a:spcBef>
              <a:buNone/>
            </a:pPr>
            <a:endParaRPr lang="en-US">
              <a:latin typeface="メイリオ"/>
              <a:ea typeface="メイリオ"/>
            </a:endParaRPr>
          </a:p>
          <a:p>
            <a:pPr indent="0">
              <a:lnSpc>
                <a:spcPct val="100000"/>
              </a:lnSpc>
              <a:spcBef>
                <a:spcPts val="0"/>
              </a:spcBef>
              <a:buNone/>
            </a:pPr>
            <a:endParaRPr lang="en-US" altLang="ja-JP">
              <a:latin typeface="メイリオ"/>
              <a:ea typeface="メイリオ"/>
            </a:endParaRPr>
          </a:p>
        </p:txBody>
      </p:sp>
    </p:spTree>
    <p:extLst>
      <p:ext uri="{BB962C8B-B14F-4D97-AF65-F5344CB8AC3E}">
        <p14:creationId xmlns:p14="http://schemas.microsoft.com/office/powerpoint/2010/main" val="1121114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0BD400-BD32-43C0-94F7-2350103F842F}"/>
              </a:ext>
            </a:extLst>
          </p:cNvPr>
          <p:cNvSpPr>
            <a:spLocks noGrp="1"/>
          </p:cNvSpPr>
          <p:nvPr>
            <p:ph type="ctrTitle"/>
          </p:nvPr>
        </p:nvSpPr>
        <p:spPr/>
        <p:txBody>
          <a:bodyPr/>
          <a:lstStyle/>
          <a:p>
            <a:r>
              <a:rPr kumimoji="1" lang="en-US" altLang="ja-JP"/>
              <a:t>END</a:t>
            </a:r>
            <a:endParaRPr kumimoji="1" lang="ja-JP" altLang="en-US"/>
          </a:p>
        </p:txBody>
      </p:sp>
    </p:spTree>
    <p:extLst>
      <p:ext uri="{BB962C8B-B14F-4D97-AF65-F5344CB8AC3E}">
        <p14:creationId xmlns:p14="http://schemas.microsoft.com/office/powerpoint/2010/main" val="375174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latin typeface="メイリオ"/>
                <a:ea typeface="メイリオ"/>
              </a:rPr>
              <a:t>1. 問題意識</a:t>
            </a:r>
            <a:endParaRPr kumimoji="1" lang="ja-JP" altLang="en-US"/>
          </a:p>
        </p:txBody>
      </p:sp>
      <p:grpSp>
        <p:nvGrpSpPr>
          <p:cNvPr id="4" name="図形グループ 66"/>
          <p:cNvGrpSpPr/>
          <p:nvPr/>
        </p:nvGrpSpPr>
        <p:grpSpPr>
          <a:xfrm>
            <a:off x="5326457" y="336177"/>
            <a:ext cx="6664737" cy="6129801"/>
            <a:chOff x="1739113" y="-684582"/>
            <a:chExt cx="6664737" cy="6129801"/>
          </a:xfrm>
        </p:grpSpPr>
        <p:grpSp>
          <p:nvGrpSpPr>
            <p:cNvPr id="5" name="図形グループ 67"/>
            <p:cNvGrpSpPr/>
            <p:nvPr/>
          </p:nvGrpSpPr>
          <p:grpSpPr>
            <a:xfrm>
              <a:off x="3611110" y="-684582"/>
              <a:ext cx="3178085" cy="6129801"/>
              <a:chOff x="3583400" y="-945839"/>
              <a:chExt cx="3178085" cy="6129801"/>
            </a:xfrm>
          </p:grpSpPr>
          <p:grpSp>
            <p:nvGrpSpPr>
              <p:cNvPr id="8" name="図形グループ 70"/>
              <p:cNvGrpSpPr/>
              <p:nvPr/>
            </p:nvGrpSpPr>
            <p:grpSpPr>
              <a:xfrm>
                <a:off x="3583400" y="3805873"/>
                <a:ext cx="1068883" cy="1378085"/>
                <a:chOff x="5024273" y="3789846"/>
                <a:chExt cx="1068883" cy="1378085"/>
              </a:xfrm>
            </p:grpSpPr>
            <p:grpSp>
              <p:nvGrpSpPr>
                <p:cNvPr id="27" name="図形グループ 89"/>
                <p:cNvGrpSpPr>
                  <a:grpSpLocks noChangeAspect="1"/>
                </p:cNvGrpSpPr>
                <p:nvPr/>
              </p:nvGrpSpPr>
              <p:grpSpPr>
                <a:xfrm>
                  <a:off x="5024273" y="3789846"/>
                  <a:ext cx="1068883" cy="1378085"/>
                  <a:chOff x="5325990" y="5053571"/>
                  <a:chExt cx="1440000" cy="1856556"/>
                </a:xfrm>
              </p:grpSpPr>
              <p:sp>
                <p:nvSpPr>
                  <p:cNvPr id="30" name="正方形/長方形 92"/>
                  <p:cNvSpPr/>
                  <p:nvPr/>
                </p:nvSpPr>
                <p:spPr>
                  <a:xfrm rot="18900000">
                    <a:off x="5325990" y="5053571"/>
                    <a:ext cx="1440000" cy="1440000"/>
                  </a:xfrm>
                  <a:prstGeom prst="rect">
                    <a:avLst/>
                  </a:prstGeom>
                  <a:solidFill>
                    <a:schemeClr val="bg1"/>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五角形 12"/>
                  <p:cNvSpPr/>
                  <p:nvPr/>
                </p:nvSpPr>
                <p:spPr>
                  <a:xfrm rot="10800000">
                    <a:off x="5773520" y="6479997"/>
                    <a:ext cx="544929" cy="430130"/>
                  </a:xfrm>
                  <a:custGeom>
                    <a:avLst/>
                    <a:gdLst>
                      <a:gd name="connsiteX0" fmla="*/ 2 w 1898073"/>
                      <a:gd name="connsiteY0" fmla="*/ 653516 h 1710932"/>
                      <a:gd name="connsiteX1" fmla="*/ 949037 w 1898073"/>
                      <a:gd name="connsiteY1" fmla="*/ 0 h 1710932"/>
                      <a:gd name="connsiteX2" fmla="*/ 1898071 w 1898073"/>
                      <a:gd name="connsiteY2" fmla="*/ 653516 h 1710932"/>
                      <a:gd name="connsiteX3" fmla="*/ 1535572 w 1898073"/>
                      <a:gd name="connsiteY3" fmla="*/ 1710928 h 1710932"/>
                      <a:gd name="connsiteX4" fmla="*/ 362501 w 1898073"/>
                      <a:gd name="connsiteY4" fmla="*/ 1710928 h 1710932"/>
                      <a:gd name="connsiteX5" fmla="*/ 2 w 1898073"/>
                      <a:gd name="connsiteY5" fmla="*/ 653516 h 1710932"/>
                      <a:gd name="connsiteX0" fmla="*/ 0 w 1551705"/>
                      <a:gd name="connsiteY0" fmla="*/ 653516 h 1710928"/>
                      <a:gd name="connsiteX1" fmla="*/ 949035 w 1551705"/>
                      <a:gd name="connsiteY1" fmla="*/ 0 h 1710928"/>
                      <a:gd name="connsiteX2" fmla="*/ 1551705 w 1551705"/>
                      <a:gd name="connsiteY2" fmla="*/ 611952 h 1710928"/>
                      <a:gd name="connsiteX3" fmla="*/ 1535570 w 1551705"/>
                      <a:gd name="connsiteY3" fmla="*/ 1710928 h 1710928"/>
                      <a:gd name="connsiteX4" fmla="*/ 362499 w 1551705"/>
                      <a:gd name="connsiteY4" fmla="*/ 1710928 h 1710928"/>
                      <a:gd name="connsiteX5" fmla="*/ 0 w 1551705"/>
                      <a:gd name="connsiteY5" fmla="*/ 653516 h 1710928"/>
                      <a:gd name="connsiteX0" fmla="*/ 0 w 1205341"/>
                      <a:gd name="connsiteY0" fmla="*/ 653516 h 1710928"/>
                      <a:gd name="connsiteX1" fmla="*/ 602671 w 1205341"/>
                      <a:gd name="connsiteY1" fmla="*/ 0 h 1710928"/>
                      <a:gd name="connsiteX2" fmla="*/ 1205341 w 1205341"/>
                      <a:gd name="connsiteY2" fmla="*/ 611952 h 1710928"/>
                      <a:gd name="connsiteX3" fmla="*/ 1189206 w 1205341"/>
                      <a:gd name="connsiteY3" fmla="*/ 1710928 h 1710928"/>
                      <a:gd name="connsiteX4" fmla="*/ 16135 w 1205341"/>
                      <a:gd name="connsiteY4" fmla="*/ 1710928 h 1710928"/>
                      <a:gd name="connsiteX5" fmla="*/ 0 w 1205341"/>
                      <a:gd name="connsiteY5" fmla="*/ 653516 h 1710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5341" h="1710928">
                        <a:moveTo>
                          <a:pt x="0" y="653516"/>
                        </a:moveTo>
                        <a:lnTo>
                          <a:pt x="602671" y="0"/>
                        </a:lnTo>
                        <a:lnTo>
                          <a:pt x="1205341" y="611952"/>
                        </a:lnTo>
                        <a:lnTo>
                          <a:pt x="1189206" y="1710928"/>
                        </a:lnTo>
                        <a:lnTo>
                          <a:pt x="16135" y="1710928"/>
                        </a:lnTo>
                        <a:lnTo>
                          <a:pt x="0" y="653516"/>
                        </a:lnTo>
                        <a:close/>
                      </a:path>
                    </a:pathLst>
                  </a:custGeom>
                  <a:solidFill>
                    <a:schemeClr val="bg1"/>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円/楕円 90"/>
                <p:cNvSpPr>
                  <a:spLocks noChangeAspect="1"/>
                </p:cNvSpPr>
                <p:nvPr/>
              </p:nvSpPr>
              <p:spPr>
                <a:xfrm>
                  <a:off x="5239179" y="4206999"/>
                  <a:ext cx="234573" cy="23457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91"/>
                <p:cNvSpPr>
                  <a:spLocks noChangeAspect="1"/>
                </p:cNvSpPr>
                <p:nvPr/>
              </p:nvSpPr>
              <p:spPr>
                <a:xfrm>
                  <a:off x="5643670" y="4206999"/>
                  <a:ext cx="234573" cy="23457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図形グループ 71"/>
              <p:cNvGrpSpPr/>
              <p:nvPr/>
            </p:nvGrpSpPr>
            <p:grpSpPr>
              <a:xfrm>
                <a:off x="5692602" y="3358714"/>
                <a:ext cx="1068883" cy="1825248"/>
                <a:chOff x="7127749" y="3542476"/>
                <a:chExt cx="1068883" cy="1825248"/>
              </a:xfrm>
            </p:grpSpPr>
            <p:grpSp>
              <p:nvGrpSpPr>
                <p:cNvPr id="20" name="図形グループ 82"/>
                <p:cNvGrpSpPr/>
                <p:nvPr/>
              </p:nvGrpSpPr>
              <p:grpSpPr>
                <a:xfrm>
                  <a:off x="7127749" y="3542476"/>
                  <a:ext cx="1068883" cy="1825248"/>
                  <a:chOff x="7121885" y="3495087"/>
                  <a:chExt cx="1068883" cy="1825248"/>
                </a:xfrm>
              </p:grpSpPr>
              <p:grpSp>
                <p:nvGrpSpPr>
                  <p:cNvPr id="22" name="図形グループ 84"/>
                  <p:cNvGrpSpPr>
                    <a:grpSpLocks noChangeAspect="1"/>
                  </p:cNvGrpSpPr>
                  <p:nvPr/>
                </p:nvGrpSpPr>
                <p:grpSpPr>
                  <a:xfrm>
                    <a:off x="7121885" y="3942248"/>
                    <a:ext cx="1068883" cy="1378087"/>
                    <a:chOff x="8151897" y="2518958"/>
                    <a:chExt cx="1440000" cy="1856558"/>
                  </a:xfrm>
                </p:grpSpPr>
                <p:sp>
                  <p:nvSpPr>
                    <p:cNvPr id="25" name="正方形/長方形 87"/>
                    <p:cNvSpPr/>
                    <p:nvPr/>
                  </p:nvSpPr>
                  <p:spPr>
                    <a:xfrm rot="18900000">
                      <a:off x="8151897" y="2518958"/>
                      <a:ext cx="1440000" cy="1439999"/>
                    </a:xfrm>
                    <a:prstGeom prst="rect">
                      <a:avLst/>
                    </a:prstGeom>
                    <a:solidFill>
                      <a:schemeClr val="bg1"/>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五角形 12"/>
                    <p:cNvSpPr/>
                    <p:nvPr/>
                  </p:nvSpPr>
                  <p:spPr>
                    <a:xfrm rot="10800000">
                      <a:off x="8599430" y="3945386"/>
                      <a:ext cx="544929" cy="430130"/>
                    </a:xfrm>
                    <a:custGeom>
                      <a:avLst/>
                      <a:gdLst>
                        <a:gd name="connsiteX0" fmla="*/ 2 w 1898073"/>
                        <a:gd name="connsiteY0" fmla="*/ 653516 h 1710932"/>
                        <a:gd name="connsiteX1" fmla="*/ 949037 w 1898073"/>
                        <a:gd name="connsiteY1" fmla="*/ 0 h 1710932"/>
                        <a:gd name="connsiteX2" fmla="*/ 1898071 w 1898073"/>
                        <a:gd name="connsiteY2" fmla="*/ 653516 h 1710932"/>
                        <a:gd name="connsiteX3" fmla="*/ 1535572 w 1898073"/>
                        <a:gd name="connsiteY3" fmla="*/ 1710928 h 1710932"/>
                        <a:gd name="connsiteX4" fmla="*/ 362501 w 1898073"/>
                        <a:gd name="connsiteY4" fmla="*/ 1710928 h 1710932"/>
                        <a:gd name="connsiteX5" fmla="*/ 2 w 1898073"/>
                        <a:gd name="connsiteY5" fmla="*/ 653516 h 1710932"/>
                        <a:gd name="connsiteX0" fmla="*/ 0 w 1551705"/>
                        <a:gd name="connsiteY0" fmla="*/ 653516 h 1710928"/>
                        <a:gd name="connsiteX1" fmla="*/ 949035 w 1551705"/>
                        <a:gd name="connsiteY1" fmla="*/ 0 h 1710928"/>
                        <a:gd name="connsiteX2" fmla="*/ 1551705 w 1551705"/>
                        <a:gd name="connsiteY2" fmla="*/ 611952 h 1710928"/>
                        <a:gd name="connsiteX3" fmla="*/ 1535570 w 1551705"/>
                        <a:gd name="connsiteY3" fmla="*/ 1710928 h 1710928"/>
                        <a:gd name="connsiteX4" fmla="*/ 362499 w 1551705"/>
                        <a:gd name="connsiteY4" fmla="*/ 1710928 h 1710928"/>
                        <a:gd name="connsiteX5" fmla="*/ 0 w 1551705"/>
                        <a:gd name="connsiteY5" fmla="*/ 653516 h 1710928"/>
                        <a:gd name="connsiteX0" fmla="*/ 0 w 1205341"/>
                        <a:gd name="connsiteY0" fmla="*/ 653516 h 1710928"/>
                        <a:gd name="connsiteX1" fmla="*/ 602671 w 1205341"/>
                        <a:gd name="connsiteY1" fmla="*/ 0 h 1710928"/>
                        <a:gd name="connsiteX2" fmla="*/ 1205341 w 1205341"/>
                        <a:gd name="connsiteY2" fmla="*/ 611952 h 1710928"/>
                        <a:gd name="connsiteX3" fmla="*/ 1189206 w 1205341"/>
                        <a:gd name="connsiteY3" fmla="*/ 1710928 h 1710928"/>
                        <a:gd name="connsiteX4" fmla="*/ 16135 w 1205341"/>
                        <a:gd name="connsiteY4" fmla="*/ 1710928 h 1710928"/>
                        <a:gd name="connsiteX5" fmla="*/ 0 w 1205341"/>
                        <a:gd name="connsiteY5" fmla="*/ 653516 h 1710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5341" h="1710928">
                          <a:moveTo>
                            <a:pt x="0" y="653516"/>
                          </a:moveTo>
                          <a:lnTo>
                            <a:pt x="602671" y="0"/>
                          </a:lnTo>
                          <a:lnTo>
                            <a:pt x="1205341" y="611952"/>
                          </a:lnTo>
                          <a:lnTo>
                            <a:pt x="1189206" y="1710928"/>
                          </a:lnTo>
                          <a:lnTo>
                            <a:pt x="16135" y="1710928"/>
                          </a:lnTo>
                          <a:lnTo>
                            <a:pt x="0" y="653516"/>
                          </a:lnTo>
                          <a:close/>
                        </a:path>
                      </a:pathLst>
                    </a:custGeom>
                    <a:solidFill>
                      <a:schemeClr val="bg1"/>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 name="星 5 85"/>
                  <p:cNvSpPr/>
                  <p:nvPr/>
                </p:nvSpPr>
                <p:spPr>
                  <a:xfrm>
                    <a:off x="7380127" y="3495087"/>
                    <a:ext cx="552395" cy="441575"/>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86"/>
                  <p:cNvSpPr>
                    <a:spLocks noChangeAspect="1"/>
                  </p:cNvSpPr>
                  <p:nvPr/>
                </p:nvSpPr>
                <p:spPr>
                  <a:xfrm>
                    <a:off x="7336794" y="4359401"/>
                    <a:ext cx="234573" cy="23457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円/楕円 83"/>
                <p:cNvSpPr>
                  <a:spLocks noChangeAspect="1"/>
                </p:cNvSpPr>
                <p:nvPr/>
              </p:nvSpPr>
              <p:spPr>
                <a:xfrm>
                  <a:off x="7763044" y="4406789"/>
                  <a:ext cx="234573" cy="23457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図形グループ 72"/>
              <p:cNvGrpSpPr>
                <a:grpSpLocks noChangeAspect="1"/>
              </p:cNvGrpSpPr>
              <p:nvPr/>
            </p:nvGrpSpPr>
            <p:grpSpPr>
              <a:xfrm>
                <a:off x="4188082" y="-945839"/>
                <a:ext cx="1812258" cy="3112640"/>
                <a:chOff x="2587148" y="2147078"/>
                <a:chExt cx="1068883" cy="1835857"/>
              </a:xfrm>
            </p:grpSpPr>
            <p:grpSp>
              <p:nvGrpSpPr>
                <p:cNvPr id="13" name="図形グループ 75"/>
                <p:cNvGrpSpPr/>
                <p:nvPr/>
              </p:nvGrpSpPr>
              <p:grpSpPr>
                <a:xfrm>
                  <a:off x="2587148" y="2147078"/>
                  <a:ext cx="1068883" cy="1835857"/>
                  <a:chOff x="2581284" y="2099689"/>
                  <a:chExt cx="1068883" cy="1835857"/>
                </a:xfrm>
              </p:grpSpPr>
              <p:grpSp>
                <p:nvGrpSpPr>
                  <p:cNvPr id="15" name="図形グループ 77"/>
                  <p:cNvGrpSpPr>
                    <a:grpSpLocks noChangeAspect="1"/>
                  </p:cNvGrpSpPr>
                  <p:nvPr/>
                </p:nvGrpSpPr>
                <p:grpSpPr>
                  <a:xfrm>
                    <a:off x="2581284" y="2557459"/>
                    <a:ext cx="1068883" cy="1378087"/>
                    <a:chOff x="2034798" y="653371"/>
                    <a:chExt cx="1440000" cy="1856558"/>
                  </a:xfrm>
                </p:grpSpPr>
                <p:sp>
                  <p:nvSpPr>
                    <p:cNvPr id="18" name="正方形/長方形 80"/>
                    <p:cNvSpPr/>
                    <p:nvPr/>
                  </p:nvSpPr>
                  <p:spPr>
                    <a:xfrm rot="18900000">
                      <a:off x="2034798" y="653371"/>
                      <a:ext cx="1440000" cy="1440000"/>
                    </a:xfrm>
                    <a:prstGeom prst="rect">
                      <a:avLst/>
                    </a:prstGeom>
                    <a:solidFill>
                      <a:schemeClr val="bg1"/>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五角形 12"/>
                    <p:cNvSpPr/>
                    <p:nvPr/>
                  </p:nvSpPr>
                  <p:spPr>
                    <a:xfrm rot="10800000">
                      <a:off x="2482333" y="2079799"/>
                      <a:ext cx="544929" cy="430130"/>
                    </a:xfrm>
                    <a:custGeom>
                      <a:avLst/>
                      <a:gdLst>
                        <a:gd name="connsiteX0" fmla="*/ 2 w 1898073"/>
                        <a:gd name="connsiteY0" fmla="*/ 653516 h 1710932"/>
                        <a:gd name="connsiteX1" fmla="*/ 949037 w 1898073"/>
                        <a:gd name="connsiteY1" fmla="*/ 0 h 1710932"/>
                        <a:gd name="connsiteX2" fmla="*/ 1898071 w 1898073"/>
                        <a:gd name="connsiteY2" fmla="*/ 653516 h 1710932"/>
                        <a:gd name="connsiteX3" fmla="*/ 1535572 w 1898073"/>
                        <a:gd name="connsiteY3" fmla="*/ 1710928 h 1710932"/>
                        <a:gd name="connsiteX4" fmla="*/ 362501 w 1898073"/>
                        <a:gd name="connsiteY4" fmla="*/ 1710928 h 1710932"/>
                        <a:gd name="connsiteX5" fmla="*/ 2 w 1898073"/>
                        <a:gd name="connsiteY5" fmla="*/ 653516 h 1710932"/>
                        <a:gd name="connsiteX0" fmla="*/ 0 w 1551705"/>
                        <a:gd name="connsiteY0" fmla="*/ 653516 h 1710928"/>
                        <a:gd name="connsiteX1" fmla="*/ 949035 w 1551705"/>
                        <a:gd name="connsiteY1" fmla="*/ 0 h 1710928"/>
                        <a:gd name="connsiteX2" fmla="*/ 1551705 w 1551705"/>
                        <a:gd name="connsiteY2" fmla="*/ 611952 h 1710928"/>
                        <a:gd name="connsiteX3" fmla="*/ 1535570 w 1551705"/>
                        <a:gd name="connsiteY3" fmla="*/ 1710928 h 1710928"/>
                        <a:gd name="connsiteX4" fmla="*/ 362499 w 1551705"/>
                        <a:gd name="connsiteY4" fmla="*/ 1710928 h 1710928"/>
                        <a:gd name="connsiteX5" fmla="*/ 0 w 1551705"/>
                        <a:gd name="connsiteY5" fmla="*/ 653516 h 1710928"/>
                        <a:gd name="connsiteX0" fmla="*/ 0 w 1205341"/>
                        <a:gd name="connsiteY0" fmla="*/ 653516 h 1710928"/>
                        <a:gd name="connsiteX1" fmla="*/ 602671 w 1205341"/>
                        <a:gd name="connsiteY1" fmla="*/ 0 h 1710928"/>
                        <a:gd name="connsiteX2" fmla="*/ 1205341 w 1205341"/>
                        <a:gd name="connsiteY2" fmla="*/ 611952 h 1710928"/>
                        <a:gd name="connsiteX3" fmla="*/ 1189206 w 1205341"/>
                        <a:gd name="connsiteY3" fmla="*/ 1710928 h 1710928"/>
                        <a:gd name="connsiteX4" fmla="*/ 16135 w 1205341"/>
                        <a:gd name="connsiteY4" fmla="*/ 1710928 h 1710928"/>
                        <a:gd name="connsiteX5" fmla="*/ 0 w 1205341"/>
                        <a:gd name="connsiteY5" fmla="*/ 653516 h 1710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5341" h="1710928">
                          <a:moveTo>
                            <a:pt x="0" y="653516"/>
                          </a:moveTo>
                          <a:lnTo>
                            <a:pt x="602671" y="0"/>
                          </a:lnTo>
                          <a:lnTo>
                            <a:pt x="1205341" y="611952"/>
                          </a:lnTo>
                          <a:lnTo>
                            <a:pt x="1189206" y="1710928"/>
                          </a:lnTo>
                          <a:lnTo>
                            <a:pt x="16135" y="1710928"/>
                          </a:lnTo>
                          <a:lnTo>
                            <a:pt x="0" y="653516"/>
                          </a:lnTo>
                          <a:close/>
                        </a:path>
                      </a:pathLst>
                    </a:custGeom>
                    <a:solidFill>
                      <a:schemeClr val="bg1"/>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星 5 78"/>
                  <p:cNvSpPr/>
                  <p:nvPr/>
                </p:nvSpPr>
                <p:spPr>
                  <a:xfrm>
                    <a:off x="2839527" y="2099689"/>
                    <a:ext cx="552395" cy="441575"/>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79"/>
                  <p:cNvSpPr>
                    <a:spLocks noChangeAspect="1"/>
                  </p:cNvSpPr>
                  <p:nvPr/>
                </p:nvSpPr>
                <p:spPr>
                  <a:xfrm>
                    <a:off x="2796195" y="2974615"/>
                    <a:ext cx="234573" cy="23457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 name="円/楕円 76"/>
                <p:cNvSpPr>
                  <a:spLocks noChangeAspect="1"/>
                </p:cNvSpPr>
                <p:nvPr/>
              </p:nvSpPr>
              <p:spPr>
                <a:xfrm>
                  <a:off x="3200687" y="3022004"/>
                  <a:ext cx="234573" cy="23457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下矢印 45"/>
              <p:cNvSpPr/>
              <p:nvPr/>
            </p:nvSpPr>
            <p:spPr>
              <a:xfrm rot="12628543">
                <a:off x="4138103" y="2303967"/>
                <a:ext cx="631794" cy="1099961"/>
              </a:xfrm>
              <a:custGeom>
                <a:avLst/>
                <a:gdLst>
                  <a:gd name="connsiteX0" fmla="*/ 0 w 773120"/>
                  <a:gd name="connsiteY0" fmla="*/ 1125070 h 1511630"/>
                  <a:gd name="connsiteX1" fmla="*/ 193280 w 773120"/>
                  <a:gd name="connsiteY1" fmla="*/ 1125070 h 1511630"/>
                  <a:gd name="connsiteX2" fmla="*/ 193280 w 773120"/>
                  <a:gd name="connsiteY2" fmla="*/ 0 h 1511630"/>
                  <a:gd name="connsiteX3" fmla="*/ 579840 w 773120"/>
                  <a:gd name="connsiteY3" fmla="*/ 0 h 1511630"/>
                  <a:gd name="connsiteX4" fmla="*/ 579840 w 773120"/>
                  <a:gd name="connsiteY4" fmla="*/ 1125070 h 1511630"/>
                  <a:gd name="connsiteX5" fmla="*/ 773120 w 773120"/>
                  <a:gd name="connsiteY5" fmla="*/ 1125070 h 1511630"/>
                  <a:gd name="connsiteX6" fmla="*/ 386560 w 773120"/>
                  <a:gd name="connsiteY6" fmla="*/ 1511630 h 1511630"/>
                  <a:gd name="connsiteX7" fmla="*/ 0 w 773120"/>
                  <a:gd name="connsiteY7" fmla="*/ 1125070 h 1511630"/>
                  <a:gd name="connsiteX0" fmla="*/ 0 w 773120"/>
                  <a:gd name="connsiteY0" fmla="*/ 1216730 h 1603290"/>
                  <a:gd name="connsiteX1" fmla="*/ 193280 w 773120"/>
                  <a:gd name="connsiteY1" fmla="*/ 1216730 h 1603290"/>
                  <a:gd name="connsiteX2" fmla="*/ 193280 w 773120"/>
                  <a:gd name="connsiteY2" fmla="*/ 91660 h 1603290"/>
                  <a:gd name="connsiteX3" fmla="*/ 218950 w 773120"/>
                  <a:gd name="connsiteY3" fmla="*/ 0 h 1603290"/>
                  <a:gd name="connsiteX4" fmla="*/ 579840 w 773120"/>
                  <a:gd name="connsiteY4" fmla="*/ 1216730 h 1603290"/>
                  <a:gd name="connsiteX5" fmla="*/ 773120 w 773120"/>
                  <a:gd name="connsiteY5" fmla="*/ 1216730 h 1603290"/>
                  <a:gd name="connsiteX6" fmla="*/ 386560 w 773120"/>
                  <a:gd name="connsiteY6" fmla="*/ 1603290 h 1603290"/>
                  <a:gd name="connsiteX7" fmla="*/ 0 w 773120"/>
                  <a:gd name="connsiteY7" fmla="*/ 1216730 h 1603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3120" h="1603290">
                    <a:moveTo>
                      <a:pt x="0" y="1216730"/>
                    </a:moveTo>
                    <a:lnTo>
                      <a:pt x="193280" y="1216730"/>
                    </a:lnTo>
                    <a:lnTo>
                      <a:pt x="193280" y="91660"/>
                    </a:lnTo>
                    <a:lnTo>
                      <a:pt x="218950" y="0"/>
                    </a:lnTo>
                    <a:lnTo>
                      <a:pt x="579840" y="1216730"/>
                    </a:lnTo>
                    <a:lnTo>
                      <a:pt x="773120" y="1216730"/>
                    </a:lnTo>
                    <a:lnTo>
                      <a:pt x="386560" y="1603290"/>
                    </a:lnTo>
                    <a:lnTo>
                      <a:pt x="0" y="121673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下矢印 45"/>
              <p:cNvSpPr/>
              <p:nvPr/>
            </p:nvSpPr>
            <p:spPr>
              <a:xfrm rot="9845625">
                <a:off x="5355146" y="2270799"/>
                <a:ext cx="546539" cy="1244817"/>
              </a:xfrm>
              <a:custGeom>
                <a:avLst/>
                <a:gdLst>
                  <a:gd name="connsiteX0" fmla="*/ 0 w 773120"/>
                  <a:gd name="connsiteY0" fmla="*/ 1125070 h 1511630"/>
                  <a:gd name="connsiteX1" fmla="*/ 193280 w 773120"/>
                  <a:gd name="connsiteY1" fmla="*/ 1125070 h 1511630"/>
                  <a:gd name="connsiteX2" fmla="*/ 193280 w 773120"/>
                  <a:gd name="connsiteY2" fmla="*/ 0 h 1511630"/>
                  <a:gd name="connsiteX3" fmla="*/ 579840 w 773120"/>
                  <a:gd name="connsiteY3" fmla="*/ 0 h 1511630"/>
                  <a:gd name="connsiteX4" fmla="*/ 579840 w 773120"/>
                  <a:gd name="connsiteY4" fmla="*/ 1125070 h 1511630"/>
                  <a:gd name="connsiteX5" fmla="*/ 773120 w 773120"/>
                  <a:gd name="connsiteY5" fmla="*/ 1125070 h 1511630"/>
                  <a:gd name="connsiteX6" fmla="*/ 386560 w 773120"/>
                  <a:gd name="connsiteY6" fmla="*/ 1511630 h 1511630"/>
                  <a:gd name="connsiteX7" fmla="*/ 0 w 773120"/>
                  <a:gd name="connsiteY7" fmla="*/ 1125070 h 1511630"/>
                  <a:gd name="connsiteX0" fmla="*/ 0 w 773120"/>
                  <a:gd name="connsiteY0" fmla="*/ 1216730 h 1603290"/>
                  <a:gd name="connsiteX1" fmla="*/ 193280 w 773120"/>
                  <a:gd name="connsiteY1" fmla="*/ 1216730 h 1603290"/>
                  <a:gd name="connsiteX2" fmla="*/ 193280 w 773120"/>
                  <a:gd name="connsiteY2" fmla="*/ 91660 h 1603290"/>
                  <a:gd name="connsiteX3" fmla="*/ 218950 w 773120"/>
                  <a:gd name="connsiteY3" fmla="*/ 0 h 1603290"/>
                  <a:gd name="connsiteX4" fmla="*/ 579840 w 773120"/>
                  <a:gd name="connsiteY4" fmla="*/ 1216730 h 1603290"/>
                  <a:gd name="connsiteX5" fmla="*/ 773120 w 773120"/>
                  <a:gd name="connsiteY5" fmla="*/ 1216730 h 1603290"/>
                  <a:gd name="connsiteX6" fmla="*/ 386560 w 773120"/>
                  <a:gd name="connsiteY6" fmla="*/ 1603290 h 1603290"/>
                  <a:gd name="connsiteX7" fmla="*/ 0 w 773120"/>
                  <a:gd name="connsiteY7" fmla="*/ 1216730 h 1603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3120" h="1603290">
                    <a:moveTo>
                      <a:pt x="0" y="1216730"/>
                    </a:moveTo>
                    <a:lnTo>
                      <a:pt x="193280" y="1216730"/>
                    </a:lnTo>
                    <a:lnTo>
                      <a:pt x="193280" y="91660"/>
                    </a:lnTo>
                    <a:lnTo>
                      <a:pt x="218950" y="0"/>
                    </a:lnTo>
                    <a:lnTo>
                      <a:pt x="579840" y="1216730"/>
                    </a:lnTo>
                    <a:lnTo>
                      <a:pt x="773120" y="1216730"/>
                    </a:lnTo>
                    <a:lnTo>
                      <a:pt x="386560" y="1603290"/>
                    </a:lnTo>
                    <a:lnTo>
                      <a:pt x="0" y="121673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テキスト ボックス 68"/>
            <p:cNvSpPr txBox="1"/>
            <p:nvPr/>
          </p:nvSpPr>
          <p:spPr>
            <a:xfrm>
              <a:off x="1739113" y="2534058"/>
              <a:ext cx="2284301" cy="830997"/>
            </a:xfrm>
            <a:prstGeom prst="rect">
              <a:avLst/>
            </a:prstGeom>
            <a:solidFill>
              <a:schemeClr val="accent5">
                <a:lumMod val="40000"/>
                <a:lumOff val="60000"/>
              </a:schemeClr>
            </a:solidFill>
          </p:spPr>
          <p:txBody>
            <a:bodyPr wrap="square" rtlCol="0">
              <a:spAutoFit/>
            </a:bodyPr>
            <a:lstStyle/>
            <a:p>
              <a:pPr marL="457200" indent="-457200">
                <a:buAutoNum type="arabicParenBoth"/>
              </a:pPr>
              <a:r>
                <a:rPr lang="en-US" altLang="ja-JP" sz="2400"/>
                <a:t>2</a:t>
              </a:r>
              <a:r>
                <a:rPr kumimoji="1" lang="ja-JP" altLang="en-US" sz="2400"/>
                <a:t>アウト</a:t>
              </a:r>
              <a:r>
                <a:rPr kumimoji="1" lang="en-US" altLang="ja-JP" sz="2400"/>
                <a:t>1</a:t>
              </a:r>
              <a:r>
                <a:rPr kumimoji="1" lang="ja-JP" altLang="en-US" sz="2400"/>
                <a:t>塁</a:t>
              </a:r>
              <a:br>
                <a:rPr lang="en-US" altLang="ja-JP" sz="2400"/>
              </a:br>
              <a:r>
                <a:rPr lang="ja-JP" altLang="en-US" sz="2400"/>
                <a:t>⇨</a:t>
              </a:r>
              <a:r>
                <a:rPr lang="ja-JP" altLang="en-US" sz="2400">
                  <a:solidFill>
                    <a:srgbClr val="FF0000"/>
                  </a:solidFill>
                </a:rPr>
                <a:t>ヒット</a:t>
              </a:r>
              <a:endParaRPr kumimoji="1" lang="ja-JP" altLang="en-US" sz="2400">
                <a:solidFill>
                  <a:srgbClr val="FF0000"/>
                </a:solidFill>
              </a:endParaRPr>
            </a:p>
          </p:txBody>
        </p:sp>
        <p:sp>
          <p:nvSpPr>
            <p:cNvPr id="7" name="テキスト ボックス 69"/>
            <p:cNvSpPr txBox="1"/>
            <p:nvPr/>
          </p:nvSpPr>
          <p:spPr>
            <a:xfrm>
              <a:off x="6124618" y="2534059"/>
              <a:ext cx="2279232" cy="830997"/>
            </a:xfrm>
            <a:prstGeom prst="rect">
              <a:avLst/>
            </a:prstGeom>
            <a:solidFill>
              <a:schemeClr val="accent4">
                <a:lumMod val="40000"/>
                <a:lumOff val="60000"/>
              </a:schemeClr>
            </a:solidFill>
          </p:spPr>
          <p:txBody>
            <a:bodyPr wrap="square" rtlCol="0">
              <a:spAutoFit/>
            </a:bodyPr>
            <a:lstStyle/>
            <a:p>
              <a:r>
                <a:rPr lang="en-US" altLang="ja-JP" sz="2400"/>
                <a:t>(2) 1</a:t>
              </a:r>
              <a:r>
                <a:rPr kumimoji="1" lang="ja-JP" altLang="en-US" sz="2400"/>
                <a:t>アウト</a:t>
              </a:r>
              <a:r>
                <a:rPr kumimoji="1" lang="en-US" altLang="ja-JP" sz="2400"/>
                <a:t>1</a:t>
              </a:r>
              <a:r>
                <a:rPr lang="en-US" altLang="ja-JP" sz="2400"/>
                <a:t>2</a:t>
              </a:r>
              <a:r>
                <a:rPr kumimoji="1" lang="ja-JP" altLang="en-US" sz="2400"/>
                <a:t>塁</a:t>
              </a:r>
              <a:br>
                <a:rPr kumimoji="1" lang="en-US" altLang="ja-JP" sz="2400"/>
              </a:br>
              <a:r>
                <a:rPr kumimoji="1" lang="ja-JP" altLang="en-US" sz="2400"/>
                <a:t>　⇨</a:t>
              </a:r>
              <a:r>
                <a:rPr kumimoji="1" lang="en-US" altLang="ja-JP" sz="2400"/>
                <a:t> </a:t>
              </a:r>
              <a:r>
                <a:rPr kumimoji="1" lang="ja-JP" altLang="en-US" sz="2400">
                  <a:solidFill>
                    <a:srgbClr val="FF0000"/>
                  </a:solidFill>
                </a:rPr>
                <a:t>三振</a:t>
              </a:r>
            </a:p>
          </p:txBody>
        </p:sp>
      </p:grpSp>
      <p:sp>
        <p:nvSpPr>
          <p:cNvPr id="60" name="星 5 59"/>
          <p:cNvSpPr/>
          <p:nvPr/>
        </p:nvSpPr>
        <p:spPr>
          <a:xfrm>
            <a:off x="8196613" y="5369563"/>
            <a:ext cx="552395" cy="441575"/>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星 5 61"/>
          <p:cNvSpPr/>
          <p:nvPr/>
        </p:nvSpPr>
        <p:spPr>
          <a:xfrm>
            <a:off x="10299183" y="5401540"/>
            <a:ext cx="552395" cy="441575"/>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星 5 62"/>
          <p:cNvSpPr/>
          <p:nvPr/>
        </p:nvSpPr>
        <p:spPr>
          <a:xfrm>
            <a:off x="9528506" y="1640997"/>
            <a:ext cx="936569" cy="748677"/>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p:cNvSpPr txBox="1"/>
          <p:nvPr/>
        </p:nvSpPr>
        <p:spPr>
          <a:xfrm>
            <a:off x="230079" y="1704569"/>
            <a:ext cx="4906826" cy="2554545"/>
          </a:xfrm>
          <a:prstGeom prst="rect">
            <a:avLst/>
          </a:prstGeom>
          <a:noFill/>
        </p:spPr>
        <p:txBody>
          <a:bodyPr wrap="square" rtlCol="0" anchor="t">
            <a:spAutoFit/>
          </a:bodyPr>
          <a:lstStyle/>
          <a:p>
            <a:r>
              <a:rPr lang="en-US" altLang="ja-JP" sz="2400">
                <a:solidFill>
                  <a:schemeClr val="accent5">
                    <a:lumMod val="60000"/>
                    <a:lumOff val="40000"/>
                  </a:schemeClr>
                </a:solidFill>
              </a:rPr>
              <a:t>(1)</a:t>
            </a:r>
            <a:r>
              <a:rPr lang="ja-JP" altLang="en-US" sz="2200"/>
              <a:t>では</a:t>
            </a:r>
            <a:r>
              <a:rPr lang="en-US" altLang="ja-JP" sz="2200"/>
              <a:t>2</a:t>
            </a:r>
            <a:r>
              <a:rPr lang="ja-JP" altLang="en-US" sz="2200"/>
              <a:t>アウトになったものの、</a:t>
            </a:r>
            <a:endParaRPr lang="en-US" altLang="ja-JP" sz="2200">
              <a:latin typeface="Calibri"/>
              <a:cs typeface="Calibri"/>
            </a:endParaRPr>
          </a:p>
          <a:p>
            <a:r>
              <a:rPr lang="ja-JP" altLang="en-US" sz="2200"/>
              <a:t>ヒットでつなぎチャンスが広がった</a:t>
            </a:r>
            <a:endParaRPr kumimoji="1" lang="en-US" altLang="ja-JP" sz="2000"/>
          </a:p>
          <a:p>
            <a:r>
              <a:rPr lang="ja-JP" altLang="en-US" sz="2200"/>
              <a:t>：</a:t>
            </a:r>
            <a:r>
              <a:rPr lang="ja-JP" altLang="en-US" sz="2400" b="1">
                <a:solidFill>
                  <a:schemeClr val="accent5"/>
                </a:solidFill>
              </a:rPr>
              <a:t>攻撃側に有利な流れ</a:t>
            </a:r>
            <a:endParaRPr kumimoji="1" lang="en-US" altLang="ja-JP" sz="2000" b="1">
              <a:solidFill>
                <a:schemeClr val="accent5"/>
              </a:solidFill>
            </a:endParaRPr>
          </a:p>
          <a:p>
            <a:endParaRPr kumimoji="1" lang="en-US" altLang="ja-JP" sz="2000"/>
          </a:p>
          <a:p>
            <a:r>
              <a:rPr lang="en-US" altLang="ja-JP" sz="2400">
                <a:solidFill>
                  <a:schemeClr val="accent4">
                    <a:lumMod val="60000"/>
                    <a:lumOff val="40000"/>
                  </a:schemeClr>
                </a:solidFill>
              </a:rPr>
              <a:t>(2)</a:t>
            </a:r>
            <a:r>
              <a:rPr lang="ja-JP" altLang="en-US" sz="2200"/>
              <a:t>ではチャンスだったが、</a:t>
            </a:r>
            <a:r>
              <a:rPr lang="en-US" altLang="ja-JP" sz="2200">
                <a:latin typeface="Calibri"/>
                <a:cs typeface="Calibri"/>
              </a:rPr>
              <a:t> </a:t>
            </a:r>
            <a:r>
              <a:rPr lang="ja-JP" altLang="en-US" sz="2200"/>
              <a:t>三振を</a:t>
            </a:r>
            <a:endParaRPr lang="en-US" altLang="ja-JP" sz="2000">
              <a:latin typeface="Calibri"/>
              <a:cs typeface="Calibri"/>
            </a:endParaRPr>
          </a:p>
          <a:p>
            <a:r>
              <a:rPr lang="ja-JP" altLang="en-US" sz="2200"/>
              <a:t>喫しアウトカウントが増えた</a:t>
            </a:r>
            <a:endParaRPr lang="en-US" altLang="ja-JP" sz="2000"/>
          </a:p>
          <a:p>
            <a:r>
              <a:rPr lang="ja-JP" altLang="en-US" sz="2200"/>
              <a:t>：</a:t>
            </a:r>
            <a:r>
              <a:rPr lang="ja-JP" altLang="en-US" sz="2400" b="1">
                <a:solidFill>
                  <a:schemeClr val="accent4"/>
                </a:solidFill>
              </a:rPr>
              <a:t>攻撃側に不利な流れ</a:t>
            </a:r>
            <a:endParaRPr lang="en-US" altLang="ja-JP" sz="2000" b="1">
              <a:solidFill>
                <a:schemeClr val="accent4"/>
              </a:solidFill>
            </a:endParaRPr>
          </a:p>
        </p:txBody>
      </p:sp>
      <p:sp>
        <p:nvSpPr>
          <p:cNvPr id="66" name="テキスト ボックス 65"/>
          <p:cNvSpPr txBox="1"/>
          <p:nvPr/>
        </p:nvSpPr>
        <p:spPr>
          <a:xfrm>
            <a:off x="229684" y="5058842"/>
            <a:ext cx="6450343" cy="1077218"/>
          </a:xfrm>
          <a:prstGeom prst="rect">
            <a:avLst/>
          </a:prstGeom>
          <a:solidFill>
            <a:schemeClr val="accent6">
              <a:lumMod val="40000"/>
              <a:lumOff val="60000"/>
            </a:schemeClr>
          </a:solidFill>
        </p:spPr>
        <p:txBody>
          <a:bodyPr wrap="square" rtlCol="0" anchor="t">
            <a:spAutoFit/>
          </a:bodyPr>
          <a:lstStyle/>
          <a:p>
            <a:r>
              <a:rPr lang="en-US" altLang="ja-JP" sz="3200"/>
              <a:t>(1)</a:t>
            </a:r>
            <a:r>
              <a:rPr lang="ja-JP" altLang="en-US" sz="3200"/>
              <a:t>の方が</a:t>
            </a:r>
            <a:r>
              <a:rPr lang="en-US" altLang="ja-JP" sz="3200"/>
              <a:t>(2)</a:t>
            </a:r>
            <a:r>
              <a:rPr lang="ja-JP" altLang="en-US" sz="3200"/>
              <a:t>よりも</a:t>
            </a:r>
            <a:endParaRPr lang="en-US" altLang="ja-JP" sz="3200">
              <a:latin typeface="Calibri"/>
              <a:cs typeface="Calibri"/>
            </a:endParaRPr>
          </a:p>
          <a:p>
            <a:r>
              <a:rPr lang="ja-JP" altLang="en-US" sz="3200"/>
              <a:t>攻撃側の流れが</a:t>
            </a:r>
            <a:r>
              <a:rPr lang="en-US" altLang="ja-JP" sz="3200"/>
              <a:t> </a:t>
            </a:r>
            <a:r>
              <a:rPr lang="ja-JP" altLang="en-US" sz="3200"/>
              <a:t>いいように感じる</a:t>
            </a:r>
            <a:endParaRPr lang="en-US" altLang="ja-JP" sz="3200"/>
          </a:p>
        </p:txBody>
      </p:sp>
    </p:spTree>
    <p:extLst>
      <p:ext uri="{BB962C8B-B14F-4D97-AF65-F5344CB8AC3E}">
        <p14:creationId xmlns:p14="http://schemas.microsoft.com/office/powerpoint/2010/main" val="9000062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0BD400-BD32-43C0-94F7-2350103F842F}"/>
              </a:ext>
            </a:extLst>
          </p:cNvPr>
          <p:cNvSpPr>
            <a:spLocks noGrp="1"/>
          </p:cNvSpPr>
          <p:nvPr>
            <p:ph type="ctrTitle"/>
          </p:nvPr>
        </p:nvSpPr>
        <p:spPr/>
        <p:txBody>
          <a:bodyPr/>
          <a:lstStyle/>
          <a:p>
            <a:r>
              <a:rPr lang="ja-JP" altLang="en-US">
                <a:latin typeface="メイリオ"/>
                <a:ea typeface="メイリオ"/>
              </a:rPr>
              <a:t>APPENDIX</a:t>
            </a:r>
            <a:endParaRPr kumimoji="1" lang="ja-JP" altLang="en-US"/>
          </a:p>
        </p:txBody>
      </p:sp>
    </p:spTree>
    <p:extLst>
      <p:ext uri="{BB962C8B-B14F-4D97-AF65-F5344CB8AC3E}">
        <p14:creationId xmlns:p14="http://schemas.microsoft.com/office/powerpoint/2010/main" val="978380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期待得点の算出について</a:t>
            </a:r>
          </a:p>
        </p:txBody>
      </p:sp>
      <p:sp>
        <p:nvSpPr>
          <p:cNvPr id="3" name="コンテンツ プレースホルダー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a:t>分析において、場面ごとの期待得点を算出することがあったが、これは正確には場面に応じた重みつき期待得点になっている。例えば、</a:t>
            </a:r>
            <a:r>
              <a:rPr kumimoji="1" lang="en-US" altLang="ja-JP"/>
              <a:t>1</a:t>
            </a:r>
            <a:r>
              <a:rPr kumimoji="1" lang="ja-JP" altLang="en-US"/>
              <a:t>アウトランナーなしの場面と</a:t>
            </a:r>
            <a:r>
              <a:rPr kumimoji="1" lang="en-US" altLang="ja-JP"/>
              <a:t>0</a:t>
            </a:r>
            <a:r>
              <a:rPr kumimoji="1" lang="ja-JP" altLang="en-US"/>
              <a:t>アウト</a:t>
            </a:r>
            <a:r>
              <a:rPr kumimoji="1" lang="en-US" altLang="ja-JP"/>
              <a:t>23</a:t>
            </a:r>
            <a:r>
              <a:rPr kumimoji="1" lang="ja-JP" altLang="en-US"/>
              <a:t>塁の場面を比較した時、直後に得点が入る確率はそもそも後者の方が高い。</a:t>
            </a:r>
            <a:r>
              <a:rPr lang="ja-JP" altLang="en-US"/>
              <a:t>したがって、流れの評価として期待得点を用いる場合は、単純な期待値では不適切と考え、場面ごとに得点の入りやすさに応じた重みづけを施した。</a:t>
            </a:r>
            <a:endParaRPr kumimoji="1" lang="en-US" altLang="ja-JP"/>
          </a:p>
        </p:txBody>
      </p:sp>
    </p:spTree>
    <p:extLst>
      <p:ext uri="{BB962C8B-B14F-4D97-AF65-F5344CB8AC3E}">
        <p14:creationId xmlns:p14="http://schemas.microsoft.com/office/powerpoint/2010/main" val="829738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a:t>Positive Inhibition</a:t>
            </a:r>
            <a:r>
              <a:rPr lang="ja-JP" altLang="en-US"/>
              <a:t>と</a:t>
            </a:r>
            <a:r>
              <a:rPr lang="en-US" altLang="ja-JP"/>
              <a:t>Negative Facilitation</a:t>
            </a:r>
            <a:r>
              <a:rPr lang="ja-JP" altLang="en-US"/>
              <a:t>と年間順位の関係</a:t>
            </a:r>
            <a:r>
              <a:rPr lang="en-US" altLang="ja-JP"/>
              <a:t>(1~7</a:t>
            </a:r>
            <a:r>
              <a:rPr lang="ja-JP" altLang="en-US"/>
              <a:t>回</a:t>
            </a:r>
            <a:r>
              <a:rPr lang="en-US" altLang="ja-JP"/>
              <a:t>)</a:t>
            </a:r>
            <a:endParaRPr kumimoji="1" lang="ja-JP" altLang="en-US"/>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3845" y="1690688"/>
            <a:ext cx="8164309" cy="4351338"/>
          </a:xfrm>
          <a:prstGeom prst="rect">
            <a:avLst/>
          </a:prstGeom>
        </p:spPr>
      </p:pic>
    </p:spTree>
    <p:extLst>
      <p:ext uri="{BB962C8B-B14F-4D97-AF65-F5344CB8AC3E}">
        <p14:creationId xmlns:p14="http://schemas.microsoft.com/office/powerpoint/2010/main" val="76496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a:t>Positive Inhibition/Negative Facilitation</a:t>
            </a:r>
            <a:r>
              <a:rPr lang="ja-JP" altLang="en-US"/>
              <a:t>と順位の関係</a:t>
            </a:r>
            <a:r>
              <a:rPr lang="en-US" altLang="ja-JP"/>
              <a:t>(1~7</a:t>
            </a:r>
            <a:r>
              <a:rPr lang="ja-JP" altLang="en-US"/>
              <a:t>回</a:t>
            </a:r>
            <a:r>
              <a:rPr lang="en-US" altLang="ja-JP"/>
              <a:t>)</a:t>
            </a:r>
            <a:endParaRPr kumimoji="1" lang="ja-JP" altLang="en-US"/>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406" y="2229506"/>
            <a:ext cx="5327594" cy="2839452"/>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5957" y="2229507"/>
            <a:ext cx="4847843" cy="2839451"/>
          </a:xfrm>
          <a:prstGeom prst="rect">
            <a:avLst/>
          </a:prstGeom>
        </p:spPr>
      </p:pic>
    </p:spTree>
    <p:extLst>
      <p:ext uri="{BB962C8B-B14F-4D97-AF65-F5344CB8AC3E}">
        <p14:creationId xmlns:p14="http://schemas.microsoft.com/office/powerpoint/2010/main" val="13882768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想定反論</a:t>
            </a:r>
          </a:p>
        </p:txBody>
      </p:sp>
      <p:sp>
        <p:nvSpPr>
          <p:cNvPr id="3" name="コンテンツ プレースホルダー 2"/>
          <p:cNvSpPr>
            <a:spLocks noGrp="1"/>
          </p:cNvSpPr>
          <p:nvPr>
            <p:ph idx="1"/>
          </p:nvPr>
        </p:nvSpPr>
        <p:spPr/>
        <p:txBody>
          <a:bodyPr vert="horz" lIns="91440" tIns="45720" rIns="91440" bIns="45720" rtlCol="0" anchor="t">
            <a:normAutofit/>
          </a:bodyPr>
          <a:lstStyle/>
          <a:p>
            <a:pPr marL="0" indent="0">
              <a:lnSpc>
                <a:spcPct val="100000"/>
              </a:lnSpc>
              <a:spcBef>
                <a:spcPts val="0"/>
              </a:spcBef>
              <a:buNone/>
              <a:defRPr/>
            </a:pPr>
            <a:r>
              <a:rPr kumimoji="1" lang="en-US" altLang="ja-JP"/>
              <a:t>Q. </a:t>
            </a:r>
            <a:r>
              <a:rPr lang="ja-JP" altLang="en-US">
                <a:latin typeface="メイリオ"/>
                <a:ea typeface="メイリオ"/>
              </a:rPr>
              <a:t>8,9回に5点差がついていると逆転の可能性は低く、敗戦モードとなってしまうのではないか。それを踏まえると、試合の序盤・終盤でPI, NFって違うのではないか？</a:t>
            </a:r>
          </a:p>
          <a:p>
            <a:pPr marL="0" indent="0">
              <a:lnSpc>
                <a:spcPct val="100000"/>
              </a:lnSpc>
              <a:spcBef>
                <a:spcPts val="0"/>
              </a:spcBef>
              <a:buNone/>
              <a:defRPr/>
            </a:pPr>
            <a:endParaRPr lang="ja-JP" altLang="en-US">
              <a:latin typeface="メイリオ"/>
              <a:ea typeface="メイリオ"/>
            </a:endParaRPr>
          </a:p>
        </p:txBody>
      </p:sp>
    </p:spTree>
    <p:extLst>
      <p:ext uri="{BB962C8B-B14F-4D97-AF65-F5344CB8AC3E}">
        <p14:creationId xmlns:p14="http://schemas.microsoft.com/office/powerpoint/2010/main" val="5156485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想定反論</a:t>
            </a:r>
          </a:p>
        </p:txBody>
      </p:sp>
      <p:sp>
        <p:nvSpPr>
          <p:cNvPr id="3" name="コンテンツ プレースホルダー 2"/>
          <p:cNvSpPr>
            <a:spLocks noGrp="1"/>
          </p:cNvSpPr>
          <p:nvPr>
            <p:ph idx="1"/>
          </p:nvPr>
        </p:nvSpPr>
        <p:spPr/>
        <p:txBody>
          <a:bodyPr vert="horz" lIns="91440" tIns="45720" rIns="91440" bIns="45720" rtlCol="0" anchor="t">
            <a:normAutofit/>
          </a:bodyPr>
          <a:lstStyle/>
          <a:p>
            <a:pPr marL="0" indent="0">
              <a:lnSpc>
                <a:spcPct val="100000"/>
              </a:lnSpc>
              <a:spcBef>
                <a:spcPts val="0"/>
              </a:spcBef>
              <a:buNone/>
              <a:defRPr/>
            </a:pPr>
            <a:r>
              <a:rPr kumimoji="1" lang="en-US" altLang="ja-JP"/>
              <a:t>A. </a:t>
            </a:r>
            <a:r>
              <a:rPr lang="ja-JP" altLang="en-US">
                <a:latin typeface="Calibri"/>
                <a:cs typeface="Calibri"/>
              </a:rPr>
              <a:t>切り方はいろいろあるが、</a:t>
            </a:r>
            <a:r>
              <a:rPr lang="ja-JP" altLang="en-US">
                <a:latin typeface="メイリオ"/>
                <a:ea typeface="メイリオ"/>
                <a:cs typeface="Calibri"/>
              </a:rPr>
              <a:t>逆転の可能性が低くなる</a:t>
            </a:r>
            <a:r>
              <a:rPr lang="en-US" altLang="ja-JP">
                <a:latin typeface="Calibri"/>
                <a:cs typeface="Calibri"/>
              </a:rPr>
              <a:t>8, 9</a:t>
            </a:r>
            <a:r>
              <a:rPr lang="ja-JP" altLang="en-US">
                <a:latin typeface="Calibri"/>
                <a:cs typeface="Calibri"/>
              </a:rPr>
              <a:t>回を除いたデータでも試した。</a:t>
            </a:r>
            <a:endParaRPr lang="en-US" altLang="ja-JP">
              <a:latin typeface="Calibri"/>
              <a:cs typeface="Calibri"/>
            </a:endParaRPr>
          </a:p>
          <a:p>
            <a:pPr marL="0" marR="0" lvl="0" indent="0" defTabSz="914400" eaLnBrk="1" fontAlgn="auto" latinLnBrk="0" hangingPunct="1">
              <a:lnSpc>
                <a:spcPct val="100000"/>
              </a:lnSpc>
              <a:spcBef>
                <a:spcPts val="0"/>
              </a:spcBef>
              <a:spcAft>
                <a:spcPts val="0"/>
              </a:spcAft>
              <a:buClrTx/>
              <a:buSzTx/>
              <a:buNone/>
              <a:tabLst/>
              <a:defRPr/>
            </a:pPr>
            <a:r>
              <a:rPr lang="ja-JP" altLang="en-US">
                <a:cs typeface="Calibri"/>
              </a:rPr>
              <a:t>結果は区切らないもの（1~9回全てのデータを分析したもの）とほぼ変わ</a:t>
            </a:r>
            <a:r>
              <a:rPr lang="ja-JP" altLang="en-US">
                <a:latin typeface="メイリオ"/>
                <a:ea typeface="メイリオ"/>
                <a:cs typeface="Calibri"/>
              </a:rPr>
              <a:t>らなかったので、序盤・終盤での違いは大きくないと考える。</a:t>
            </a:r>
            <a:endParaRPr lang="en-US">
              <a:latin typeface="Calibri"/>
              <a:cs typeface="Calibri"/>
            </a:endParaRPr>
          </a:p>
        </p:txBody>
      </p:sp>
    </p:spTree>
    <p:extLst>
      <p:ext uri="{BB962C8B-B14F-4D97-AF65-F5344CB8AC3E}">
        <p14:creationId xmlns:p14="http://schemas.microsoft.com/office/powerpoint/2010/main" val="39308423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点差と</a:t>
            </a:r>
            <a:r>
              <a:rPr kumimoji="1" lang="en-US" altLang="ja-JP"/>
              <a:t>Positive Inhibition</a:t>
            </a:r>
            <a:r>
              <a:rPr kumimoji="1" lang="ja-JP" altLang="en-US"/>
              <a:t>の関係</a:t>
            </a:r>
          </a:p>
        </p:txBody>
      </p:sp>
      <p:pic>
        <p:nvPicPr>
          <p:cNvPr id="8" name="コンテンツ プレースホルダー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756250" y="1825625"/>
            <a:ext cx="8679499"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6" descr="data:image/png;base64,iVBORw0KGgoAAAANSUhEUgAABdoAAALvCAYAAAByYneuAAAABHNCSVQICAgIfAhkiAAAAAlwSFlzAAAWJQAAFiUBSVIk8AAAIABJREFUeJzs3Xtw1fWd//HX5yTkficECCHcRCQRpaBRE9AfcqlTL1AFbbW10+2605k6o9t2l3XcXS/761SndDq7tftzHXfKurUXb4ujRkVREJIYAVHAgAoJCUkIJIQkhEtCcj6/P76ck5zNCTkhJ3xzkufjH76fz/f7/Zz3wX7ozCuffD7GWmsFAAAAAAAAAAAuisftAgAAAAAAAAAAiGQE7QAAAAAAAAAADAFBOwAAAAAAAAAAQ0DQDgAAAAAAAADAEBC0AwAAAAAAAAAwBATtAAAAAAAAAAAMAUE7AAAAAAAAAABDQNAOAAAAAAAAAMAQELQDAAAAAAAAADAEBO0AAAAAAAAAAAwBQTsAAAAAAAAAAENA0A4AAAAAAAAAwBAQtAMAAAAAAAAAMAQE7QAAAAAAAAAADAFBOwAAAAAAAAAAQ0DQDgAAAAAAAADAEBC0AwAAAAAAAAAwBNFuF4DIVF9f73YJl0xmZqYkqampyeVKgJGNuQKEhrkChIa5AoSGuQIMjHkChGYszpXs7OywjcWKdgAAAAAAAAAAhoCgHQAAAAAAAACAISBoBwAAAAAAAABgCAjaAQAAAAAAAAAYAoJ2AAAAAAAAAACGgKAdAAAAAAAAAIAhIGgHAAAAAAAAAGAICNoBAAAAAAAAABgCgnYAAAAAAAAAAIaAoB0AAAAAAAAAgCEgaAcAAAAAAAAAYAii3S5gJOvq6lJxcbG2bNmihoYGJSYmav78+Vq9erWysrIGNdbx48dVXFys999/X2fOnNFjjz2m/Pz8C77zxRdf6I033lB1dbVaWloUFxen3NxcLV26VDfeeGPQdx5//HFVVFT0O+bzzz+vlJSUQdUOAAAAAAAAAOgfQXs/Tp8+raeeekr79+9Xfn6+CgoK1NraqpKSEpWXl2vt2rXKy8sLaax3331X69evV3d3t6KjQ/sr37x5s/793/9d48eP13XXXaeEhATV1tZq+/bt2rdvn9rb2/Wtb30r6LuJiYlauXJl0HtxcXEhfT4AAAAAAAAAIDQE7f147rnntH//fq1cuVL33Xefv/+OO+7Qo48+qnXr1mndunXKyMgYcKzGxkZde+21Wr58ufbt26dXXnllwHf+8pe/KCEhQb/61a+UlJTk7//888/1i1/8Qq+88opuueUWeTx9d/9JSEjQqlWrQvymAAAAAAAAAIChIGgP4tChQyotLVVKSoruueeegHuTJk3SXXfdpfXr1+uNN97QD37wgwHHu/fee/2B+L59+0Kq4de//rWMMYqPjw/ov/rqq5WUlKT29na1tbUpLS0txG8FAAAAAAAAABgOHIYaRFlZmSSpsLAw6FYvRUVF8ng8/ucGEmzV+UASEhL6hOyS1NzcrFOnTmncuHFKTk4O+m53d7eOHTumkydPDvpzAQAAAAAAAACDw4r2ICorKyWp38NKU1NTlZOTo5qaGrW0tFyyVeXnzp3Tf/zHf8haq8WLFysqKiroc83NzXrwwQclOYH93Llzdeutt+rKK6+8JHUCAAAAAAAAwFhC0B7EiRMnJEnp6en9PpOenn5Jg/a2tjb9+te/1r59+zR37tx+t6y5++671dbWps7OTjU3N+vAgQPauXOndu7cqfvvv1+33XZbSJ+3du3aoP1PP/20JCkzM/PivkgE8v1Ww1j6zsDFYK4AoWGuAKFhrgChYa4AA2OeAKFhrgwNQXsQHR0dkhRwCOn/5rt39uzZYa+noqJC//Zv/6bm5mbdcsstuv/++4NuaSNJeXl5ffqqqqr0+OOP68UXX9TChQs1efLk4S4ZAAAAAAAAAMYMgvYg4uLiJEnt7e39PuO753t2uLz22mv6y1/+ouTkZK1du1YLFy4c9BgzZszQN7/5TW3YsEHl5eVatWrVgO/4Vq73p6mpadB1RCrfT/HG0ncGLgZzBQgNcwUIDXMFCA1zBRgY8wQIzVicK9nZ2WEbi6A9iPT0dFVXV/u3kAkmlO1lhuqFF17Qm2++qSuuuEIPP/ywMjIyLnqsK664QpJ07NixcJUHAAAAAAAAAJDkcbuAkWjmzJmSpD179gS9f+LECdXW1mr8+PFKTU0dlho+++wzvfnmm8rLy9M//uM/Dilkl3q2uImJiQlHeQAAAAAAAACA8wjagygsLJQklZaWqrOzs8/9LVu2yOv1+p8bDv/93/+t+Ph4PfzwwyGH4/X19Tp48KC8Xm+fe/v27ZPU80MEAAAAAAAAAEB4ELQHkZubq6KiIrW3t+uPf/xjwL3a2lpt2LBBycnJuv322/39Tz75pB5++GE988wzQ/78r7/+WocPH1ZBQYHS0tJCfm/Dhg165JFH9Omnnwb0Hzx4UJs2bVJKSooKCgqGXB8AAAAAAAAAoAd7tPfjgQceUFNTk4qLi1VVVaX8/Hy1tLSopKREkvSzn/0sIAQ/evSoGhsbBxWM9+fIkSOSpObmZm3YsKHf5xYsWKDc3Fx/e9WqVdqxY4fWrVungoIC5eTk6OjRoyorK5O1Vj/+8Y+H/fBWAAAAAAAAABhrCNr7kZCQoMcee0zFxcXavHmzXn/9dSUkJKigoEBr1qxRVlbWsH22b+uXPXv29LtPvCSlpaUFBO3Z2dlat26dXnvtNe3du1c7d+5UTEyM5s2bpzvvvFNz5swZtpoBAAAAAAAAYKwy1lrrdhGIPPX19W6XcMlkZmZKkpqamlyuBBjZmCtAaJgrQGiYK0BomCvAwFJPnlBH+RadjoqRmZIrZefKJKW4XRYw4ozF/0/Jzs4O21isaAcAAAAAAMCoZM+e1onHH5Jta3Havhup6U7gnp0rTZnm/JmdKxOf4FqtACIbQTsAAAAAAABGJbt9mz9kD9B6Qmo9Ibvvc+c5X39GppR9PnifkiszZZo0aapMbOwlqxlAZCJoBwAAAAAAwKhkt27sacy6Qjp3TjpyWDrXGfyF5iapuUl2707nfUkyRsqc6Kx4nzLt/J+50sQcmXHjhv07AIgMBO0AAAAAAAAYdWztIanqK6cRPU6en/yjTHKKrLdbajoq1dXI1tdIddXOnw11UndXkIGs1NggNTbIfv6J0yVJHo+Ule0P3n0hvCZMlokmcgPGGmY9AAAAAAAARh277T3/dez1N6or2TkA1XiinIA8K1vmG9f3PN/VJTUe8Qfvtq5Gqq+Wjh2RvN6+H+D1Sg21UkOt7KelPdvPREdLE6cErn7PzpUyJzqfDWBUImgHAAAAAADAqGLPdcp+vNnfjl92h04O8I6JjpYmT5UmT5X5X2OpoS5w9Xt9jbMq3tq+A3V1Oc/VVTvv+/pjYpz93qf0PoB1mpSRKWNM33EARBSCdgAAAAAAAIwqdtfH0iknWvdkTVbMvIVSc/NFjWXGxUhTZ8hMnRH4GR1npSOHzwfwNbL11U4A39wUfKDOTqnmoGzNQed9X39cvLPy3XcAa/b5LWhS0wnggQhC0A4AAAAAAIBRpfe2MfHLbpPxeML+GSY2Tpo+W2b67MDPPn3KCeDrnODdtxJebS3BBzp7Rqr8UrbyS+d9X39ispQ9tWcLmvMBvDm/BQ6AkYWgHQAAAAAAAKOGbWyQ9n3uNIxH8UtuvaSfbxISpVlXyMy6IrCuk209wXt9tX8lvG/lfR+nTkpfV8h+XeG87+tPSTu/9/u0npXw2bnO5wJwDUE7AAAAAAAARg277f2expULFJWZ5V4xvZjkFGnOlTJzrvT3WWudle699n73rYTX2TPBB2prkdpaZPfvdsbw9adnnt96xtn73flzqrPyHsCwI2gHAAAAAADAqGC7u2VLe4J2z+IVLlYzMGOMlJru7MeeN9/fb6119nqvP7/3e935lfBHapy93oM50SSdaJLd+6kzhvMB0visXoevnl8JP2mKs/c8gLAhaAcAAAAAAMDosPdTqeX8oacpadK8a9yt5yIZY6TxE6TxE2TmLfT3W2+31HTM2XqmrqZnK5qGWqmrq+9A1kpNR6Wmo7Kff+J0SZLxSBMnB+79PiVXysqWiSYuBC4GMwcAAAAAAACjgnfbRv+1KVw66kJj44mSsiZLWZNl5l/v77fd3dKxI/4A3rcKXsfqJa+370DWKzXUSQ11sp+WOV2SFBXtrHbvvfo9O1eaMNH5bAD9Gl3/2gAAAAAAAGBMsi3N0u7t/rZZtNzFai4tExUlTc6RJufILCzy99tz56SjtYGr3+uqnVXu1vYdqLvL2S++rtp539c/LsYZO3tazz7wU6ZJGROc1fcACNoBAAAAAAAQ+WzZBz2rty+/UmZitrsFjQBm3DgpZ4ZMzoyAftvRITUcPh/A92xDo+bG4AOd65RqKmVrKp33ff2x8c6Bq+eDd+fPXCk1gwAeYw5BOwAAAAAAACKatVZ2a69tYxaPndXsF8PExkrTLpOZdllAvz1zumfle32Ns7K9/rDU2hx8oI4zUtVXslVfOe/7+hMSpexpzr7vvbagMcmpw/elAJcRtAMAAAAAACCyfbVXamxwruMTZRYUultPhDLxCdKsK2RmXRHQb9vbem094wviq6X2k8EHOn1KOlAhe6DCed/Xn5waGLz7gviEpOH7UsAlQtAOAAAAAACAiBawmv36m2RiYl2sZvQxSSnOdjyXX+nvs9ZKJ1t6gve6av9KeJ05HXygk63Sl3tkv9zjjOHrTxsfsPe7yc6VJk+ViYsf3i8GhBFBOwAAAAAAACKWPdUuu7PU3zaLVrhYzdhhjJFS0qWUdJm5V/v7rbXSiabzW8/02oLmyGGpsyP4YC3HpZbjsl/scsbw9Y/PCtj73WTnSpNy+EEKRiSCdgAAAAAAAEQsW75Z6jrnNKZdJpM709V6xjpjjJQxQcqYIHPlQn+/9Xql48d6gnffSviGw1JXV/DBjh+Tjh+T3b3dGUOSjEfKmuwcwurbgiZ7mjRxskz0uOH/gkA/CNoBAAAAAAAQkfocgrqIQ1BHKuPxSBMmSRMmyVxd4O+33d1S45G+W9AcrZO83r4DWa9z72id7K6PnS5JioqSJk7ptfrdCeGVNUnGE3VpviTGNIJ2AAAAAAAARKbqA1LtIec6Jkam4EZXy8HgmagoaVKOsyXMwp5DbG3XOelofeDq9/pq59Bba/sO1N3dc2Drjl7bz4yLkSZNCVz9nj1VGp/lhP9AmBC0AwAAAAAAICLZre/5r83CRTIJiS5Wg3Ay0eOc/dmnTAvotx0dUkNt3wNYjx8LPtC5TulwlezhKud9X39s3PngfaqUPc1/EKvSMpztb4BBImgHAAAAAABAxLEdZ2U/2eJvm8UcgjoWmNhYadosmWmzAvrt2dNS/WFnBXz9Ydn6aieAb2kOPlDHWanqK9mqr5z3ff3xiT0Hr2ZPc4L4KdNkUtKG70thVCBoBwAAAAAAQMSxO0qks2ecxqQp0mVz3S0IrjJxCdLMOTIz5wT021PtPQew1lfL1h+W6qql9rbgA505JR3YJ3tgn/O+rz859fwK+FznT99WNIlJw/elEFEI2gEAAAAAABBx7Lbeh6CuYLsPBGUSk6TZeTKz8wL6bVvL+a1nDp8P4GukuhonaA/mZKv05R7ZL/c47/v60zIC9n53AvipTvCPMYWgHQAAAAAAABHFHjksnV9xrKhomRuWuFsQIo5JSZNS0mTmXu3vs9ZKJ46fP1S1+vxK+BrpyGFnq5lgWpqllmbZis+cMXz947N6VsBPOb8H/OQcmZjY4f1icA1BOwAAAAAAACKK3dZzCKrmF7B/NsLCGCNlZEoZmTJXLvD3W6/XOWzVt/e77xDWI7VS17nggx0/Jh0/JrtnhzOGJBmPNGHS+a1nem1BMzHbOfwVEY2gHQAAAAAAABHDdp2TLf3A3/Ys4hBUDC/jOR+QT5gkc/W1/n7b3S01NgRsPWPra6SjdVJ3d9+BrFc6Vi8dq5f97GOnS5KioqSs7MDV71NypQmTZaKiLs2XxJARtAMAAAAAACByfP5Jz0GWGROkvKsv/DwwTExUlHMQ76QpMgsK/f2265x09Ejg6ve6GieUt96+A3V3S0cOO1si7Szp2X4mepw0KSdw9Xt2rjQ+ywn/MaIQtAMAAAAAACBieLf2OgS1aJmMhxW/GFlM9DhpyvntYa5d7O+3nR1SQ23g6ve6amebmWC6zkm1VbK1Vc77vv6YWGnyVH/w7gTx06T08RwK7CKCdgAAAAAAAEQEe/yYdP7QSRkjU7TM3YKAQTAxsVLuLJncWQH99uwZZ0V7Xa8DWOtrpJbjwQfq7JCqD8hWH3De9/XHJ/Q9gHVKrpScRgB/CRC0AwAAAAAAICLYkvclez5WzP+GzPgJ7hYEhIGJi5dmXC4z4/KAfnuqXTpyPnj3bUFTXyOdbA0+0JnT0sH9sgf3O+/7+pOSpeye4N1kT3P+TEwevi81BhG0AwAAAAAAYMSz3m4naD+PQ1Ax2pnEJOmyPJnL8gL6bVuLs/K99xY09dXS6VPBB2o/KX21V/arvc77vv7UDCm7ZwuazryrFD11xvB9oVGOoB0AAAAAAAAjX8VnUnOTc52cKl19rbv1AC4xKWlSSprMFVf5+6y1UmuzE7z7tqCpr5HqD0sdZ4IP1NostTbL7vtcknTC1z8+S57/+/+cveYRMoJ2AAAAAAAAjHjere/5r80NNxMCAr0YY6S08VLaeJn8b/j7rdcrNTcG7P1u66udAL7rXPDBPB7m10UgaAcAAAAAAMCIZttapM/L/W2zaLmL1QCRw3g8UuZEKXOizFU9vwVivd1S49GAvd+jjtapq65ays51seLIRdAOAAAAAACAEc2WfSh1dzuNy/JkJue4WxAQ4YwnSpqYLU3MlllwgyRpfGambFeXmg7XuFxdZPK4XQAAAAAAAADQH2ut7LaN/rZZzGp2YLiY6GiZ5BS3y4hIBO0AAAAAAAAYuQ7skxrqnOv4BJmFRe7WAwBBELQDAAAAAABgxLJbe61mL7hRJjbOxWoAIDiCdgAAAAAAAIxI9vQp2Z3b/G2zeIWL1QBA/wjaAQAAAAAAMCLZTz6SOjudxtQZUu4sdwsCgH4QtAMAAAAAAGBEstve81+bxStkjHGxGgDoH0E7AAAAAAAARhxbc1CqPuA0xsXIFNzkbkEAcAEE7QAAAAAAABhxAlazLyyUSUxysRoAuDCCdgAAAAAAAIwotrND9uMt/rZZxCGoAEY2gnYAAAAAAACMKHZnqXTmlNPImixdnu9uQQAwAIJ2AAAAAAAAjCh220b/tVnEIagARj6CdgAAAAAAAIwYtqFO+uoLp+HxyBTe7G5BABACgnYAAAAAAACMGL0PQdVVBTKp6e4VAwAhImgHAAAAAADAiGC7umRLN/nbnsXLXawGAEJH0A4AAAAAAICRYfd26WSrc502Xspf4G49ABAignYAAAAAAACMCN5e28aYoqUyUVEuVgMAoSNoBwAAAAAAgOtsc6O091N/2xQtc7EaABgcgnYAAAAAAAC4zpZukqzXacy9WmbCJHcLAoBBIGgHAAAAAACAq6zXK7vtfX/bLF7hYjUAMHgE7QAAAAAAAHDX/s+l48ec68RkmfnXu1sPAAwSQTsAAAAAAABcZbf2OgT1hiUy48a5WA0ADB5BOwAAAAAAAFxjT7bJ7vrY3zaLlrtYDQBcHIJ2AAAAAAAAuMZ+/KHU3eU0Zs6RmTLN3YIA4CIQtAMAAAAAAMAV1lrZrRv9bVazA4hU0W4XMJJ1dXWpuLhYW7ZsUUNDgxITEzV//nytXr1aWVlZgxrr+PHjKi4u1vvvv68zZ87oscceU35+/gXfOXv2rDZs2KDS0lIdP35cqampuuaaa7R69WqlpKT0+94nn3yit956S1VVVYqKitLs2bO1atUq5eXlDapmAAAAAACAYVX5pXTksHMdGy9z7WJ36wGAi0TQ3o/Tp0/rqaee0v79+5Wfn6+CggK1traqpKRE5eXlWrt2bcjB9bvvvqv169eru7tb0dGh/ZU3NzfrX/7lX1RfX6+FCxdq0aJFOnbsmDZt2qTy8nL90z/9k3Jycvq89/vf/15vv/22Jk+erFtuuUXd3d0qLy/XE088oe9///u67bbbBvX3AAAAAAAAMFwCVrMXLJaJi3exGgC4eATt/Xjuuee0f/9+rVy5Uvfdd5+//4477tCjjz6qdevWad26dcrIyBhwrMbGRl177bVavny59u3bp1deeeWCz3u9Xv3mN79RXV2d/vqv/1orVqzw31uxYoWeeOIJPf300/rVr36luLg4/72NGzfq7bffVn5+vh555BHFxMRIktasWaNf/OIXeuGFF5STk6P58+cP9q8DAAAAAAAgrOyZ07Lbt/rbbBsDIJKxR3sQhw4dUmlpqVJSUnTPPfcE3Js0aZLuuusutbe364033ghpvHvvvVc//elPNW/evJCe37Fjh7788ktNnz49IGSXpMsvv1zLly/X0aNH9cEHH/j7u7q69PLLL0uSfvCDH/hDdkmKi4vTj370I0nSn/70p5BqAAAAAAAAGE52+1aps8NpTJkmzbjc3YIAYAgI2oMoKyuTJBUWFgbd6qWoqEgej8f/3EA8nsH9NX/88ceSpBtvvDHofV9/78+vqKhQa2urcnNzNX369D7vTJ8+XVOnTlVVVZUaGhoGVQ8AAAAAAEC42W3v+a/NouUyxrhYDQAMDVvHBFFZWSlJ/R5WmpqaqpycHNXU1KilpUVpaWlh/fyDBw9KUr97wM+cOVPx8fE6dOiQvF6vPB7PgO9Izvc5fPiwKisrNWnSpAvWsHbt2qD9Tz/9tCQpMzNzwO8xWvh+2DKWvjNwMZgrQGiYK0BomCtAaJgriFTnDh1Qc9VXTiN6nDK/dZc8KanD8lnMEyA0zJWhYUV7ECdOnJAkpaen9/uM715LS0vYP9835oX2f09LS1NHR4fOnDkjqafmC73jq9n3LAAAAAAAgBvOvN+zHW/s9TcNW8gOAJcKK9qD6Ohw9gdLSkrq9xnfvbNnz7ry+cnJyTpy5IjOnj2rxMREdXZ2hvSOFFrNvpXr/WlqahpwjNHC91O8sfSdgYvBXAFCw1wBQsNcAULDXEEksuc65f3wbX/7XMFNw/q/YeYJEJqxOFeys7PDNhYr2oOIi4uTJLW3t/f7jO+e79lwio2NHfDzT548GfD5F/MOAAAAAADApWY/LZNOn88vMidKc+a5WxAAhAFBexChbLESyvYyF8u3/Utzc3O/z7S0tCg2NlYJCQkBdVzoneGsGQAAAAAAIBR9DkH1EE8BiHz8SxbEzJkzJUl79uwJev/EiROqra3V+PHjlZoa/j3EBvr8r7/+WmfOnNHMmTP9J3LPmjVLkrR3795+x/WN53sWAAAAAADgUrLHjkj7dzsN45EpXOpuQQAQJgTtQRQWFkqSSktL/Xuf97ZlyxZ5vV7/c8P1+Vu2bJG1ts/9zZs3S5JuuOEGf19eXp7S0tJUW1urAwcO9Hnn66+/Vl1dnWbNmqWJEycOS90AAAAAAAAXYkve72nMWyiTPt69YgAgjAjag8jNzVVRUZHa29v1xz/+MeBebW2tNmzYoOTkZN1+++3+/ieffFIPP/ywnnnmmSF//je+8Q3NmTNHtbW1euuttwLuVVRU6IMPPtDkyZO1ZMkSf39UVJTuvvtuSdL69ev9B6pK0unTp/Wf//mfkqTvfve7Q64PAAAAAABgsGx3t2zJJn/bs3i5i9UAQHhFu13ASPXAAw+oqalJxcXFqqqqUn5+vlpaWlRSUiJJ+tnPfqa0tDT/80ePHlVjY2NA38XyeDz627/9Wz355JN64YUXtHfvXs2cOVNHjx5VWVmZkpOT9fOf/9x/AKrPsmXLVFNTo3feeUd/93d/p+uuu05er1dlZWVqamrS97//fV111VVDrg8AAAAAAGDQ9u6UWs+fLZeaLl15jbv1AEAYEbT3IyEhQY899piKi4u1efNmvf7660pISFBBQYHWrFmjrKysYf38jIwMPfXUU9qwYYNKSkq0e/dupaamatmyZVq9erVSUlKCvvdXf/VXys/PV3Fxsd555x15PB5dfvnlevDBB5WXlzesNQMAAAAAAPTHu3Wj/9oU3iwTTSwFYPQwNtgm4MAA6uvr3S7hksnMzJQkNTU1uVwJMLIxV4DQMFeA0DBXgNAwVxApbMtxedf+SPJ6JUme//uszMTsS/LZzBMgNGNxrmRnh+/fIfZoBwAAAAAAwLCypR/4Q3bNmXfJQnYAuFQI2gEAAAAAADBsrNcru+09f9ss4hBUAKMPQTsAAAAAAACGz1d7pcYG5zohUWbBDe7WAwDDgKAdAAAAAAAAw8Zu7bWa/br/IxMT62I1ADA8CNoBAAAAAAAwLOypk7KflvrbZvEKF6sBgOFD0A4AAAAAAIBhYT/eInWdcxrTLpOZOsPdggBgmBC0AwAAAAAAIOystbJb3/W3Wc0OYDQjaAcAAAAAAED4HTog1VU71zGxMgU3ulsPAAwjgnYAAAAAAACEnd220X9trlkkE5/gYjUAMLwI2gEAAAAAABBW9uwZ2fKP/G2zeLmL1QDA8CNoBwAAAAAAQFjZnSVSxxmnMSlHmjXX3YIAYJgRtAMAAAAAACCs7NZe28YsXi5jjIvVAMDwI2gHAAAAAABA2Nj6GungfqcRFS1z/RJ3CwKAS4CgHQAAAAAAAGFjt73X05hfIJOS5l4xAHCJELQDAAAAAAAgLOy5c7JlH/rbnkUrXKwGAC4dgnYAAAAAAACEx+flUnubc50xQcq72t16AOASIWgHAAAAAABAWHi39mwbY4qWyXiiXKwGAC4dgnYAAAAAAAAMmW06Ku37zGkYI1O0zN2CAOASImgHAAAAAADAkNmSTZK1TiP/GzLjJ7hbEABcQgTtAAAAAAAAGBLr7ZYted/f5hBUAGMNQTsAAAAAAACG5ovPpBNNznVyqnT1te7WAwCXGEE7AAAAAAAAhsS7baP/2hTeLBM9zsVqAODSI2gHAAAAAADARbNtJ6Tj0GW6AAAgAElEQVTPP/G3zaLlLlYDAO4gaAcAAAAAAMBFs2UfSt3dTmN2nsykHHcLAgAXELQDAAAAAADgolhrZbe+528bDkEFMEYRtAMAAAAAAODifF0hHa1zruMTZBYWuVsPALiEoB0AAAAAAAAXxfY+BPW6m2RiY12sBgDcQ9AOAAAAAACAQbOn22V3lvjbbBsDYCwjaAcAAAAAAMCg2U8+kjo7nUbuTJlps9wtCABcRNAOAAAAAACAQeMQVADoQdAOAAAAAACAQbHVB6Wag05jXIzMdTe6WxAAuIygHQAAAAAAAINit/Vazb6wSCYhycVqAMB9BO0AAAAAAAAIme3okC3f4m+bxctdrAYARgaCdgAAAAAAAITMfloqnTnlNLKypdn57hYEACMAQTsAAAAAAABCZrdt9F+bxctljHGxGgAYGQjaAQAAAAAAEBLbUCd99YXTiIqSueFmdwsCgBGCoB0AAAAAAAAh6X0Iqq66ViY13b1iAGAEIWgHAAAAAADAgGxXl2zpJn/bs3iFi9UAwMhC0A4AAAAAAICB7d4unWx1rtPGS/nfcLceABhBCNoBAAAAAAAwIO/WXoegLlom44lysRoAGFkI2gEAAAAAAHBBtrlR+uJTp2GMTNEydwsCgBGGoB0AAAAAAAAXZEs2SdY6jblXy2ROdLcgABhhCNoBAAAAAADQL+vtlt32nr9tFnEIKgD8bwTtAAAAAAAA6N++3VJzo3OdlCwz/zp36wGAEYigHQAAAAAAAP2yvQ9Bvf5mmXHjXKwGAEYmgnYAAAAAAAAEZU+2yn5W7m+bRctdrAYARi6CdgAAAAAAAARlyz6UurucxqwrZKbkulsQAIxQBO0AAAAAAADow1r7vw5BZTU7APSHoB0AAAAAAAB9HdwvHTnsXMfGy1yzyN16AGAEI2gHAAAAAABAH3Zbr0NQCxbLxMW7WA0AjGwE7QAAAAAAAAhgz5yW3b7N3zaLV7hYDQCMfATtAAAAAAAACGC3fyR1djiNKdOk6bPdLQgARjiCdgAAAAAAAASwW3sdgrp4hYwxLlYDACMfQTsAAAAAAAD87OEq6dDXTiN6nMz1/8fVegAgEhC0AwAAAAAAwM9u67WafcENMonJLlYDAJGBoB0AAAAAAACSJNvZIfvxh/62WbTcxWoAIHIQtAMAAAAAAECSZHd9LJ0+5TQmTJLmzHO3IACIEATtAAAAAAAAkCTZrRv916ZomYyH6AgAQsG/lgAAAAAAAJA9Vi99ucdpGI9M0VJ3CwKACELQDgAAAAAAANlt7/c0rrpGJm28e8UAQIQhaAcAAAAAABjjbHe3bOkmf9vDIagAMCjRbhcwknV1dam4uFhbtmxRQ0ODEhMTNX/+fK1evVpZWVmDGuvQoUN69dVXVVFRoc7OTuXk5Gj58uVasmSJjDEBz/7ud7/Tli1bBhzzpptu0k9+8pOAvscff1wVFRX9vvP8888rJSVlULUDAAAAAIBRbs8OqfWEc52aIc27xt16ACDCELT34/Tp03rqqae0f/9+5efnq6CgQK2trSopKVF5ebnWrl2rvLy8kMYqLS3Vb3/7W8XHx6uwsFBJSUn64osv9Oyzz2rXrl166KGHFB3d85/ihhtu0JQpU/odr6qqSmVlZUpNTQ16PzExUStXrgx6Ly4uLqSaAQAAAADA2OHd9p7/2hTeLBMV5WI1ABB5CNr78dxzz2n//v1auXKl7rvvPn//HXfcoUcffVTr1q3TunXrlJGRccFxDh06pGeeeUZJSUn65S9/qczMTP+99evXq7i4WC+99JLuvfdef/+CBQu0YMGCoOOdOXNGf//3f6+JEyfqzjvvDPpMQkKCVq1aNZivCwAAAAAAxih74ri0e4e/bRYtc7EaAIhM7NEexKFDh1RaWqqUlBTdc889AfcmTZqku+66S+3t7XrjjTcGHOull15SV1eXvv3tbweE7JL0ve99TykpKXrzzTfV1tYWUm3PP/+8mpub9dOf/lQJCQmhfykAAAAAAIAgbOkmyXqdxpx5MlnZ7hYEABGIoD2IsrIySVJhYWHAli4+RUVF8ng8/uf609HRoV27dikqKkpFRUV97kdHR6uwsFBdXV3avn37gHWVlJRo69at+s53vqMZM2b0+1x3d7eOHTumkydPDjgmAAAAAAAYu6zXK1vyvr9tFq9wsRoAiFxsHRNEZWWlJCk/Pz/o/dTUVOXk5KimpkYtLS1KS0sL+lx1dbW6u7uVm5vb737q+fn5euedd1RZWamlS5f2W1Nzc7Oef/55zZo1S7feeusF629ubtaDDz4oydlGZu7cubr11lt15ZVXXvA9AAAAAAAwxny5R2pscK4TkmQW3OBuPQAQoQjagzhxwjllOz09vd9n0tPTBwzaQx2n97P9efbZZ3X69Gk98MAD8nj6/0WEu+++W21tbers7FRzc7MOHDignTt3aufOnbr//vt12223XfBzfNauXRu0/+mnn5akPtvgjGa+32oYS98ZuBjMFSA0zBUgNMwVIDTMFQxV6/aPdPb8dfySW5QyefRtG8M8AULDXBkagvYgOjo6JElJSUn9PuO7d/bs2X6fGcw4vmeD2bJliz777DMtXbpUM2fO7L9wSXl5eX36qqqq9Pjjj+vFF1/UwoULNXny5AuOAQAAAAAARj9vW6vOlm32t+OX3eFeMQAQ4Qjag4iLi5Mktbe39/uM757v2aGOExsbG/T+qVOn9MILL2jcuHFavXr1hQvvx4wZM/TNb35TGzZsUHl5uVatWjXgO76V6/1pamq6qFoike+neGPpOwMXg7kChIa5AoSGuQKEhrmCofBuekPqOuc0ps9Wa1KaNAr/t8Q8AUIzFudKdnb4fouHw1CDCGU7l3BtC+O7l5GREfT+hg0bdPLkSS1ZskTjx4+/cOEXcMUVV0iSjh07dtFjAAAAAACA0cFaK7t1o79tFi93sRoAiHwE7UH4tmfZs2dP0PsnTpxQbW2txo8f3+8hp5I0bdo0RUVFqba2tt+wfffu3QGf2VtnZ6fef/99GWMGPAB1IL4tbmJiYoY0DgAAAAAAGAUOfS3VVTvXMbEy197obj0AEOEI2oMoLCyUJJWWlqqzs7PP/S1btsjr9fqf609MTIyuueYaeb1effTRR33ud3Z2qrS0VOPGjVNBQUGf+xUVFTp16pRmzZoV0r7q9fX1OnjwoLxeb597+/btkxQ80AcAAAAAAGNLwGr2axfJxCe4WA0ARD6C9iByc3NVVFSk9vZ2/fGPfwy4V1tbqw0bNig5OVm33367v//JJ5/Uww8/rGeeeSbg+TVr1ig6Olqvv/66Ghoa/P3WWq1fv16nTp3S7bffHvTA1MrKSkk9274MZMOGDXrkkUf06aefBvQfPHhQmzZtUkpKStBAHwAAAAAAjB327BnZT7b622bRCherAYDRgcNQ+/HAAw+oqalJxcXFqqqqUn5+vlpaWlRSUiJJ+tnPfqa0tDT/80ePHlVjY2NAn+SE9j/5yU/0zDPP6JFHHlFRUZGSk5O1e/duff3117ruuuv6PeS0ublZUs9BBANZtWqVduzYoXXr1qmgoEA5OTk6evSoysrKZK3Vj3/84wse3goAAAAAAEY/u2Ob1HHGaUyeKs0KbYEfAKB/BO39SEhI0GOPPabi4mJt3rxZr7/+uhISElRQUKA1a9YoKysr5LGKioo0ZcoUvfLKK/7taHJycvTjH/9YS5YskTEm6Hu+bWsSEkL79a3s7GytW7dOr732mvbu3audO3cqJiZG8+bN05133qk5c+aEXDMAAAAAABid7Lb3/Ndm0fJ+cwkAQOiMtda6XQQiT319vdslXDK+3yhoampyuRJgZGOuAKFhrgChYa4AoWGuYLBsXY28jz/oNKKi5fnV72WSU90tapgxT4DQjMW5kp2dHbax2KMdAAAAAABgjAhYzT7/ulEfsgPApULQDgAAAAAAMAbYc+dkP/7A3zaLOQQVAMKFoB0AAAAAAGAMsJ+VS+0nncb4LGnu1e4WBACjCEE7AAAAAADAGGC3bfRfm6JlMh5iIQAIF/5FBQAAAAAAGOVsY4NU8ZnTMEamaKm7BQHAKEPQDgAAAAAAMMrZ0k09jfwFMhkT3CsGAEYhgnYAAAAAAIBRzHq7Zbe97297Fi93sRoAGJ0I2gEAAAAAAEazL3ZJLced6+RU6apr3a0HAEYhgnYAAAAAAIBRzLu11yGohTfLRI9zsRoAGJ0I2gEAAAAAAEYp23pC2r3d3zaL2DYGAIYDQTsAAAAAAMAoZcs+kLq7ncbsPJlJOe4WBACjFEE7AAAAAADAKGStld36nr9tFq1wsRoAGN0I2gEAAAAAAEajr7+QjtU71/EJMguL3K0HAEYxgnYAAAAAAIBRKGA1+3U3ycTGulgNAIxuBO0AAAAAAACjjD3dLruzxN9m2xgAGF4E7QAAAAAAAKOMLf9IOtfpNHJnykyb5W5BADDKEbQDAAAAAACMMnbbRv+1WcxqdgAYbgTtAAAAAAAAo4itPijVVDqNmBiZghvdLQgAxgCCdgAAAAAAgFEkYDX7wiKZhCQXqwGAsYGgHQAAAAAAYJSwHR2y5Vv8bQ5BBYBLg6AdAAAAAABglLA7S6Qzp53GxCnS7Dx3CwKAMYKgHQAAAAAAYJQIPAR1uYwxLlYDAGMHQTsAAAAAAMAoYBtqpa8rnEZUlMwNS9wtCADGEIJ2AAAAAACAUcBue6+ncXWBTEq6e8UAwBhD0A4AAAAAABDhbNc52dIP/G0Ph6ACwCVF0A4AAAAAABDpdm+XTrY61+mZUv58d+sBgDGGoB0AAAAAACDCebf2bBtjipbJeKJcrAYAxh6CdgAAAAAAgAhmmxulLz51GsbIFC11tyAAGIMI2gEAAAAAACKYLdkkWes05s6XyZzobkEAMAYRtAMAAAAAAEQo6+2W3dazbYxn8XIXqwGAsYugHQAAAAAAIFLt2y01NzrXSSnS1de5Ww8AjFEE7QAAAAAAABHKbt3ovzY3LJEZN87FagBg7CJoBwAAAAAAiED2ZKvsZ+X+tlnEtjEA4BaCdgAAAAAAgAhkyz6QurucxqwrZLJz3S0IAMYwgnYAAAAAAIAIY62V3dpzCKpZvMLFagAABO0AAAAAAACR5uA+qaHWuY6Ll1lY5G49ADDGEbQDAAAAAABEmIDV7AU3ysTFu1gNAICgHQAAAAAAIILY06dkd2zzt80ito0BALcRtAMAAAAAAEQQu32r1NnhNHKmS9Mvc7UeAABBOwAAAAAAQESxWzf6r82iFTLGuFgNAEAiaAcAAAAAAIgYtqZSqj7gNKLHyVx/k7sFAQAkEbQDAAAAAABEDLut1yGoCwplEpNdrAYA4EPQDgAAAAAAEAFsZ4ds+WZ/2yxe7l4xAIAABO0AAAAAAAARwH5aJp0+5TQmTJIuv9LdggAAftHDNXBbW5uamprU0dEha+0Fn83LyxuuMgAAAAAAAEaFgG1jFi2X8bB+EgBGirAH7R9//LFefvll1dbWhvS8MUZ//vOfw10GAAAAAADAqGGP1ktf7nEaHo9M4c3uFgQACBDWoH3Hjh36zW9+M6h3BlrtDgAAAAAAMNbZkp7V7Jp3jUzaePeKAQD0Edag/fXXX5ckTZ8+Xffdd5+mTZumxMRERUcP2w41AAAAAAAAo5rt6pIt/cDf9ixe4WI1AIBgwpqAHzp0SJL085//XBMmTAjn0AAAAAAAAGPT3h1S6wnnOjVDunKhu/UAAPoI66kZUVFRSk9PJ2QHAAAAAAAIE+/WXoegFi2ViYpysRoAQDBhDdpnzJihU6dO6dy5c+EcFgAAAAAAYEyyJ45Le3b626ZomYvVAAD6E9agfeXKlers7NSrr74azmEBAAAAAADGJFu6SbJep3HFVTJZk90tCAAQVFiD9vnz5+uHP/yhXn/9df3ud79TQ0NDOIcHAAAAAAAYM6zXK7ut17Yxi5a7WA0A4ELCehjqE088IUlKSUnRRx99pI8++kgZGRnKyMhQTExM0HeMMfrnf/7ncJYBAAAAAAAQ+b7cIzUdda4TkmQW3OBuPQCAfoU1aK+oqOjT19zcrObm5nB+DAAAAAAAwKhnt270X5sblsiMC76IEQDgvrAG7atXrw7ncAAAAAAAAGOSbW+T3VXmb5tFHIIKACNZWIP2NWvWhHM4AAAAAACAMcl+vFnq6nIaMy6XyZnhaj0AgAsL62GoAAAAAAAAGBprLYegAkCECeuK9t6OHz+u8vJyVVZW6uTJkzLGKDU1VbNnz9b111+vpKSk4fpoAAAAAACAyFX1lVRX7VzHxskULHa3HgDAgMIetHd3d+vFF1/UO++8o+7u7j73N2/erP/6r//SnXfeqW9/+9vh/ngAAAAAAICIFrCa/ZpFMnEJLlYDAAhF2IP2f/3Xf1V5ebkkKTMzU3l5eUpPT5e1Vk1NTdq7d6/a2tr05z//WY2Njfqbv/mbcJcAAAAAAAAQkezZ07KffORvm8UrXKwGABCqsAbtpaWlKi8vV1RUlH74wx9q2bJlMsYEPNPd3a3/+Z//0csvv6xNmzbpmmuu0YIFC8JZBgAAAAAAQESy27dJHWedxuSp0sw57hYEAAhJWIP2Dz/8UJJ0//33a/ny4Ad1REVFafXq1YqOjtaf/vQnvfvuuyM2aO/q6lJxcbG2bNmihoYGJSYmav78+Vq9erWysrIGNdahQ4f06quvqqKiQp2dncrJydHy5cu1ZMmSPj+MkKRjx47pwQcf7He8BQsW6B/+4R+C3vvkk0/01ltvqaqqSlFRUZo9e7ZWrVqlvLy8QdUMAAAAAAAurYBtYxavCJoZAABGnrAG7ZWVlYqJidGyZcsGfPbWW2/Vq6++qgMHDoSzhLA5ffq0nnrqKe3fv1/5+fkqKChQa2urSkpKVF5errVr14YcXJeWluq3v/2t4uPjVVhYqKSkJH3xxRd69tlntWvXLj300EOKjg7+n2LevHmaN29en/5JkyYFff73v/+93n77bU2ePFm33HKLuru7VV5erieeeELf//73ddttt4X+lwAAAAAAAC4ZW1ctVX7pNKKiZa5f4m5BAICQhTVoP3v2rFJSUvoNjXsbN26ckpKS1NbWFs4Swua5557T/v37tXLlSt13333+/jvuuEOPPvqo1q1bp3Xr1ikjI+OC4xw6dEjPPPOMkpKS9Mtf/lKZmZn+e+vXr1dxcbFeeukl3XvvvUHfnzNnjlatWhVSzRs3btTbb7+t/Px8PfLII4qJiZEkrVmzRr/4xS/0wgsvKCcnR/Pnzw9pPAAAAAAAcOkErGb/xvUyySkuVgMAGAxPOAdLSUlRS0uLTp48OeCzLS0tamlpUVpaWjhLCItDhw6ptLRUKSkpuueeewLuTZo0SXfddZfa29v1xhtvDDjWSy+9pK6uLn37298OCNkl6Xvf+55SUlL05ptvDvkHDl1dXXr55ZclST/4wQ/8IbskxcXF6Uc/+pEk6U9/+tOQPgcAAAAAAISfPXdOtuxDf9ssDr4lLwBgZApr0D537lx5vV69+OKLAz67fv16eb1eXX311eEsISzKysokSYWFhUFX5xcVFcnj8fif609HR4d27dqlqKgoFRUV9bkfHR2twsJCdXV1afv27UHHOHXqlI4fP66zZ89e8LMqKirU2tqq3NxcTZ8+vc/96dOna+rUqaqqqlJDQ8MFxwIAAAAAAJeW/exj6dT5hYvjs6QrRl5eAgDoX1i3jrnttttUUlKiDz/8UJ2dnfrOd77T59DQmpoa/eEPf9Dnn3+umJgYrVy5MpwlhEVlZaUkKT8/P+j91NRU5eTkqKam5oKr8qurq9Xd3a3c3FylpqYGfSY/P1/vvPOOKisrtXTp0j733377bb399tuSpKysLF177bVauXJln888ePCgJF1w3/j8/HwdPnxYlZWV/e7x7rN27dqg/U8//bQk9VmdP5r5ftgylr4zcDGYK0BomCtAaJgrQGiYK6PHifLN6jx/nbhipZL+V56Ci8c8AULDXBmasAbtM2fO1Pe+9z394Q9/UElJiUpKSjRhwgSlp6fLWqumpiadOHHC+eDoaD300EOaOHFiOEsIC1+N6enp/T6Tnp4+YNAe6ji9n/VJTU3VT3/6U3m9Xp09e1YNDQ3atWuX3nrrLW3dulVPPvmksrOz+3zWhfaM7++zAAAAAACAe7qP1qvz8/O/6e7xKP7mb7lbEABg0MIatEvS7bffrokTJ+rFF19UQ0ODGhsb1djYGPDMZZddph/+8Ie67LLLwv3xYdHR0SFJSkpK6vcZ370LbekymHF8z/rExsbq+uuvD+j77ne/q7/85S967bXX9Nxzz+nxxx/33+vs7Bzws5KTkwes2ce3cr0/TU1NA44xWvh+ijeWvjNwMZgrQGiYK0BomCtAaJgro4P3jZd6GvkLdEJREv9Nw4Z5AoRmLM6V3guZhyrsQbskFRQUqKCgQIcOHVJlZaXa2tpkjFFaWppmz54d1i8wHOLi4iRJ7e3t/T7ju+d7dqjjxMbGDliXMUZ33323tmzZooqKioDV9L73L/RZvkNqL1QzAAAAAAC4dGx3t2zJJn/bs4hDUAEgEg1L0O4zffr0oAdzjnTp6emqrq6+4BYrQ9kWJtg4F9rypTePx6PZs2f/f/buPbyK8t7//mfWSkIScgZiwBgQkEOiiIIJJEQIp209ANYgLVbUdreP3dBdvbr9cVlrFbzcSsXun5XS1qtWanctIlV4oJEH5RAgiYABOYUzBBowQExCCIGElTXPH6tZssyBRTLJ5PB+/TXfmXtmPmTvKZff3Ny3vvrqK509e9bbaK97V2lpaYsyAwAAAACANrRvh1T+lec4PFIadpe9eQAAzeKwO0B71L9/f0nSnj17GrxeVlamoqIi9ejRo9FNTiWpb9++cjqdKioqarTZvnv3bp93+qNu6ZegoCDvuQEDBkiS9u7d2+h9dX+eurEAAAAAAMBe7s2feI+N1AkyAlp1TiQAoJU0+3+9Fy9erKioKM2cOdPn3PUyDEM//vGPmxujVaSmpurDDz9Ubm6uZs2a5dPQlqTs7Gy53W6lpqY2+ZygoCCNHDlSW7du1aZNmzR16lSf6zU1NcrNzVVgYKCSk5O9510ul06cOKHu3bsrLi6u3j3Hjh1Tt27ddOONN3rPJyYmKioqSkVFRTpy5Ei99e8PHz6sU6dOacCAAe1yA1oAAAAAALoa83yZtHubtzZYNgYAOqxmN9qzs7MVFxfn02jPzs5u1rPaW6M9ISFBaWlpysnJ0XvvvafHH3/ce62oqEgrVqxQeHi4HnjgAe/5+fPnq7S0VAMHDtScOXO856dPn678/HytXLlSKSkp3sa5aZpasmSJLl68qG9/+9s+m5i63W698MILioyM1GuvvabQ0FDvtaVLl6qiokKTJ09WYGCg97zT6dTDDz+st956S0uWLNHzzz/vXbe9qqpKb7/9tiTPhqoAAAAAAMB+Zu56ye32FIOSZMTd2PQNAIB2q9mN9rvvvtu7PvjV5wzDaHGo9uCHP/yhSkpKlJWVpePHjyspKUnl5eXKycmRJP3sZz/z+fOfOXNG586dq/czSUhI0OzZs7Vo0SI9++yzSktLU3h4uHbv3q3Dhw8rJSVFmZmZPvcEBQVpxowZ+stf/qKnnnpKo0aNUnBwsAoKCnTo0CH17t27wYb5xIkTdfLkSa1Zs0bPPPOMUlJS5Ha7lZeXp5KSEj366KMaNmxYK/y0AAAAAADA9TBNU+aWtd7aGDPZxjQAgJYyTNM07Q7RXrlcLmVlZWnjxo06c+aMQkNDNXz4cE2fPl2xsbE+Y2fPnq1z584pMTFRL774Yr1nFRYWavny5SooKFBNTY3i4+M1efJkZWRkNPrLid27d2vVqlU6efKkLly4oOjoaN11113KzMz0mQH/TVu3blVWVpaOHTsmh8OhQYMG6cEHH1RiYmKLfh5XO336tGXPau969uwpSSopKbE5CdC+8a0A/uFbAfzDtwL4h2+l4zIP7pV74c89RUh3OV5bIuNf/zId1uI7AfzTFb+VPn36WPYsGu1oFhrtAL6JbwXwD98K4B++FcA/fCsdl/vtX8v8bKMkyRh3rxyPPGlvoE6M7wTwT1f8VqxstDsse5KkgoICHTlyxK+xhYWFeuKJJ/TrX//ayggAAAAAAADtmnmxUmZ+rrc20tkEFQA6Oksb7fPmzdObb77p19i+ffvKNE0dOHDAyggAAAAAAADtmrktW7pS4ykSBshIGGBvIABAi1naaL8ehmHIMAxVVlbaFQEAAAAAAKBNmaYpc9NVm6Aymx0AOgXbGu35+fmqqqpSRESEXREAAAAAAADa1smjUtFxz3FQkIzku+3NAwCwREBLbj5x4oQKCwt9zl26dEnZ2dkNjjdNU1VVVSosLFRurmctspEjR7YkAgAAAAAAQIdhbr5qNvuINBmhYTamAQBYpUWN9m3btmn58uU+586fP6/Fixf7df/gwYM1c+bMlkQAAAAAAADoEMzqyzK3bfLWxpjJNqYBAFipRY32Xr16KTEx0VsXFBQoKChIAwcObPSeoKAgxcTEaNiwYUpJSZHDYdvqNQAAAAAAAG3GzM+RLlV5ihtulG5JbPoGAECH0aJG+7hx4zRu3DhvPWPGDMXExOiFF15oaS4AAAAAAIBOxdz8iffYSJ8kwzBsTAMAsBLTyQEAAAAAAFqZ+WWRdKTAUzidMkZn2BsIAGCpFs1o/6b333/fyscBAAAAAAB0CuaWr2ez6/ZkGRHR9oUBAFiOGe0AAAAAAACtyHRdkZm33ls72AQVADqdZs9oz87OVkhIiJKTk33ONcfYsWObGwMAAAAAAKB927VdunDecxzTU0oabm8eAIDlmt1oX7x4seLi4nwa7YsXL77u5xiGQaMdAAAAAAB0Wu4ta73HRtpEGQ6njWkAAK2h2Y32nj17Km0qxywAACAASURBVCYmpt45AAAAAAAAeJhfnZP27fQUhiEjbaK9gQAAraLZjfbf/va3fp0DAAAAAADoqsycTyXT9BSJw2X0iLU3EACgVbAZKgAAAAAAQCsw3bWeRvu/ONLZBBUAOqtmz2j3R3l5uU6ePKnKykoZhqHw8HD17dtX4eHhrflaAAAAAAAA+xXskkrPeY7DIqTbk5seDwDosFql0b5161Z99NFHOn78eIPXBw8erMzMTA0bNqw1Xg8AAAAAAGA7n01QU8fLCAi0MQ0AoDVZvnTMkiVL9Otf/9rbZHc6nYqMjFRUVJQCAjx9/YMHD+rll1/WihUrrH49AAAAAACA7cyKcumLbd7aGDPJxjQAgNZm6Yz23Nxcffzxx5Kk9PR03XPPPbr55pvldDolSW63W0eOHNGKFSuUn5+vv/3tbxowYIBuu+02K2MAAAAAAADYyvxsg1Tr8hQDh8rofZO9gQAArcrSGe11TfaHHnpIc+bM0cCBA71NdklyOBwaNGiQ/s//+T8aN26cJGnlypVWRgAAAAAAALCVaZoyN3/irY0xbIIKAJ2dpY32EydOKDAwUNOmTbvm2EcffVROp1NHjhyxMgIAAAAAAIC9ju6Xios8x8EhMkam2ZsHANDqLG20BwYGKiIiQkFBQdccGxYWpqioKF25csXKCAAAAAAAALbymc2ePFZGt2Ab0wAA2oKljfb+/fvr/PnzqqysvObYqqoqnT9/XtHR0VZGAAAAAAAAsI1ZdVHm55u9tZHOJqgA0BVY2mi/77775HK59Kc//emaY9977z25XC6lpqZaGQEAAAAAAMA25rZNUk2Np4i/Weo70N5AAIA2YWmjffjw4frP//xP7d69Wy+99JL279+v2tpa73W3261Dhw7ptdde07p16zRlyhTNnDnTyggAAAAAAAC2MbdctWxM+iQZhmFjGgBAWwlozk1z5sxp8rphGNq7d6/27t2rgIAAhYeHS5IuXLggl8slSQoKCtKePXv03//93/r5z3/enBgAAAAAAADthnnyqHTiiKcICJSRMs7WPACAttOsRvu5c+f8HutyuVRWVlbvfE1NjY4fP96c1wMAAAAAALQ7PrPZR6TK6B5mYxoAQFtqVqM9MzPT6hwAAAAAAAAdlllTLfOzbG9tpE+2MQ0AoK01q9E+ffp0q3MAAAAAAAB0WOaOXOnSRU8R21sadKu9gQAAbcrSzVABAAAAAAC6InPzVcvGjGETVADoapo1o12SSkpK5HQ6FR0d7XOuOXr27NncGAAAAAAAALYyi09Jh/Z6CodDxujx9gYCALS5ZjfaZ8+erbi4OL3xxhs+566XYRhaunRpc2MAAAAAAADYysz59Oti2F0yomLsCwMAsIXtS8eYpml3BAAAAAAAgGYxXS6Zueu8tWMMm6ACQFfU7BntixYtktPprHcOAAAAAACgy9jzuVRR7jmOipFuvdPePAAAWzS70d6rVy+/zgEAAAAAAHRW7s1rvcdG6kQZ35iUCADoGmxfOgYAAAAAAKAjMktLpL07vLUxZqKNaQAAdmr2jPbGuN1ubdu2TXv37lVJSYlqamqaXIfdMAz98pe/tDoGAAAAAABAqzJz10mm21MMvV1Grzh7AwEAbGNpo72yslIvvfSSCgsLrXwsAAAAAABAu2K63TK3fOKtjTGTbEwDALCbpY32999/39tkHzRokPr27avu3bsrIMDyifMAAAAAAAD2ObBb+uqs57h7uIw7RtmbBwBgK0s74J9//rkk6YknntA999xj5aMBAAAAAADaDZ/Z7KPGyQgMsjENAMBulm6GWlFRoaCgIJrsAAAAAACg0zIvVMjcmeetWTYGAGDpjPbo6GhduXLFykcCAAAAAAC0K+bWDZLL5SluHiQjvp+teQAA9rN0RntycrLKy8vZDBUAAAAAAHRKpmnK3HzVsjHpk21MAwBoLyxttGdmZqp379769a9/rdOnT1v5aAAAAAAAAPsdOyidPuk57hYs464x9uYBALQLzVo6pqCgoNFr3/3ud/XnP/9ZzzzzjEaNGqWkpCTFxMQoKKjxTUESExObEwMAAAAAAKBN+WyCele6jOBQG9MAANqLZjXa582b59e4LVu2aMuWLU2OMQxDS5cubU4MAAAAAACANmNerpK5fbO3ZhNUAEAdS5eOaQ7TNO2OAAAAAAAAcE3m9i1S9WVP0SdB6j/Y3kAAgHajWTPa33//fatzAAAAAAAAtGvm5rXeYyN9kgzDsDENAKA9sX1GOwAAAAAAQHtnFhVKxw95ioAAGSkZtuYBALQvNNoBAAAAAACuwWcT1DtGywiPsDENAKC9adbSMU2pqqrSp59+qn379qmkpEQ1NTVNrsNuGIbefPNNq2MAAAAAAABYwrxSI/Ozjd6aTVABAN9kaaO9pKREzz//vEpLS618LAAAAAAAgG3MnZ9JFy94ih6x0pBh9gYCALQ7ljbaly5dqtLSUgUEBCglJUV9+/ZV9+7dFRBg+cR5AAAAAACANuGzbMyYSTIcrMQLAPBlaQd89+7dkqSf/OQnGjVqlJWPBgAAAAAAaHPmuWJp/y5PYThkpE6wNxAAoF2y9FewFy9eVGhoKE12AAAAAADQKZhbPv26uPVOGTE97QsDAGi3LG209+rVS06n08pHAgAAAAAA2MKsrZWZ+3Wj3ZE+2cY0AID2zNJG+5gxY3ThwgXt3bvXyscCAAAAAAC0vb07pPJSz3FElHTbSHvzAADaLUsb7dOmTdOgQYP0xhtv0GwHAAAAAAAdmnvLWu+xkTpBRoClW90BADoRS/+GyMnJ0dixY/Xhhx/qpZde0uDBg5WUlKSYmBgFBQU1et/YsWOtjAEAAAAAANAiZnmptHu7tzbGTLIxDQCgvbO00b548WKf+uDBgzp48GCT9xiGQaMdAAAAAAC0K2beesnt9hSDbpVxQx97AwEA2jVLG+09e3aunbddLpeysrKUnZ2t4uJide/eXcOHD1dmZqZiY2Ov61mFhYX6+9//roKCAtXU1Cg+Pl6TJk1SRkaGDMNo8J59+/Zp1apVOnHihMrLyxUcHKyEhARNmDBBd999d4P3vPjiiyooKGg0xx//+EdFRERcV3YAAAAAALoS0zRlbr5q2Zh0ZrMDAJpmaaP9t7/9rZWPs1VVVZVeffVVHThwQElJSUpOTtb58+eVk5OjrVu3au7cuUpMTPTrWbm5uXrzzTcVEhKi1NRUhYWFad++ffr973+vnTt36qc//akCvrHO28aNG7V48WL16NFDKSkpCg0NVVFRkbZv3679+/ersrJS9957b4Pv6969u6ZOndrgteDg4Ov7QQAAAAAA0NUc2iudK/Ych3SXcWeqvXkAAO0eu3g04q233tKBAwc0depUPfLII97zU6ZM0XPPPaeFCxdq4cKFiomJafI5hYWFWrRokcLCwvTKK6/4zPpfsmSJsrKytGzZMs2cOdPnvvfff1+hoaF67bXXFBYW5j2/a9cuvfzyy1q+fLnuueceORz197MNDQ3VtGnTmvtHBwAAAACgS/OZzT5qrIygbjamAQB0BPW7tFBhYaFyc3MVERGhGTNm+FyLi4vTQw89pMrKSq1ateqaz1q2bJlcLpcefPDBekvrfO9731NERIRWr16tiooKn2uvv/66fve73/k02SXp9ttvV1hYmCorK+vdAwAAAAAAWsa8WCkzP9dbG2Mm25gGANBRNHtG+7x589SjRw/NmTPH59z1MgxDv/zlL5sbo1Xk5eVJklJTU+st6SJJaWlpevfdd5WXl6fHHnus0edUV1dr586dcjqdSktLq3c9ICBAqampWrNmjbZv364JEyZ4r4WGhjb4zNLSUl28eFGBgYEKDw9vcExtba3Onj2rkJCQRscAAAAAAID6zK0bJdcVT9F3oIyE/rbmAQB0DM1utBcUFCguLq7euc7g2LFjkqSkpKQGr0dGRio+Pl4nT55UeXm5oqKiGhx34sQJ1dbWKiEhQZGRkQ2OSUpK0po1a3Ts2DGfRntDrly5oj/84Q8yTVPp6elyOp0NjistLfX+AiQ0NFRDhw7Vfffdp1tvvbXJ519t7ty5DZ5fsGCBpM638W1T6n7Z0pX+zEBz8K0A/uFbAfzDtwL4h2/FWqZpqjRvvVz/qsPveVCh/Gw7PL4TwD98Ky3T7EZ7ZmZmvWVNMjMzWxyoPSgrK5MkRUdHNzomOjr6mo12f59z9djGVFRU6PXXX9f+/fs1dOjQRmfSP/zww6qoqFBNTY1KS0t15MgR5efnKz8/X7NmzdL999/f5HsAAAAAAOiqXEcPyFV4xFMEdVNw+iR7AwEAOoxmN9qnT5/u17mOqLq6WpLq/SLhanXXLl++bMlz6sY2pKCgQL/5zW9UWlqqe+65R7NmzWpwSRtJSkxMrHfu+PHjevHFF/XXv/5VI0aMUO/evRt9V526meuNKSkpueYzOou63+J1pT8z0Bx8K4B/+FYA//CtAP7hW7GWe9UH3mNjRJpKL12WLjX+3/3oGPhOAP90xW+lT58+lj2LzVAbEBwcLEmqrKxsdEzdtbqxLX1Ot24N72D+4Ycfat68eXK5XJo7d66+//3vN9pkb8zNN9+sf/u3f1Ntba22bt16XfcCAAAAANAVmNWXZW7L9tZGOpugAgD81+wZ7Z1ZdHS0Tpw40eRyLlYtC1N3LSYmpt61d999V6tXr9aQIUP01FNPNTjGX0OGDJEknT17ttnPAAAAAACgszI/z5EuX/IUcTdKA4faGwgA0KEwo70B/ft7dhTfs2dPg9fLyspUVFSkHj16NLrJqST17dtXTqdTRUVFjTbbd+/e7fPOOl988YVWr16txMRE/eIXv2hRk136eomboKCgFj0HAAAAAIDOyNyy1ntsjJkswzBsTAMA6GhotDcgNTVVkpSbm6uampp617Ozs+V2u73jGhMUFKSRI0fK7XZr06ZN9a7X1NQoNzdXgYGBSk5O9rn2l7/8RSEhIXrqqaf8bo6fPn1aR48eldvtrndt//79kuo39AEAAAAA6OrML/8pHfH8d7OcThmjM+wNBADocGi0NyAhIUFpaWmqrKzUe++953OtqKhIK1asUHh4uB544AHv+fnz5+upp57SokWLfMZPnz5dAQEBWrlypYqLi73nTdPUkiVLdPHiRT3wwAM+G6YePnxY//znP5WcnKyoqCi/c69YsULPPvusduzY4XP+6NGjWrdunSIiIuo19AEAAAAA6OrMLZ98XdyeIiPC//8WBwBAYo32Rv3whz9USUmJsrKydPz4cSUlJam8vFw5OTmSpJ/97Gc+TfAzZ87o3Llz9RrjCQkJmj17thYtWqRnn31WaWlpCg8P1+7du3X48GGlpKQoMzPT554vv/xSklRaWqoVK1Y0mvHOO+9UQkKCt542bZo+//xzLVy4UMnJyYqPj9eZM2eUl5cn0zT15JNPNrl5KwAAAAAAXY3puiIzd723dqRPsjENAKCjotHeiNDQUL3wwgvKysrSxo0btXLlSoWGhio5OVnTp09XbGys389KS0vTjTfeqOXLl3uXo4mPj9eTTz6pjIyMeuu+1S39smfPnkbXiZekqKgon0Z7nz59tHDhQn344Yfau3ev8vPzFRQUpNtuu03f/va3NXjw4Ov8KQAAAAAA0Mnt2iZVVniOY3pKicPtzQMA6JAM0zRNu0Og4zl9+rTdEdpMz549JUklJSU2JwHaN74VwD98K4B/+FYA//CttFzt/31B2rdTkmQ88B05psy0ORGsxncC+Kcrfit9+vSx7FmtMqN97969Wr9+vY4ePary8nJVV1dr6dKl3uuzZ8/W4MGD9eijjyo6Oro1IgAAAAAAADTJ/OqsVPCFpzAMGWkT7Q0EAOiwLG+0L1myRB9//HGTYy5evKicnBwdPnxYv/rVrxQSEmJ1DAAAAAAAgCaZOZ9Kdf/QP3G4jB7+LxMLAMDVHFY+bPv27fr444/ldDqVmZmphQsXev/JwdXmzp2ruLg4nT17VqtWrbIyAgAAAAAAwDWZ7lpPo/1fHOmTbUwDAOjoLG20r127VpL02GOPafr06brpppvkdDrrjRs6dKiefvppSZ7mPAAAAAAAQJsq+EIq/dc6xGER0u3J9uYBAHRoljbajx49qsDAQI0fP/6aY/v166ewsDCdOXPGyggAAAAAAADX5N78iffYSB0vIyDQxjQAgI7O0kZ7dXW1wsPDFRjo319ODodDbrfbyggAAAAAAABNMivKpV1bvbUxZpKNaQAAnYGljfYePXqovLxcly9fvubYU6dOqaKiQj169LAyAgAAAAAAQJPMvA1Sba2nGJgoo/dN9gYCAHR4ljba77jjDrndbn3wwQdNjnO5XHr77bclScOHD7cyAgAAAAAAQKNM05S5Za23NtKZzQ4AaLkAKx/24IMPatOmTVq9erUuXbqkzMzMemOOHTumd955R4cOHVJwcLCmTp1qZQQAAAAAAIDGHdkvFZ/yHIeEyhiRZm8eAECnYGmjPSoqSnPnztWCBQu0bt06bdiwQYZhSJJ+8Ytf6Ny5cyovL5ckBQUF6emnn1ZMTIyVEQAAAAAAABplbr5qNnvy3TK6BduYBgDQWVi6dIwkDRkyRAsWLNCoUaMkSbX/WvPs8OHDKi8vl8Ph0F133aUFCxawbAwAAAAAAGgzZtVFmflbvLWRPtnGNACAzsTSGe11YmNj9fTTT+vy5cs6duyYdxZ7ZGSk+vfvr5CQkNZ4LQAAAAAAQKPMbZukmhpPcdPNUsIAewMBADoNSxvtly5d8mmiBwcHKzEx0cpXAAAAAAAANIu55RPvsZE+2bvcLQAALWXp0jE/+tGPtHjxYu3fv9/KxwIAAAAAALSIefKodOKIpwgMkpE81t5AAIBOxdIZ7TU1NcrOzlZ2drZ69+6t8ePHa+zYsYqMjLTyNQAAAAAAANfFZzb7iFQZ3cNsTAMA6GwsndH+5ptv6sEHH1RMTIy+/PJL/fWvf9WPf/xjLVy4UDt27JBpmla+DgAAAAAA4JrMmmqZn2V7a2MMm6ACAKxl6Yz22NhYfec739GMGTO0a9curV+/Xvn5+dq+fbu2b9+u6OhojRs3ThkZGbrhhhusfDUAAAAAAECDzPxc6dJFTxHbWxqUZG8gAECnY2mjvY5hGBo+fLiGDx+uyspKbdq0SRs2bNDJkyf10Ucf6aOPPlJiYqImTJiglJQUBQYGtkYMAAAAAAAAmVvWeo+NMWyCCgCwXqs02q8WFhame++9V/fee6+OHTum9evXKzc3VwUFBSooKNCf/vQn/elPf2rtGAAAAAAAoAsyi09Jh/Z5CodDRup4ewMBADqlVm+0X61///66ePGiysvLtX37dknSxYsX2zICAAAAAADoQq7eBFXDkmVERtsXBgDQabVJo72kpEQbN27Uxo0bde7cOe/5sLAwpaent0UEAAAAAADQxZgul8zcdd7akT7JxjQAgM6s1RrtLpdL27Zt04YNG7Rnzx6ZpilJcjgcGjZsmDIyMjRy5EgFBLTppHoAAAAAANBV7N4uXTjvOY7qISXdaW8eAECnZXmX+/jx49qwYYNycnJUWVnpPR8XF6dx48Zp7NixiomJsfq1AAAAAAAAPtxXLRtjpE2Q4XTamAYA0JlZ2mifO3euCgsLvXW3bt00atQojR8/XkOGDLHyVQAAAAAAAI0yS89Je3d4ayNtoo1pAACdnaWN9rom++DBg5WRkaHRo0crODjYylcAAAAAAABck5m7TjLdnmLo7TJ6xdkbCADQqVnaaJ86daoyMjLUu3dvKx8LAAAAAADgN9PtlrnlU29tpE+2MQ0AoCuwtNE+c+ZMKx8HAAAAAABw/Q7skr466znuHi5j+Ch78wAAOr1mN9oLCgoUFBSkgQMH+pxrjsTExObGAAAAAAAA8GFuvmoT1NEZMgIDbUwDAOgKmt1onzdvnuLi4vTGG2/4nLtehmFo6dKlzY0BAAAAAADgZV6okLnzM29tjJlkYxoAQFfhsDuAaZp2RwAAAAAAAJ2E+dkGqdblKfoPlnFjX3sDAQC6hGbPaH///ff9OgcAAAAAANAWTNOUuXmtt2Y2OwCgrdg+ox0AAAAAAMASxw5KX/7Tc9wtRMZd6fbmAQB0GbY12ouLi/XnP/9ZGzdutCsCAAAAAADoRHxmsyenywgOsTENAKArsbTRPmfOHM2fP9+vsZGRkVqzZo1WrlxpZQQAAAAAANAFmZeqZG7f7K1ZNgYA0JaavUZ7Q86dOyen0+nX2JCQEEVGRqqkpMTKCAAAAAAAoAsyt2+Waqo9xY19pZsH2RsIANCl2LZ0TFlZmcrKyuRwsEw8AAAAAABoGXPLJ95jY8wkGYZhYxoAQFdj6Yx2f1RVVamwsFB/+ctfJEkDBw5s6wgAAAAAAKATMYuOS8cPeYqAABmjxtmaBwDQ9bSo0f7BBx9o+fLlPueKi4s1Y8YMv+4PDAz0eywAAAAAAEBDzC2feo+NO0bLCIuwMQ0AoCtq8xntkqfBnpSUpO9+97vq16+fHREAAAAAAEAnYF6pkZm3wVsb6ZNtTAMA6Kpa1Gi/7777NG7cOEmSaZr6yU9+ol69eumFF15ocLxhGAoMDFR4eDhrswMAAAAAgBYzd+RJVZWeoucN0uDb7A0EAOiSWtRoDw0NVWhoqM85p9OpXr16tSgUAAAAAACAP+ptgsrEPgCADSxdOubHP/5xvcY7AAAAAABAazDPfikd2O0pDIeM1An2BgIAdFmWNtrrlpEBAAAAAABobWbO15ug6rYRMqJ72BcGANCl8e+pAAAAAABAh2PW1srMWeetHemTbEwDAOjqmj2jfcaMGYqLi9Mbb7zhc+56GYahpUuXNjcGAAAAAADoivbmS+dLPceR0dKtI+3NAwDo0myf0W6apt0RAAAAAABAB+PevNZ7bKSOlxFg6eq4AABcl2b/LfTCCy8oKCio3jkAAAAAAIDWZJZ/Je353FsbaSwbAwCwV7Mb7YmJiX6dAwAAAAAAsJKZu15yuz3F4Ntk3NDH3kAAgC6vzZeOqayslMvlauvXAgAAAACATsB0u2Vu+cRbG2OYzQ4AsJ/lC5idPn1aK1asUGZmpmJjY73nv/jiC73zzjsqLi5WQECAUlJS9PjjjysiIsLqCAAAAAAAoLM6tFc6V+w5Du0u487R9uYBAEAWz2g/deqUnnvuOWVnZ+vSpUve88XFxXrttddUXOz5i9DlciknJ0fPP/+8Ll68aGUEAAAAAADQiZmbr5rNnjJORlA3G9MAAOBhaaP9gw8+UFVVlYYNG6YePXp4z69evVoul0uxsbGaN2+enn76aYWFham4uFgrV660MgIAAAAAAOikzIsXZO7I9dZG+mQb0wAA8DVLG+0HDx6Uw+HQnDlzFBYWJkkyTVOfffaZJGn69OkaMmSIRo0apR/84AeSpPz8fCsjAAAAAACATsr8LFtyXfEUfQfKuOlmewMBAPAvljbaz58/r6ioKEVGRnrPHTt2TBcuXFBISIhGj/563bTRo0crMDBQZ8+etTICAAAAAADohEzTlLn5//PWzGYHALQnljbaAwICfNZml6Rt27ZJku68804FBgZ6zxuGobCwMLndbisjAAAAAACAzqjwiHTqhOc4qJuM5LvtzQMAwFUsbbT36dNHly5d0t69eyV5Nj3dtGmTJCk1NdVn7IULF1ReXq7o6GgrIwAAAAAAgE7I3LLWe2yMHCMjJNTGNAAA+Aqw8mFjxozR8ePH9cYbb2jKlCkqKChQaWmpevXqpTvvvNM7rrq6Wu+++65M01RiYqKVEQAAAAAAQCdjXr4kc+smb22kT7IxDQAA9VnaaP/Wt76lrVu36tChQ/rf//1f7/knnnhCDsfXk+d/97vfKS8vT0FBQZo2bZqVEQAAAAAAQCdj5udI1f9aqjYuXhow1N5AAAB8g6WNdqfTqeeee07Lli3Trl27FBkZqWnTpmnYsGH1xvbs2VNPPvmk+vTpY2UEAAAAAADQyZibr1o2Jn2SDMOwMQ0AAPVZ2miXpODgYM2aNavJMT/60Y8UGspaagAAAAAAoGnm6ZPS0QOewhkgY1SGvYEAAGiApZuh+osmOwAAAAAA8Ie55ZOvi+HJMiKi7AsDAEAjLJ/RXufQoUPKy8vTsWPHdOHCBRmGocjISA0cOFB333234uPjW+vVlnG5XMrKylJ2draKi4vVvXt3DR8+XJmZmYqNjb2uZxUWFurvf/+7CgoKVFNTo/j4eE2aNEkZGRmN/pO3y5cva8WKFcrNzdVXX32lyMhIjRw5UpmZmYqIiGj0Xdu2bdM//vEPHT9+XE6nU7fccoumTZvGxrMAAAAAgA7FvHJFZt4Gb+0YM9nGNAAANM4wTdO08oFVVVVavHixtm/f3uS4CRMm6IknnlBgYKCVr7dMVVWVXn31VR04cEBJSUkaMmSIzp8/r5ycHEnS3Llz/W5c5+bm6s0331RISIhSU1MVFhamffv26eDBg0pJSdFPf/pTBQT4/s6jtLRUL730kk6fPq0RI0aoX79+Onv2rPLy8hQWFqbnn3++wV9WvPPOO/r444/Vu3dvpaSkqLa2Vlu3btW5c+f06KOP6v7772/5D0fS6dOnLXlOR9CzZ09JUklJic1JgPaNbwXwD98K4B++FcA/nf1bMT/fIvcffuUpYnrJ8cpbMhxOe0Ohw+ns3wlgla74rVi5f6ilM9rdbrcWLFigAwc8a6cNGTJESUlJiomJkdvtVklJiXbt2qXCwkKtW7dOZWVlmjt3rpURLPPWW2/pwIEDmjp1qh555BHv+SlTpui5557TwoULtXDhQsXExDT5nMLCQi1atEhhYWF65ZVXvP8PK0lLlixRVlaWli1bppkzZ3rPu91u/c///I9OnTqlf//3f9fkyV//xn7y5MmaN2+eFixYoNdee03BwcHea2vXrtXHH3+spKQkPfvsswoKCpIkKeZpNAAAIABJREFUTZ8+XS+//LLeffddxcfHa/jw4S3++QAAAAAA0Nrcm79eNsZIm0iTHQDQblm6Rvv69et14MABBQcH69lnn9W8efP08MMPa+LEiZo8ebJmzpypBQsWaPbs2QoICNCOHTu0adMmKyNYorCwULm5uYqIiNCMGTN8rsXFxemhhx5SZWWlVq1adc1nLVu2TC6XSw8++KBPk12Svve97ykiIkKrV69WRUWF9/znn3+ugwcPql+/fj5NdkkaNGiQJk2apDNnzmj9+vXe8y6XSx988IEk6bHHHvM22SXPBrU/+MEPJEl/+9vf/PwpAAAAAABgH7PkjLT/C09hGDLSJtobCACAJljaaN+8ebMk6Uc/+lGTs6bvvvtub+N3w4YNjY6zS15eniQpNTW13pIukpSWliaHw+Ed15jq6mrt3LlTTqdTaWlp9a4HBAQoNTVVLpfLZ6mdzz77TJLn59SQuvNXv7+goEDnz59XQkKC+vXrV++efv366aabbtLx48dVXFzcZG4AAAAAAOxm5qyT6la7TbpDRo9e9gYCAKAJljbaT5486V2H/FrGjRun4OBgFRYWWhnBEseOHZMkJSUlNXg9MjJS8fHxKi0tVXl5eaPPOXHihGpra3XjjTcqMjKywTF176h7pyQdPXpUkhpdA75///4KCQlRYWGh3G63X/c09i4AAAAAANob010rM+dTb80mqACA9s7SNdpramoUEREhwzCuOdbhcCg0NFQXLlywMoIlysrKJEnR0dGNjomOjtbJkydVXl6uqKioFj3n6rGSvM37ptZ/j4qK0pdffqlLly6pe/fu3vubuqehdzWmsbXzFyxYIEn1lsHpzOr+VUNX+jMDzcG3AviHbwXwD98K4J/O+q1U5+epvMyzGZ8REaWe478lIzDQ5lToqDrrdwJYjW+lZSyd0R4TE6OysjJ99dVX1xx75swZlZaWqkePHlZGsER1dbUkKSwsrNExddcuX75syXPqxvp7X3h4uM/7a2pqrvseAAAAAADao0uffr0nWkjGvTTZAQDtnqUz2m+77TatW7dOf/zjH/XMM8/I4Wi4j3/lyhX9/ve/lySNGDHCygiWCA4OliRVVlY2OqbuWt3Ylj6nW7du3nPdunXTpUuXVFlZ2ehs+bp/CVD3jrr7m3rXN+9pSt3M9caUlJRc8xmdRd1v8brSnxloDr4VwD98K4B/+FYA/3TGb8WsKJN7+2ZvfXnEGFV3oj8f2l5n/E6A1tAVv5U+ffpY9ixLZ7RPmTJFAQEB2rFjh+bNm6eCggLV1tZ6r9fU1Ojzzz/Xz3/+cxUUFCgsLExTp061MoIl/FlipbnLwjT2nKuXfKk7Li0tbfS+8vJydevWTaGhoT7vauoefzIDAAAAAGAnM2+DVNdLGJgoo3e8vYEAAPCDpTPa4+Li9B//8R/67W9/qwMHDmjevHkKCAhQeHi4TNNURUWFd/PO7t27a+7cuY1uEmqn/v3764svvtCePXuUkpJS73pZWZmKiorUo0ePJvP37dtXTqdTRUVFKisra7DBvXv3bu87r37/qVOntGfPHp/zdQ4fPqxLly5p6NCh3vXwBwwYIEnau3dvo3n27NnjMxYAAAAAgPbENE2Zmz/x1kb6JBvTAADgP0tntEtSWlqa5s+fr1tvvVWS5HK5VFZWpvLycrndbjkcDo0ePVqvvvqqBg0aZPXrLZGamipJys3N9a59frXs7Gy53W7vuMYEBQVp5MiRcrvd2rRpU73rNTU1ys3NVWBgoJKTk+u9Pzs7W6Zp1rtv48aNkqTRo0d7zyUmJioqKkpFRUU6cuRIvXsOHz6sU6dOacCAAbrhhhuazA0AAAAAgC0OF0hnTnmOQ0JljEizNw8AAH6ydEZ7nYEDB+r5559XZWWljh8/7l0bPCoqSv379/drjXA7JSQkKC0tTTk5OXrvvff0+OOPe68VFRVpxYoVCg8P1wMPPOA9P3/+fJWWlmrgwIGaM2eO9/z06dOVn5+vlStXKiUlRXFxcZI8v6VfsmSJLl68qG9/+9s+m5jecccdGjx4sA4ePKh//OMfuv/++73XCgoKtH79evXu3VsZGRne806nUw8//LDeeustLVmyRM8//7x33faqqiq9/fbbkqTvfve71v6wAAAAAACwiLllrffYSL5bRrf23T8AAKBOqzTa64SFhem2225rzVe0mh/+8IcqKSlRVlaWjh8/rqSkJJWXlysnJ0eS9LOf/cxno9IzZ87o3Llz9TYvTUhI0OzZs7Vo0SI9++yzSktLU3h4uHbv3q3Dhw8rJSVFmZmZPvc4HA49/fTTmj9/vt59913t3btX/fv315kzZ5SXl6fw8HD913/9l88GqpI0ceJEnTx5UmvWrNEzzzyjlJQUud1u5eXlqaSkRI8++qiGDRvWSj8xAAAAAACaz6yqlJmf462N9Mk2pgEA4Pq0aqP9/PnzOnnypC5cuCDDMBQeHq5+/fr5zN5ur0JDQ/XCCy8oKytLGzdu1MqVKxUaGqrk5GRNnz5dsbGxfj8rLS1NN954o5YvX+5djiY+Pl5PPvmkMjIyvOusXy0mJkavvvqqVqxYoZycHO3evVuRkZGaOHGiMjMzFRER0eC7vv/97yspKUlZWVlas2aNHA6HBg0apDlz5igxMbHZPw8AAAAAAFqTuW2TVLd86003SwnsLwYA6DgMs6FFwFsoPz9fH374YYNrhUue9cSnT59O47cDO336tN0R2kzPnj0lSSUlJTYnAdo3vhXAP3wrgH/4VgD/dKZvpfalp6WTRyVJxsz/R46M+2xOhM6iM30nQGvqit9Knz59LHuW5Zuhvvfee/rVr37lbbIHBAQoKipKUVFRCgjwTKAvKCjQ/PnzlZWVZfXrAQAAAABAB2OeOOptsiswSEbyWHsDAQBwnSxdOmbbtm1auXKlJOlb3/qWxo8fr/j4eDkcnn5+bW2tDh8+rA8//FC7du3Sn//8Z/Xr14+Z7QAAAAAAdGHmlk+8x8aINBnd2/+SswAAXM3SGe3/+Mc/JEkzZ87U448/roSEBG+TXZKcTqeGDBmin//85xo71vPb6brGPAAAAAAA6HrM6mqZW7O9tZE+ycY0AAA0j6WN9sLCQgUEBOhb3/rWNcfOmjVLDodDhw4dsjICAAAAAADoQMwdudKli54ito90S5K9gQAAaAZLG+1167EHBQVdc2xYWJiio6PVCnuxAgAAAACADsLcstZ7bKRPkmEYNqYBAKB5LG2033LLLSovL9fly5evOba6ulrnz5/XzTffbGUEAAAAAADQQZjFp6RD+zyF0ylj9Hh7AwEA0EyWNtqnTJmi2tpavffee9cc+9FHH6m2tlaZmZlWRgAAAAAAAB3E1ZugathdMiKj7QsDAEALBFj5sMTERD355JN65513VFlZqe985zuKjY31GfPVV1/po48+0ubNmzVnzhwlJbH2GgAAAAAAXY3pcsnMXeetHemTbUwDAEDLWNponzdvniQpOjpaOTk5ysnJUc+ePRUTEyNJKi8v19mzZyVJsbGxWrdundatW1fvOYZh6Je//KWV0QAAAAAAQHuye7t04bznOKqHlHSHvXkAAGgBSxvtBQUF9c6VlJSopKSk3vmzZ896m+4AAAAAAKBrcW++ahPUMRNlOJw2pgEAoGUsbbSz3joAAAAAALgWs/SctG+HpzAMGWkT7Q0EAEALWdponz59upWPAwAAAAAAnZCZs04yTU8x9HYZPW+wNxAAAC3ksDsAAAAAAADoOkx3rcwtn3hrYwyboAIAOj4a7QAAAAAAoO3s3y2VnvMch4XLGJ5ibx4AACxAox0AAAAAALQZ8+pNUEeNlxEYaGMaAACsQaMdAAAAAAC0CfPCeZlfbPXWxphJNqYBAMA6NNoBAAAAAECbMPM2SLUuTzFgiIwbE+wNBACARWi0AwAAAACAVmea5jc2QWU2OwCg86DRDgAAAAAAWt/RA9KX//QcdwuRMXKMvXkAALAQjXYAAAAAANDqzC1XbYKanC4jOMTGNAAAWItGOwAAAAAAaFXmpSqZ27d4ayN9so1pAACwHo12AAAAAADQqsztm6Saak9xY1+p3y32BgIAwGI02gEAAAAAQKsyN1+1CWr6ZBmGYWMaAACsR6MdAAAAAAC0GvOfx6XCw54iIFDGqHG25gEAoDXQaAcAAAAAAK3G3HLVbPY7R8voHm5jGgAAWgeNdgAAAAAA0CrMmmqZn23w1saYSTamAQCg9dBoBwAAAAAArcLc+ZlUddFT9IqTBt9mbyAAAFoJjXYAAAAAANAqzM1rvcdG2kQZDtoQAIDOib/hAAAAAACA5cyzp6WDezyF4ZCRNsHeQAAAtCIa7QAAAAAAwHLmlk+/LoaNlBHVw74wAAC0MhrtAAAAAADAUmZtrczcdd7awSaoAIBOjkY7AAAAAACw1p7PpfNlnuPIGOm2kfbmAQCgldFoBwAAAAAAlnJv+cR7bKSOl+F02pgGAIDWR6MdAAAAAABYxiz7Str9ubc2xky0MQ0AAG2DRjsAAAAAALCMmbtOMt2eYvBtMmL72BsIAIA2QKMdAAAAAABYwnS7ZeZ86q2N9Mk2pgEAoO3QaAcAAAAAANY4uEc6V+w5Dg2Tcedoe/MAANBGaLQDAAAAAABLmFdvgjpqnIzAIBvTAADQdmi0AwAAAACAFjMrK2TuyPXWRvokG9MAANC2aLQDAAAAAIAWM7dmSy6Xp+h3i4z4m+0NBABAG6LRDgAAAAAAWsQ0TZmb13prZrMDALoaGu0AAAAAAKBlCg9Lp054joO6ybjrbnvzAADQxmi0AwAAAACAFvGZzX7XGBkhoTamAQCg7dFoBwAAAAAAzWZeviRz22ZvbYyZbGMaAADsQaMdAAAAAAA0m/n5Fqn6kqfofZM0YIi9gQAAsAGNdgAAAAAA0Gzmlk+8x8aYSTIMw8Y0AADYg0Y7AAAAAABoFvPUSenoAU/hDJAxOsPeQAAA2IRGOwAAAAAAaBaf2ezDU2SER9qYBgAA+9BoBwAAAAAA1828ckXmZ+u9tZHOJqgAgK6LRjsAAAAAALhu5hdbpcoLnqJHrDT0dnsDAQBgIxrtAAAAAADguplb1nqPjbSJMhy0GAAAXRd/CwIAAAAAgOtiniuWCr7wFIYhI22CvYEAALAZjXYAAAAAAHBdzNx1XxdJd8qI6WVfGAAA2gEa7QAAAAAAwG+mu1bmlk+9tSN9ko1pAABoH2i0AwAAAAAA/+3bKZV/5TkOj5SG3WVvHgAA2gEa7QAAAAAAwG/uzVdtgpo6XkZAoI1pAABoH2i0AwAAAAAAv5jny6Td2721MYZlYwAAkGi0AwAAAAAAP5l566XaWk9xS6KMuHh7AwEA0E7QaAcAAAAAANdkmqbMzZ94a2PMZBvTAADQvtBoBwAAAAAA13Z4n3T2tOc4JFTGiDR78wAA0I7QaAcAAAAAANfkM5s9ZayMbt1sTAMAQPtCox0AAAAAADTJrKqUmZ/jrVk2BgAAXwF2B2ivXC6XsrKylJ2dreLiYnXv3l3Dhw9XZmamYmNjr/t5hYWF+vvf/66CggLV1NQoPj5ekyZNUkZGhgzDaPCeffv2adWqVTpx4oTKy8sVHByshIQETZgwQXfffXeD97z44osqKChoNMcf//hHRUREXHd+AAAAAEDXZW7dJF2p8RQJ/WX0HWBvIAAA2hka7Q2oqqrSq6++qgMHDigpKUnJyck6f/68cnJytHXrVs2dO1eJiYl+Py83N1dvvvmmQkJClJqaqrCwMO3bt0+///3vtXPnTv30pz9VQIDv/yk2btyoxYsXq0ePHkpJSVFoaKiKioq0fft27d+/X5WVlbr33nsbfF/37t01derUBq8FBwf7/4MAAAAAAECSuWWt95jZ7AAA1EejvQFvvfWWDhw4oKlTp+qRRx7xnp8yZYqee+45LVy4UAsXLlRMTMw1n1VYWKhFixYpLCxMr7zyinr27Om9tmTJEmVlZWnZsmWaOXOmz33vv/++QkND9dprryksLMx7fteuXXr55Ze1fPly3XPPPXI46q/+ExoaqmnTpjXnjw4AAAAAgA/zxFHp5DFPERgkI6Xhf2ENAEBXxhrt31BYWKjc3FxFRERoxowZPtfi4uL00EMPqbKyUqtWrfLrecuWLZPL5dKDDz7o02SXpO9973uKiIjQ6tWrVVFR4XPt9ddf1+9+9zufJrsk3X777QoLC1NlZWW9ewAAAAAAsJrPbPYRaTJCw5oYDQBA10Sj/Rvy8vIkSampqfWWc5GktLQ0ORwO77imVFdXa+fOnXI6nUpLS6t3PSAgQKmpqXK5XNq+fbvPtdDQUIWEhNS7p7S0VBcvXlRgYKDCw8MbfG9tba3Onj2rCxcuXDMjAAAAAACNMaurZW7N9tZG+iQb0wAA0H6xdMw3HDvm+edwSUlJDV6PjIxUfHy8Tp48qfLyckVFRTX6rBMnTqi2tlYJCQmKjIxscExSUpLWrFmjY8eOacKECU1mu3Lliv7whz/INE2lp6fL6XQ2OK60tFRz5syR5GnYDx06VPfdd59uvfXWJp9/tblz5zZ4fsGCBZJUb3Z+Z1b3C5eu9GcGmoNvBfAP3wrgH74VwD+t/a1c2vCxKi5VSZKcvW9Sj9FjZRhGq7wLaC38nQL4h2+lZWi0f0NZWZkkKTo6utEx0dHRfjXa/X3W1WMbU1FRoddff1379+/X0KFD9dhjjzU47uGHH1ZFRYVqampUWlqqI0eOKD8/X/n5+Zo1a5buv//+Jt8DAAAAAECdS5/+v97jkEkP0GQHAKARnarRPnv2bJ07d+667unfv79effVVb11dXS1J9dZGv1rdtcuXLzf57Ot5Vt3YhhQUFOg3v/mNSktLdc8992jWrFkNLmsjSYmJifXOHT9+XC+++KL++te/asSIEerdu3eTuaWvZ643pqSk5JrP6Czqfov3/7N359FR1/f+x1/f7PvGFpJJCOCCLC6IUYhUqYIWRakCVWmtrfWWWzwVtb9Sqq3ovd6qxXPuOcVbrvUeKa22onJBMHLdatQEwcoqiALZSEI2su8k8/398Z1MMllnCGGSzPNxzpyZ7/fznc/3PXi+Ql7zyfvrS58ZOBtcK4B7uFYA93CtAO4ZzGvFLC6Q/cgBa8PfXw2XXq1GrkkMQ/ydArjHF6+VhISEczbXiAra77rrLjU2Nnr0nq4tXUJCQiRJdXV1vb6nfaz92N54MldwcHCP41u2bNFrr72myMhIrV69WldeeWWf5+zJxIkTddNNN2nr1q3avXu3Fi9e7PEcAAAAAADfYn76XsfGpVfJiO79t7UBAPB1Iyponzt37oDniI2NVV5eXp+tXNxpCdN53J254uLiuo1t2rRJO3bs0JQpU7Rq1aoej3HXlClTJEmlpaVnPQcAAAAAwDeYrWdkZn3o3Pabu8CL1QAAMPT5ebuAoWbSpEmSpEOHDvU4XllZqYKCAo0aNarXG5y2mzBhgvz9/VVQUNBr2H7w4EGX87bbv3+/duzYoalTp+rxxx8fUMgudbS5CQoKGtA8AAAAAAAfcPBzqbbaeh07Wpp2hXfrAQBgiCNo72LOnDmSpKysLLW0tHQbz8jIkN1udx7Xl6CgIM2aNUt2u10ff/xxt/GWlhZlZWUpMDBQqampLmN/+ctfFBoaqlWrVrkdjhcVFenEiROy2+3dxr766itJ3QN9AAAAAAC6sn/S0TbGSLtRhp+/F6sBAGDoI2jvIjk5WWlpaaqrq9Orr77qMlZQUKCtW7cqMjJSixYtchl76qmntGrVKq1fv95l/9KlSxUQEKBt27apuLjYud80TW3cuFH19fVatGiRyw1Tjx07ppMnTyo1NVUxMTFu175161atWbNGe/fuddl/4sQJffDBB4qKiuoW6AMAAAAA0JlZUSYddvxcaRgy0m7wbkEAAAwDI6pH+7nywAMPqLy8XOnp6crJydG0adNUVVWlzMxMSdKjjz7aLQAvKSlRWVlZt/3JyclauXKl1q9frzVr1igtLU2RkZE6ePCgjh07pquvvlpLlixxec+pU6ckSRUVFdq6dWuvdc6cOVPJycnO7cWLF+uf//yn1q1bp9TUVNlsNpWUlGjXrl0yTVMrVqzo9wauAAAAAADfZmZ+IJmmtXHJ5TJGj/NuQQAADAME7T0ICwvTE088ofT0dH300Ufatm2bwsLClJqaqqVLl2rs2LEezZeWlqbExES98cYbzpY0NptNK1as0Lx582QYhsvx7a1fDh061GuveEmKiYlxCdoTEhK0bt06bdmyRV9++aW++OILBQUFacaMGbrjjjt08cUXe1Q3AAAAAMC3mPY2mZ92tI3xmzvfi9UAADB8GKbZ/jU14L6ioiJvl3DejB49WpJUXl7u5UqAoY1rBXAP1wrgHq4VwD3n+loxD++T/T+fsDYiouT33MsyAgPPydyAt/B3CuAeX7xWEhISztlc9GgHAAAAAACSJPOTd52vjdnzCNkBAHATQTsAAAAAAJBZWy1z/27ntnEtbWMAAHAXQTsAAAAAAJC560OprdXamDxFRkJy328AAABOBO0AAAAAAPg40zRlftJxE1Rj7gIvVgMAwPBD0A4AAAAAgK878ZVUXGC9DgmVcWWad+sBAGCYIWgHAAAAAMDHuaxmT/2WjJBQL1YDAMDwQ9AOAAAAAIAPMxvqZf7zU+e2cS1tYwAA8BRBOwAAAAAAPsz8/BOppdnasKVIKRd4tR4AAIYjgnYAAAAAAHyY+cm7ztfGtQtkGIYXqwEAYHgiaAcAAAAAwEeZ+dlS3nFrIyBQxjXXebcgAACGKYJ2AAAAAAB8lPlpp5ugzpwjIzzSi9UAADB8EbQDAAAAAOCDzJZmmbs/cm4bc+d7rxgAAIY5gnYAAAAAAHyQuXeX1FBvbYyJly6a7t2CAAAYxgjaAQAAAADwQS5tY66dL8OPiAAAgLPF36IAAAAAAPgYs6RI+vqQteHnJ2POt71bEAAAwxxBOwAAAAAAPsbM7FjNrhmzZMSM8l4xAACMAATtAAAAAAD4ELO1VWbWh85tv7kLvFgNAAAjA0E7AAAAAAC+5Mt/StWV1uvoOGn6ld6tBwCAEYCgHQAAAAAAH2L/pNNNUNNukOHv78VqAAAYGQjaAQAAAADwEWblaenQF85tI+1GL1YDAMDIQdAOAAAAAICPMLM+kEy7tTHlUhljx3u3IAAARgiCdgAAAAAAfIBpt8v8tFPbmGvne7EaAABGFoJ2AAAAAAB8wdeHpPIS63VYhIyZs71bDwAAIwhBOwAAAAAAPsD85F3na2P2PBmBQV6sBgCAkYWgHQAAAACAEc6sq5G5b5dz27iWm6ACAHAuEbQDAAAAADDCmZ99JLW2WhsTL5Jhm+jVegAAGGkI2gEAAAAAGMFM0+QmqAAADDKCdgAAAAAARrKcb6TCPOt1cIiM1LnerQcAgBGIoB0AAAAAgBHMZTX7rGtlhIR5sRoAAEYmgnYAAAAAAEYos6lB5p6PndvG3AVerAYAgJGLoB0AAAAAgBHK/PxTqbnJ2hifJE262LsFAQAwQhG0AwAAAAAwQrm0jZm7QIZheLEaAABGLoJ2AAAAAABGILMwT8r+2trwD5BxzTzvFgQAwAhG0A4AAAAAwAjkspr9imtkREZ5sRoAAEY2gnYAAAAAAEYY88wZmbv+4dw25s73YjUAAIx8BO0AAAAAAIww5v7PpPpaa2PUWGnKZd4tCACAEY6gHQAAAACAEcb85F3na+PaG2X48eM/AACDib9pAQAAAAAYQcyyYumrA9aG4Sdjzg3eLQgAAB9A0A4AAAAAwAhiZr7fsTF9poy4Md4rBgAAH0HQDgAAAADACGG2tcnM/MC57XctN0EFAOB8IGgHAAAAAGCkOLxXqjptvY6Mli69yrv1AADgIwjaAQAAAAAYIeyfvOd8bcy5QUZAgBerAQDAdxC0AwAAAAAwApjVldLBPc5tg7YxAACcNwTtAAAAAACMAGbWh5Ldbm1cNE1GfKJ3CwIAwIcQtAMAAAAAMMyZpinz03ed28a1C7xYDQAAvoegHQAAAACA4e6bw1LpKet1aLiMmXO8Ww8AAD6GoB0AAAAAgGHOZTX71dfJCA72YjUAAPgegnYAAAAAAIYxe12NzC+ynNvGXG6CCgDA+UbQDgAAAADAMNb08XvSmRZrI3myjOTJ3i0IAAAfRNAOAAAAAMAwZZqmGt97y7nNanYAALyDoB0AAAAAgGGqNftrteYeszaCgmSkfsu7BQEA4KMI2gEAAAAAGKYa39vufG1cmSYjLMKL1QAA4LsI2gEAAAAAGIbM5iY1ffKuc9u4doEXqwEAwLcFeLsAAAAAAABGGtM0JdMu2U2p/XXXfTIdr3sYc+7rst3pePPwXpkN9dYJxyVKF0716mcGAMCXEbQDAAAAgIdMs2tQOjhBqvWsTmP2Ho63O4rqI9SVtd8cUC09nLfrvs7bnn7OXv7MzK7HS53O3Wnu9n3d/szNno/vVmsvY2f7Wc8zY+58GYZx3s8LAAAsBO0AAAAAvM5sa5NKCmUW5EoFOaqqKJN55ozampt6CUs1wCDVjQB7iAWpQK8CAmTMnuftKgAA8GkE7QAAAADOK7O+VjqZ4wzVzZO5UlG+1HrGeUyz16oDziHDT/IzJMOwXrc/+xmSHPv9uox13idJfl3GDKNjnwwFhocr9JYlqo+K9eYnBQDA5xG0AwAAABgUZlubVFpkBerOYD1Xqiz3cmXnUI9BqtFzaNrjMUbvQarL/D2HrN3Gejq+05jhcr6eavXrvq/b3B6Exu3Hd6u1pz+bHs7r56jZ8JMM9Ty3u3/u7tYidf9v0u34/ms5X21c4kaPliTVl4+g6woAgGGIoB0AAADAgJn1ddbq9M6helG+dKbF/UliRklJE2XYJihyygz5hUeopra252Czv/CztyDVGQj3FrIavYfJXc4qk/1lAAAgAElEQVRDP2wAAAC0I2gHAAAA4DbT3iaVnOrU9iVHKsyVKjxYTRsQKCUky7ClSEkpMmwTJVuKjIgo5yGhjlW6Bqt0AQAAMAwQtAMAAADokbVKPdc1VPd4lXqcZJtoheq2FBlJE6VxiTL8/QerbAAAAOC8I2jvRWtrq9LT05WRkaHi4mKFh4fr8ssv15IlSzR27FiP58vNzdWbb76pI0eOqKWlRTabTfPnz9e8efN6/JXT0tJSPfjgg73ON3PmTP3qV7/qcWzPnj16++23lZOTI39/f1144YVavHixpk6d6nHdAAAAGPlMe5tUesoK1U/myizIsXqpV5S5P0lAgGOVumN1ui3FCtgjo/p9KwAAADDcEbT3oKGhQc8884yOHj2qadOmKTU1VdXV1crMzNTu3bu1evVqj0LrrKws/eEPf1BoaKjmzJmjiIgIHT58WBs2bNC+ffv00EMPKSCg5/8UM2bM0IwZM7rtj4+P7/H4l19+We+8847Gjx+vm2++WW1tbdq9e7eefPJJ/eAHP9Ctt97qdt0AAAAYecyGzqvUcx2r1POkFg9WqUfHWS1fElMcPdUnSuMSZPTyb1oAAABgpONfwj148cUXdfToUd1+++1avny5c/9tt92mxx57TOvWrdO6desUFxfX71y5ublav369IiIi9Lvf/U6jHb0mJWnjxo1KT0/X5s2bdc899/T4/osvvliLFy92q+53331X77zzjqZNm6Y1a9YoKChIkrR06VI9/fTT2rRpk2w2my6//HK35gMAAMDwZa1SL5YKrTC9PVjX6VL3JwkIkMYndaxST3I8R0YPVtkAAADAsETQ3kVubq6ysrIUFRWl733vey5j8fHxuvPOO7Vx40Zt375dP/zhD/udb/PmzWptbdV3v/tdl5Bdkr7//e/r008/1Y4dO3TrrbcqKursf622tbVVr7/+uiTphz/8oTNkl6SQkBDdf//9+uUvf6m//e1vBO0AAAAjjNlQb61OL8yV2kP1wjyppdn9SaJjXVu+tPdSZ5U6AAAA0C/+1dzFrl27JElz5szpsZ1LWlqaNm3apF27dvUbtDc3N2vfvn3y9/dXWlpat/GAgADNmTNHO3fu1Oeff64bbrih2zH19fU6ffq0wsPDFRIS0uu5jhw5ourqaiUnJyslJaXbeEpKipKSkpSTk6Pi4uJeW88AAABg6DLtdqms2LoxaXvbF09Xqfs7VqknpTiCdccq9aiYwSobAAAAGPEI2rvIzs6WJE2bNq3H8ejoaNlsNuXn56uqqkoxMb3/QJKXl6e2tjYlJycrOrrnX6+dNm2adu7cqezs7B6D9nfeeUfvvPOOJGns2LG66qqrdPvtt3c774kTJySpz97x06ZN08mTJ5WdnU3QDgAAMMSZjQ2deqnnWKG6p6vUo2Icq9NTOkL1+EQZAYGDVTYAAADgkwjau6isrJQkxcbG9npMbGysW0G7u3N1PrZddHS0HnnkEdntdjU1Nam4uFj79u3T22+/rU8++URPPfWUEhISup2rr77xvZ2rJ6tXr+5x/7PPPitJ3drgjGTtv9ngS58ZOBtcK4B7uFbQlWm3q62kSK25x9Sae0Ktucd0Jve47KWn3J8kIEABthQFpFyggAkXWM8pF8g/pv97Cg1VXCuAe7hWgP5xnQDu4VoZmBEVtK9cuVJlZWUevWfSpEl65plnnNvNzdYKoYiIiF7f0z7W1NTU59yezNV+bLvg4GBdc801Lvvuvvtuvfbaa9qyZYtefPFFrV271jnW0tLS77kiIyPdqhsAAACDw95Yb4XpecfVmnPcCtfzs2U2Nbo9h190rCNIv1ABKZOt58QJMgJZpQ4AAAB4y4gK2u+66y41Nrr/Q4qkbi1d2vug19XV9fqe9rG+eqZ7OldwcHC/tRqGoWXLlikjI0NHjhxxWVHf/v6+zlVbW+tW3VLHyvXelJeX9zvHSNH+LZ4vfWbgbHCtAO7hWvENpt0ulZd06qWeKxXmWv3V3eXvL8XbrJuStrd9SUqRERWrNkltkpxLNaqrz/VH8DquFcA9XCtA/7hOAPf44rXSuWPIQI2ooH3u3LkDniM2NlZ5eXl9tldxpyVM53F35uqr5Utnfn5+uvDCC3X69GmVlpY6g/b2c1VUVAy4bgAAALjPbGqQCvI6eqkX5EoFeVKzBwtAIqOtMD1popToeB5vo5c6AAAAMEyMqKD9XJg0aZL279+vQ4cO6eqrr+42XllZqYKCAo0aNarXG5y2mzBhgvz9/VVQUKDKysoeA+6DBw86z+uu9tYvQUFBzn2TJ0+WJH355Ze9vu/QoUMuxwIAAMB9pt0unS6VTjpWqRfkSAW5Z7dK3ZYiJU2UkWg9KypGhmEMUuUAAAAABhtBexdz5szRli1blJWVpXvvvdclzJakjIwM2e12zZkzp9+5goKCNGvWLO3evVsff/yxbr/9dpfxlpYWZWVlKTAwUKmpqc79ra2tysvLU3h4uOLj47u9Jzs7W8HBwUpMTHTunzp1qmJiYlRQUKDjx4/rggsucHnfsWPHVFhYqMmTJ2vcuHFu/3kAAAD4IrOpUSrstEr9ZI5UmCd50EtdEVFWmG5L6Wj9Mj6JXuoAAADACETQ3kVycrLS0tKUmZmpV199Vffdd59zrKCgQFu3blVkZKQWLVrk8r6nnnpKFRUVuuCCC/Tggw869y9dulRffPGFtm3bpquvvtoZnJumqY0bN6q+vl533HGHy01M7Xa7nnjiCUVHR+v3v/+9wsLCnGN///vfVVNTowULFiiw0w9p/v7+WrZsmV588UVt3LhRv/nNb5x92xsaGvQ///M/kqwbqgIAAMBimqajl3puxyr1kzmerVL383OsUnf0ULelSLaJUnQsq9QBAAAAH0HQ3oMHHnhA5eXlSk9PV05OjqZNm6aqqiplZmZKkh599FFnb/R2JSUlKisr67Y/OTlZK1eu1Pr167VmzRqlpaUpMjJSBw8e1LFjx3T11VdryZIlLu8JCgrS9773Pf3lL3/RqlWrdM011ygkJERHjhzRN998o/Hjx/cYmN94443Kz8/Xzp079f/+3//T1VdfLbvdrl27dqm8vFw/+MEPdOmll57jPy0AAIDhwWxusgL1wlzpZKfWLx6tUo+UbBNdQ/XxyaxSBwAAAHwcQXsPwsLC9MQTTyg9PV0fffSRtm3bprCwMKWmpmrp0qUaO3asR/OlpaUpMTFRb7zxhrKystTS0iKbzaYVK1Zo3rx5Pa50WrRokSZMmKDt27dr9+7dqq2tVWxsrBYuXKglS5YoPDy8x3P9+Mc/1rRp05Senq6dO3fKz89PF110kR588EFNnTr1rP48AAAAhhPTNK1e6o4bk5onc6UCxyp103RvEj8/aVyidVNSm6P9S1KKFB3HKnUAAAAA3Rim6e5PG0CHoqIib5dw3owePVqSVF5e7uVKgKGNawVwD9fKuWU2Nzl6qVur082TuVJhrtTY4P4k4ZFWD/XOoXpCkozAoH7fisHDtQK4h2sF6B/XCeAeX7xWEhISztlcrGgHAADAkGeaplRRJp3M6dRLPVcqO+X+KnXDT4pPdKxOn9jRSz2GVeoAAAAABoagHQAAAEOK2dwsFeXJPOlYpV6QIxXkSY317k8SFtERprc/j0+SERQ8WGUDAAAA8GEE7QAAAPAKa5V6ubOXevtqdZUWnd0qdVtKxyr12FGsUgcAAABw3hC0AwAAYNCZLc1SYX5HL3XHsxo8XKXu7KXuCNUTklmlDgAAAMDrCNoBAABwzpimKVWWSydzXUP1klOSaXdvEsNPGpfQsUrdEawrdjSr1AEAAAAMSQTtAAAAOCtmS7NUlG/1Ui/s6Kmuhjr3JwkLl2wTO7V+mWitUg9mlToAAACA4YOgHQAAAH2yVqmf7uilXpBrheolRR6sUjesVeqJKY6bkzpWqcexSh0AAADA8EfQDgAAACfzTEvHKvWCXGewrvpa9ycJDZeSUjqF6ilSwgRWqQMAAAAYsQjaAQAAfJBpmlJVhbVKvXOoXlIo2T1YpT42QbJNkGGb2NFLPW4Mq9QBAAAA+BSCdgAAgBHOWqV+suPmpCdzpMJcqc6TVephjh7qKVZP9aT2Xuohg1U2AAAAAAwbBO0AAAAjhGmaUnWFdDLXNVT3dJX6mPFWqJ6U0tFLfdRYVqkDAAAAQC8I2gEAAIYh88wZ6VS+zJO5jrYvOVJBjuer1BMdq9TbQ/WEZBkhoYNVNgAAAACMSATtAAAAQ5i1Sr3S0Us9tyNULy7wcJV6vNXyxbFSXYkp0uhxrFIHAAAAgHOAoB0AAGCIsFapd+qlXpArncyR6mrcnyQk1LWXui1FSpzAKnUAAAAAGEQE7QAAAOeZaZoyqyulkzmuoXpxgdTW5v5EY+KlpIkyElOsm5O291L38xus0gEAAAAAPSBoBwAAGERmc5NUlC+zME8qzFdlWZHO5ByTWVPl/iTBoZJtQscq9aSJUmKyjJCwQasbAAAAAOA+gnYAAIBzwGxtlUqKZBbmSoX5MovypMI8qbxEMk3ncS39TTQm3tn6xbBNlJImskodAAAAAIY4gnYAAAAPmHa7dLrUWqVekNuxWr24UGprdX+i4JBOvdQdobptAqvUAQAAAGAYImgHAADohVlTaa1OL7RWp5uFeVLRSam50f1J/PykcYkyEpIl2wRFTZmhgAmTVekfxCp1AAAAABghCNoBAIDPM5saOgL1TivVVVvt2USjxkoJyTISJ0iJE6zneJuMwEDnISGjR0uSjPLyc/gJAAAAAADeRNAOAAB8hnnmjFRSILMgTyrKk1mYb/VRP13q2UQRUR1BemKyjMQUK2APpe0LAAAAAPgignYAADDimHa7VF7sWKWe27FavbRIamtzf6LgkE4r1JNlJEyQbBOkyBgZhjFo9QMAAAAAhheCdgAAMGyZpilVV3b0T29/PnVSaml2fyJ/f6vFS0Jyp5XqE6RRY+mjDgAAAADoF0E7AAAYFsyGOkf/9Pa2L3lSYb5UX+vZRKPHuYTpRuIEaVyCjIDA/t8LAAAAAEAPCNoBAMCQYp5pkU6ddPRPz+3oo17p4c1Do2I6gvSEZBm2FGl8koyQ0EGpGwAAAADguwjaAQCAV5j2Nqn0lLN/ullorVRXySnJtLs/UUioFagnJEuJKTISHe1fIqMHr3gAAAAAADohaAcAAIPKNE2p8rTVP72ocx/1AulMi/sTBQRI8UkdQXp7H/W4MdyYFAAAAADgVQTtAADgnDHra7vcmDTfWqXeUO/+JIYhjYl3hunOQH3MeBkB/NMFAAAAADD08NMqAADwmNncLJ3Kd+2jXpQnVVV4NlFMnJQwQYZtQsdzfJKM4ODBKRwAAAAAgEFA0A4AAHpltrVJpUUyC6z+6e3PKiuWTNP9iULDHSvUu/RRD48cvOIBAAAAADhPCNoBAIDVR72irEvblzypuEBqbXV/osAgaXyXPuoJE6TYUfRRBwAAAACMWATtAAD4GLO2uqN/emGuzKJ8qTBPamp0fxLDTxo33grTEzr1UR8bL8PPf/CKBwAAAABgCCJoB/pgNjfJbGmWEUSvYADDj9nUKBXlWyvT258L86SaKs8mihtt9U93hOlGYrK1aj0waHAKBwAAAABgmCFoB/pgvr1Zpe+8ISMsXGZElBQZLUXGyIiKdr5WVLSMTq8VHsFqTgDnldl6RiopklmQ6xqol5d4NlF4ZPc+6gnJMsIiBqVuAAAAAABGCoJ2oC+11ZIks6FeaqiXSk9Z210Oc9k2/KSISCkqRop0hPCO14qMdoT0ju2oaCk4lL7FANxi2u3S6VLXPupF+VYf9bY29ycKCpLGJ8uwWf3T258VHcv/jwAAAAAAOAsE7UBf2lolf3/PAizTbgX07SF91+GuxwcGOUN4RcU4Vsc7QvhIx7YznI+SERA4kE8EYBgwTVOqrZIK8mQW5Tme86WifKm5yf2J/PykcYmdWr44+qiPHifDz2/wPgAAAAAAAD6GoB3og9+PH9aoX/ybzPo6nc7NtoKv2mqZNdU9vlZNtdRQ59lJzrRIFWXWQ24E82HhLivijd5a2ERGS2ERhGnAEGc2NjjaveRKhZ3avtTVeDbRqLHd276Ms8kI5Ms5AAAAAAAGG0E70A/Dz09GZJSM8TZpvM3a18fxZusZKyCrsVa1m7VVzteqrXIE8x3bamnxrKD2NjYlhdb5Op+767F+fh2r5SOjZXQO4SOjZXRqaaOoGBnBIZ7VAsBt5pkzUnFB90Dd8SWb2yKjO1anJyR3PIeGDUrdAAAAAACgfwTtwDlmBARKMaOsh/oJ5U3TagNRWy3VOFbId3rdfbvGak3jLrtdqq60HnJjtXxQsDN07+gv39FT3qW/fESUjAD+FwJ0ZdrbpLKS7n3USwqta9JdwSFWgG5L6QjUEydYX5ABAAAAAIAhhZQM8CLDMKSQUOsxJt7a18fxpt0u1df12rbG7NzCprZaaqz3rKCWZutGi6dLrfN1PX/X48MjO/WTd6yYd7a0iXHpNa+wcG6yiBHFNE2puqJ7H/VT+Z79pop/gBTfQx/1uDG0fgIAAAAAYJggaAeGEcPPT4qMsh7qO5SXHK0qantqW1PlCOZdt9V6xrOC6mutR3GBdb7O5+56rL9/pzY2MY7V8b30l4+IlhEc7FktwCAy6+u69FG3nj26J4NhSKPHWWF6wgTJ5ngel8BvhwAAAAAAMMzxkz0wghmBgVLcaOshN9rYNDV2hO7d+stXy+zU0kZ1NZLZLU7vXVubVFVhPeTGavng0N77yXfejoqWwqNk+Pu7XwvQC7OlWTpV0Knli7VSXVWnPZsoOrYjUE9MlpGYIiUkcR8EAAAAAABGKIJ2AJIcbWxCw6zH2ARrXx/Hm/Y2qa7W2V/euTre0c6mY9sRzjc1elZQc6NU1iiVFVvn63p+1+I7tbGJcayOj+5YHd+5t3xUtBRKGxtfZ7a1SaWnpCKrj7oVrOdb+zy5D0JomGv/9MQJUsIEGY7fOgEAAAAAAL6BoB3AWTH8/K2bpkbFWAFjP8ebLc3WzVzd7S/f1up+MaZprbCvq5FOnex/tbx/QPfe8lF9tLUJDHK/FgwppmlKleWdbkzqaPtyqsCzVkkBAdL4pI4g3WY9K240X9oAAAAAAACCdgDnhxEULI0aYz3kRhubxvpObWv66S9fV+tZMW2tVisQRzuQfoP5kFDnankrmO/UT759u72VTUSk9SUEzjuzrsalf7pZ5Fil7slNgQ1DGjPe2T/dSEyWElOkseNpTwQAAAAAAHpF0A5gyDEMQwqLsB7xida+Po4329qs1ewuIXznXvOdWtjUVkvNTZ4V1NRoPdxtYxMR1XNv+SjH6nnnavoYKSSUFdEeMpubpKKTzv7pzkC9usKziWJGdfRPT3S0f4lP4ka8AAAAAADAYwTtAIY9w9/fuvlkdKy13c/xZnNTR+jerW2No798+wr6umrrRq7uMs2OueXGavmAwI7Q3bk6vtN25/7ykdHWDW59hNnaKpUWddyY1PGs8hLPbsQbFt7RP73zDUrDIweveAAAAAAA4FMI2gH4HCM4RAoOkUaPs7b7ONa02zu1seneX75rr3k11HlWTOsZqaLcesiNYD403P3+8uERMvz8PKvHC0y7Xaooc237UpgrFRd61qs/MMi6MWlCskuwrpg4fmsAAAAAAAAMKoJ2AOiD4ecnhUdaj/E2a18fx5utZ6w2Ns62NVW99Jp3BPQtLZ4V1FhvPUqLrPN1PX/nDT+/jjY2UTGO3vLR3bfb29sEhwx6IG3WVFmr04vyXW5QquZG9yfx85PGJnSsUG/voz5mHP3xAQAAAACAVxC0A8A5ZAQEWr2/Y0ZZ230ca5qm1S++Uw/5rv3kXbdrJNPufjF2u/Xe9nC76/m7Hh8U5NqmpnPbmq795SOiZQT0/leI2dTguCFpvmvbF0dLHbfFjem0Oj3Zavsy3iYjMMizeQAAAAAAAAYRQTsAeIlhGFJIqPUYE2/t6+N4026X6ut6bVvj2mu+2lr57omWFul0qfWQG21swiJc2tbUjB6rtspytWV/45zDbRGRUmKK1fbF5uijnpAsIyzcs3kAAAAAAAC8gKAdAIYJw89PioyyHnLjpq9nzri0qTE7tbCxgnnXbbWe8ayghjrrUVwoSXKr+UtQsBWgO9u+OPqoR8XQRx0AAAAAAAxbBO0AMEIZgYFS3GjrITfa2DQ1doTu3frLV1v91dvD+boayey2xr2Dv780LrF7H/VRY4fFDVoBAAAAAAA8QdAOALBWk4eGWY+xCda+Po437W1SXa2zv7xZW60Is01GZLTqouKk+ESrXz0AAAAAAIAPIGgHAHjM8POXomKsR+IEGZLCRlsr5+vLy71bHAAAAAAAwHnG7+8DAAAAAAAAADAABO0AAAAAAAAAAAwAQTsAAAAAAAAAAANA0A4AAAAAAAAAwAAQtAMAAAAAAAAAMAAE7QAAAAAAAAAADABBOwAAAAAAAAAAAxDg7QKGqtbWVqWnpysjI0PFxcUKDw/X5ZdfriVLlmjs2LEez5ebm6s333xTR44cUUtLi2w2m+bPn6958+bJMAyXY1944QVlZGT0O+d1112nlStXuuxbu3atjhw50ut7XnrpJUVFRXlcPwAAAAAAAACgZwTtPWhoaNAzzzyjo0ePatq0aUpNTVV1dbUyMzO1e/durV69WlOnTnV7vqysLP3hD39QaGio5syZo4iICB0+fFgbNmzQvn379NBDDykgoOM/xezZs5WYmNjrfDk5Odq1a5eio6N7HA8PD9ftt9/e41hISIjbdQMAAAAAAAAA+kfQ3oMXX3xRR48e1e23367ly5c7999222167LHHtG7dOq1bt05xcXH9zpWbm6v169crIiJCv/vd7zR69Gjn2MaNG5Wenq7Nmzfrnnvuce6fOXOmZs6c2eN8jY2N+uUvf6lx48bpjjvu6PGYsLAwLV682N2PCwAAAAAAAAAYAHq0d5Gbm6usrCxFRUXpe9/7nstYfHy87rzzTtXV1Wn79u1uzbd582a1trbqu9/9rkvILknf//73FRUVpR07dqimpsat+V566SVVVFTokUceUVhYmHsfCgAAAAAAAAAwaAjau9i1a5ckac6cOS7tXNqlpaXJz8/PeVxfmpubtW/fPvn7+ystLa3beEBAgObMmaPW1lZ9/vnn/c6XmZmpTz75RHfddZcmTpzY63FtbW0qLS1VbW1tv3MCAAAAAAAAAAaG1jFdZGdnS5KmTZvW43h0dLRsNpvy8/NVVVWlmJiYXufKy8tTW1ubkpOTe+2nPm3aNO3cuVPZ2dm64YYbep2roqJCL730kiZPnqxbbrmlz89QUVGhBx98UJLVRuaSSy7RLbfcounTp/f5vs5Wr17d4/5nn31Wkrqtzh/J2r9w8aXPDJwNrhXAPVwrgHu4VgD3cK0A/eM6AdzDtTIwBO1dVFZWSpJiY2N7PSY2NtatoN3duTof25sNGzaooaFBDzzwgPz8ev9FhGXLlqmmpkYtLS2qqKjQ8ePH9cUXX+iLL77Qvffeq1tvvbXP8wAAAAAAAAAAPDOigvaVK1eqrKzMo/dMmjRJzzzzjHO7ublZkhQREdHre9rHmpqa+pzbk7naj+1JRkaG9u/frxtuuEGTJk3q85xTp07tti8nJ0dr167VK6+8oiuvvFLjx4/vcw6pY+V6b8rLy/udY6Ro/xbPlz4zcDa4VgD3cK0A7uFaAdzDtQL0j+sEcI8vXisJCQnnbK4RFbTfddddamxs9Og9XVu6hISESJLq6up6fU/7WPuxvfFkruDg4B7H6+vrtWnTJgUGBmrJkiV9nq83EydO1E033aStW7dq9+7dWrx48VnNAwAAAAAAAADobkQF7XPnzh3wHLGxscrLy+uzlYs7LWE6j7szV1xcXI/jW7duVW1trRYsWKBRo0b1eb6+TJkyRZJUWlp61nMAAAAAAAAAALrrvdm3j2pvzXLo0KEexysrK1VQUKBRo0b1eoPTdhMmTJC/v78KCgp6DdsPHjzoct7OWlpa9P7778swjH5vgNqf9jY3QUFBA5oHAAAAAAAAAOCKoL2LOXPmSJKysrLU0tLSbTwjI0N2u915XF+CgoI0a9Ys2e12ffzxx93GW1palJWVpcDAQKWmpnYbP3LkiOrr6zV58mS3+qoXFRXpxIkTstvt3ca++uorST0H+gAAAAAAAACAs0fQ3kVycrLS0tJUV1enV1991WWsoKBAW7duVWRkpBYtWuQy9tRTT2nVqlVav369y/6lS5cqICBA27ZtU3FxsXO/aZrauHGj6uvrtWjRoh5vmJqdnS2po+1Lf7Zu3ao1a9Zo7969LvtPnDihDz74QFFRUT0G+gAAAAAAAACAszeierSfKw888IDKy8uVnp6unJwcTZs2TVVVVcrMzJQkPfroo4qJiXF5T0lJicrKyrrtT05O1sqVK7V+/XqtWbNGaWlpioyM1MGDB3Xs2DFdffXVvd7ktKKiQlLHHX/7s3jxYv3zn//UunXrlJqaKpvNppKSEu3atUumaWrFihX93sAVAAAAAAAAAOAZgvYehIWF6YknnlB6ero++ugjbdu2TWFhYUpNTdXSpUs1duxYj+ZLS0tTYmKi3njjDWdLGpvNphUrVmjevHkyDKPH97W3rgkLC3PrPAkJCVq3bp22bNmiL7/8Ul988YWCgoI0Y8YM3XHHHbr44os9qhsAAAAAAAAA0D/DNE3T20Vg+CkqKvJ2CedN+28UlJeXe7kSYGjjWgHcw7UCuIdrBXAP1wrQP64TwD2+eK0kJCScs7no0Q4AAAAAAAAAwAAQtAMAAAAAAAAAMAAE7QAAAAAAAAAADAA92gEAAAAAAAAAGABWtAMAAAAAAAAAMAAE7UA/Vq9erdWrV3u7DGDI41oB3MO1AriHawVwD9cK0D+uE8A9XCsDQ9AOAELk3i0AABKYSURBVAAAAAAAAMAAELQDAAAAAAAAADAABO0AAAAAAAAAAAwAQTsAAAAAAAAAAANA0A4AAAAAAAAAwAAYpmma3i4CAAAAAAAAAIDhihXtAAAAAAAAAAAMAEE7AAAAAAAAAAADQNAOAAAAAAAAAMAAELQDAAAAAAAAADAABO0AAAAAAAAAAAwAQTsAAAAAAAAAAANA0A4AAAAAAAAAwAAEeLsAYChqamrStm3btGfPHpWUlKitrU1RUVG6+OKLdeedd2rChAneLhEYksrLy7VmzRpVV1dr/fr1Gjt2rLdLAoaEZcuW9TqWlJSk559//jxWAwx9VVVV2rJli/bu3avKykpFRkbqggsu0B133KFJkyZ5uzzAazZv3qw33nij3+OmTp2qtWvXDn5BwBBXWVmp119/XQcOHFBlZaWCg4N1wQUXaOHChbriiiu8XR4wZOzdu1dvvfWWsrOzZZqmbDab5s+fr3nz5skwDG+XN2wQtAM9ePbZZ3X48GHNmDFDs2bNkmEYOnHihD777DMdOHBAzz33nMaNG+ftMoEhpbm5Wc8995yqq6u9XQowJE2cOFGzZ8/utj8qKsoL1QBDV3Z2tp5++mnV19dr1qxZ+ta3vqWamhplZmY6/x02fvx4b5cJeMWll16qoKCgXsdLS0v1/vvvKzo6+jxWBQxNxcXFeuKJJ1RZWakZM2Zo7ty5qqqq0q5du3TgwAHdd999WrhwobfLBLxuy5Yt+vvf/67Q0FDNnTtXYWFh+uabb7RhwwYdOHBAq1atImx3E0E70EV+fr6++eYbXXvttfr5z3/uMrZ+/Xp9/PHH+uCDD3TPPfd4qUJg6DFNUy+88ILy8vI0fvx4nTp1ytslAUNOcnKyFi9e7O0ygCGttrZWzz77rBobG/X4449r+vTpzrHU1FS99957Ki0tJWiHz5oyZYqmTJnS41hbW5ueeOIJRURE6Ac/+MF5rgwYel599VVVVlbq3nvv1a233urc/93vfle/+tWv9Oqrr+r6669XWFiYF6sEvOv48eN67bXXFBYWpmeeeUbx8fHOsddff12vv/66LrnkEt18881erHL4oEc70EVycrJeeeWVbiG7JKWkpEiSWltbz3NVwND25ptv6rPPPtPy5ct10UUXebscAMAwtX37dlVWVurmm292CdklayXvo48+qssuu8xL1QFD2+uvv65jx47pwQcf1OjRo71dDuB1J0+elCR9+9vfdtk/btw4TZ06VS0tLSosLPRGacCQ8dlnn8k0Tc2fP98lZJekO++8U+Hh4Xrrrbdkt9u9VOHwQtAOuKmpqUkZGRkyDEOpqaneLgcYMvbs2aPXX39dc+fO1W233ebtcoAhq7GxUeXl5WpoaPB2KcCQlZmZKUlasGCBlysBhpejR49q69atuummmzRz5kxvlwMMCYmJiZKkr776ymV/c3OzcnNzZRgGX0rB57X/bBIbG9ttzM/PT2FhYSovL+dLKTfROgboRUtLiyoqKlRbW6u8vDy99dZbqq6u1kMPPdTrr2sCviY/P1/r16/X5MmT9dOf/tTb5QBD2p49e7Rnzx5J1j9kr7jiCi1evLjbyhHAV1VXV6usrEzjxo1zXhetra2qrq5WeHi4QkJCvFwhMDQ1NTXphRdeUFxcHO0tgU7uueceff3111q/fr3uvvtuXXTRRaqoqNCbb76psrIy3XLLLT2Gi4AvsdlskqTPP/9c3/nOd1x6sX/55ZcqKyuTJOXk5CgpKckrNQ4nBO1AL44ePap///d/d26PGjVKDz30ECtEAIfa2lo999xzCg0N1S9+8Ys+b8wF+LpHHnlEdrtdzc3NKisr06FDh/Thhx8qMzNTjz32GF/gApIqKyslSQkJCaqvr9df//pXffrpp2pubpZhGJo+fbp+9KMfOX8gBGDZtGmTSkpK9Itf/IIvpIBOEhIS9PTTT+uxxx7TSy+95NxvGIbuvfde3XLLLV6sDhgarr/+em3fvl2HDx/Ws88+q4ULFyoqKkpff/21XnvtNV1wwQU6fvy4amtrvV3qsOC/du3atd4uAhiKQkJCdOGFF+rKK69USkqKSkpKlJ6eriNHjuiqq64iVIRPa2tr07PPPqvCwkL9+te/dgk9Pv/8c+Xl5WnhwoUKDw/3YpXA0GGz2ZSUlKSJEydq2rRp+va3v624uDjt3r1bR44c0c033+yyegTwRcXFxfrHP/6h+Ph47dixQ+Xl5br11lt1zTXXyDAM7d+/X5mZmUpLS+PGdYDDkSNH9PLLL+vSSy/V3Xff7e1ygCGlpKRETz75pGpra7VgwQItWLBAkyZN0qlTp3Ts2DHZbDZ+sxA+LzAwULNmzVJOTo4OHTqkjz/+WO+9956++eYbLVmyRKmpqcrMzNQll1yiSy65xNvlDnmsaAd6ER0drWuuuca5fccdd+iPf/yjMjIy9Morr+hf/uVfvFgd4F1//vOfdfjwYd15552KjIxUcXGxc6yxsVGSVF5eLrvdrri4OL6YAnpwww036B//+Ie++eYbHT9+nBsJw+e1/12xf/9+TZw4Uf/2b//m3HfjjTdq06ZN2rFjh7Zv364f/ehH3iwVGBLa2tr0pz/9SaZpErIDXdjtdq1bt06VlZVau3atLr74YufYd77zHf3617/W73//ez399NNKSUnxXqHAEBAfH6+nnnpKBQUFKi4uVkREhCZPnqzAwEB9+OGHkqTg4GAvVzk8cDNUwE1+fn66//77FRYWpoyMDO64DJ/2xRdfSJLefPNN/fznP3d5tPegXrt2rX7+85/r2LFj3iwVGNLaW8a09z4EfFlUVJTz9d13393tS9qbb75ZktXeD4D0wQcfqLCwUFdccYUmT57s7XKAIWXv3r3Ky8vTdddd5xKyS1JYWJiWLVumM2fO6K233vJShcDQY7PZNGvWLE2ZMkWBgYGSpBMnTkjq+Wap6I4V7YAHQkJClJiYqGPHjqmmpkYxMTHeLgnwip/85Cdqbm7ucez//u//dPjwYf3kJz9RVFQUN0wB+tD+GyDt/5AFfNno0aMVFRWlmpqaHn+VPzo6WpJ140cAUnp6uiTRZxroQUFBgST1ulq9vfVlbm7ueaoIGH7sdrv27dsnSXyh6yaCdqCL5uZm1dXVKTQ0tFv/T9M0VVZWpuDgYEVERHipQsD7rrjiil7H2le7X3755Ro7duz5KgkYsrKzsxUUFNTtBo6maerrr7+WJE2aNMkbpQFDzsyZM/XRRx8pLy+vW9h+6tQpSaKfLiCpqKhIRUVFio6O1owZM7xdDjDkREZGSuoI3Ltq/zslNDT0vNUEDDdZWVkqLy/XpEmTNG7cOG+XMyzQOgbo4quvvtK//uu/6r/+67+6jb3zzjuqqqrS7NmzFRDA91QAgP49//zzeuyxx1RRUeGyf+fOncrPz9cVV1yh0aNHe6k6YGhZtGiRAgIC9Ne//lWVlZXO/a2trfr73/8uSbr++uu9VB0wdGRnZ0uyWpBxM22gu5kzZyowMFAffPCBDh486DJWVVXl/Dvlqquu8kZ5wJBx+vRpLV++XE8++aRLi+RTp07pz3/+syTprrvu8lZ5ww5JIdDF9OnTNWnSJO3Zs0e/+tWvNH36dPn7++v48eM6dOiQkpKSdO+993q7TADAMPH9739f//mf/6lHHnlEc+bMUVRUlE6cOKEDBw4oOjpa999/v7dLBIaMpKQk/fSnP9Uf//hHPfroo7rmmmsUHh6u/fv3Ky8vT3PmzNHs2bO9XSbgde1f3vJFLdCz2NhYPfDAA/rjH/+op59+WldeeaWSk5NVWVmpPXv2qL6+XtOnT6f1EnzeqFGjNGPGDO3du1ePP/64Lr30UpWXl2vXrl06c+aMli9frssvv9zbZQ4bBO1AFwEBAfrtb3+rLVu26PPPP1d6eroMw1B8fLyWLl2qRYsWKSQkxNtlAgCGidmzZ2vs2LH63//9X+3fv19VVVWKjIzUvHnztHTpUkISoIvrrrtOCQkJ2rJli3bt2qXm5maNHz9e9957rxYuXOjt8oAhof1eObS9AHp3/fXXa8yYMdqxY4eOHTumffv2KSgoSAkJCUpLS9PNN9/Mb6oDkh5++GFt375dmZmZ2rFjh4KDg3XZZZfptttu05QpU7xd3rBimKZpersIAAAAAAAAAACGK3q0AwAAAAAAAAAwAATtAAAAAAAAAAAMAEE7AAAAAAAAAAADQNAOAAAAAAAAAMAAELQDAAAAAAAAADAABO0AAAAAAAAAAAwAQTsAAAAAAAAAAANA0A4AAAAAAAAAwAAQtAMAAAAAAAAAMAAE7QAAAAAAAAAADABBOwAAAAAAAAAAA0DQDgAAAGBYOnPmTK9jLS0t57ESAAAA+DqCdgAAAADDSktLizZs2KDf/OY3amho6DZumqYef/xx/cd//Ieys7O9UCEAAAB8DUE7AAAAgEG3efNmLVu2TGvXrh3wXPX19Tpw4ICys7P1/PPPy263u4x/+umnys3N1YEDB2QYxoDPBwAAAPSHoB0AAADAsBIbG6tf//rXCg0N1fHjx5Wbm+sca2ho0CuvvCJJuu222zRx4kQvVQkAAABfYpimaXq7CAAAAAAj2+bNm/XGG2/IMAwFBAT0eezDDz+sWbNmObf/+7//WwcPHux2XE1Njfz9/RUeHu7c19LSourqaklSXFyc/P39Xd4zf/58LV68eCAfBQAAAOim73/hAgAAAMA5ZJpmnzcxldStFUx1dbXKysp6Pb6nPu2SVFFR0W1ffX29G1UCAAAAniFoBwAAAHDeTJ061eM+7b/85S/7HC8sLNTDDz8syVo5DwAAAJxv9GgHAAAAAAAAAGAAWNEOAAAAYFjYsWOH3n///W77W1tbna9XrVrV43tvvfVW3XjjjYNWGwAAAHwbQTsAAACAc2bZsmV9jh85cqTXY6Kjo/WnP/2p1/dWV1erqKioz/l7G6+rq+vzfQAAAMBAELQDAAAAOOdiY2MVEODejxstLS2qrq7u97jly5dr+fLl3fbTox0AAADeRtAOAAAA4Jz77W9/q8TERLeOPXz4sJ588slBrggAAAAYPATtAAAAAIasF154QRkZGW4f31/rGklauHCh7rvvvgFUBQAAALgiaAcAAAAwZPn7+yswMNBl35kzZ5xjfn5+ZzUnAAAAcC4RtAMAAAAYslasWKEVK1Y4twsKCvTII4/IMAz94Q9/0OjRo71YHQAAAGAhaAcAAABwzrXfnPRc27lzpyTpsssuU25urh566CG33/vjH/9YN9xww6DUBQAAAN9G0A4AAADgnOna5sUTQUFBfY7X1NTo448/liTddNNNamtrc7aRcUdbW9tZ1wYAAAD0xTBN0/R2EQAAAADQn5dfflnvvPOOEhMT9fzzz/fYn/2VV17Rtm3bdN1112nlypVeqBIAAAC+yPM7BwEAAABAF21tbVq7dq127Njhssq8vLxcFRUVLscWFxfro48+ctmXk5OjDRs29LpCPT8/X++9954kadmyZWd1E1QAAABgsPCvUwAAAAAD9u677+rIkSN65ZVXVFZWJknaunWrfvazn+ntt992HldTU6OHH35YGzZsUGFhoXP/pk2b9OGHH+pvf/tbt7lramq0bt06tba26oorrtDs2bMH/wMBAAAAHiBoBwAAADAgVVVV2rx5sySrd3pCQoIkacqUKZKkPXv2OI+NiorSrFmzZLfb9dprrzn333///QoICNDbb7+to0ePOvdXVFToySefVHFxscaMGaOf/exn5+MjAQAAAB7hZqgAAAAABuRPf/qT6uvrFRMTo6VLlzr3X3TRRYqIiFBJSYny8/OVnJwsSVq0aJF2796t3bt3q6SkROPGjZPNZtNtt92mLVu26IUXXtC6desUHBys999/XydPnlRcXJwef/xxRUdH67777lNDQ0OfNWVkZCgjI6PHseeee04pKSnn7PMDAAAABO0AAAAAzprdbteFF16oL7/8Uj/84Q8VHh7uHPPz89Pll1+ukpIS1dXVOff///buUMVCIArA8BFuMNgcLHaTj2G0GHxgX0eMgnFu27Jl2bOwXPi+eMJw6vwMzDRNsa5rzPMcwzB8zbdti+M4om3buK4rxnGMfd+j1hrLskTf9xERUUqJ53l+vfPr5RoEAMDfamqt9b+XAAAAPtt939F13bd5rTWapvnxOed5RinFZ6cAAHwUoR0AAAAAABI8EwEAAAAAgAShHQAAAAAAEoR2AAAAAABIENoBAAAAACBBaAcAAAAAgAShHQAAAAAAEoR2AAAAAABIENoBAAAAACBBaAcAAAAAgAShHQAAAAAAEoR2AAAAAABIENoBAAAAACBBaAcAAAAAgAShHQAAAAAAEt7COKi0Y2+rtAAAAABJRU5ErkJgg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9602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3823" y="135087"/>
            <a:ext cx="10515600" cy="1325563"/>
          </a:xfrm>
        </p:spPr>
        <p:txBody>
          <a:bodyPr/>
          <a:lstStyle/>
          <a:p>
            <a:r>
              <a:rPr lang="ja-JP" altLang="en-US">
                <a:latin typeface="メイリオ"/>
                <a:ea typeface="メイリオ"/>
              </a:rPr>
              <a:t>2. 仮説の構築</a:t>
            </a:r>
            <a:endParaRPr kumimoji="1" lang="ja-JP" altLang="en-US"/>
          </a:p>
        </p:txBody>
      </p:sp>
      <p:grpSp>
        <p:nvGrpSpPr>
          <p:cNvPr id="107" name="図形グループ 106"/>
          <p:cNvGrpSpPr/>
          <p:nvPr/>
        </p:nvGrpSpPr>
        <p:grpSpPr>
          <a:xfrm>
            <a:off x="972672" y="1466151"/>
            <a:ext cx="9188646" cy="5074699"/>
            <a:chOff x="972672" y="1466151"/>
            <a:chExt cx="9188646" cy="5074699"/>
          </a:xfrm>
        </p:grpSpPr>
        <p:grpSp>
          <p:nvGrpSpPr>
            <p:cNvPr id="102" name="図形グループ 101"/>
            <p:cNvGrpSpPr/>
            <p:nvPr/>
          </p:nvGrpSpPr>
          <p:grpSpPr>
            <a:xfrm>
              <a:off x="972672" y="1466151"/>
              <a:ext cx="9188646" cy="5074699"/>
              <a:chOff x="972672" y="1466151"/>
              <a:chExt cx="9188646" cy="5074699"/>
            </a:xfrm>
          </p:grpSpPr>
          <p:grpSp>
            <p:nvGrpSpPr>
              <p:cNvPr id="68" name="図形グループ 67"/>
              <p:cNvGrpSpPr/>
              <p:nvPr/>
            </p:nvGrpSpPr>
            <p:grpSpPr>
              <a:xfrm>
                <a:off x="1964595" y="3103984"/>
                <a:ext cx="5443409" cy="3436866"/>
                <a:chOff x="1612384" y="2154965"/>
                <a:chExt cx="5443409" cy="3436866"/>
              </a:xfrm>
            </p:grpSpPr>
            <p:grpSp>
              <p:nvGrpSpPr>
                <p:cNvPr id="69" name="図形グループ 68"/>
                <p:cNvGrpSpPr/>
                <p:nvPr/>
              </p:nvGrpSpPr>
              <p:grpSpPr>
                <a:xfrm>
                  <a:off x="1612384" y="2380395"/>
                  <a:ext cx="1068883" cy="1343080"/>
                  <a:chOff x="3053257" y="2364368"/>
                  <a:chExt cx="1068883" cy="1343080"/>
                </a:xfrm>
              </p:grpSpPr>
              <p:grpSp>
                <p:nvGrpSpPr>
                  <p:cNvPr id="88" name="図形グループ 87"/>
                  <p:cNvGrpSpPr>
                    <a:grpSpLocks noChangeAspect="1"/>
                  </p:cNvGrpSpPr>
                  <p:nvPr/>
                </p:nvGrpSpPr>
                <p:grpSpPr>
                  <a:xfrm>
                    <a:off x="3053257" y="2364368"/>
                    <a:ext cx="1068883" cy="1343080"/>
                    <a:chOff x="2670637" y="3133166"/>
                    <a:chExt cx="1440000" cy="1809395"/>
                  </a:xfrm>
                </p:grpSpPr>
                <p:sp>
                  <p:nvSpPr>
                    <p:cNvPr id="91" name="正方形/長方形 90"/>
                    <p:cNvSpPr/>
                    <p:nvPr/>
                  </p:nvSpPr>
                  <p:spPr>
                    <a:xfrm rot="18900000">
                      <a:off x="2670637" y="3133166"/>
                      <a:ext cx="1440000" cy="1439999"/>
                    </a:xfrm>
                    <a:prstGeom prst="rect">
                      <a:avLst/>
                    </a:prstGeom>
                    <a:solidFill>
                      <a:schemeClr val="bg1"/>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五角形 12"/>
                    <p:cNvSpPr/>
                    <p:nvPr/>
                  </p:nvSpPr>
                  <p:spPr>
                    <a:xfrm rot="10800000">
                      <a:off x="3114758" y="4512431"/>
                      <a:ext cx="544929" cy="430130"/>
                    </a:xfrm>
                    <a:custGeom>
                      <a:avLst/>
                      <a:gdLst>
                        <a:gd name="connsiteX0" fmla="*/ 2 w 1898073"/>
                        <a:gd name="connsiteY0" fmla="*/ 653516 h 1710932"/>
                        <a:gd name="connsiteX1" fmla="*/ 949037 w 1898073"/>
                        <a:gd name="connsiteY1" fmla="*/ 0 h 1710932"/>
                        <a:gd name="connsiteX2" fmla="*/ 1898071 w 1898073"/>
                        <a:gd name="connsiteY2" fmla="*/ 653516 h 1710932"/>
                        <a:gd name="connsiteX3" fmla="*/ 1535572 w 1898073"/>
                        <a:gd name="connsiteY3" fmla="*/ 1710928 h 1710932"/>
                        <a:gd name="connsiteX4" fmla="*/ 362501 w 1898073"/>
                        <a:gd name="connsiteY4" fmla="*/ 1710928 h 1710932"/>
                        <a:gd name="connsiteX5" fmla="*/ 2 w 1898073"/>
                        <a:gd name="connsiteY5" fmla="*/ 653516 h 1710932"/>
                        <a:gd name="connsiteX0" fmla="*/ 0 w 1551705"/>
                        <a:gd name="connsiteY0" fmla="*/ 653516 h 1710928"/>
                        <a:gd name="connsiteX1" fmla="*/ 949035 w 1551705"/>
                        <a:gd name="connsiteY1" fmla="*/ 0 h 1710928"/>
                        <a:gd name="connsiteX2" fmla="*/ 1551705 w 1551705"/>
                        <a:gd name="connsiteY2" fmla="*/ 611952 h 1710928"/>
                        <a:gd name="connsiteX3" fmla="*/ 1535570 w 1551705"/>
                        <a:gd name="connsiteY3" fmla="*/ 1710928 h 1710928"/>
                        <a:gd name="connsiteX4" fmla="*/ 362499 w 1551705"/>
                        <a:gd name="connsiteY4" fmla="*/ 1710928 h 1710928"/>
                        <a:gd name="connsiteX5" fmla="*/ 0 w 1551705"/>
                        <a:gd name="connsiteY5" fmla="*/ 653516 h 1710928"/>
                        <a:gd name="connsiteX0" fmla="*/ 0 w 1205341"/>
                        <a:gd name="connsiteY0" fmla="*/ 653516 h 1710928"/>
                        <a:gd name="connsiteX1" fmla="*/ 602671 w 1205341"/>
                        <a:gd name="connsiteY1" fmla="*/ 0 h 1710928"/>
                        <a:gd name="connsiteX2" fmla="*/ 1205341 w 1205341"/>
                        <a:gd name="connsiteY2" fmla="*/ 611952 h 1710928"/>
                        <a:gd name="connsiteX3" fmla="*/ 1189206 w 1205341"/>
                        <a:gd name="connsiteY3" fmla="*/ 1710928 h 1710928"/>
                        <a:gd name="connsiteX4" fmla="*/ 16135 w 1205341"/>
                        <a:gd name="connsiteY4" fmla="*/ 1710928 h 1710928"/>
                        <a:gd name="connsiteX5" fmla="*/ 0 w 1205341"/>
                        <a:gd name="connsiteY5" fmla="*/ 653516 h 1710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5341" h="1710928">
                          <a:moveTo>
                            <a:pt x="0" y="653516"/>
                          </a:moveTo>
                          <a:lnTo>
                            <a:pt x="602671" y="0"/>
                          </a:lnTo>
                          <a:lnTo>
                            <a:pt x="1205341" y="611952"/>
                          </a:lnTo>
                          <a:lnTo>
                            <a:pt x="1189206" y="1710928"/>
                          </a:lnTo>
                          <a:lnTo>
                            <a:pt x="16135" y="1710928"/>
                          </a:lnTo>
                          <a:lnTo>
                            <a:pt x="0" y="653516"/>
                          </a:lnTo>
                          <a:close/>
                        </a:path>
                      </a:pathLst>
                    </a:custGeom>
                    <a:solidFill>
                      <a:schemeClr val="bg1"/>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9" name="円/楕円 88"/>
                  <p:cNvSpPr>
                    <a:spLocks noChangeAspect="1"/>
                  </p:cNvSpPr>
                  <p:nvPr/>
                </p:nvSpPr>
                <p:spPr>
                  <a:xfrm>
                    <a:off x="3282212" y="2751798"/>
                    <a:ext cx="234573" cy="23457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p:cNvSpPr>
                    <a:spLocks noChangeAspect="1"/>
                  </p:cNvSpPr>
                  <p:nvPr/>
                </p:nvSpPr>
                <p:spPr>
                  <a:xfrm>
                    <a:off x="3687521" y="2746517"/>
                    <a:ext cx="234573" cy="23457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0" name="図形グループ 69"/>
                <p:cNvGrpSpPr/>
                <p:nvPr/>
              </p:nvGrpSpPr>
              <p:grpSpPr>
                <a:xfrm>
                  <a:off x="1612384" y="3783991"/>
                  <a:ext cx="1068883" cy="1807840"/>
                  <a:chOff x="3047531" y="3967753"/>
                  <a:chExt cx="1068883" cy="1807840"/>
                </a:xfrm>
              </p:grpSpPr>
              <p:grpSp>
                <p:nvGrpSpPr>
                  <p:cNvPr id="81" name="図形グループ 80"/>
                  <p:cNvGrpSpPr/>
                  <p:nvPr/>
                </p:nvGrpSpPr>
                <p:grpSpPr>
                  <a:xfrm>
                    <a:off x="3047531" y="3967753"/>
                    <a:ext cx="1068883" cy="1807840"/>
                    <a:chOff x="3041667" y="3920364"/>
                    <a:chExt cx="1068883" cy="1807840"/>
                  </a:xfrm>
                </p:grpSpPr>
                <p:grpSp>
                  <p:nvGrpSpPr>
                    <p:cNvPr id="83" name="図形グループ 82"/>
                    <p:cNvGrpSpPr>
                      <a:grpSpLocks noChangeAspect="1"/>
                    </p:cNvGrpSpPr>
                    <p:nvPr/>
                  </p:nvGrpSpPr>
                  <p:grpSpPr>
                    <a:xfrm>
                      <a:off x="3041667" y="4322370"/>
                      <a:ext cx="1068883" cy="1405834"/>
                      <a:chOff x="2655024" y="3031062"/>
                      <a:chExt cx="1440000" cy="1893940"/>
                    </a:xfrm>
                  </p:grpSpPr>
                  <p:sp>
                    <p:nvSpPr>
                      <p:cNvPr id="86" name="正方形/長方形 85"/>
                      <p:cNvSpPr/>
                      <p:nvPr/>
                    </p:nvSpPr>
                    <p:spPr>
                      <a:xfrm rot="18900000">
                        <a:off x="2655024" y="3031062"/>
                        <a:ext cx="1440000" cy="1440001"/>
                      </a:xfrm>
                      <a:prstGeom prst="rect">
                        <a:avLst/>
                      </a:prstGeom>
                      <a:solidFill>
                        <a:schemeClr val="bg1"/>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五角形 12"/>
                      <p:cNvSpPr/>
                      <p:nvPr/>
                    </p:nvSpPr>
                    <p:spPr>
                      <a:xfrm rot="10800000">
                        <a:off x="3105368" y="4494872"/>
                        <a:ext cx="544929" cy="430130"/>
                      </a:xfrm>
                      <a:custGeom>
                        <a:avLst/>
                        <a:gdLst>
                          <a:gd name="connsiteX0" fmla="*/ 2 w 1898073"/>
                          <a:gd name="connsiteY0" fmla="*/ 653516 h 1710932"/>
                          <a:gd name="connsiteX1" fmla="*/ 949037 w 1898073"/>
                          <a:gd name="connsiteY1" fmla="*/ 0 h 1710932"/>
                          <a:gd name="connsiteX2" fmla="*/ 1898071 w 1898073"/>
                          <a:gd name="connsiteY2" fmla="*/ 653516 h 1710932"/>
                          <a:gd name="connsiteX3" fmla="*/ 1535572 w 1898073"/>
                          <a:gd name="connsiteY3" fmla="*/ 1710928 h 1710932"/>
                          <a:gd name="connsiteX4" fmla="*/ 362501 w 1898073"/>
                          <a:gd name="connsiteY4" fmla="*/ 1710928 h 1710932"/>
                          <a:gd name="connsiteX5" fmla="*/ 2 w 1898073"/>
                          <a:gd name="connsiteY5" fmla="*/ 653516 h 1710932"/>
                          <a:gd name="connsiteX0" fmla="*/ 0 w 1551705"/>
                          <a:gd name="connsiteY0" fmla="*/ 653516 h 1710928"/>
                          <a:gd name="connsiteX1" fmla="*/ 949035 w 1551705"/>
                          <a:gd name="connsiteY1" fmla="*/ 0 h 1710928"/>
                          <a:gd name="connsiteX2" fmla="*/ 1551705 w 1551705"/>
                          <a:gd name="connsiteY2" fmla="*/ 611952 h 1710928"/>
                          <a:gd name="connsiteX3" fmla="*/ 1535570 w 1551705"/>
                          <a:gd name="connsiteY3" fmla="*/ 1710928 h 1710928"/>
                          <a:gd name="connsiteX4" fmla="*/ 362499 w 1551705"/>
                          <a:gd name="connsiteY4" fmla="*/ 1710928 h 1710928"/>
                          <a:gd name="connsiteX5" fmla="*/ 0 w 1551705"/>
                          <a:gd name="connsiteY5" fmla="*/ 653516 h 1710928"/>
                          <a:gd name="connsiteX0" fmla="*/ 0 w 1205341"/>
                          <a:gd name="connsiteY0" fmla="*/ 653516 h 1710928"/>
                          <a:gd name="connsiteX1" fmla="*/ 602671 w 1205341"/>
                          <a:gd name="connsiteY1" fmla="*/ 0 h 1710928"/>
                          <a:gd name="connsiteX2" fmla="*/ 1205341 w 1205341"/>
                          <a:gd name="connsiteY2" fmla="*/ 611952 h 1710928"/>
                          <a:gd name="connsiteX3" fmla="*/ 1189206 w 1205341"/>
                          <a:gd name="connsiteY3" fmla="*/ 1710928 h 1710928"/>
                          <a:gd name="connsiteX4" fmla="*/ 16135 w 1205341"/>
                          <a:gd name="connsiteY4" fmla="*/ 1710928 h 1710928"/>
                          <a:gd name="connsiteX5" fmla="*/ 0 w 1205341"/>
                          <a:gd name="connsiteY5" fmla="*/ 653516 h 1710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5341" h="1710928">
                            <a:moveTo>
                              <a:pt x="0" y="653516"/>
                            </a:moveTo>
                            <a:lnTo>
                              <a:pt x="602671" y="0"/>
                            </a:lnTo>
                            <a:lnTo>
                              <a:pt x="1205341" y="611952"/>
                            </a:lnTo>
                            <a:lnTo>
                              <a:pt x="1189206" y="1710928"/>
                            </a:lnTo>
                            <a:lnTo>
                              <a:pt x="16135" y="1710928"/>
                            </a:lnTo>
                            <a:lnTo>
                              <a:pt x="0" y="653516"/>
                            </a:lnTo>
                            <a:close/>
                          </a:path>
                        </a:pathLst>
                      </a:custGeom>
                      <a:solidFill>
                        <a:schemeClr val="bg1"/>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4" name="星 5 83"/>
                    <p:cNvSpPr/>
                    <p:nvPr/>
                  </p:nvSpPr>
                  <p:spPr>
                    <a:xfrm>
                      <a:off x="3296086" y="3920364"/>
                      <a:ext cx="552395" cy="441575"/>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a:spLocks noChangeAspect="1"/>
                    </p:cNvSpPr>
                    <p:nvPr/>
                  </p:nvSpPr>
                  <p:spPr>
                    <a:xfrm>
                      <a:off x="3256577" y="4739527"/>
                      <a:ext cx="234573" cy="23457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2" name="円/楕円 81"/>
                  <p:cNvSpPr>
                    <a:spLocks noChangeAspect="1"/>
                  </p:cNvSpPr>
                  <p:nvPr/>
                </p:nvSpPr>
                <p:spPr>
                  <a:xfrm>
                    <a:off x="3661068" y="4786915"/>
                    <a:ext cx="234573" cy="23457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1" name="図形グループ 70"/>
                <p:cNvGrpSpPr>
                  <a:grpSpLocks noChangeAspect="1"/>
                </p:cNvGrpSpPr>
                <p:nvPr/>
              </p:nvGrpSpPr>
              <p:grpSpPr>
                <a:xfrm>
                  <a:off x="5243535" y="2154965"/>
                  <a:ext cx="1812258" cy="3007537"/>
                  <a:chOff x="3209660" y="3975953"/>
                  <a:chExt cx="1068883" cy="1773866"/>
                </a:xfrm>
              </p:grpSpPr>
              <p:grpSp>
                <p:nvGrpSpPr>
                  <p:cNvPr id="74" name="図形グループ 73"/>
                  <p:cNvGrpSpPr/>
                  <p:nvPr/>
                </p:nvGrpSpPr>
                <p:grpSpPr>
                  <a:xfrm>
                    <a:off x="3209660" y="3975953"/>
                    <a:ext cx="1068883" cy="1773866"/>
                    <a:chOff x="3203796" y="3928564"/>
                    <a:chExt cx="1068883" cy="1773866"/>
                  </a:xfrm>
                </p:grpSpPr>
                <p:grpSp>
                  <p:nvGrpSpPr>
                    <p:cNvPr id="76" name="図形グループ 75"/>
                    <p:cNvGrpSpPr>
                      <a:grpSpLocks noChangeAspect="1"/>
                    </p:cNvGrpSpPr>
                    <p:nvPr/>
                  </p:nvGrpSpPr>
                  <p:grpSpPr>
                    <a:xfrm>
                      <a:off x="3203796" y="4324345"/>
                      <a:ext cx="1068883" cy="1378085"/>
                      <a:chOff x="2873446" y="3033720"/>
                      <a:chExt cx="1440000" cy="1856555"/>
                    </a:xfrm>
                  </p:grpSpPr>
                  <p:sp>
                    <p:nvSpPr>
                      <p:cNvPr id="79" name="正方形/長方形 78"/>
                      <p:cNvSpPr/>
                      <p:nvPr/>
                    </p:nvSpPr>
                    <p:spPr>
                      <a:xfrm rot="18900000">
                        <a:off x="2873446" y="3033720"/>
                        <a:ext cx="1440000" cy="1440000"/>
                      </a:xfrm>
                      <a:prstGeom prst="rect">
                        <a:avLst/>
                      </a:prstGeom>
                      <a:solidFill>
                        <a:schemeClr val="bg1"/>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五角形 12"/>
                      <p:cNvSpPr/>
                      <p:nvPr/>
                    </p:nvSpPr>
                    <p:spPr>
                      <a:xfrm rot="10800000">
                        <a:off x="3320984" y="4460145"/>
                        <a:ext cx="544929" cy="430130"/>
                      </a:xfrm>
                      <a:custGeom>
                        <a:avLst/>
                        <a:gdLst>
                          <a:gd name="connsiteX0" fmla="*/ 2 w 1898073"/>
                          <a:gd name="connsiteY0" fmla="*/ 653516 h 1710932"/>
                          <a:gd name="connsiteX1" fmla="*/ 949037 w 1898073"/>
                          <a:gd name="connsiteY1" fmla="*/ 0 h 1710932"/>
                          <a:gd name="connsiteX2" fmla="*/ 1898071 w 1898073"/>
                          <a:gd name="connsiteY2" fmla="*/ 653516 h 1710932"/>
                          <a:gd name="connsiteX3" fmla="*/ 1535572 w 1898073"/>
                          <a:gd name="connsiteY3" fmla="*/ 1710928 h 1710932"/>
                          <a:gd name="connsiteX4" fmla="*/ 362501 w 1898073"/>
                          <a:gd name="connsiteY4" fmla="*/ 1710928 h 1710932"/>
                          <a:gd name="connsiteX5" fmla="*/ 2 w 1898073"/>
                          <a:gd name="connsiteY5" fmla="*/ 653516 h 1710932"/>
                          <a:gd name="connsiteX0" fmla="*/ 0 w 1551705"/>
                          <a:gd name="connsiteY0" fmla="*/ 653516 h 1710928"/>
                          <a:gd name="connsiteX1" fmla="*/ 949035 w 1551705"/>
                          <a:gd name="connsiteY1" fmla="*/ 0 h 1710928"/>
                          <a:gd name="connsiteX2" fmla="*/ 1551705 w 1551705"/>
                          <a:gd name="connsiteY2" fmla="*/ 611952 h 1710928"/>
                          <a:gd name="connsiteX3" fmla="*/ 1535570 w 1551705"/>
                          <a:gd name="connsiteY3" fmla="*/ 1710928 h 1710928"/>
                          <a:gd name="connsiteX4" fmla="*/ 362499 w 1551705"/>
                          <a:gd name="connsiteY4" fmla="*/ 1710928 h 1710928"/>
                          <a:gd name="connsiteX5" fmla="*/ 0 w 1551705"/>
                          <a:gd name="connsiteY5" fmla="*/ 653516 h 1710928"/>
                          <a:gd name="connsiteX0" fmla="*/ 0 w 1205341"/>
                          <a:gd name="connsiteY0" fmla="*/ 653516 h 1710928"/>
                          <a:gd name="connsiteX1" fmla="*/ 602671 w 1205341"/>
                          <a:gd name="connsiteY1" fmla="*/ 0 h 1710928"/>
                          <a:gd name="connsiteX2" fmla="*/ 1205341 w 1205341"/>
                          <a:gd name="connsiteY2" fmla="*/ 611952 h 1710928"/>
                          <a:gd name="connsiteX3" fmla="*/ 1189206 w 1205341"/>
                          <a:gd name="connsiteY3" fmla="*/ 1710928 h 1710928"/>
                          <a:gd name="connsiteX4" fmla="*/ 16135 w 1205341"/>
                          <a:gd name="connsiteY4" fmla="*/ 1710928 h 1710928"/>
                          <a:gd name="connsiteX5" fmla="*/ 0 w 1205341"/>
                          <a:gd name="connsiteY5" fmla="*/ 653516 h 1710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5341" h="1710928">
                            <a:moveTo>
                              <a:pt x="0" y="653516"/>
                            </a:moveTo>
                            <a:lnTo>
                              <a:pt x="602671" y="0"/>
                            </a:lnTo>
                            <a:lnTo>
                              <a:pt x="1205341" y="611952"/>
                            </a:lnTo>
                            <a:lnTo>
                              <a:pt x="1189206" y="1710928"/>
                            </a:lnTo>
                            <a:lnTo>
                              <a:pt x="16135" y="1710928"/>
                            </a:lnTo>
                            <a:lnTo>
                              <a:pt x="0" y="653516"/>
                            </a:lnTo>
                            <a:close/>
                          </a:path>
                        </a:pathLst>
                      </a:custGeom>
                      <a:solidFill>
                        <a:schemeClr val="bg1"/>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7" name="星 5 76"/>
                    <p:cNvSpPr/>
                    <p:nvPr/>
                  </p:nvSpPr>
                  <p:spPr>
                    <a:xfrm>
                      <a:off x="3471264" y="3928564"/>
                      <a:ext cx="552395" cy="441575"/>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a:spLocks noChangeAspect="1"/>
                    </p:cNvSpPr>
                    <p:nvPr/>
                  </p:nvSpPr>
                  <p:spPr>
                    <a:xfrm>
                      <a:off x="3418708" y="4741498"/>
                      <a:ext cx="234573" cy="23457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5" name="円/楕円 74"/>
                  <p:cNvSpPr>
                    <a:spLocks noChangeAspect="1"/>
                  </p:cNvSpPr>
                  <p:nvPr/>
                </p:nvSpPr>
                <p:spPr>
                  <a:xfrm>
                    <a:off x="3823199" y="4788886"/>
                    <a:ext cx="234573" cy="23457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下矢印 45"/>
                <p:cNvSpPr/>
                <p:nvPr/>
              </p:nvSpPr>
              <p:spPr>
                <a:xfrm rot="17617453">
                  <a:off x="3380841" y="2823550"/>
                  <a:ext cx="470363" cy="925141"/>
                </a:xfrm>
                <a:custGeom>
                  <a:avLst/>
                  <a:gdLst>
                    <a:gd name="connsiteX0" fmla="*/ 0 w 773120"/>
                    <a:gd name="connsiteY0" fmla="*/ 1125070 h 1511630"/>
                    <a:gd name="connsiteX1" fmla="*/ 193280 w 773120"/>
                    <a:gd name="connsiteY1" fmla="*/ 1125070 h 1511630"/>
                    <a:gd name="connsiteX2" fmla="*/ 193280 w 773120"/>
                    <a:gd name="connsiteY2" fmla="*/ 0 h 1511630"/>
                    <a:gd name="connsiteX3" fmla="*/ 579840 w 773120"/>
                    <a:gd name="connsiteY3" fmla="*/ 0 h 1511630"/>
                    <a:gd name="connsiteX4" fmla="*/ 579840 w 773120"/>
                    <a:gd name="connsiteY4" fmla="*/ 1125070 h 1511630"/>
                    <a:gd name="connsiteX5" fmla="*/ 773120 w 773120"/>
                    <a:gd name="connsiteY5" fmla="*/ 1125070 h 1511630"/>
                    <a:gd name="connsiteX6" fmla="*/ 386560 w 773120"/>
                    <a:gd name="connsiteY6" fmla="*/ 1511630 h 1511630"/>
                    <a:gd name="connsiteX7" fmla="*/ 0 w 773120"/>
                    <a:gd name="connsiteY7" fmla="*/ 1125070 h 1511630"/>
                    <a:gd name="connsiteX0" fmla="*/ 0 w 773120"/>
                    <a:gd name="connsiteY0" fmla="*/ 1216730 h 1603290"/>
                    <a:gd name="connsiteX1" fmla="*/ 193280 w 773120"/>
                    <a:gd name="connsiteY1" fmla="*/ 1216730 h 1603290"/>
                    <a:gd name="connsiteX2" fmla="*/ 193280 w 773120"/>
                    <a:gd name="connsiteY2" fmla="*/ 91660 h 1603290"/>
                    <a:gd name="connsiteX3" fmla="*/ 218950 w 773120"/>
                    <a:gd name="connsiteY3" fmla="*/ 0 h 1603290"/>
                    <a:gd name="connsiteX4" fmla="*/ 579840 w 773120"/>
                    <a:gd name="connsiteY4" fmla="*/ 1216730 h 1603290"/>
                    <a:gd name="connsiteX5" fmla="*/ 773120 w 773120"/>
                    <a:gd name="connsiteY5" fmla="*/ 1216730 h 1603290"/>
                    <a:gd name="connsiteX6" fmla="*/ 386560 w 773120"/>
                    <a:gd name="connsiteY6" fmla="*/ 1603290 h 1603290"/>
                    <a:gd name="connsiteX7" fmla="*/ 0 w 773120"/>
                    <a:gd name="connsiteY7" fmla="*/ 1216730 h 1603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3120" h="1603290">
                      <a:moveTo>
                        <a:pt x="0" y="1216730"/>
                      </a:moveTo>
                      <a:lnTo>
                        <a:pt x="193280" y="1216730"/>
                      </a:lnTo>
                      <a:lnTo>
                        <a:pt x="193280" y="91660"/>
                      </a:lnTo>
                      <a:lnTo>
                        <a:pt x="218950" y="0"/>
                      </a:lnTo>
                      <a:lnTo>
                        <a:pt x="579840" y="1216730"/>
                      </a:lnTo>
                      <a:lnTo>
                        <a:pt x="773120" y="1216730"/>
                      </a:lnTo>
                      <a:lnTo>
                        <a:pt x="386560" y="1603290"/>
                      </a:lnTo>
                      <a:lnTo>
                        <a:pt x="0" y="121673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下矢印 45"/>
                <p:cNvSpPr/>
                <p:nvPr/>
              </p:nvSpPr>
              <p:spPr>
                <a:xfrm rot="15515426">
                  <a:off x="3383567" y="3576069"/>
                  <a:ext cx="484786" cy="946505"/>
                </a:xfrm>
                <a:custGeom>
                  <a:avLst/>
                  <a:gdLst>
                    <a:gd name="connsiteX0" fmla="*/ 0 w 773120"/>
                    <a:gd name="connsiteY0" fmla="*/ 1125070 h 1511630"/>
                    <a:gd name="connsiteX1" fmla="*/ 193280 w 773120"/>
                    <a:gd name="connsiteY1" fmla="*/ 1125070 h 1511630"/>
                    <a:gd name="connsiteX2" fmla="*/ 193280 w 773120"/>
                    <a:gd name="connsiteY2" fmla="*/ 0 h 1511630"/>
                    <a:gd name="connsiteX3" fmla="*/ 579840 w 773120"/>
                    <a:gd name="connsiteY3" fmla="*/ 0 h 1511630"/>
                    <a:gd name="connsiteX4" fmla="*/ 579840 w 773120"/>
                    <a:gd name="connsiteY4" fmla="*/ 1125070 h 1511630"/>
                    <a:gd name="connsiteX5" fmla="*/ 773120 w 773120"/>
                    <a:gd name="connsiteY5" fmla="*/ 1125070 h 1511630"/>
                    <a:gd name="connsiteX6" fmla="*/ 386560 w 773120"/>
                    <a:gd name="connsiteY6" fmla="*/ 1511630 h 1511630"/>
                    <a:gd name="connsiteX7" fmla="*/ 0 w 773120"/>
                    <a:gd name="connsiteY7" fmla="*/ 1125070 h 1511630"/>
                    <a:gd name="connsiteX0" fmla="*/ 0 w 773120"/>
                    <a:gd name="connsiteY0" fmla="*/ 1216730 h 1603290"/>
                    <a:gd name="connsiteX1" fmla="*/ 193280 w 773120"/>
                    <a:gd name="connsiteY1" fmla="*/ 1216730 h 1603290"/>
                    <a:gd name="connsiteX2" fmla="*/ 193280 w 773120"/>
                    <a:gd name="connsiteY2" fmla="*/ 91660 h 1603290"/>
                    <a:gd name="connsiteX3" fmla="*/ 218950 w 773120"/>
                    <a:gd name="connsiteY3" fmla="*/ 0 h 1603290"/>
                    <a:gd name="connsiteX4" fmla="*/ 579840 w 773120"/>
                    <a:gd name="connsiteY4" fmla="*/ 1216730 h 1603290"/>
                    <a:gd name="connsiteX5" fmla="*/ 773120 w 773120"/>
                    <a:gd name="connsiteY5" fmla="*/ 1216730 h 1603290"/>
                    <a:gd name="connsiteX6" fmla="*/ 386560 w 773120"/>
                    <a:gd name="connsiteY6" fmla="*/ 1603290 h 1603290"/>
                    <a:gd name="connsiteX7" fmla="*/ 0 w 773120"/>
                    <a:gd name="connsiteY7" fmla="*/ 1216730 h 1603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3120" h="1603290">
                      <a:moveTo>
                        <a:pt x="0" y="1216730"/>
                      </a:moveTo>
                      <a:lnTo>
                        <a:pt x="193280" y="1216730"/>
                      </a:lnTo>
                      <a:lnTo>
                        <a:pt x="193280" y="91660"/>
                      </a:lnTo>
                      <a:lnTo>
                        <a:pt x="218950" y="0"/>
                      </a:lnTo>
                      <a:lnTo>
                        <a:pt x="579840" y="1216730"/>
                      </a:lnTo>
                      <a:lnTo>
                        <a:pt x="773120" y="1216730"/>
                      </a:lnTo>
                      <a:lnTo>
                        <a:pt x="386560" y="1603290"/>
                      </a:lnTo>
                      <a:lnTo>
                        <a:pt x="0" y="121673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5" name="テキスト ボックス 94">
                <a:extLst>
                  <a:ext uri="{FF2B5EF4-FFF2-40B4-BE49-F238E27FC236}">
                    <a16:creationId xmlns:a16="http://schemas.microsoft.com/office/drawing/2014/main" id="{D987EAA2-3F87-6F47-83DF-E1E68112BDC7}"/>
                  </a:ext>
                </a:extLst>
              </p:cNvPr>
              <p:cNvSpPr txBox="1"/>
              <p:nvPr/>
            </p:nvSpPr>
            <p:spPr>
              <a:xfrm>
                <a:off x="972672" y="1466151"/>
                <a:ext cx="6583160" cy="707886"/>
              </a:xfrm>
              <a:prstGeom prst="rect">
                <a:avLst/>
              </a:prstGeom>
              <a:noFill/>
              <a:ln w="38100">
                <a:solidFill>
                  <a:srgbClr val="92D050"/>
                </a:solidFill>
              </a:ln>
            </p:spPr>
            <p:txBody>
              <a:bodyPr wrap="square" rtlCol="0">
                <a:spAutoFit/>
              </a:bodyPr>
              <a:lstStyle/>
              <a:p>
                <a:r>
                  <a:rPr lang="ja-JP" altLang="en-US" sz="2000" b="1"/>
                  <a:t>その状況だけでなく</a:t>
                </a:r>
                <a:r>
                  <a:rPr lang="en-US" altLang="ja-JP" sz="2000" b="1"/>
                  <a:t>,  </a:t>
                </a:r>
                <a:r>
                  <a:rPr lang="ja-JP" altLang="en-US" sz="2000" b="1"/>
                  <a:t>そこに至るまでの</a:t>
                </a:r>
                <a:r>
                  <a:rPr lang="en-US" altLang="ja-JP" sz="2000" b="1"/>
                  <a:t>『</a:t>
                </a:r>
                <a:r>
                  <a:rPr lang="ja-JP" altLang="en-US" sz="2000" b="1"/>
                  <a:t>流れ</a:t>
                </a:r>
                <a:r>
                  <a:rPr lang="en-US" altLang="ja-JP" sz="2000" b="1"/>
                  <a:t>』</a:t>
                </a:r>
                <a:r>
                  <a:rPr lang="ja-JP" altLang="en-US" sz="2000" b="1"/>
                  <a:t>が</a:t>
                </a:r>
                <a:endParaRPr lang="en-US" altLang="ja-JP" sz="2000" b="1"/>
              </a:p>
              <a:p>
                <a:r>
                  <a:rPr lang="ja-JP" altLang="en-US" sz="2000" b="1"/>
                  <a:t>パフォーマンスや結果に影響を与えているのではないか</a:t>
                </a:r>
                <a:endParaRPr lang="en-US" altLang="ja-JP" sz="2000" b="1"/>
              </a:p>
            </p:txBody>
          </p:sp>
          <mc:AlternateContent xmlns:mc="http://schemas.openxmlformats.org/markup-compatibility/2006">
            <mc:Choice xmlns:a14="http://schemas.microsoft.com/office/drawing/2010/main" Requires="a14">
              <p:sp>
                <p:nvSpPr>
                  <p:cNvPr id="96" name="テキスト ボックス 95">
                    <a:extLst>
                      <a:ext uri="{FF2B5EF4-FFF2-40B4-BE49-F238E27FC236}">
                        <a16:creationId xmlns:a16="http://schemas.microsoft.com/office/drawing/2014/main" id="{EDF1D53A-C125-3F4E-9638-5933B7FC9DA0}"/>
                      </a:ext>
                    </a:extLst>
                  </p:cNvPr>
                  <p:cNvSpPr txBox="1"/>
                  <p:nvPr/>
                </p:nvSpPr>
                <p:spPr>
                  <a:xfrm>
                    <a:off x="2021218" y="2405941"/>
                    <a:ext cx="904863" cy="523220"/>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m:rPr>
                                  <m:sty m:val="p"/>
                                </m:rPr>
                                <a:rPr lang="en-US" altLang="ja-JP" sz="2800" i="1">
                                  <a:latin typeface="Cambria Math" charset="0"/>
                                </a:rPr>
                                <m:t>S</m:t>
                              </m:r>
                            </m:e>
                            <m:sub>
                              <m:r>
                                <m:rPr>
                                  <m:sty m:val="p"/>
                                </m:rPr>
                                <a:rPr lang="en-US" altLang="ja-JP" sz="2800" i="1">
                                  <a:latin typeface="Cambria Math" charset="0"/>
                                </a:rPr>
                                <m:t>t</m:t>
                              </m:r>
                              <m:r>
                                <a:rPr lang="en-US" altLang="ja-JP" sz="2800" b="0" i="1" smtClean="0">
                                  <a:latin typeface="Cambria Math" charset="0"/>
                                </a:rPr>
                                <m:t>−1</m:t>
                              </m:r>
                            </m:sub>
                          </m:sSub>
                        </m:oMath>
                      </m:oMathPara>
                    </a14:m>
                    <a:endParaRPr kumimoji="1" lang="ja-JP" altLang="en-US" sz="2800"/>
                  </a:p>
                </p:txBody>
              </p:sp>
            </mc:Choice>
            <mc:Fallback>
              <p:sp>
                <p:nvSpPr>
                  <p:cNvPr id="96" name="テキスト ボックス 95">
                    <a:extLst>
                      <a:ext uri="{FF2B5EF4-FFF2-40B4-BE49-F238E27FC236}">
                        <a16:creationId xmlns:a16="http://schemas.microsoft.com/office/drawing/2014/main" id="{EDF1D53A-C125-3F4E-9638-5933B7FC9DA0}"/>
                      </a:ext>
                    </a:extLst>
                  </p:cNvPr>
                  <p:cNvSpPr txBox="1">
                    <a:spLocks noRot="1" noChangeAspect="1" noMove="1" noResize="1" noEditPoints="1" noAdjustHandles="1" noChangeArrowheads="1" noChangeShapeType="1" noTextEdit="1"/>
                  </p:cNvSpPr>
                  <p:nvPr/>
                </p:nvSpPr>
                <p:spPr>
                  <a:xfrm>
                    <a:off x="2021218" y="2405941"/>
                    <a:ext cx="904863" cy="523220"/>
                  </a:xfrm>
                  <a:prstGeom prst="rect">
                    <a:avLst/>
                  </a:prstGeom>
                  <a:blipFill>
                    <a:blip r:embed="rId2"/>
                    <a:stretch>
                      <a:fillRect/>
                    </a:stretch>
                  </a:blipFill>
                </p:spPr>
                <p:txBody>
                  <a:bodyPr/>
                  <a:lstStyle/>
                  <a:p>
                    <a:r>
                      <a:rPr lang="en-US">
                        <a:noFill/>
                      </a:rPr>
                      <a:t> </a:t>
                    </a:r>
                  </a:p>
                </p:txBody>
              </p:sp>
            </mc:Fallback>
          </mc:AlternateContent>
          <p:sp>
            <p:nvSpPr>
              <p:cNvPr id="100" name="下矢印 45">
                <a:extLst>
                  <a:ext uri="{FF2B5EF4-FFF2-40B4-BE49-F238E27FC236}">
                    <a16:creationId xmlns:a16="http://schemas.microsoft.com/office/drawing/2014/main" id="{32F1F71E-241E-0241-8245-ADFE99F6F453}"/>
                  </a:ext>
                </a:extLst>
              </p:cNvPr>
              <p:cNvSpPr/>
              <p:nvPr/>
            </p:nvSpPr>
            <p:spPr>
              <a:xfrm rot="16735775">
                <a:off x="8501143" y="4119325"/>
                <a:ext cx="470363" cy="925141"/>
              </a:xfrm>
              <a:custGeom>
                <a:avLst/>
                <a:gdLst>
                  <a:gd name="connsiteX0" fmla="*/ 0 w 773120"/>
                  <a:gd name="connsiteY0" fmla="*/ 1125070 h 1511630"/>
                  <a:gd name="connsiteX1" fmla="*/ 193280 w 773120"/>
                  <a:gd name="connsiteY1" fmla="*/ 1125070 h 1511630"/>
                  <a:gd name="connsiteX2" fmla="*/ 193280 w 773120"/>
                  <a:gd name="connsiteY2" fmla="*/ 0 h 1511630"/>
                  <a:gd name="connsiteX3" fmla="*/ 579840 w 773120"/>
                  <a:gd name="connsiteY3" fmla="*/ 0 h 1511630"/>
                  <a:gd name="connsiteX4" fmla="*/ 579840 w 773120"/>
                  <a:gd name="connsiteY4" fmla="*/ 1125070 h 1511630"/>
                  <a:gd name="connsiteX5" fmla="*/ 773120 w 773120"/>
                  <a:gd name="connsiteY5" fmla="*/ 1125070 h 1511630"/>
                  <a:gd name="connsiteX6" fmla="*/ 386560 w 773120"/>
                  <a:gd name="connsiteY6" fmla="*/ 1511630 h 1511630"/>
                  <a:gd name="connsiteX7" fmla="*/ 0 w 773120"/>
                  <a:gd name="connsiteY7" fmla="*/ 1125070 h 1511630"/>
                  <a:gd name="connsiteX0" fmla="*/ 0 w 773120"/>
                  <a:gd name="connsiteY0" fmla="*/ 1216730 h 1603290"/>
                  <a:gd name="connsiteX1" fmla="*/ 193280 w 773120"/>
                  <a:gd name="connsiteY1" fmla="*/ 1216730 h 1603290"/>
                  <a:gd name="connsiteX2" fmla="*/ 193280 w 773120"/>
                  <a:gd name="connsiteY2" fmla="*/ 91660 h 1603290"/>
                  <a:gd name="connsiteX3" fmla="*/ 218950 w 773120"/>
                  <a:gd name="connsiteY3" fmla="*/ 0 h 1603290"/>
                  <a:gd name="connsiteX4" fmla="*/ 579840 w 773120"/>
                  <a:gd name="connsiteY4" fmla="*/ 1216730 h 1603290"/>
                  <a:gd name="connsiteX5" fmla="*/ 773120 w 773120"/>
                  <a:gd name="connsiteY5" fmla="*/ 1216730 h 1603290"/>
                  <a:gd name="connsiteX6" fmla="*/ 386560 w 773120"/>
                  <a:gd name="connsiteY6" fmla="*/ 1603290 h 1603290"/>
                  <a:gd name="connsiteX7" fmla="*/ 0 w 773120"/>
                  <a:gd name="connsiteY7" fmla="*/ 1216730 h 1603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3120" h="1603290">
                    <a:moveTo>
                      <a:pt x="0" y="1216730"/>
                    </a:moveTo>
                    <a:lnTo>
                      <a:pt x="193280" y="1216730"/>
                    </a:lnTo>
                    <a:lnTo>
                      <a:pt x="193280" y="91660"/>
                    </a:lnTo>
                    <a:lnTo>
                      <a:pt x="218950" y="0"/>
                    </a:lnTo>
                    <a:lnTo>
                      <a:pt x="579840" y="1216730"/>
                    </a:lnTo>
                    <a:lnTo>
                      <a:pt x="773120" y="1216730"/>
                    </a:lnTo>
                    <a:lnTo>
                      <a:pt x="386560" y="1603290"/>
                    </a:lnTo>
                    <a:lnTo>
                      <a:pt x="0" y="121673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屈折矢印 100">
                <a:extLst>
                  <a:ext uri="{FF2B5EF4-FFF2-40B4-BE49-F238E27FC236}">
                    <a16:creationId xmlns:a16="http://schemas.microsoft.com/office/drawing/2014/main" id="{5EB2094B-CA85-4D42-9386-05E34E50B03F}"/>
                  </a:ext>
                </a:extLst>
              </p:cNvPr>
              <p:cNvSpPr/>
              <p:nvPr/>
            </p:nvSpPr>
            <p:spPr>
              <a:xfrm>
                <a:off x="3284687" y="4912173"/>
                <a:ext cx="6876631" cy="1577104"/>
              </a:xfrm>
              <a:prstGeom prst="bentUpArrow">
                <a:avLst>
                  <a:gd name="adj1" fmla="val 7821"/>
                  <a:gd name="adj2" fmla="val 148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4" name="星 5 103"/>
            <p:cNvSpPr/>
            <p:nvPr/>
          </p:nvSpPr>
          <p:spPr>
            <a:xfrm>
              <a:off x="2943911" y="3638320"/>
              <a:ext cx="552395" cy="441575"/>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星 5 104"/>
            <p:cNvSpPr/>
            <p:nvPr/>
          </p:nvSpPr>
          <p:spPr>
            <a:xfrm>
              <a:off x="2934830" y="5448670"/>
              <a:ext cx="552395" cy="441575"/>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星 5 105"/>
            <p:cNvSpPr/>
            <p:nvPr/>
          </p:nvSpPr>
          <p:spPr>
            <a:xfrm>
              <a:off x="7261311" y="4306805"/>
              <a:ext cx="936569" cy="748677"/>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8" name="テキスト ボックス 107"/>
          <p:cNvSpPr txBox="1"/>
          <p:nvPr/>
        </p:nvSpPr>
        <p:spPr>
          <a:xfrm>
            <a:off x="3543146" y="2994013"/>
            <a:ext cx="2284301" cy="830997"/>
          </a:xfrm>
          <a:prstGeom prst="rect">
            <a:avLst/>
          </a:prstGeom>
          <a:solidFill>
            <a:schemeClr val="accent5">
              <a:lumMod val="40000"/>
              <a:lumOff val="60000"/>
            </a:schemeClr>
          </a:solidFill>
        </p:spPr>
        <p:txBody>
          <a:bodyPr wrap="square" rtlCol="0" anchor="t">
            <a:spAutoFit/>
          </a:bodyPr>
          <a:lstStyle/>
          <a:p>
            <a:r>
              <a:rPr lang="en-US" sz="2400"/>
              <a:t>(1) </a:t>
            </a:r>
            <a:r>
              <a:rPr lang="en-US" altLang="ja-JP" sz="2400"/>
              <a:t>2</a:t>
            </a:r>
            <a:r>
              <a:rPr kumimoji="1" lang="ja-JP" altLang="en-US" sz="2400"/>
              <a:t>アウト</a:t>
            </a:r>
            <a:r>
              <a:rPr kumimoji="1" lang="en-US" altLang="ja-JP" sz="2400"/>
              <a:t>1</a:t>
            </a:r>
            <a:r>
              <a:rPr kumimoji="1" lang="ja-JP" altLang="en-US" sz="2400"/>
              <a:t>塁</a:t>
            </a:r>
            <a:br>
              <a:rPr lang="ja-JP" altLang="en-US" sz="2400">
                <a:latin typeface="メイリオ"/>
                <a:ea typeface="メイリオ"/>
              </a:rPr>
            </a:br>
            <a:r>
              <a:rPr lang="ja-JP" altLang="en-US" sz="2400"/>
              <a:t>⇨</a:t>
            </a:r>
            <a:r>
              <a:rPr lang="ja-JP" altLang="en-US" sz="2400">
                <a:solidFill>
                  <a:srgbClr val="FF0000"/>
                </a:solidFill>
              </a:rPr>
              <a:t>ヒット</a:t>
            </a:r>
            <a:endParaRPr lang="en-US" altLang="ja-JP">
              <a:cs typeface="Calibri"/>
            </a:endParaRPr>
          </a:p>
        </p:txBody>
      </p:sp>
      <p:sp>
        <p:nvSpPr>
          <p:cNvPr id="109" name="テキスト ボックス 108"/>
          <p:cNvSpPr txBox="1"/>
          <p:nvPr/>
        </p:nvSpPr>
        <p:spPr>
          <a:xfrm>
            <a:off x="3461951" y="5427318"/>
            <a:ext cx="2379873" cy="830997"/>
          </a:xfrm>
          <a:prstGeom prst="rect">
            <a:avLst/>
          </a:prstGeom>
          <a:solidFill>
            <a:schemeClr val="accent4">
              <a:lumMod val="40000"/>
              <a:lumOff val="60000"/>
            </a:schemeClr>
          </a:solidFill>
        </p:spPr>
        <p:txBody>
          <a:bodyPr wrap="square" rtlCol="0" anchor="t">
            <a:spAutoFit/>
          </a:bodyPr>
          <a:lstStyle/>
          <a:p>
            <a:r>
              <a:rPr lang="en-US" altLang="ja-JP" sz="2400"/>
              <a:t>(2) 1</a:t>
            </a:r>
            <a:r>
              <a:rPr kumimoji="1" lang="ja-JP" altLang="en-US" sz="2400"/>
              <a:t>アウト</a:t>
            </a:r>
            <a:r>
              <a:rPr lang="en-US" altLang="ja-JP" sz="2400">
                <a:latin typeface="Calibri"/>
                <a:ea typeface="メイリオ"/>
                <a:cs typeface="Calibri"/>
              </a:rPr>
              <a:t>12</a:t>
            </a:r>
            <a:r>
              <a:rPr kumimoji="1" lang="ja-JP" altLang="en-US" sz="2400"/>
              <a:t>塁</a:t>
            </a:r>
            <a:br>
              <a:rPr lang="ja-JP" altLang="en-US" sz="2400">
                <a:latin typeface="メイリオ"/>
                <a:ea typeface="メイリオ"/>
              </a:rPr>
            </a:br>
            <a:r>
              <a:rPr kumimoji="1" lang="ja-JP" altLang="en-US" sz="2400"/>
              <a:t>　⇨</a:t>
            </a:r>
            <a:r>
              <a:rPr kumimoji="1" lang="en-US" altLang="ja-JP" sz="2400"/>
              <a:t> </a:t>
            </a:r>
            <a:r>
              <a:rPr kumimoji="1" lang="ja-JP" altLang="en-US" sz="2400">
                <a:solidFill>
                  <a:srgbClr val="FF0000"/>
                </a:solidFill>
              </a:rPr>
              <a:t>三振</a:t>
            </a:r>
          </a:p>
        </p:txBody>
      </p:sp>
      <p:sp>
        <p:nvSpPr>
          <p:cNvPr id="110" name="正方形/長方形 109"/>
          <p:cNvSpPr/>
          <p:nvPr/>
        </p:nvSpPr>
        <p:spPr>
          <a:xfrm>
            <a:off x="9606404" y="3861621"/>
            <a:ext cx="577402" cy="1107996"/>
          </a:xfrm>
          <a:prstGeom prst="rect">
            <a:avLst/>
          </a:prstGeom>
          <a:noFill/>
        </p:spPr>
        <p:txBody>
          <a:bodyPr wrap="none" lIns="91440" tIns="45720" rIns="91440" bIns="45720">
            <a:spAutoFit/>
          </a:bodyPr>
          <a:lstStyle/>
          <a:p>
            <a:pPr algn="ctr"/>
            <a:r>
              <a:rPr lang="en-US" altLang="ja-JP" sz="6600" b="0" cap="none" spc="0">
                <a:ln w="0"/>
                <a:solidFill>
                  <a:schemeClr val="tx1"/>
                </a:solidFill>
                <a:effectLst>
                  <a:outerShdw blurRad="38100" dist="19050" dir="2700000" algn="tl" rotWithShape="0">
                    <a:schemeClr val="dk1">
                      <a:alpha val="40000"/>
                    </a:schemeClr>
                  </a:outerShdw>
                </a:effectLst>
              </a:rPr>
              <a:t>?</a:t>
            </a:r>
          </a:p>
        </p:txBody>
      </p:sp>
      <mc:AlternateContent xmlns:mc="http://schemas.openxmlformats.org/markup-compatibility/2006">
        <mc:Choice xmlns:a14="http://schemas.microsoft.com/office/drawing/2010/main" Requires="a14">
          <p:sp>
            <p:nvSpPr>
              <p:cNvPr id="111" name="テキスト ボックス 110">
                <a:extLst>
                  <a:ext uri="{FF2B5EF4-FFF2-40B4-BE49-F238E27FC236}">
                    <a16:creationId xmlns:a16="http://schemas.microsoft.com/office/drawing/2014/main" id="{EDF1D53A-C125-3F4E-9638-5933B7FC9DA0}"/>
                  </a:ext>
                </a:extLst>
              </p:cNvPr>
              <p:cNvSpPr txBox="1"/>
              <p:nvPr/>
            </p:nvSpPr>
            <p:spPr>
              <a:xfrm>
                <a:off x="6195884" y="2417296"/>
                <a:ext cx="561820" cy="523220"/>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m:rPr>
                              <m:sty m:val="p"/>
                            </m:rPr>
                            <a:rPr lang="en-US" altLang="ja-JP" sz="2800" i="1">
                              <a:latin typeface="Cambria Math" charset="0"/>
                            </a:rPr>
                            <m:t>S</m:t>
                          </m:r>
                        </m:e>
                        <m:sub>
                          <m:r>
                            <m:rPr>
                              <m:sty m:val="p"/>
                            </m:rPr>
                            <a:rPr lang="en-US" altLang="ja-JP" sz="2800" i="1">
                              <a:latin typeface="Cambria Math" charset="0"/>
                            </a:rPr>
                            <m:t>t</m:t>
                          </m:r>
                        </m:sub>
                      </m:sSub>
                    </m:oMath>
                  </m:oMathPara>
                </a14:m>
                <a:endParaRPr kumimoji="1" lang="ja-JP" altLang="en-US" sz="2800"/>
              </a:p>
            </p:txBody>
          </p:sp>
        </mc:Choice>
        <mc:Fallback>
          <p:sp>
            <p:nvSpPr>
              <p:cNvPr id="111" name="テキスト ボックス 110">
                <a:extLst>
                  <a:ext uri="{FF2B5EF4-FFF2-40B4-BE49-F238E27FC236}">
                    <a16:creationId xmlns:a16="http://schemas.microsoft.com/office/drawing/2014/main" id="{EDF1D53A-C125-3F4E-9638-5933B7FC9DA0}"/>
                  </a:ext>
                </a:extLst>
              </p:cNvPr>
              <p:cNvSpPr txBox="1">
                <a:spLocks noRot="1" noChangeAspect="1" noMove="1" noResize="1" noEditPoints="1" noAdjustHandles="1" noChangeArrowheads="1" noChangeShapeType="1" noTextEdit="1"/>
              </p:cNvSpPr>
              <p:nvPr/>
            </p:nvSpPr>
            <p:spPr>
              <a:xfrm>
                <a:off x="6195884" y="2417296"/>
                <a:ext cx="561820"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2" name="テキスト ボックス 111">
                <a:extLst>
                  <a:ext uri="{FF2B5EF4-FFF2-40B4-BE49-F238E27FC236}">
                    <a16:creationId xmlns:a16="http://schemas.microsoft.com/office/drawing/2014/main" id="{EDF1D53A-C125-3F4E-9638-5933B7FC9DA0}"/>
                  </a:ext>
                </a:extLst>
              </p:cNvPr>
              <p:cNvSpPr txBox="1"/>
              <p:nvPr/>
            </p:nvSpPr>
            <p:spPr>
              <a:xfrm>
                <a:off x="9442673" y="2405941"/>
                <a:ext cx="904863" cy="523220"/>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m:rPr>
                              <m:sty m:val="p"/>
                            </m:rPr>
                            <a:rPr lang="en-US" altLang="ja-JP" sz="2800" i="1">
                              <a:latin typeface="Cambria Math" charset="0"/>
                            </a:rPr>
                            <m:t>S</m:t>
                          </m:r>
                        </m:e>
                        <m:sub>
                          <m:r>
                            <m:rPr>
                              <m:sty m:val="p"/>
                            </m:rPr>
                            <a:rPr lang="en-US" altLang="ja-JP" sz="2800" i="1">
                              <a:latin typeface="Cambria Math" charset="0"/>
                            </a:rPr>
                            <m:t>t</m:t>
                          </m:r>
                          <m:r>
                            <a:rPr lang="en-US" altLang="ja-JP" sz="2800" b="0" i="1" smtClean="0">
                              <a:latin typeface="Cambria Math" charset="0"/>
                            </a:rPr>
                            <m:t>+1</m:t>
                          </m:r>
                        </m:sub>
                      </m:sSub>
                    </m:oMath>
                  </m:oMathPara>
                </a14:m>
                <a:endParaRPr kumimoji="1" lang="ja-JP" altLang="en-US" sz="2800"/>
              </a:p>
            </p:txBody>
          </p:sp>
        </mc:Choice>
        <mc:Fallback>
          <p:sp>
            <p:nvSpPr>
              <p:cNvPr id="112" name="テキスト ボックス 111">
                <a:extLst>
                  <a:ext uri="{FF2B5EF4-FFF2-40B4-BE49-F238E27FC236}">
                    <a16:creationId xmlns:a16="http://schemas.microsoft.com/office/drawing/2014/main" id="{EDF1D53A-C125-3F4E-9638-5933B7FC9DA0}"/>
                  </a:ext>
                </a:extLst>
              </p:cNvPr>
              <p:cNvSpPr txBox="1">
                <a:spLocks noRot="1" noChangeAspect="1" noMove="1" noResize="1" noEditPoints="1" noAdjustHandles="1" noChangeArrowheads="1" noChangeShapeType="1" noTextEdit="1"/>
              </p:cNvSpPr>
              <p:nvPr/>
            </p:nvSpPr>
            <p:spPr>
              <a:xfrm>
                <a:off x="9442673" y="2405941"/>
                <a:ext cx="904863" cy="52322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54451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latin typeface="メイリオ"/>
                <a:ea typeface="メイリオ"/>
              </a:rPr>
              <a:t>3. テーマ設定</a:t>
            </a:r>
            <a:endParaRPr kumimoji="1" lang="ja-JP" altLang="en-US"/>
          </a:p>
        </p:txBody>
      </p:sp>
      <p:sp>
        <p:nvSpPr>
          <p:cNvPr id="3" name="正方形/長方形 2"/>
          <p:cNvSpPr/>
          <p:nvPr/>
        </p:nvSpPr>
        <p:spPr>
          <a:xfrm>
            <a:off x="1489611" y="2790673"/>
            <a:ext cx="9212778" cy="1077218"/>
          </a:xfrm>
          <a:prstGeom prst="rect">
            <a:avLst/>
          </a:prstGeom>
          <a:ln w="28575">
            <a:solidFill>
              <a:schemeClr val="accent6"/>
            </a:solidFill>
          </a:ln>
        </p:spPr>
        <p:txBody>
          <a:bodyPr wrap="none" anchor="t">
            <a:spAutoFit/>
          </a:bodyPr>
          <a:lstStyle/>
          <a:p>
            <a:pPr>
              <a:defRPr/>
            </a:pPr>
            <a:r>
              <a:rPr lang="ja-JP" altLang="en-US" sz="3200"/>
              <a:t>野球を題材として、</a:t>
            </a:r>
            <a:endParaRPr lang="ja-JP"/>
          </a:p>
          <a:p>
            <a:pPr>
              <a:defRPr/>
            </a:pPr>
            <a:r>
              <a:rPr lang="ja-JP" altLang="en-US" sz="3200"/>
              <a:t>「流れ」とパフォーマンスや結果の関係を考える</a:t>
            </a:r>
            <a:endParaRPr lang="ja-JP" altLang="ja-JP" sz="3200"/>
          </a:p>
        </p:txBody>
      </p:sp>
    </p:spTree>
    <p:extLst>
      <p:ext uri="{BB962C8B-B14F-4D97-AF65-F5344CB8AC3E}">
        <p14:creationId xmlns:p14="http://schemas.microsoft.com/office/powerpoint/2010/main" val="245085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62001" y="803325"/>
            <a:ext cx="5314536" cy="1325563"/>
          </a:xfrm>
        </p:spPr>
        <p:txBody>
          <a:bodyPr>
            <a:normAutofit/>
          </a:bodyPr>
          <a:lstStyle/>
          <a:p>
            <a:r>
              <a:rPr lang="ja-JP" altLang="en-US">
                <a:latin typeface="メイリオ"/>
                <a:ea typeface="メイリオ"/>
              </a:rPr>
              <a:t>研究過程</a:t>
            </a:r>
            <a:endParaRPr kumimoji="1" lang="ja-JP" altLang="en-US"/>
          </a:p>
        </p:txBody>
      </p:sp>
      <p:sp>
        <p:nvSpPr>
          <p:cNvPr id="3" name="コンテンツ プレースホルダー 2"/>
          <p:cNvSpPr>
            <a:spLocks noGrp="1"/>
          </p:cNvSpPr>
          <p:nvPr>
            <p:ph idx="1"/>
          </p:nvPr>
        </p:nvSpPr>
        <p:spPr>
          <a:xfrm>
            <a:off x="762000" y="2279018"/>
            <a:ext cx="5314543" cy="3375920"/>
          </a:xfrm>
        </p:spPr>
        <p:txBody>
          <a:bodyPr vert="horz" lIns="91440" tIns="45720" rIns="91440" bIns="45720" rtlCol="0" anchor="t">
            <a:normAutofit/>
          </a:bodyPr>
          <a:lstStyle/>
          <a:p>
            <a:pPr marL="514350" indent="-514350">
              <a:buFont typeface="+mj-lt"/>
              <a:buAutoNum type="arabicPeriod"/>
            </a:pPr>
            <a:r>
              <a:rPr lang="ja-JP" altLang="en-US" sz="3600">
                <a:latin typeface="メイリオ"/>
                <a:ea typeface="メイリオ"/>
              </a:rPr>
              <a:t>問題意識</a:t>
            </a:r>
          </a:p>
          <a:p>
            <a:pPr marL="514350" indent="-514350">
              <a:buFont typeface="+mj-lt"/>
              <a:buAutoNum type="arabicPeriod"/>
            </a:pPr>
            <a:r>
              <a:rPr lang="ja-JP" altLang="en-US" sz="3600" b="1">
                <a:solidFill>
                  <a:srgbClr val="FF0000"/>
                </a:solidFill>
                <a:latin typeface="メイリオ"/>
                <a:ea typeface="メイリオ"/>
              </a:rPr>
              <a:t>先行研究</a:t>
            </a:r>
          </a:p>
          <a:p>
            <a:pPr marL="514350" indent="-514350">
              <a:buFont typeface="+mj-lt"/>
              <a:buAutoNum type="arabicPeriod"/>
            </a:pPr>
            <a:r>
              <a:rPr lang="ja-JP" altLang="en-US" sz="3600">
                <a:latin typeface="メイリオ"/>
                <a:ea typeface="メイリオ"/>
              </a:rPr>
              <a:t>本論</a:t>
            </a:r>
            <a:endParaRPr lang="ja-JP" altLang="en-US" sz="1800">
              <a:latin typeface="メイリオ"/>
              <a:ea typeface="メイリオ"/>
            </a:endParaRPr>
          </a:p>
          <a:p>
            <a:pPr marL="514350" indent="-514350">
              <a:buFont typeface="+mj-lt"/>
              <a:buAutoNum type="arabicPeriod"/>
            </a:pPr>
            <a:endParaRPr lang="ja-JP" altLang="en-US" sz="1800">
              <a:latin typeface="メイリオ"/>
              <a:ea typeface="メイリオ"/>
            </a:endParaRPr>
          </a:p>
        </p:txBody>
      </p:sp>
      <p:sp>
        <p:nvSpPr>
          <p:cNvPr id="15"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id="{9569BA84-D200-4CFA-9181-5C0A0431CAE9}"/>
              </a:ext>
            </a:extLst>
          </p:cNvPr>
          <p:cNvPicPr>
            <a:picLocks noChangeAspect="1"/>
          </p:cNvPicPr>
          <p:nvPr/>
        </p:nvPicPr>
        <p:blipFill rotWithShape="1">
          <a:blip r:embed="rId2"/>
          <a:srcRect r="2" b="3361"/>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334563355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618DE-674C-473B-ACAE-C44ECF9F3C60}"/>
              </a:ext>
            </a:extLst>
          </p:cNvPr>
          <p:cNvSpPr>
            <a:spLocks noGrp="1"/>
          </p:cNvSpPr>
          <p:nvPr>
            <p:ph type="title"/>
          </p:nvPr>
        </p:nvSpPr>
        <p:spPr/>
        <p:txBody>
          <a:bodyPr/>
          <a:lstStyle/>
          <a:p>
            <a:r>
              <a:rPr lang="ja-JP" altLang="en-US">
                <a:cs typeface="Calibri"/>
              </a:rPr>
              <a:t>1. 概要  -</a:t>
            </a:r>
            <a:r>
              <a:rPr lang="ja-JP" altLang="en-US">
                <a:latin typeface="Calibri"/>
                <a:cs typeface="Calibri"/>
              </a:rPr>
              <a:t> Psychological Momentum(PM) -</a:t>
            </a:r>
            <a:endParaRPr kumimoji="1" lang="en-US"/>
          </a:p>
        </p:txBody>
      </p:sp>
      <p:sp>
        <p:nvSpPr>
          <p:cNvPr id="3" name="Content Placeholder 2">
            <a:extLst>
              <a:ext uri="{FF2B5EF4-FFF2-40B4-BE49-F238E27FC236}">
                <a16:creationId xmlns:a16="http://schemas.microsoft.com/office/drawing/2014/main" id="{1DCF9B95-75AA-4E0E-B06D-C259AE92BAAA}"/>
              </a:ext>
            </a:extLst>
          </p:cNvPr>
          <p:cNvSpPr>
            <a:spLocks noGrp="1"/>
          </p:cNvSpPr>
          <p:nvPr>
            <p:ph idx="1"/>
          </p:nvPr>
        </p:nvSpPr>
        <p:spPr>
          <a:xfrm>
            <a:off x="450012" y="1437436"/>
            <a:ext cx="11277600" cy="4883300"/>
          </a:xfrm>
        </p:spPr>
        <p:txBody>
          <a:bodyPr vert="horz" lIns="91440" tIns="45720" rIns="91440" bIns="45720" rtlCol="0" anchor="t">
            <a:noAutofit/>
          </a:bodyPr>
          <a:lstStyle/>
          <a:p>
            <a:pPr marL="0" indent="0">
              <a:lnSpc>
                <a:spcPct val="120000"/>
              </a:lnSpc>
              <a:buNone/>
            </a:pPr>
            <a:r>
              <a:rPr lang="ja-JP" altLang="en-US">
                <a:latin typeface="メイリオ"/>
                <a:ea typeface="メイリオ"/>
              </a:rPr>
              <a:t>・</a:t>
            </a:r>
            <a:r>
              <a:rPr lang="ja-JP">
                <a:latin typeface="メイリオ"/>
                <a:ea typeface="メイリオ"/>
              </a:rPr>
              <a:t>学術的に</a:t>
            </a:r>
            <a:r>
              <a:rPr lang="ja-JP" altLang="en-US">
                <a:latin typeface="メイリオ"/>
                <a:ea typeface="メイリオ"/>
              </a:rPr>
              <a:t>は </a:t>
            </a:r>
            <a:r>
              <a:rPr lang="ja-JP" b="1">
                <a:solidFill>
                  <a:schemeClr val="accent1"/>
                </a:solidFill>
                <a:latin typeface="メイリオ"/>
                <a:ea typeface="メイリオ"/>
              </a:rPr>
              <a:t>Psychological Momentum(PM)</a:t>
            </a:r>
            <a:r>
              <a:rPr lang="ja-JP">
                <a:latin typeface="メイリオ"/>
                <a:ea typeface="メイリオ"/>
              </a:rPr>
              <a:t>という言葉が今回の研究テーマの先行研究にあたる題材</a:t>
            </a:r>
            <a:endParaRPr lang="en-US" altLang="ja-JP">
              <a:latin typeface="メイリオ"/>
              <a:ea typeface="メイリオ"/>
            </a:endParaRPr>
          </a:p>
          <a:p>
            <a:pPr marL="0" indent="0">
              <a:lnSpc>
                <a:spcPct val="120000"/>
              </a:lnSpc>
              <a:buNone/>
            </a:pPr>
            <a:r>
              <a:rPr lang="ja-JP" altLang="en-US">
                <a:latin typeface="メイリオ"/>
                <a:ea typeface="メイリオ"/>
              </a:rPr>
              <a:t>・PMは実証的に捉え難く、科学的に理に適った説明を為すのが難しい題材であるとされてきた</a:t>
            </a:r>
            <a:r>
              <a:rPr lang="en-US" altLang="ja-JP">
                <a:latin typeface="メイリオ"/>
                <a:ea typeface="メイリオ"/>
              </a:rPr>
              <a:t> </a:t>
            </a:r>
            <a:r>
              <a:rPr lang="ja-JP" altLang="en-US">
                <a:latin typeface="メイリオ"/>
                <a:ea typeface="メイリオ"/>
              </a:rPr>
              <a:t>(Bruke ,&amp; Houseworth, 1995)</a:t>
            </a:r>
          </a:p>
          <a:p>
            <a:pPr marL="0" indent="0">
              <a:lnSpc>
                <a:spcPct val="120000"/>
              </a:lnSpc>
              <a:buNone/>
            </a:pPr>
            <a:endParaRPr lang="ja-JP" altLang="en-US">
              <a:latin typeface="メイリオ"/>
              <a:ea typeface="メイリオ"/>
            </a:endParaRPr>
          </a:p>
          <a:p>
            <a:pPr marL="0" indent="0">
              <a:lnSpc>
                <a:spcPct val="120000"/>
              </a:lnSpc>
              <a:buNone/>
            </a:pPr>
            <a:r>
              <a:rPr lang="ja-JP" altLang="en-US">
                <a:latin typeface="メイリオ"/>
                <a:ea typeface="メイリオ"/>
              </a:rPr>
              <a:t>・PM分野の先行研究に於いて注目すべき要点は以下の3点</a:t>
            </a:r>
          </a:p>
          <a:p>
            <a:pPr marL="1143000" lvl="1" indent="-457200">
              <a:lnSpc>
                <a:spcPct val="120000"/>
              </a:lnSpc>
              <a:buFont typeface="Wingdings" panose="020B0604020202020204" pitchFamily="34" charset="0"/>
              <a:buChar char="Ø"/>
            </a:pPr>
            <a:r>
              <a:rPr lang="ja-JP" altLang="en-US">
                <a:latin typeface="メイリオ"/>
                <a:ea typeface="メイリオ"/>
              </a:rPr>
              <a:t>A：PMの定義付け</a:t>
            </a:r>
          </a:p>
          <a:p>
            <a:pPr marL="1143000" lvl="1" indent="-457200">
              <a:lnSpc>
                <a:spcPct val="120000"/>
              </a:lnSpc>
              <a:buFont typeface="Wingdings" panose="020B0604020202020204" pitchFamily="34" charset="0"/>
              <a:buChar char="Ø"/>
            </a:pPr>
            <a:r>
              <a:rPr lang="ja-JP" altLang="en-US">
                <a:latin typeface="メイリオ"/>
                <a:ea typeface="メイリオ"/>
              </a:rPr>
              <a:t>B：PMの測定方法</a:t>
            </a:r>
          </a:p>
          <a:p>
            <a:pPr marL="1143000" lvl="1" indent="-457200">
              <a:lnSpc>
                <a:spcPct val="120000"/>
              </a:lnSpc>
              <a:buFont typeface="Wingdings" panose="020B0604020202020204" pitchFamily="34" charset="0"/>
              <a:buChar char="Ø"/>
            </a:pPr>
            <a:r>
              <a:rPr lang="ja-JP" altLang="en-US">
                <a:latin typeface="メイリオ"/>
                <a:ea typeface="メイリオ"/>
              </a:rPr>
              <a:t>C：調査対象とするスポーツの、題材としての妥当性</a:t>
            </a:r>
          </a:p>
          <a:p>
            <a:pPr marL="1143000" lvl="1" indent="-457200">
              <a:lnSpc>
                <a:spcPct val="120000"/>
              </a:lnSpc>
              <a:buAutoNum type="alphaUcPeriod"/>
            </a:pPr>
            <a:endParaRPr lang="ja-JP" altLang="en-US" sz="2000">
              <a:latin typeface="メイリオ"/>
              <a:ea typeface="メイリオ"/>
            </a:endParaRPr>
          </a:p>
          <a:p>
            <a:pPr marL="0" indent="0">
              <a:buNone/>
            </a:pPr>
            <a:endParaRPr lang="ja-JP" altLang="en-US">
              <a:latin typeface="メイリオ"/>
              <a:ea typeface="メイリオ"/>
            </a:endParaRPr>
          </a:p>
          <a:p>
            <a:pPr>
              <a:buNone/>
            </a:pPr>
            <a:endParaRPr lang="ja-JP" altLang="en-US" sz="3200">
              <a:latin typeface="メイリオ"/>
              <a:ea typeface="メイリオ"/>
            </a:endParaRPr>
          </a:p>
          <a:p>
            <a:pPr marL="0" indent="0">
              <a:buNone/>
            </a:pPr>
            <a:endParaRPr lang="ja-JP" altLang="en-US">
              <a:latin typeface="メイリオ"/>
              <a:ea typeface="メイリオ"/>
            </a:endParaRPr>
          </a:p>
          <a:p>
            <a:pPr marL="0" indent="0">
              <a:buNone/>
            </a:pPr>
            <a:endParaRPr lang="ja-JP" altLang="en-US">
              <a:latin typeface="メイリオ"/>
              <a:ea typeface="メイリオ"/>
            </a:endParaRPr>
          </a:p>
          <a:p>
            <a:pPr marL="0" indent="0">
              <a:buNone/>
            </a:pPr>
            <a:endParaRPr lang="ja-JP" altLang="en-US" sz="3200">
              <a:latin typeface="メイリオ"/>
              <a:ea typeface="メイリオ"/>
            </a:endParaRPr>
          </a:p>
          <a:p>
            <a:pPr marL="0" indent="0">
              <a:buNone/>
            </a:pPr>
            <a:endParaRPr lang="ja-JP" altLang="en-US" sz="3200">
              <a:latin typeface="メイリオ"/>
              <a:ea typeface="メイリオ"/>
            </a:endParaRPr>
          </a:p>
        </p:txBody>
      </p:sp>
    </p:spTree>
    <p:extLst>
      <p:ext uri="{BB962C8B-B14F-4D97-AF65-F5344CB8AC3E}">
        <p14:creationId xmlns:p14="http://schemas.microsoft.com/office/powerpoint/2010/main" val="3579098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0FBB0-60E3-4827-A352-0416524B090C}"/>
              </a:ext>
            </a:extLst>
          </p:cNvPr>
          <p:cNvSpPr>
            <a:spLocks noGrp="1"/>
          </p:cNvSpPr>
          <p:nvPr>
            <p:ph type="title"/>
          </p:nvPr>
        </p:nvSpPr>
        <p:spPr/>
        <p:txBody>
          <a:bodyPr/>
          <a:lstStyle/>
          <a:p>
            <a:r>
              <a:rPr lang="ja-JP" altLang="en-US">
                <a:latin typeface="メイリオ"/>
                <a:ea typeface="メイリオ"/>
              </a:rPr>
              <a:t>2-A. 検討　</a:t>
            </a:r>
            <a:r>
              <a:rPr lang="ja-JP">
                <a:latin typeface="メイリオ"/>
                <a:ea typeface="メイリオ"/>
              </a:rPr>
              <a:t>PMの定義付け</a:t>
            </a:r>
          </a:p>
        </p:txBody>
      </p:sp>
      <p:sp>
        <p:nvSpPr>
          <p:cNvPr id="3" name="コンテンツ プレースホルダー 2">
            <a:extLst>
              <a:ext uri="{FF2B5EF4-FFF2-40B4-BE49-F238E27FC236}">
                <a16:creationId xmlns:a16="http://schemas.microsoft.com/office/drawing/2014/main" id="{9621E290-3021-479B-A61F-3B9954FA53EE}"/>
              </a:ext>
            </a:extLst>
          </p:cNvPr>
          <p:cNvSpPr>
            <a:spLocks noGrp="1"/>
          </p:cNvSpPr>
          <p:nvPr>
            <p:ph idx="1"/>
          </p:nvPr>
        </p:nvSpPr>
        <p:spPr>
          <a:xfrm>
            <a:off x="450011" y="1696229"/>
            <a:ext cx="11277598" cy="4480734"/>
          </a:xfrm>
        </p:spPr>
        <p:txBody>
          <a:bodyPr vert="horz" lIns="91440" tIns="45720" rIns="91440" bIns="45720" rtlCol="0" anchor="t">
            <a:normAutofit/>
          </a:bodyPr>
          <a:lstStyle/>
          <a:p>
            <a:r>
              <a:rPr lang="en-US" altLang="ja-JP" sz="2400">
                <a:latin typeface="Meiryo"/>
                <a:ea typeface="Meiryo"/>
              </a:rPr>
              <a:t>“</a:t>
            </a:r>
            <a:r>
              <a:rPr lang="ja-JP" altLang="en-US" sz="2400">
                <a:latin typeface="Meiryo"/>
                <a:ea typeface="Meiryo"/>
              </a:rPr>
              <a:t>a perception that an actor is progressing towards his or her goal, thereby resulting in heightened levels of motivation, perceptions of control, optimism, energy, and synchronism</a:t>
            </a:r>
            <a:r>
              <a:rPr lang="en-US" altLang="ja-JP" sz="2400">
                <a:latin typeface="Meiryo"/>
                <a:ea typeface="Meiryo"/>
              </a:rPr>
              <a:t>”</a:t>
            </a:r>
            <a:r>
              <a:rPr lang="ja-JP" altLang="en-US" sz="2400">
                <a:latin typeface="Meiryo"/>
                <a:ea typeface="Meiryo"/>
              </a:rPr>
              <a:t>(Vallerand et al., 1988)</a:t>
            </a:r>
          </a:p>
          <a:p>
            <a:r>
              <a:rPr lang="en-US" sz="2400">
                <a:latin typeface="Meiryo"/>
                <a:ea typeface="Meiryo"/>
              </a:rPr>
              <a:t>“a positive or negative change in cognition, affect, physiology, and behavior caused by an event or series of events that will result in a commensurate shift in performance and competitive outcome”(Taylor &amp; </a:t>
            </a:r>
            <a:r>
              <a:rPr lang="en-US" sz="2400" err="1">
                <a:latin typeface="Meiryo"/>
                <a:ea typeface="Meiryo"/>
              </a:rPr>
              <a:t>Demick</a:t>
            </a:r>
            <a:r>
              <a:rPr lang="en-US" sz="2400">
                <a:latin typeface="Meiryo"/>
                <a:ea typeface="Meiryo"/>
              </a:rPr>
              <a:t>, 1994)</a:t>
            </a:r>
          </a:p>
          <a:p>
            <a:endParaRPr lang="en-US" altLang="ja-JP" sz="2400">
              <a:latin typeface="メイリオ"/>
              <a:ea typeface="メイリオ"/>
            </a:endParaRPr>
          </a:p>
          <a:p>
            <a:pPr marL="0" indent="0">
              <a:buNone/>
            </a:pPr>
            <a:r>
              <a:rPr lang="en-US" altLang="ja-JP">
                <a:latin typeface="メイリオ"/>
                <a:ea typeface="メイリオ"/>
              </a:rPr>
              <a:t>​</a:t>
            </a:r>
          </a:p>
        </p:txBody>
      </p:sp>
      <p:sp>
        <p:nvSpPr>
          <p:cNvPr id="4" name="下矢印 3"/>
          <p:cNvSpPr/>
          <p:nvPr/>
        </p:nvSpPr>
        <p:spPr>
          <a:xfrm>
            <a:off x="4636998" y="4168608"/>
            <a:ext cx="2903621" cy="6737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831009" y="5114341"/>
            <a:ext cx="10515600" cy="13345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a:solidFill>
                  <a:schemeClr val="tx1"/>
                </a:solidFill>
                <a:latin typeface="メイリオ"/>
                <a:ea typeface="メイリオ"/>
              </a:rPr>
              <a:t>心理的なものを言語化し定義付けようと試みているが</a:t>
            </a:r>
            <a:r>
              <a:rPr lang="en-US" altLang="ja-JP" sz="2000">
                <a:solidFill>
                  <a:schemeClr val="tx1"/>
                </a:solidFill>
                <a:latin typeface="メイリオ"/>
                <a:ea typeface="メイリオ"/>
              </a:rPr>
              <a:t>、</a:t>
            </a:r>
            <a:br>
              <a:rPr lang="en-US" altLang="ja-JP" sz="2000">
                <a:solidFill>
                  <a:schemeClr val="tx1"/>
                </a:solidFill>
                <a:latin typeface="メイリオ"/>
                <a:ea typeface="メイリオ"/>
              </a:rPr>
            </a:br>
            <a:r>
              <a:rPr lang="en-US" altLang="ja-JP" sz="2400">
                <a:solidFill>
                  <a:schemeClr val="tx1"/>
                </a:solidFill>
                <a:latin typeface="メイリオ"/>
                <a:ea typeface="メイリオ"/>
              </a:rPr>
              <a:t>やはり</a:t>
            </a:r>
            <a:r>
              <a:rPr lang="en-US" altLang="ja-JP" sz="2400" b="1" u="sng">
                <a:solidFill>
                  <a:schemeClr val="tx1"/>
                </a:solidFill>
                <a:latin typeface="メイリオ"/>
                <a:ea typeface="メイリオ"/>
              </a:rPr>
              <a:t>主観によるところが大きく、曖昧さが​​拭い切れない</a:t>
            </a:r>
            <a:r>
              <a:rPr lang="en-US" altLang="ja-JP" sz="2400">
                <a:solidFill>
                  <a:schemeClr val="tx1"/>
                </a:solidFill>
                <a:latin typeface="メイリオ"/>
                <a:ea typeface="メイリオ"/>
              </a:rPr>
              <a:t>と言える。​</a:t>
            </a:r>
          </a:p>
        </p:txBody>
      </p:sp>
    </p:spTree>
    <p:extLst>
      <p:ext uri="{BB962C8B-B14F-4D97-AF65-F5344CB8AC3E}">
        <p14:creationId xmlns:p14="http://schemas.microsoft.com/office/powerpoint/2010/main" val="218076579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46</Slides>
  <Notes>1</Notes>
  <HiddenSlides>0</HiddenSlide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テーマ</vt:lpstr>
      <vt:lpstr>Psychological Momentum and  Results in Baseball</vt:lpstr>
      <vt:lpstr>研究過程</vt:lpstr>
      <vt:lpstr>研究過程</vt:lpstr>
      <vt:lpstr>1. 問題意識</vt:lpstr>
      <vt:lpstr>2. 仮説の構築</vt:lpstr>
      <vt:lpstr>3. テーマ設定</vt:lpstr>
      <vt:lpstr>研究過程</vt:lpstr>
      <vt:lpstr>1. 概要  - Psychological Momentum(PM) -</vt:lpstr>
      <vt:lpstr>2-A. 検討　PMの定義付け</vt:lpstr>
      <vt:lpstr>2-B. 検討　PMの測定方法　</vt:lpstr>
      <vt:lpstr>2-C. 検討　題材としての妥当性　</vt:lpstr>
      <vt:lpstr>3. 先行研究における問題点の吟味</vt:lpstr>
      <vt:lpstr>研究過程</vt:lpstr>
      <vt:lpstr>1. 前提条件の吟味</vt:lpstr>
      <vt:lpstr>1-A. 『流れ』(PM)の定義</vt:lpstr>
      <vt:lpstr>1-B. PM測定手法</vt:lpstr>
      <vt:lpstr>1-C. 野球の題材としての妥当性</vt:lpstr>
      <vt:lpstr>1-C. 野球の題材としての妥当性</vt:lpstr>
      <vt:lpstr>2. 分析手順　-  使用データ</vt:lpstr>
      <vt:lpstr>2. 分析手順　-  データ処理手順</vt:lpstr>
      <vt:lpstr>3-A.  Positive MomentumとNegative Momentumの比較</vt:lpstr>
      <vt:lpstr>3-A. 流れの比較手法</vt:lpstr>
      <vt:lpstr>3-A. 比較の際の留意点</vt:lpstr>
      <vt:lpstr>PowerPoint Presentation</vt:lpstr>
      <vt:lpstr>3-A. 結果 &amp; 考察</vt:lpstr>
      <vt:lpstr>3-B.  Positive inhibitionとNegative facilitationについての分析</vt:lpstr>
      <vt:lpstr>3-B. 先行研究におけるP.I.とN.F.</vt:lpstr>
      <vt:lpstr>3-B. 本分析での P.I.とN.F.の定義と算出方法</vt:lpstr>
      <vt:lpstr>3-B. 結果① Positive InhibitionとNegative Facilitationと年間順位の関係</vt:lpstr>
      <vt:lpstr>PowerPoint Presentation</vt:lpstr>
      <vt:lpstr>PowerPoint Presentation</vt:lpstr>
      <vt:lpstr>PowerPoint Presentation</vt:lpstr>
      <vt:lpstr>3-B. 考察</vt:lpstr>
      <vt:lpstr>想定反論</vt:lpstr>
      <vt:lpstr>想定反論</vt:lpstr>
      <vt:lpstr>結論</vt:lpstr>
      <vt:lpstr>まとめ</vt:lpstr>
      <vt:lpstr>参考文献</vt:lpstr>
      <vt:lpstr>END</vt:lpstr>
      <vt:lpstr>APPENDIX</vt:lpstr>
      <vt:lpstr>期待得点の算出について</vt:lpstr>
      <vt:lpstr>Positive InhibitionとNegative Facilitationと年間順位の関係(1~7回)</vt:lpstr>
      <vt:lpstr>Positive Inhibition/Negative Facilitationと順位の関係(1~7回)</vt:lpstr>
      <vt:lpstr>想定反論</vt:lpstr>
      <vt:lpstr>想定反論</vt:lpstr>
      <vt:lpstr>点差とPositive Inhibitionの関係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cp:revision>
  <dcterms:created xsi:type="dcterms:W3CDTF">2012-07-27T23:28:17Z</dcterms:created>
  <dcterms:modified xsi:type="dcterms:W3CDTF">2018-12-06T08:46:26Z</dcterms:modified>
</cp:coreProperties>
</file>