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8"/>
  </p:notesMasterIdLst>
  <p:sldIdLst>
    <p:sldId id="257" r:id="rId2"/>
    <p:sldId id="278" r:id="rId3"/>
    <p:sldId id="354" r:id="rId4"/>
    <p:sldId id="355" r:id="rId5"/>
    <p:sldId id="335" r:id="rId6"/>
    <p:sldId id="356" r:id="rId7"/>
    <p:sldId id="357" r:id="rId8"/>
    <p:sldId id="358" r:id="rId9"/>
    <p:sldId id="359" r:id="rId10"/>
    <p:sldId id="360" r:id="rId11"/>
    <p:sldId id="362" r:id="rId12"/>
    <p:sldId id="363" r:id="rId13"/>
    <p:sldId id="364" r:id="rId14"/>
    <p:sldId id="365" r:id="rId15"/>
    <p:sldId id="366" r:id="rId16"/>
    <p:sldId id="367" r:id="rId17"/>
  </p:sldIdLst>
  <p:sldSz cx="9144000" cy="6858000" type="screen4x3"/>
  <p:notesSz cx="6858000" cy="9144000"/>
  <p:embeddedFontLst>
    <p:embeddedFont>
      <p:font typeface="나눔스퀘어 Bold" pitchFamily="50" charset="-127"/>
      <p:bold r:id="rId19"/>
    </p:embeddedFont>
    <p:embeddedFont>
      <p:font typeface="나눔스퀘어 ExtraBold" pitchFamily="50" charset="-127"/>
      <p:bold r:id="rId20"/>
    </p:embeddedFont>
    <p:embeddedFont>
      <p:font typeface="나눔스퀘어라운드 Bold" pitchFamily="50" charset="-127"/>
      <p:bold r:id="rId21"/>
    </p:embeddedFont>
    <p:embeddedFont>
      <p:font typeface="나눔고딕" pitchFamily="50" charset="-127"/>
      <p:regular r:id="rId22"/>
      <p:bold r:id="rId23"/>
    </p:embeddedFont>
    <p:embeddedFont>
      <p:font typeface="나눔명조 ExtraBold" pitchFamily="18" charset="-127"/>
      <p:bold r:id="rId24"/>
    </p:embeddedFont>
    <p:embeddedFont>
      <p:font typeface="맑은 고딕" pitchFamily="50" charset="-127"/>
      <p:regular r:id="rId25"/>
      <p:bold r:id="rId26"/>
    </p:embeddedFont>
    <p:embeddedFont>
      <p:font typeface="나눔스퀘어라운드 ExtraBold" pitchFamily="50" charset="-127"/>
      <p:bold r:id="rId2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77" autoAdjust="0"/>
    <p:restoredTop sz="94913" autoAdjust="0"/>
  </p:normalViewPr>
  <p:slideViewPr>
    <p:cSldViewPr>
      <p:cViewPr>
        <p:scale>
          <a:sx n="75" d="100"/>
          <a:sy n="75" d="100"/>
        </p:scale>
        <p:origin x="-103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D89D17-0F70-4A29-B682-8A35BC3CD118}" type="datetimeFigureOut">
              <a:rPr lang="ko-KR" altLang="en-US" smtClean="0"/>
              <a:pPr/>
              <a:t>2018-06-04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21EB7E-F2D8-4C00-8B82-B8C9572A99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518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1FFF-8B9C-4EB5-BB36-138088BB911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3" name="직사각형 2"/>
          <p:cNvSpPr/>
          <p:nvPr userDrawn="1"/>
        </p:nvSpPr>
        <p:spPr>
          <a:xfrm>
            <a:off x="2699792" y="2069994"/>
            <a:ext cx="3744415" cy="2718013"/>
          </a:xfrm>
          <a:prstGeom prst="rect">
            <a:avLst/>
          </a:prstGeom>
          <a:noFill/>
          <a:ln w="317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2914489" y="2705726"/>
            <a:ext cx="3313693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8800" dirty="0">
                <a:solidFill>
                  <a:srgbClr val="FFC000"/>
                </a:solidFill>
                <a:latin typeface="나눔스퀘어 ExtraBold" pitchFamily="50" charset="-127"/>
                <a:ea typeface="나눔스퀘어 ExtraBold" pitchFamily="50" charset="-127"/>
              </a:rPr>
              <a:t>C</a:t>
            </a:r>
            <a:r>
              <a:rPr lang="ko-KR" altLang="en-US" sz="8800" dirty="0">
                <a:solidFill>
                  <a:srgbClr val="FFC000"/>
                </a:solidFill>
                <a:latin typeface="나눔스퀘어 ExtraBold" pitchFamily="50" charset="-127"/>
                <a:ea typeface="나눔스퀘어 ExtraBold" pitchFamily="50" charset="-127"/>
              </a:rPr>
              <a:t>언어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3059832" y="2263919"/>
            <a:ext cx="302433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700" b="1" dirty="0">
                <a:solidFill>
                  <a:srgbClr val="FFC000"/>
                </a:solidFill>
              </a:rPr>
              <a:t>KG</a:t>
            </a:r>
            <a:r>
              <a:rPr lang="ko-KR" altLang="en-US" sz="1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아이티뱅크</a:t>
            </a:r>
            <a:endParaRPr lang="ko-KR" altLang="en-US" sz="17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059832" y="4313857"/>
            <a:ext cx="302433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dist">
              <a:defRPr sz="1700" b="1">
                <a:solidFill>
                  <a:srgbClr val="FFC000"/>
                </a:solidFill>
              </a:defRPr>
            </a:lvl1pPr>
          </a:lstStyle>
          <a:p>
            <a:pPr lvl="0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VISUAL STUDIO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336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1FFF-8B9C-4EB5-BB36-138088BB911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3" name="직사각형 2"/>
          <p:cNvSpPr/>
          <p:nvPr userDrawn="1"/>
        </p:nvSpPr>
        <p:spPr>
          <a:xfrm>
            <a:off x="2699792" y="2708920"/>
            <a:ext cx="3744415" cy="1440160"/>
          </a:xfrm>
          <a:prstGeom prst="rect">
            <a:avLst/>
          </a:prstGeom>
          <a:solidFill>
            <a:srgbClr val="FFC000"/>
          </a:solidFill>
          <a:ln w="317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2914488" y="2828835"/>
            <a:ext cx="3313693" cy="1200329"/>
          </a:xfrm>
          <a:noFill/>
        </p:spPr>
        <p:txBody>
          <a:bodyPr wrap="square" rtlCol="0" anchor="ctr">
            <a:spAutoFit/>
          </a:bodyPr>
          <a:lstStyle>
            <a:lvl1pPr>
              <a:defRPr lang="ko-KR" altLang="en-US" sz="3600">
                <a:solidFill>
                  <a:schemeClr val="bg1"/>
                </a:solidFill>
                <a:latin typeface="나눔스퀘어 Bold" pitchFamily="50" charset="-127"/>
                <a:ea typeface="나눔스퀘어 Bold" pitchFamily="50" charset="-127"/>
                <a:cs typeface="+mn-cs"/>
              </a:defRPr>
            </a:lvl1pPr>
          </a:lstStyle>
          <a:p>
            <a:pPr marL="0" lvl="0"/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478814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 userDrawn="1"/>
        </p:nvCxnSpPr>
        <p:spPr>
          <a:xfrm>
            <a:off x="611560" y="692696"/>
            <a:ext cx="7920880" cy="0"/>
          </a:xfrm>
          <a:prstGeom prst="line">
            <a:avLst/>
          </a:prstGeom>
          <a:ln w="25400" cap="rnd" cmpd="sng">
            <a:solidFill>
              <a:srgbClr val="FFC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제목 개체 틀 1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000">
                <a:solidFill>
                  <a:srgbClr val="FFC000"/>
                </a:solidFill>
                <a:latin typeface="나눔스퀘어 ExtraBold" pitchFamily="50" charset="-127"/>
                <a:ea typeface="나눔스퀘어 ExtraBold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1" name="TextBox 30"/>
          <p:cNvSpPr txBox="1"/>
          <p:nvPr userDrawn="1"/>
        </p:nvSpPr>
        <p:spPr>
          <a:xfrm>
            <a:off x="8205056" y="6330034"/>
            <a:ext cx="5405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D96F8713-F698-4AD9-AB5E-2DF153365A83}" type="slidenum">
              <a:rPr lang="ko-KR" altLang="en-US" sz="105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 ExtraBold" pitchFamily="18" charset="-127"/>
                <a:ea typeface="나눔명조 ExtraBold" pitchFamily="18" charset="-127"/>
              </a:rPr>
              <a:pPr algn="r"/>
              <a:t>‹#›</a:t>
            </a:fld>
            <a:endParaRPr lang="ko-KR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나눔명조 ExtraBold" pitchFamily="18" charset="-127"/>
              <a:ea typeface="나눔명조 ExtraBold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1212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3303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40833-0BA7-4C06-A5EA-A7131F44C04C}" type="datetime1">
              <a:rPr lang="ko-KR" altLang="en-US" smtClean="0"/>
              <a:pPr/>
              <a:t>2018-06-04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31FFF-8B9C-4EB5-BB36-138088BB911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52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0" r:id="rId3"/>
    <p:sldLayoutId id="2147483653" r:id="rId4"/>
  </p:sldLayoutIdLst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442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err="1" smtClean="0"/>
              <a:t>동적할당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365" y="1052736"/>
            <a:ext cx="7762840" cy="5157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413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err="1" smtClean="0"/>
              <a:t>동적할당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11560" y="816967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06.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동적할당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.c&gt;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11560" y="1700808"/>
            <a:ext cx="835292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#include&lt;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stdio.h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&gt;</a:t>
            </a: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#include&lt;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stdlib.h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&gt;</a:t>
            </a:r>
          </a:p>
          <a:p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void main() {</a:t>
            </a:r>
          </a:p>
          <a:p>
            <a:pPr lvl="1"/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int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*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ptr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= (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int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*)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malloc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sizeof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int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));</a:t>
            </a:r>
          </a:p>
          <a:p>
            <a:pPr lvl="1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*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ptr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= 100;</a:t>
            </a:r>
          </a:p>
          <a:p>
            <a:pPr lvl="1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lvl="1"/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printf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("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ptr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 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가르키는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값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%d\n", *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ptr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);</a:t>
            </a:r>
          </a:p>
          <a:p>
            <a:pPr lvl="1"/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printf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("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ptr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 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가르키는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공간의 크기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%d\n",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sizeof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(*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ptr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));</a:t>
            </a: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95536" y="5081408"/>
            <a:ext cx="8352928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malloc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sizeof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int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))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는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heap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영역에 </a:t>
            </a:r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int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형 크기의 공간을 만들고 그 주소를</a:t>
            </a:r>
            <a:endParaRPr lang="en-US" altLang="ko-K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반환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-&gt;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주소를 반환하기 때문에 반환형을 </a:t>
            </a:r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int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*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로 </a:t>
            </a:r>
            <a:r>
              <a:rPr lang="ko-KR" alt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해줘야함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696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547664" y="3284984"/>
            <a:ext cx="1872208" cy="64807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644008" y="1484784"/>
            <a:ext cx="3600400" cy="46085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err="1" smtClean="0"/>
              <a:t>동적할당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11560" y="816967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06.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동적할당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.c&gt;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508104" y="3284984"/>
            <a:ext cx="1872208" cy="648072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403648" y="1700808"/>
            <a:ext cx="21602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Stack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영역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364088" y="1700808"/>
            <a:ext cx="21602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Heap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영역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840516" y="2915652"/>
            <a:ext cx="1207383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0x00ff00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403648" y="3933056"/>
            <a:ext cx="21602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*</a:t>
            </a:r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ptr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18" name="직선 화살표 연결선 17"/>
          <p:cNvCxnSpPr>
            <a:stCxn id="3" idx="3"/>
            <a:endCxn id="8" idx="1"/>
          </p:cNvCxnSpPr>
          <p:nvPr/>
        </p:nvCxnSpPr>
        <p:spPr>
          <a:xfrm>
            <a:off x="3419872" y="3609020"/>
            <a:ext cx="2088232" cy="0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5840516" y="3933056"/>
            <a:ext cx="1207383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4byte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840516" y="4302388"/>
            <a:ext cx="1207383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int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547664" y="3281660"/>
            <a:ext cx="1872208" cy="64807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0x00ff00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508104" y="3284984"/>
            <a:ext cx="1872208" cy="648072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100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1602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13" grpId="0"/>
      <p:bldP spid="16" grpId="0"/>
      <p:bldP spid="19" grpId="0"/>
      <p:bldP spid="20" grpId="0"/>
      <p:bldP spid="22" grpId="0" animBg="1"/>
      <p:bldP spid="2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err="1" smtClean="0"/>
              <a:t>동적할당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56792"/>
            <a:ext cx="7992888" cy="4155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264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err="1" smtClean="0"/>
              <a:t>동적할당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11560" y="816967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07.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동적할당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.c&gt;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11560" y="1412776"/>
            <a:ext cx="835292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#include&lt;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stdio.h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&gt;</a:t>
            </a: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#include&lt;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stdlib.h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&gt;</a:t>
            </a:r>
          </a:p>
          <a:p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void main() {</a:t>
            </a:r>
          </a:p>
          <a:p>
            <a:pPr lvl="1"/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int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*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ptr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= (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int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*)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malloc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sizeof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int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));</a:t>
            </a:r>
          </a:p>
          <a:p>
            <a:pPr lvl="1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*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ptr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= 100;</a:t>
            </a:r>
          </a:p>
          <a:p>
            <a:pPr lvl="1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lvl="1"/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printf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("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ptr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 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가르키는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값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%d\n", *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ptr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);</a:t>
            </a:r>
          </a:p>
          <a:p>
            <a:pPr lvl="1"/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printf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("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ptr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 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가르키는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공간의 크기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%d\n",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sizeof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(*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ptr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));</a:t>
            </a:r>
          </a:p>
          <a:p>
            <a:pPr lvl="1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lvl="1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free(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ptr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);</a:t>
            </a:r>
          </a:p>
          <a:p>
            <a:pPr lvl="1"/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printf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("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ptr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 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가르키는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값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%d\n", *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ptr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);</a:t>
            </a:r>
          </a:p>
          <a:p>
            <a:pPr lvl="1"/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printf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("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ptr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 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가르키는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공간의 크기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%d\n",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sizeof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(*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ptr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));</a:t>
            </a: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95536" y="5583149"/>
            <a:ext cx="8352928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free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로 공간을 해제하면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heap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영역에 할당한 공간이 사라짐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8747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547664" y="3284984"/>
            <a:ext cx="1872208" cy="64807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644008" y="1484784"/>
            <a:ext cx="3600400" cy="46085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err="1" smtClean="0"/>
              <a:t>동적할당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11560" y="816967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07.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동적할당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.c&gt;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508104" y="3284984"/>
            <a:ext cx="1872208" cy="648072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403648" y="1700808"/>
            <a:ext cx="21602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Stack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영역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364088" y="1700808"/>
            <a:ext cx="21602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Heap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영역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840516" y="2915652"/>
            <a:ext cx="1207383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0x00ff00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403648" y="3933056"/>
            <a:ext cx="21602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*</a:t>
            </a:r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ptr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18" name="직선 화살표 연결선 17"/>
          <p:cNvCxnSpPr>
            <a:stCxn id="3" idx="3"/>
            <a:endCxn id="8" idx="1"/>
          </p:cNvCxnSpPr>
          <p:nvPr/>
        </p:nvCxnSpPr>
        <p:spPr>
          <a:xfrm>
            <a:off x="3419872" y="3609020"/>
            <a:ext cx="2088232" cy="0"/>
          </a:xfrm>
          <a:prstGeom prst="straightConnector1">
            <a:avLst/>
          </a:prstGeom>
          <a:ln w="254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5840516" y="3933056"/>
            <a:ext cx="1207383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4byte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840516" y="4302388"/>
            <a:ext cx="1207383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int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547664" y="3281660"/>
            <a:ext cx="1872208" cy="64807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0x00ff00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508104" y="3284984"/>
            <a:ext cx="1872208" cy="648072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100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03648" y="4348332"/>
            <a:ext cx="21602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free(</a:t>
            </a:r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ptr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9596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8" grpId="1" animBg="1"/>
      <p:bldP spid="13" grpId="0"/>
      <p:bldP spid="13" grpId="1"/>
      <p:bldP spid="16" grpId="0"/>
      <p:bldP spid="19" grpId="0"/>
      <p:bldP spid="19" grpId="1"/>
      <p:bldP spid="20" grpId="0"/>
      <p:bldP spid="20" grpId="1"/>
      <p:bldP spid="22" grpId="0" animBg="1"/>
      <p:bldP spid="24" grpId="0" animBg="1"/>
      <p:bldP spid="24" grpId="1" animBg="1"/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err="1" smtClean="0"/>
              <a:t>동적할당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11560" y="816967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08.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동적할당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.c&gt;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11560" y="1268760"/>
            <a:ext cx="8352928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#include &lt;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stdio.h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&gt;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#include &lt;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stdlib.h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&gt;</a:t>
            </a:r>
          </a:p>
          <a:p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void main()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{</a:t>
            </a:r>
          </a:p>
          <a:p>
            <a:pPr lvl="1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char*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ptr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;</a:t>
            </a:r>
          </a:p>
          <a:p>
            <a:pPr lvl="1"/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int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count,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;</a:t>
            </a:r>
          </a:p>
          <a:p>
            <a:pPr lvl="1"/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lvl="1"/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printf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("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몇 개의 공간을 만들까요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? ");</a:t>
            </a:r>
          </a:p>
          <a:p>
            <a:pPr lvl="1"/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scanf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("%d", &amp;count);</a:t>
            </a:r>
          </a:p>
          <a:p>
            <a:pPr lvl="1"/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lvl="1"/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ptr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= (char*)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malloc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sizeof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(char)*count);</a:t>
            </a:r>
          </a:p>
          <a:p>
            <a:pPr lvl="1"/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lvl="1"/>
            <a:r>
              <a:rPr lang="nn-NO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for (i = 0; i&lt;count; i++) {</a:t>
            </a:r>
          </a:p>
          <a:p>
            <a:pPr lvl="2"/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ptr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[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] =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+ 1;</a:t>
            </a:r>
          </a:p>
          <a:p>
            <a:pPr lvl="2"/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printf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("%d\n", 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ptr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[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]);</a:t>
            </a:r>
          </a:p>
          <a:p>
            <a:pPr lvl="1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}</a:t>
            </a:r>
          </a:p>
          <a:p>
            <a:pPr lvl="1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free(</a:t>
            </a:r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ptr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);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95536" y="5583149"/>
            <a:ext cx="8352928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동적할당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할 사이즈에 원하는 공간의 개수를 곱하면 그 만큼 할당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891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69844" y="3167390"/>
            <a:ext cx="3960440" cy="523220"/>
          </a:xfrm>
        </p:spPr>
        <p:txBody>
          <a:bodyPr/>
          <a:lstStyle/>
          <a:p>
            <a:r>
              <a:rPr lang="ko-KR" altLang="en-US" sz="2800" dirty="0" err="1" smtClean="0"/>
              <a:t>동적할</a:t>
            </a:r>
            <a:r>
              <a:rPr lang="ko-KR" altLang="en-US" sz="2800" dirty="0" err="1"/>
              <a:t>당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8742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err="1" smtClean="0"/>
              <a:t>동적할당</a:t>
            </a:r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264" y="1644431"/>
            <a:ext cx="7716864" cy="426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637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err="1" smtClean="0"/>
              <a:t>동적할당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36964"/>
            <a:ext cx="7926461" cy="4371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0731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지역변수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11560" y="816967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01.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지역변수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.c&gt;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11560" y="1194592"/>
            <a:ext cx="835292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#include&lt;</a:t>
            </a:r>
            <a:r>
              <a:rPr lang="en-US" altLang="ko-KR" baseline="-25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stdio.h</a:t>
            </a:r>
            <a:r>
              <a:rPr lang="en-US" altLang="ko-KR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&gt;</a:t>
            </a:r>
          </a:p>
          <a:p>
            <a:r>
              <a:rPr lang="en-US" altLang="ko-KR" baseline="-25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void </a:t>
            </a:r>
            <a:r>
              <a:rPr lang="en-US" altLang="ko-KR" baseline="-25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func_A</a:t>
            </a:r>
            <a:r>
              <a:rPr lang="en-US" altLang="ko-KR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(void);</a:t>
            </a:r>
          </a:p>
          <a:p>
            <a:r>
              <a:rPr lang="en-US" altLang="ko-KR" baseline="-25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int</a:t>
            </a:r>
            <a:r>
              <a:rPr lang="en-US" altLang="ko-KR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baseline="-25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func_B</a:t>
            </a:r>
            <a:r>
              <a:rPr lang="en-US" altLang="ko-KR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(void);</a:t>
            </a:r>
          </a:p>
          <a:p>
            <a:endParaRPr lang="ko-KR" altLang="en-US" baseline="-250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void main(void)</a:t>
            </a:r>
          </a:p>
          <a:p>
            <a:r>
              <a:rPr lang="en-US" altLang="ko-KR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{</a:t>
            </a:r>
          </a:p>
          <a:p>
            <a:pPr lvl="1"/>
            <a:r>
              <a:rPr lang="en-US" altLang="ko-KR" baseline="-25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int</a:t>
            </a:r>
            <a:r>
              <a:rPr lang="en-US" altLang="ko-KR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aa = 10;</a:t>
            </a:r>
          </a:p>
          <a:p>
            <a:pPr lvl="1"/>
            <a:r>
              <a:rPr lang="en-US" altLang="ko-KR" baseline="-25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printf</a:t>
            </a:r>
            <a:r>
              <a:rPr lang="en-US" altLang="ko-KR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("</a:t>
            </a:r>
            <a:r>
              <a:rPr lang="ko-KR" altLang="en-US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함수 호출 전 </a:t>
            </a:r>
            <a:r>
              <a:rPr lang="en-US" altLang="ko-KR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main()</a:t>
            </a:r>
            <a:r>
              <a:rPr lang="ko-KR" altLang="en-US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함수의 </a:t>
            </a:r>
            <a:r>
              <a:rPr lang="en-US" altLang="ko-KR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aa </a:t>
            </a:r>
            <a:r>
              <a:rPr lang="ko-KR" altLang="en-US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값 </a:t>
            </a:r>
            <a:r>
              <a:rPr lang="en-US" altLang="ko-KR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%d\n", aa);</a:t>
            </a:r>
          </a:p>
          <a:p>
            <a:pPr lvl="1"/>
            <a:r>
              <a:rPr lang="en-US" altLang="ko-KR" baseline="-25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func_A</a:t>
            </a:r>
            <a:r>
              <a:rPr lang="en-US" altLang="ko-KR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();</a:t>
            </a:r>
          </a:p>
          <a:p>
            <a:pPr lvl="1"/>
            <a:r>
              <a:rPr lang="en-US" altLang="ko-KR" baseline="-25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printf</a:t>
            </a:r>
            <a:r>
              <a:rPr lang="en-US" altLang="ko-KR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("</a:t>
            </a:r>
            <a:r>
              <a:rPr lang="en-US" altLang="ko-KR" baseline="-25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func_A</a:t>
            </a:r>
            <a:r>
              <a:rPr lang="en-US" altLang="ko-KR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() </a:t>
            </a:r>
            <a:r>
              <a:rPr lang="ko-KR" altLang="en-US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함수 호출 후 </a:t>
            </a:r>
            <a:r>
              <a:rPr lang="en-US" altLang="ko-KR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main()</a:t>
            </a:r>
            <a:r>
              <a:rPr lang="ko-KR" altLang="en-US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함수의 </a:t>
            </a:r>
            <a:r>
              <a:rPr lang="en-US" altLang="ko-KR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aa </a:t>
            </a:r>
            <a:r>
              <a:rPr lang="ko-KR" altLang="en-US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값 </a:t>
            </a:r>
            <a:r>
              <a:rPr lang="en-US" altLang="ko-KR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%d\n", aa</a:t>
            </a:r>
            <a:r>
              <a:rPr lang="en-US" altLang="ko-KR" baseline="-25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);           </a:t>
            </a:r>
            <a:r>
              <a:rPr lang="en-US" altLang="ko-KR" baseline="-25000" dirty="0" smtClean="0">
                <a:solidFill>
                  <a:srgbClr val="FFC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//</a:t>
            </a:r>
            <a:r>
              <a:rPr lang="en-US" altLang="ko-KR" baseline="-25000" dirty="0">
                <a:solidFill>
                  <a:srgbClr val="FFC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aa</a:t>
            </a:r>
            <a:r>
              <a:rPr lang="ko-KR" altLang="en-US" baseline="-25000" dirty="0">
                <a:solidFill>
                  <a:srgbClr val="FFC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는 </a:t>
            </a:r>
            <a:r>
              <a:rPr lang="ko-KR" altLang="en-US" baseline="-25000" dirty="0" err="1">
                <a:solidFill>
                  <a:srgbClr val="FFC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메인함수의</a:t>
            </a:r>
            <a:r>
              <a:rPr lang="ko-KR" altLang="en-US" baseline="-25000" dirty="0">
                <a:solidFill>
                  <a:srgbClr val="FFC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지역변수</a:t>
            </a:r>
          </a:p>
          <a:p>
            <a:pPr lvl="1"/>
            <a:r>
              <a:rPr lang="en-US" altLang="ko-KR" baseline="-25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printf</a:t>
            </a:r>
            <a:r>
              <a:rPr lang="en-US" altLang="ko-KR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("</a:t>
            </a:r>
            <a:r>
              <a:rPr lang="en-US" altLang="ko-KR" baseline="-25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func_B</a:t>
            </a:r>
            <a:r>
              <a:rPr lang="en-US" altLang="ko-KR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() </a:t>
            </a:r>
            <a:r>
              <a:rPr lang="ko-KR" altLang="en-US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함수 호출 후 </a:t>
            </a:r>
            <a:r>
              <a:rPr lang="en-US" altLang="ko-KR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main()</a:t>
            </a:r>
            <a:r>
              <a:rPr lang="ko-KR" altLang="en-US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함수의 </a:t>
            </a:r>
            <a:r>
              <a:rPr lang="en-US" altLang="ko-KR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aa </a:t>
            </a:r>
            <a:r>
              <a:rPr lang="ko-KR" altLang="en-US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값 </a:t>
            </a:r>
            <a:r>
              <a:rPr lang="en-US" altLang="ko-KR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%d\n", </a:t>
            </a:r>
            <a:r>
              <a:rPr lang="en-US" altLang="ko-KR" baseline="-25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func_B</a:t>
            </a:r>
            <a:r>
              <a:rPr lang="en-US" altLang="ko-KR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());</a:t>
            </a:r>
            <a:r>
              <a:rPr lang="en-US" altLang="ko-KR" baseline="-25000" dirty="0">
                <a:solidFill>
                  <a:srgbClr val="FFC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//</a:t>
            </a:r>
            <a:r>
              <a:rPr lang="en-US" altLang="ko-KR" baseline="-25000" dirty="0" err="1">
                <a:solidFill>
                  <a:srgbClr val="FFC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func_B</a:t>
            </a:r>
            <a:r>
              <a:rPr lang="en-US" altLang="ko-KR" baseline="-25000" dirty="0">
                <a:solidFill>
                  <a:srgbClr val="FFC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()</a:t>
            </a:r>
            <a:r>
              <a:rPr lang="ko-KR" altLang="en-US" baseline="-25000" dirty="0">
                <a:solidFill>
                  <a:srgbClr val="FFC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함수의 리턴 값 </a:t>
            </a:r>
            <a:r>
              <a:rPr lang="en-US" altLang="ko-KR" baseline="-25000" dirty="0">
                <a:solidFill>
                  <a:srgbClr val="FFC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aa</a:t>
            </a:r>
            <a:endParaRPr lang="ko-KR" altLang="en-US" baseline="-25000" dirty="0">
              <a:solidFill>
                <a:srgbClr val="FFC00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}</a:t>
            </a:r>
          </a:p>
          <a:p>
            <a:r>
              <a:rPr lang="en-US" altLang="ko-KR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void </a:t>
            </a:r>
            <a:r>
              <a:rPr lang="en-US" altLang="ko-KR" baseline="-25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func_A</a:t>
            </a:r>
            <a:r>
              <a:rPr lang="en-US" altLang="ko-KR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()</a:t>
            </a:r>
          </a:p>
          <a:p>
            <a:r>
              <a:rPr lang="en-US" altLang="ko-KR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{</a:t>
            </a:r>
          </a:p>
          <a:p>
            <a:pPr lvl="1"/>
            <a:r>
              <a:rPr lang="en-US" altLang="ko-KR" baseline="-25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int</a:t>
            </a:r>
            <a:r>
              <a:rPr lang="en-US" altLang="ko-KR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aa = 20;</a:t>
            </a:r>
          </a:p>
          <a:p>
            <a:pPr lvl="1"/>
            <a:r>
              <a:rPr lang="en-US" altLang="ko-KR" baseline="-25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int</a:t>
            </a:r>
            <a:r>
              <a:rPr lang="en-US" altLang="ko-KR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bb = 30;</a:t>
            </a:r>
          </a:p>
          <a:p>
            <a:pPr lvl="1"/>
            <a:r>
              <a:rPr lang="en-US" altLang="ko-KR" baseline="-25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printf</a:t>
            </a:r>
            <a:r>
              <a:rPr lang="en-US" altLang="ko-KR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("</a:t>
            </a:r>
            <a:r>
              <a:rPr lang="en-US" altLang="ko-KR" baseline="-25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func_A</a:t>
            </a:r>
            <a:r>
              <a:rPr lang="en-US" altLang="ko-KR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()</a:t>
            </a:r>
            <a:r>
              <a:rPr lang="ko-KR" altLang="en-US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함수의 </a:t>
            </a:r>
            <a:r>
              <a:rPr lang="en-US" altLang="ko-KR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aa</a:t>
            </a:r>
            <a:r>
              <a:rPr lang="ko-KR" altLang="en-US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값 </a:t>
            </a:r>
            <a:r>
              <a:rPr lang="en-US" altLang="ko-KR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%d\n", aa);</a:t>
            </a:r>
          </a:p>
          <a:p>
            <a:pPr lvl="1"/>
            <a:r>
              <a:rPr lang="en-US" altLang="ko-KR" baseline="-25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printf</a:t>
            </a:r>
            <a:r>
              <a:rPr lang="en-US" altLang="ko-KR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("</a:t>
            </a:r>
            <a:r>
              <a:rPr lang="en-US" altLang="ko-KR" baseline="-25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func_A</a:t>
            </a:r>
            <a:r>
              <a:rPr lang="en-US" altLang="ko-KR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()</a:t>
            </a:r>
            <a:r>
              <a:rPr lang="ko-KR" altLang="en-US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함수의 </a:t>
            </a:r>
            <a:r>
              <a:rPr lang="en-US" altLang="ko-KR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bb</a:t>
            </a:r>
            <a:r>
              <a:rPr lang="ko-KR" altLang="en-US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값 </a:t>
            </a:r>
            <a:r>
              <a:rPr lang="en-US" altLang="ko-KR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%d\n", bb);</a:t>
            </a:r>
          </a:p>
          <a:p>
            <a:r>
              <a:rPr lang="en-US" altLang="ko-KR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}</a:t>
            </a:r>
          </a:p>
          <a:p>
            <a:r>
              <a:rPr lang="en-US" altLang="ko-KR" baseline="-25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int</a:t>
            </a:r>
            <a:r>
              <a:rPr lang="en-US" altLang="ko-KR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baseline="-25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func_B</a:t>
            </a:r>
            <a:r>
              <a:rPr lang="en-US" altLang="ko-KR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()</a:t>
            </a:r>
          </a:p>
          <a:p>
            <a:r>
              <a:rPr lang="en-US" altLang="ko-KR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{</a:t>
            </a:r>
          </a:p>
          <a:p>
            <a:pPr lvl="1"/>
            <a:r>
              <a:rPr lang="en-US" altLang="ko-KR" baseline="-25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int</a:t>
            </a:r>
            <a:r>
              <a:rPr lang="ko-KR" altLang="en-US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aa = 35</a:t>
            </a:r>
            <a:r>
              <a:rPr lang="en-US" altLang="ko-KR" baseline="-25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;	</a:t>
            </a:r>
            <a:r>
              <a:rPr lang="en-US" altLang="ko-KR" baseline="-25000" dirty="0" smtClean="0">
                <a:solidFill>
                  <a:srgbClr val="FFC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//</a:t>
            </a:r>
            <a:r>
              <a:rPr lang="en-US" altLang="ko-KR" baseline="-25000" dirty="0" err="1" smtClean="0">
                <a:solidFill>
                  <a:srgbClr val="FFC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func_B</a:t>
            </a:r>
            <a:r>
              <a:rPr lang="en-US" altLang="ko-KR" baseline="-25000" dirty="0" smtClean="0">
                <a:solidFill>
                  <a:srgbClr val="FFC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()</a:t>
            </a:r>
            <a:r>
              <a:rPr lang="ko-KR" altLang="en-US" baseline="-25000" dirty="0" smtClean="0">
                <a:solidFill>
                  <a:srgbClr val="FFC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함수의 지역변수 </a:t>
            </a:r>
            <a:r>
              <a:rPr lang="en-US" altLang="ko-KR" baseline="-25000" dirty="0" smtClean="0">
                <a:solidFill>
                  <a:srgbClr val="FFC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aa </a:t>
            </a:r>
            <a:r>
              <a:rPr lang="ko-KR" altLang="en-US" baseline="-25000" dirty="0" smtClean="0">
                <a:solidFill>
                  <a:srgbClr val="FFC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선언</a:t>
            </a:r>
            <a:endParaRPr lang="ko-KR" altLang="en-US" baseline="-25000" dirty="0">
              <a:solidFill>
                <a:srgbClr val="FFC00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lvl="1"/>
            <a:r>
              <a:rPr lang="en-US" altLang="ko-KR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return aa</a:t>
            </a:r>
            <a:r>
              <a:rPr lang="en-US" altLang="ko-KR" baseline="-25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;	</a:t>
            </a:r>
            <a:r>
              <a:rPr lang="en-US" altLang="ko-KR" baseline="-25000" dirty="0" smtClean="0">
                <a:solidFill>
                  <a:srgbClr val="FFC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//</a:t>
            </a:r>
            <a:r>
              <a:rPr lang="en-US" altLang="ko-KR" baseline="-25000" dirty="0">
                <a:solidFill>
                  <a:srgbClr val="FFC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aa</a:t>
            </a:r>
            <a:r>
              <a:rPr lang="ko-KR" altLang="en-US" baseline="-25000" dirty="0">
                <a:solidFill>
                  <a:srgbClr val="FFC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는 </a:t>
            </a:r>
            <a:r>
              <a:rPr lang="en-US" altLang="ko-KR" baseline="-25000" dirty="0">
                <a:solidFill>
                  <a:srgbClr val="FFC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35</a:t>
            </a:r>
            <a:r>
              <a:rPr lang="ko-KR" altLang="en-US" baseline="-25000" dirty="0">
                <a:solidFill>
                  <a:srgbClr val="FFC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로 리턴</a:t>
            </a:r>
          </a:p>
          <a:p>
            <a:r>
              <a:rPr lang="en-US" altLang="ko-KR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95536" y="5729664"/>
            <a:ext cx="8352928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지역변수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각 함수가 끝나면 사라지는 변수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99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지역변수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11560" y="816967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02.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지역변수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.c&gt;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11560" y="1556792"/>
            <a:ext cx="8352928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#include&lt;</a:t>
            </a: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stdio.h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&gt;</a:t>
            </a:r>
          </a:p>
          <a:p>
            <a:endParaRPr lang="ko-KR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void main()</a:t>
            </a:r>
          </a:p>
          <a:p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{</a:t>
            </a:r>
          </a:p>
          <a:p>
            <a:pPr lvl="1"/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for (</a:t>
            </a: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int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= 1; </a:t>
            </a: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&lt; 3; </a:t>
            </a: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++)</a:t>
            </a:r>
            <a:r>
              <a:rPr lang="en-US" altLang="ko-KR" sz="1600" dirty="0" smtClean="0">
                <a:solidFill>
                  <a:srgbClr val="FFC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//for</a:t>
            </a:r>
            <a:r>
              <a:rPr lang="ko-KR" altLang="en-US" sz="1600" dirty="0" err="1" smtClean="0">
                <a:solidFill>
                  <a:srgbClr val="FFC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반복문</a:t>
            </a:r>
            <a:r>
              <a:rPr lang="ko-KR" altLang="en-US" sz="1600" dirty="0" smtClean="0">
                <a:solidFill>
                  <a:srgbClr val="FFC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내부의 지역변수 </a:t>
            </a:r>
            <a:r>
              <a:rPr lang="en-US" altLang="ko-KR" sz="1600" dirty="0" smtClean="0">
                <a:solidFill>
                  <a:srgbClr val="FFC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total</a:t>
            </a:r>
            <a:r>
              <a:rPr lang="ko-KR" altLang="en-US" sz="1600" dirty="0" smtClean="0">
                <a:solidFill>
                  <a:srgbClr val="FFC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선언</a:t>
            </a:r>
          </a:p>
          <a:p>
            <a:pPr lvl="1"/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{</a:t>
            </a:r>
          </a:p>
          <a:p>
            <a:pPr lvl="2"/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int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total = 0;</a:t>
            </a:r>
          </a:p>
          <a:p>
            <a:pPr lvl="2"/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total += </a:t>
            </a: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;</a:t>
            </a:r>
          </a:p>
          <a:p>
            <a:pPr lvl="2"/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printf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("for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의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total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값은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%d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입니다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.\n", total);</a:t>
            </a:r>
          </a:p>
          <a:p>
            <a:pPr lvl="1"/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}</a:t>
            </a:r>
          </a:p>
          <a:p>
            <a:pPr lvl="1"/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if (total &lt; 10)</a:t>
            </a:r>
          </a:p>
          <a:p>
            <a:pPr lvl="1"/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{</a:t>
            </a:r>
          </a:p>
          <a:p>
            <a:pPr lvl="1"/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	</a:t>
            </a: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printf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("if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의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total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값은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%d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입니다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.\n", total);</a:t>
            </a:r>
          </a:p>
          <a:p>
            <a:pPr lvl="1"/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}</a:t>
            </a:r>
          </a:p>
          <a:p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}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5536" y="5729664"/>
            <a:ext cx="8352928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for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함수 안에서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total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을 선언하면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for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문이 끝나는 순간 없어짐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593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전역변수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11560" y="816967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03.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전역변수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.c&gt;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11560" y="1556792"/>
            <a:ext cx="8352928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#include&lt;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stdio.h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&gt;</a:t>
            </a:r>
          </a:p>
          <a:p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int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num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;	</a:t>
            </a:r>
            <a:r>
              <a:rPr lang="en-US" altLang="ko-KR" sz="1600" dirty="0" smtClean="0">
                <a:solidFill>
                  <a:srgbClr val="FFC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//</a:t>
            </a:r>
            <a:r>
              <a:rPr lang="ko-KR" altLang="en-US" sz="1600" dirty="0">
                <a:solidFill>
                  <a:srgbClr val="FFC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전역변수 선언</a:t>
            </a:r>
            <a:r>
              <a:rPr lang="en-US" altLang="ko-KR" sz="1600" dirty="0">
                <a:solidFill>
                  <a:srgbClr val="FFC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1600" dirty="0">
                <a:solidFill>
                  <a:srgbClr val="FFC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초기화하지 않아도 </a:t>
            </a:r>
            <a:r>
              <a:rPr lang="en-US" altLang="ko-KR" sz="1600" dirty="0">
                <a:solidFill>
                  <a:srgbClr val="FFC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</a:t>
            </a:r>
            <a:r>
              <a:rPr lang="ko-KR" altLang="en-US" sz="1600" dirty="0">
                <a:solidFill>
                  <a:srgbClr val="FFC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 된다</a:t>
            </a:r>
            <a:r>
              <a:rPr lang="en-US" altLang="ko-KR" sz="1600" dirty="0">
                <a:solidFill>
                  <a:srgbClr val="FFC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  <a:endParaRPr lang="ko-KR" altLang="en-US" sz="1600" dirty="0">
              <a:solidFill>
                <a:srgbClr val="FFC00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void grow();</a:t>
            </a:r>
          </a:p>
          <a:p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void main()</a:t>
            </a:r>
          </a:p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{</a:t>
            </a:r>
          </a:p>
          <a:p>
            <a:pPr lvl="1"/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printf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("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함수 호출 전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num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의 값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%d\n",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num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);</a:t>
            </a:r>
          </a:p>
          <a:p>
            <a:pPr lvl="1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grow();</a:t>
            </a:r>
          </a:p>
          <a:p>
            <a:pPr lvl="1"/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printf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("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함수 호출 후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num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의 값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%d\n",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num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);</a:t>
            </a:r>
          </a:p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}</a:t>
            </a:r>
          </a:p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void grow()</a:t>
            </a:r>
          </a:p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{</a:t>
            </a:r>
          </a:p>
          <a:p>
            <a:pPr lvl="1"/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num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= 60;</a:t>
            </a:r>
          </a:p>
          <a:p>
            <a:pPr lvl="1"/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printf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("grow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함수 내부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num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의 값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%d\n",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num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);</a:t>
            </a:r>
          </a:p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95536" y="5729664"/>
            <a:ext cx="8352928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전역변수 선언 시 </a:t>
            </a:r>
            <a:r>
              <a:rPr lang="ko-KR" altLang="en-US" sz="20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전 지역에서 사용 가능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941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err="1" smtClean="0"/>
              <a:t>정</a:t>
            </a:r>
            <a:r>
              <a:rPr lang="ko-KR" altLang="en-US" dirty="0" err="1"/>
              <a:t>적</a:t>
            </a:r>
            <a:r>
              <a:rPr lang="ko-KR" altLang="en-US" dirty="0" err="1" smtClean="0"/>
              <a:t>변수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11560" y="816967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04.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정적변수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.c&gt;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11560" y="1340768"/>
            <a:ext cx="8352928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#include&lt;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stdio.h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&gt;</a:t>
            </a:r>
          </a:p>
          <a:p>
            <a:endParaRPr lang="ko-KR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void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sv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() {</a:t>
            </a:r>
          </a:p>
          <a:p>
            <a:pPr lvl="1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static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int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 = 10;	</a:t>
            </a:r>
            <a:r>
              <a:rPr lang="en-US" altLang="ko-KR" sz="1400" dirty="0" smtClean="0">
                <a:solidFill>
                  <a:srgbClr val="FFC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//</a:t>
            </a:r>
            <a:r>
              <a:rPr lang="ko-KR" altLang="en-US" sz="1400" dirty="0" err="1" smtClean="0">
                <a:solidFill>
                  <a:srgbClr val="FFC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정적변수</a:t>
            </a:r>
            <a:r>
              <a:rPr lang="en-US" altLang="ko-KR" sz="1400" dirty="0" smtClean="0">
                <a:solidFill>
                  <a:srgbClr val="FFC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1400" dirty="0" smtClean="0">
                <a:solidFill>
                  <a:srgbClr val="FFC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함수 실행 시 단 한번만 초기화</a:t>
            </a:r>
            <a:r>
              <a:rPr lang="en-US" altLang="ko-KR" sz="1400" dirty="0" smtClean="0">
                <a:solidFill>
                  <a:srgbClr val="FFC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sz="1400" dirty="0" smtClean="0">
                <a:solidFill>
                  <a:srgbClr val="FFC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계속 축적</a:t>
            </a:r>
            <a:r>
              <a:rPr lang="en-US" altLang="ko-KR" sz="1400" dirty="0" smtClean="0">
                <a:solidFill>
                  <a:srgbClr val="FFC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endParaRPr lang="ko-KR" altLang="en-US" sz="1400" dirty="0" smtClean="0">
              <a:solidFill>
                <a:srgbClr val="FFC00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lvl="1"/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int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b = 10;	</a:t>
            </a:r>
            <a:r>
              <a:rPr lang="en-US" altLang="ko-KR" sz="1400" dirty="0" smtClean="0">
                <a:solidFill>
                  <a:srgbClr val="FFC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//</a:t>
            </a:r>
            <a:r>
              <a:rPr lang="ko-KR" altLang="en-US" sz="1400" dirty="0" smtClean="0">
                <a:solidFill>
                  <a:srgbClr val="FFC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지역변수</a:t>
            </a:r>
            <a:r>
              <a:rPr lang="en-US" altLang="ko-KR" sz="1400" dirty="0" smtClean="0">
                <a:solidFill>
                  <a:srgbClr val="FFC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1400" dirty="0" smtClean="0">
                <a:solidFill>
                  <a:srgbClr val="FFC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함수 실행 시 매번 초기화</a:t>
            </a:r>
          </a:p>
          <a:p>
            <a:pPr lvl="1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a++;</a:t>
            </a:r>
          </a:p>
          <a:p>
            <a:pPr lvl="1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b++;</a:t>
            </a:r>
          </a:p>
          <a:p>
            <a:pPr lvl="1"/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printf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("static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변수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의 값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%d, 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지역변수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b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의값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%d\n", a, b);</a:t>
            </a:r>
          </a:p>
          <a:p>
            <a:endParaRPr lang="ko-KR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}</a:t>
            </a:r>
          </a:p>
          <a:p>
            <a:endParaRPr lang="ko-KR" altLang="en-US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void main()</a:t>
            </a:r>
          </a:p>
          <a:p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{</a:t>
            </a:r>
          </a:p>
          <a:p>
            <a:pPr lvl="1"/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int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;</a:t>
            </a:r>
          </a:p>
          <a:p>
            <a:pPr lvl="1"/>
            <a:r>
              <a:rPr lang="nn-NO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for (i = 0; i &lt; 5; i++) {</a:t>
            </a:r>
          </a:p>
          <a:p>
            <a:pPr lvl="1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	</a:t>
            </a:r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sv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();</a:t>
            </a:r>
          </a:p>
          <a:p>
            <a:pPr lvl="1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}</a:t>
            </a:r>
          </a:p>
          <a:p>
            <a:pPr lvl="1"/>
            <a:r>
              <a:rPr lang="en-US" altLang="ko-KR" sz="1400" dirty="0" smtClean="0">
                <a:solidFill>
                  <a:srgbClr val="FFC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//</a:t>
            </a:r>
            <a:r>
              <a:rPr lang="en-US" altLang="ko-KR" sz="1400" dirty="0" err="1" smtClean="0">
                <a:solidFill>
                  <a:srgbClr val="FFC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printf</a:t>
            </a:r>
            <a:r>
              <a:rPr lang="en-US" altLang="ko-KR" sz="1400" dirty="0" smtClean="0">
                <a:solidFill>
                  <a:srgbClr val="FFC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("%d", a);//</a:t>
            </a:r>
            <a:r>
              <a:rPr lang="ko-KR" altLang="en-US" sz="1400" dirty="0" err="1" smtClean="0">
                <a:solidFill>
                  <a:srgbClr val="FFC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정적변수는</a:t>
            </a:r>
            <a:r>
              <a:rPr lang="ko-KR" altLang="en-US" sz="1400" dirty="0" smtClean="0">
                <a:solidFill>
                  <a:srgbClr val="FFC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1400" dirty="0" err="1" smtClean="0">
                <a:solidFill>
                  <a:srgbClr val="FFC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함수내에서만</a:t>
            </a:r>
            <a:r>
              <a:rPr lang="ko-KR" altLang="en-US" sz="1400" dirty="0" smtClean="0">
                <a:solidFill>
                  <a:srgbClr val="FFC00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사용가능</a:t>
            </a:r>
          </a:p>
          <a:p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}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5536" y="5589240"/>
            <a:ext cx="8352928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정적변수는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단 한번만 초기화가 되고 함수 내에서는 안 사라짐</a:t>
            </a:r>
            <a:endParaRPr lang="en-US" altLang="ko-K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하지만 전역변수처럼 다른 함수에도 </a:t>
            </a:r>
            <a:r>
              <a:rPr lang="ko-KR" alt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남아있는게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아니라 그 </a:t>
            </a:r>
            <a:r>
              <a:rPr lang="ko-KR" alt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함수안에서만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존재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836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err="1" smtClean="0"/>
              <a:t>정</a:t>
            </a:r>
            <a:r>
              <a:rPr lang="ko-KR" altLang="en-US" dirty="0" err="1"/>
              <a:t>적</a:t>
            </a:r>
            <a:r>
              <a:rPr lang="ko-KR" altLang="en-US" dirty="0" err="1" smtClean="0"/>
              <a:t>변수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11560" y="816967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05.</a:t>
            </a:r>
            <a:r>
              <a:rPr lang="ko-KR" alt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정적변수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.c&gt;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853698" y="1340768"/>
            <a:ext cx="5364596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#include&lt;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stdio.h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&gt;</a:t>
            </a:r>
          </a:p>
          <a:p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void count();</a:t>
            </a:r>
          </a:p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void main()</a:t>
            </a:r>
          </a:p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{</a:t>
            </a:r>
          </a:p>
          <a:p>
            <a:pPr lvl="1"/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num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= 0;</a:t>
            </a:r>
          </a:p>
          <a:p>
            <a:pPr lvl="1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while (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num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&lt; 3)</a:t>
            </a:r>
          </a:p>
          <a:p>
            <a:pPr lvl="1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{</a:t>
            </a:r>
          </a:p>
          <a:p>
            <a:pPr lvl="2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count();</a:t>
            </a:r>
          </a:p>
          <a:p>
            <a:pPr lvl="2"/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num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++;</a:t>
            </a:r>
          </a:p>
          <a:p>
            <a:pPr lvl="1"/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}</a:t>
            </a:r>
          </a:p>
          <a:p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}</a:t>
            </a:r>
          </a:p>
          <a:p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void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count(void)</a:t>
            </a:r>
          </a:p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{</a:t>
            </a:r>
          </a:p>
          <a:p>
            <a:pPr lvl="1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static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x = 0;</a:t>
            </a:r>
          </a:p>
          <a:p>
            <a:pPr lvl="1"/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int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y = 0;</a:t>
            </a:r>
          </a:p>
          <a:p>
            <a:pPr lvl="1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x += 1;</a:t>
            </a:r>
          </a:p>
          <a:p>
            <a:pPr lvl="1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y += 1;</a:t>
            </a:r>
          </a:p>
          <a:p>
            <a:pPr lvl="1"/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printf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("x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값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%d, y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값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: %d\n", x, y);</a:t>
            </a:r>
          </a:p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3948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C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rgbClr val="FFC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3261</TotalTime>
  <Words>719</Words>
  <Application>Microsoft Office PowerPoint</Application>
  <PresentationFormat>화면 슬라이드 쇼(4:3)</PresentationFormat>
  <Paragraphs>201</Paragraphs>
  <Slides>16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6" baseType="lpstr">
      <vt:lpstr>굴림</vt:lpstr>
      <vt:lpstr>Arial</vt:lpstr>
      <vt:lpstr>나눔스퀘어 Bold</vt:lpstr>
      <vt:lpstr>나눔스퀘어 ExtraBold</vt:lpstr>
      <vt:lpstr>나눔스퀘어라운드 Bold</vt:lpstr>
      <vt:lpstr>나눔고딕</vt:lpstr>
      <vt:lpstr>나눔명조 ExtraBold</vt:lpstr>
      <vt:lpstr>맑은 고딕</vt:lpstr>
      <vt:lpstr>나눔스퀘어라운드 ExtraBold</vt:lpstr>
      <vt:lpstr>Office 테마</vt:lpstr>
      <vt:lpstr>PowerPoint 프레젠테이션</vt:lpstr>
      <vt:lpstr>동적할당</vt:lpstr>
      <vt:lpstr>동적할당</vt:lpstr>
      <vt:lpstr>동적할당</vt:lpstr>
      <vt:lpstr>지역변수</vt:lpstr>
      <vt:lpstr>지역변수</vt:lpstr>
      <vt:lpstr>전역변수</vt:lpstr>
      <vt:lpstr>정적변수</vt:lpstr>
      <vt:lpstr>정적변수</vt:lpstr>
      <vt:lpstr>동적할당</vt:lpstr>
      <vt:lpstr>동적할당</vt:lpstr>
      <vt:lpstr>동적할당</vt:lpstr>
      <vt:lpstr>동적할당</vt:lpstr>
      <vt:lpstr>동적할당</vt:lpstr>
      <vt:lpstr>동적할당</vt:lpstr>
      <vt:lpstr>동적할당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pomin</dc:creator>
  <cp:lastModifiedBy>itbank</cp:lastModifiedBy>
  <cp:revision>1460</cp:revision>
  <dcterms:created xsi:type="dcterms:W3CDTF">2018-01-27T18:13:24Z</dcterms:created>
  <dcterms:modified xsi:type="dcterms:W3CDTF">2018-06-04T07:56:06Z</dcterms:modified>
</cp:coreProperties>
</file>