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4"/>
  </p:notesMasterIdLst>
  <p:sldIdLst>
    <p:sldId id="256" r:id="rId3"/>
    <p:sldId id="315" r:id="rId4"/>
    <p:sldId id="314" r:id="rId5"/>
    <p:sldId id="313" r:id="rId6"/>
    <p:sldId id="316" r:id="rId7"/>
    <p:sldId id="317" r:id="rId8"/>
    <p:sldId id="321" r:id="rId9"/>
    <p:sldId id="318" r:id="rId10"/>
    <p:sldId id="319" r:id="rId11"/>
    <p:sldId id="320" r:id="rId12"/>
    <p:sldId id="311" r:id="rId13"/>
  </p:sldIdLst>
  <p:sldSz cx="9144000" cy="5143500" type="screen16x9"/>
  <p:notesSz cx="6858000" cy="9144000"/>
  <p:embeddedFontLst>
    <p:embeddedFont>
      <p:font typeface="Lexend" panose="020B0604020202020204" charset="0"/>
      <p:regular r:id="rId15"/>
      <p:bold r:id="rId16"/>
    </p:embeddedFont>
    <p:embeddedFont>
      <p:font typeface="Lexend SemiBold" panose="020B0604020202020204" charset="0"/>
      <p:regular r:id="rId17"/>
      <p:bold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Anek Bangla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1D18D4-24D4-4EAA-BE85-2535EC397894}">
  <a:tblStyle styleId="{271D18D4-24D4-4EAA-BE85-2535EC397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c3f0fa92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ac3f0fa92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81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96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7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82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Google Shape;11357;g2ac1e21ddce_0_21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8" name="Google Shape;11358;g2ac1e21ddce_0_21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150" y="1891100"/>
            <a:ext cx="6592500" cy="19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150" y="3904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" y="-220676"/>
            <a:ext cx="9214738" cy="5727537"/>
            <a:chOff x="2" y="-220676"/>
            <a:chExt cx="9214738" cy="572753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7" cy="5414846"/>
              <a:chOff x="6832610" y="858696"/>
              <a:chExt cx="2372456" cy="4556417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2225" extrusionOk="0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3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1009" extrusionOk="0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6" cy="4556398"/>
                <a:chOff x="6832610" y="926596"/>
                <a:chExt cx="2372456" cy="4556398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5" extrusionOk="0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484" extrusionOk="0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3" extrusionOk="0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482" extrusionOk="0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2224" extrusionOk="0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2224" extrusionOk="0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483" extrusionOk="0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2225" extrusionOk="0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09" extrusionOk="0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4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2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483" extrusionOk="0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713225" y="2904950"/>
            <a:ext cx="4742100" cy="1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831925"/>
            <a:ext cx="1186200" cy="107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7" name="Google Shape;47;p3"/>
          <p:cNvGrpSpPr/>
          <p:nvPr/>
        </p:nvGrpSpPr>
        <p:grpSpPr>
          <a:xfrm>
            <a:off x="7075650" y="0"/>
            <a:ext cx="2068344" cy="4604060"/>
            <a:chOff x="7275230" y="728"/>
            <a:chExt cx="1868760" cy="4160170"/>
          </a:xfrm>
        </p:grpSpPr>
        <p:sp>
          <p:nvSpPr>
            <p:cNvPr id="48" name="Google Shape;48;p3"/>
            <p:cNvSpPr/>
            <p:nvPr/>
          </p:nvSpPr>
          <p:spPr>
            <a:xfrm rot="5400000">
              <a:off x="7444610" y="-168652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5400000">
              <a:off x="8512370" y="29358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 rot="5400000">
              <a:off x="8512370" y="-168652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5400000">
              <a:off x="8111870" y="-35272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5400000">
              <a:off x="8111870" y="42696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5400000">
              <a:off x="7844930" y="-35093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5400000">
              <a:off x="8148045" y="2507058"/>
              <a:ext cx="924840" cy="533880"/>
            </a:xfrm>
            <a:custGeom>
              <a:avLst/>
              <a:gdLst/>
              <a:ahLst/>
              <a:cxnLst/>
              <a:rect l="l" t="t" r="r" b="b"/>
              <a:pathLst>
                <a:path w="2569" h="1483" extrusionOk="0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5400000">
              <a:off x="8112045" y="2275938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5400000">
              <a:off x="8379345" y="3200598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5400000">
              <a:off x="8379345" y="3662837"/>
              <a:ext cx="462240" cy="533880"/>
            </a:xfrm>
            <a:custGeom>
              <a:avLst/>
              <a:gdLst/>
              <a:ahLst/>
              <a:cxnLst/>
              <a:rect l="l" t="t" r="r" b="b"/>
              <a:pathLst>
                <a:path w="1284" h="1483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ubTitle" idx="1"/>
          </p:nvPr>
        </p:nvSpPr>
        <p:spPr>
          <a:xfrm>
            <a:off x="4909849" y="1667625"/>
            <a:ext cx="27351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3"/>
          <p:cNvSpPr txBox="1">
            <a:spLocks noGrp="1"/>
          </p:cNvSpPr>
          <p:nvPr>
            <p:ph type="subTitle" idx="2"/>
          </p:nvPr>
        </p:nvSpPr>
        <p:spPr>
          <a:xfrm>
            <a:off x="1499062" y="1667625"/>
            <a:ext cx="27351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-243033" y="3098788"/>
            <a:ext cx="1424204" cy="2044700"/>
            <a:chOff x="-243033" y="3098788"/>
            <a:chExt cx="1424204" cy="2044700"/>
          </a:xfrm>
        </p:grpSpPr>
        <p:sp>
          <p:nvSpPr>
            <p:cNvPr id="277" name="Google Shape;277;p23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avLst/>
              <a:gdLst/>
              <a:ahLst/>
              <a:cxnLst/>
              <a:rect l="l" t="t" r="r" b="b"/>
              <a:pathLst>
                <a:path w="676" h="1171" extrusionOk="0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-243033" y="3098788"/>
              <a:ext cx="1180578" cy="1635639"/>
              <a:chOff x="-9233" y="2559288"/>
              <a:chExt cx="1180578" cy="1635639"/>
            </a:xfrm>
          </p:grpSpPr>
          <p:sp>
            <p:nvSpPr>
              <p:cNvPr id="279" name="Google Shape;279;p23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23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avLst/>
              <a:gdLst/>
              <a:ahLst/>
              <a:cxnLst/>
              <a:rect l="l" t="t" r="r" b="b"/>
              <a:pathLst>
                <a:path w="676" h="780" extrusionOk="0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31"/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grpSp>
          <p:nvGrpSpPr>
            <p:cNvPr id="403" name="Google Shape;403;p31"/>
            <p:cNvGrpSpPr/>
            <p:nvPr/>
          </p:nvGrpSpPr>
          <p:grpSpPr>
            <a:xfrm>
              <a:off x="8271025" y="3378838"/>
              <a:ext cx="872975" cy="1764663"/>
              <a:chOff x="8271025" y="3378838"/>
              <a:chExt cx="872975" cy="1764663"/>
            </a:xfrm>
          </p:grpSpPr>
          <p:sp>
            <p:nvSpPr>
              <p:cNvPr id="404" name="Google Shape;404;p31"/>
              <p:cNvSpPr/>
              <p:nvPr/>
            </p:nvSpPr>
            <p:spPr>
              <a:xfrm>
                <a:off x="8707512" y="3883765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8271025" y="4388047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8380147" y="4026462"/>
                <a:ext cx="227929" cy="394515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11" extrusionOk="0">
                    <a:moveTo>
                      <a:pt x="0" y="611"/>
                    </a:moveTo>
                    <a:lnTo>
                      <a:pt x="353" y="408"/>
                    </a:lnTo>
                    <a:lnTo>
                      <a:pt x="353" y="0"/>
                    </a:lnTo>
                    <a:lnTo>
                      <a:pt x="0" y="204"/>
                    </a:lnTo>
                    <a:lnTo>
                      <a:pt x="0" y="6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8707512" y="3631947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390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ECE8E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707512" y="4388047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8271025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1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8707512" y="3378838"/>
                <a:ext cx="436488" cy="504282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32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31"/>
            <p:cNvGrpSpPr/>
            <p:nvPr/>
          </p:nvGrpSpPr>
          <p:grpSpPr>
            <a:xfrm>
              <a:off x="0" y="0"/>
              <a:ext cx="872975" cy="1511554"/>
              <a:chOff x="0" y="0"/>
              <a:chExt cx="872975" cy="1511554"/>
            </a:xfrm>
          </p:grpSpPr>
          <p:sp>
            <p:nvSpPr>
              <p:cNvPr id="412" name="Google Shape;412;p31"/>
              <p:cNvSpPr/>
              <p:nvPr/>
            </p:nvSpPr>
            <p:spPr>
              <a:xfrm>
                <a:off x="436487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0" y="251817"/>
                <a:ext cx="436488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0" y="756099"/>
                <a:ext cx="436488" cy="755454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0" extrusionOk="0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436487" y="0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436487" y="756099"/>
                <a:ext cx="436488" cy="5036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0" extrusionOk="0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2"/>
          <p:cNvGrpSpPr/>
          <p:nvPr/>
        </p:nvGrpSpPr>
        <p:grpSpPr>
          <a:xfrm>
            <a:off x="-1" y="2743980"/>
            <a:ext cx="1928475" cy="2385172"/>
            <a:chOff x="-1" y="2743980"/>
            <a:chExt cx="1928475" cy="2385172"/>
          </a:xfrm>
        </p:grpSpPr>
        <p:grpSp>
          <p:nvGrpSpPr>
            <p:cNvPr id="419" name="Google Shape;419;p32"/>
            <p:cNvGrpSpPr/>
            <p:nvPr/>
          </p:nvGrpSpPr>
          <p:grpSpPr>
            <a:xfrm>
              <a:off x="-1" y="4078851"/>
              <a:ext cx="1928475" cy="1050300"/>
              <a:chOff x="-1" y="4078851"/>
              <a:chExt cx="1928475" cy="1050300"/>
            </a:xfrm>
          </p:grpSpPr>
          <p:sp>
            <p:nvSpPr>
              <p:cNvPr id="420" name="Google Shape;420;p32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avLst/>
                <a:gdLst/>
                <a:ahLst/>
                <a:cxnLst/>
                <a:rect l="l" t="t" r="r" b="b"/>
                <a:pathLst>
                  <a:path w="677" h="1172" extrusionOk="0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avLst/>
                <a:gdLst/>
                <a:ahLst/>
                <a:cxnLst/>
                <a:rect l="l" t="t" r="r" b="b"/>
                <a:pathLst>
                  <a:path w="676" h="1171" extrusionOk="0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81" extrusionOk="0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453" extrusionOk="0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0" y="2743980"/>
              <a:ext cx="462240" cy="534240"/>
            </a:xfrm>
            <a:custGeom>
              <a:avLst/>
              <a:gdLst/>
              <a:ahLst/>
              <a:cxnLst/>
              <a:rect l="l" t="t" r="r" b="b"/>
              <a:pathLst>
                <a:path w="1284" h="1484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0" y="3278220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462240" y="3011100"/>
              <a:ext cx="462600" cy="533520"/>
            </a:xfrm>
            <a:custGeom>
              <a:avLst/>
              <a:gdLst/>
              <a:ahLst/>
              <a:cxnLst/>
              <a:rect l="l" t="t" r="r" b="b"/>
              <a:pathLst>
                <a:path w="1285" h="1482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f19-190-144-150-25.ngrok-free.app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>
            <a:spLocks noGrp="1"/>
          </p:cNvSpPr>
          <p:nvPr>
            <p:ph type="ctrTitle"/>
          </p:nvPr>
        </p:nvSpPr>
        <p:spPr>
          <a:xfrm>
            <a:off x="911150" y="1891100"/>
            <a:ext cx="6592500" cy="19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latin typeface="Lexend SemiBold"/>
                <a:ea typeface="Lexend SemiBold"/>
                <a:cs typeface="Lexend SemiBold"/>
                <a:sym typeface="Lexend SemiBold"/>
              </a:rPr>
              <a:t>Clusterización de puntos de venta</a:t>
            </a:r>
            <a:endParaRPr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0" name="Google Shape;440;p36"/>
          <p:cNvSpPr txBox="1">
            <a:spLocks noGrp="1"/>
          </p:cNvSpPr>
          <p:nvPr>
            <p:ph type="subTitle" idx="1"/>
          </p:nvPr>
        </p:nvSpPr>
        <p:spPr>
          <a:xfrm>
            <a:off x="911150" y="3904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Ciencia de datos</a:t>
            </a:r>
            <a:endParaRPr dirty="0"/>
          </a:p>
        </p:txBody>
      </p:sp>
      <p:cxnSp>
        <p:nvCxnSpPr>
          <p:cNvPr id="441" name="Google Shape;441;p36"/>
          <p:cNvCxnSpPr/>
          <p:nvPr/>
        </p:nvCxnSpPr>
        <p:spPr>
          <a:xfrm>
            <a:off x="1021500" y="3815300"/>
            <a:ext cx="3910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7088" y="175667"/>
            <a:ext cx="7704000" cy="572700"/>
          </a:xfrm>
        </p:spPr>
        <p:txBody>
          <a:bodyPr/>
          <a:lstStyle/>
          <a:p>
            <a:pPr algn="ctr"/>
            <a:r>
              <a:rPr lang="es-CO" dirty="0" smtClean="0"/>
              <a:t>Descarga de resultados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29106"/>
          <a:stretch/>
        </p:blipFill>
        <p:spPr>
          <a:xfrm>
            <a:off x="1443015" y="861781"/>
            <a:ext cx="5968718" cy="19987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5" y="3216485"/>
            <a:ext cx="8824476" cy="1700186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2977116" y="2615609"/>
            <a:ext cx="290624" cy="10703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0" name="Google Shape;11360;p9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930700" y="2905025"/>
            <a:ext cx="5892528" cy="1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</a:t>
            </a:r>
            <a:br>
              <a:rPr lang="en" dirty="0" smtClean="0"/>
            </a:br>
            <a:r>
              <a:rPr lang="en" dirty="0" smtClean="0"/>
              <a:t>Eviews → python</a:t>
            </a:r>
            <a:endParaRPr dirty="0"/>
          </a:p>
        </p:txBody>
      </p:sp>
      <p:sp>
        <p:nvSpPr>
          <p:cNvPr id="479" name="Google Shape;479;p40"/>
          <p:cNvSpPr txBox="1">
            <a:spLocks noGrp="1"/>
          </p:cNvSpPr>
          <p:nvPr>
            <p:ph type="title" idx="2"/>
          </p:nvPr>
        </p:nvSpPr>
        <p:spPr>
          <a:xfrm>
            <a:off x="713225" y="1831925"/>
            <a:ext cx="1186200" cy="10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80" name="Google Shape;480;p40"/>
          <p:cNvGrpSpPr/>
          <p:nvPr/>
        </p:nvGrpSpPr>
        <p:grpSpPr>
          <a:xfrm>
            <a:off x="6484547" y="511561"/>
            <a:ext cx="2068742" cy="3069377"/>
            <a:chOff x="6741165" y="462968"/>
            <a:chExt cx="1869120" cy="2773450"/>
          </a:xfrm>
        </p:grpSpPr>
        <p:sp>
          <p:nvSpPr>
            <p:cNvPr id="481" name="Google Shape;481;p40"/>
            <p:cNvSpPr/>
            <p:nvPr/>
          </p:nvSpPr>
          <p:spPr>
            <a:xfrm rot="5400000">
              <a:off x="7711550" y="75600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 rot="5400000">
              <a:off x="7711550" y="29376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 rot="5400000">
              <a:off x="7577990" y="1351807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rot="5400000">
              <a:off x="7310870" y="1351807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0" y="741"/>
                  </a:moveTo>
                  <a:lnTo>
                    <a:pt x="1285" y="1483"/>
                  </a:lnTo>
                  <a:lnTo>
                    <a:pt x="1285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rot="5400000">
              <a:off x="6910185" y="168139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 rot="5400000">
              <a:off x="7978665" y="260479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 rot="5400000">
              <a:off x="7978665" y="168031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 rot="5400000">
              <a:off x="7257585" y="241867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 rot="5400000">
              <a:off x="7578165" y="227629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8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Descripción del modelo</a:t>
            </a:r>
            <a:endParaRPr dirty="0"/>
          </a:p>
        </p:txBody>
      </p:sp>
      <p:sp>
        <p:nvSpPr>
          <p:cNvPr id="496" name="Google Shape;496;p41"/>
          <p:cNvSpPr txBox="1">
            <a:spLocks noGrp="1"/>
          </p:cNvSpPr>
          <p:nvPr>
            <p:ph type="subTitle" idx="2"/>
          </p:nvPr>
        </p:nvSpPr>
        <p:spPr>
          <a:xfrm>
            <a:off x="980878" y="1610098"/>
            <a:ext cx="27351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El modelo empleado para la clasificación de puntos de venta es un modelo de componentes principales.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Este modelo busca generar un índice para generar un ranking y asignarlo a un grupo específico.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95;p41"/>
          <p:cNvSpPr txBox="1">
            <a:spLocks noGrp="1"/>
          </p:cNvSpPr>
          <p:nvPr>
            <p:ph type="subTitle" idx="1"/>
          </p:nvPr>
        </p:nvSpPr>
        <p:spPr>
          <a:xfrm>
            <a:off x="5062249" y="1178894"/>
            <a:ext cx="2735100" cy="3193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Para determinar los grupos a los que pertenecen las tiendas, se encuentra que para pertenecer a los grupos debe cumplirse qué: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/>
            <a:r>
              <a:rPr lang="es-CO" dirty="0" smtClean="0"/>
              <a:t>Grupo 1 : el índice debe ser mayor </a:t>
            </a:r>
            <a:r>
              <a:rPr lang="es-CO" dirty="0"/>
              <a:t>a </a:t>
            </a:r>
            <a:r>
              <a:rPr lang="es-CO" dirty="0" smtClean="0"/>
              <a:t>1</a:t>
            </a:r>
          </a:p>
          <a:p>
            <a:pPr marL="0" lvl="0" indent="0"/>
            <a:r>
              <a:rPr lang="es-CO" dirty="0" smtClean="0"/>
              <a:t> ( </a:t>
            </a:r>
            <a:r>
              <a:rPr lang="es-CO" dirty="0"/>
              <a:t>X  </a:t>
            </a:r>
            <a:r>
              <a:rPr lang="es-CO" dirty="0" smtClean="0"/>
              <a:t>&gt; 1)</a:t>
            </a:r>
          </a:p>
          <a:p>
            <a:pPr marL="0" lvl="0" indent="0"/>
            <a:endParaRPr lang="es-CO" dirty="0" smtClean="0"/>
          </a:p>
          <a:p>
            <a:pPr marL="0" lvl="0" indent="0"/>
            <a:r>
              <a:rPr lang="es-CO" dirty="0" smtClean="0"/>
              <a:t>Grupo 2: el índice debe ser mayor a 0 y menor o igual a 1 (0 &lt;= </a:t>
            </a:r>
            <a:r>
              <a:rPr lang="es-CO" dirty="0"/>
              <a:t>X &lt; </a:t>
            </a:r>
            <a:r>
              <a:rPr lang="es-CO" dirty="0" smtClean="0"/>
              <a:t>1)</a:t>
            </a:r>
          </a:p>
          <a:p>
            <a:pPr marL="0" lvl="0" indent="0"/>
            <a:endParaRPr lang="es-CO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Grupo 3: el índice debe ser menor que 0 y mayor o igual que -1 (-1 &lt;= X &lt; 0)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Grupo 4: el índice es menor que -1</a:t>
            </a:r>
          </a:p>
          <a:p>
            <a:pPr marL="0" lvl="0" indent="0"/>
            <a:r>
              <a:rPr lang="es-CO" dirty="0" smtClean="0"/>
              <a:t>(x &lt; -1)</a:t>
            </a:r>
          </a:p>
        </p:txBody>
      </p:sp>
    </p:spTree>
    <p:extLst>
      <p:ext uri="{BB962C8B-B14F-4D97-AF65-F5344CB8AC3E}">
        <p14:creationId xmlns:p14="http://schemas.microsoft.com/office/powerpoint/2010/main" val="966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930700" y="2905025"/>
            <a:ext cx="5892528" cy="16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Interfaz</a:t>
            </a:r>
            <a:endParaRPr dirty="0"/>
          </a:p>
        </p:txBody>
      </p:sp>
      <p:sp>
        <p:nvSpPr>
          <p:cNvPr id="479" name="Google Shape;479;p40"/>
          <p:cNvSpPr txBox="1">
            <a:spLocks noGrp="1"/>
          </p:cNvSpPr>
          <p:nvPr>
            <p:ph type="title" idx="2"/>
          </p:nvPr>
        </p:nvSpPr>
        <p:spPr>
          <a:xfrm>
            <a:off x="713225" y="1831925"/>
            <a:ext cx="1186200" cy="10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480" name="Google Shape;480;p40"/>
          <p:cNvGrpSpPr/>
          <p:nvPr/>
        </p:nvGrpSpPr>
        <p:grpSpPr>
          <a:xfrm>
            <a:off x="6484547" y="511561"/>
            <a:ext cx="2068742" cy="3069377"/>
            <a:chOff x="6741165" y="462968"/>
            <a:chExt cx="1869120" cy="2773450"/>
          </a:xfrm>
        </p:grpSpPr>
        <p:sp>
          <p:nvSpPr>
            <p:cNvPr id="481" name="Google Shape;481;p40"/>
            <p:cNvSpPr/>
            <p:nvPr/>
          </p:nvSpPr>
          <p:spPr>
            <a:xfrm rot="5400000">
              <a:off x="7711550" y="75600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 rot="5400000">
              <a:off x="7711550" y="293768"/>
              <a:ext cx="462240" cy="800640"/>
            </a:xfrm>
            <a:custGeom>
              <a:avLst/>
              <a:gdLst/>
              <a:ahLst/>
              <a:cxnLst/>
              <a:rect l="l" t="t" r="r" b="b"/>
              <a:pathLst>
                <a:path w="1284" h="2224" extrusionOk="0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 rot="5400000">
              <a:off x="7577990" y="1351807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rot="5400000">
              <a:off x="7310870" y="1351807"/>
              <a:ext cx="462600" cy="533880"/>
            </a:xfrm>
            <a:custGeom>
              <a:avLst/>
              <a:gdLst/>
              <a:ahLst/>
              <a:cxnLst/>
              <a:rect l="l" t="t" r="r" b="b"/>
              <a:pathLst>
                <a:path w="1285" h="1483" extrusionOk="0">
                  <a:moveTo>
                    <a:pt x="0" y="741"/>
                  </a:moveTo>
                  <a:lnTo>
                    <a:pt x="1285" y="1483"/>
                  </a:lnTo>
                  <a:lnTo>
                    <a:pt x="1285" y="0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 rot="5400000">
              <a:off x="6910185" y="168139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 rot="5400000">
              <a:off x="7978665" y="2604798"/>
              <a:ext cx="462600" cy="800640"/>
            </a:xfrm>
            <a:custGeom>
              <a:avLst/>
              <a:gdLst/>
              <a:ahLst/>
              <a:cxnLst/>
              <a:rect l="l" t="t" r="r" b="b"/>
              <a:pathLst>
                <a:path w="1285" h="2224" extrusionOk="0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 rot="5400000">
              <a:off x="7978665" y="1680318"/>
              <a:ext cx="462240" cy="801000"/>
            </a:xfrm>
            <a:custGeom>
              <a:avLst/>
              <a:gdLst/>
              <a:ahLst/>
              <a:cxnLst/>
              <a:rect l="l" t="t" r="r" b="b"/>
              <a:pathLst>
                <a:path w="1284" h="2225" extrusionOk="0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 rot="5400000">
              <a:off x="7257585" y="2418678"/>
              <a:ext cx="209520" cy="363240"/>
            </a:xfrm>
            <a:custGeom>
              <a:avLst/>
              <a:gdLst/>
              <a:ahLst/>
              <a:cxnLst/>
              <a:rect l="l" t="t" r="r" b="b"/>
              <a:pathLst>
                <a:path w="582" h="1009" extrusionOk="0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 rot="5400000">
              <a:off x="7578165" y="2276298"/>
              <a:ext cx="462240" cy="533520"/>
            </a:xfrm>
            <a:custGeom>
              <a:avLst/>
              <a:gdLst/>
              <a:ahLst/>
              <a:cxnLst/>
              <a:rect l="l" t="t" r="r" b="b"/>
              <a:pathLst>
                <a:path w="1284" h="1482" extrusionOk="0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0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>
            <a:spLocks noGrp="1"/>
          </p:cNvSpPr>
          <p:nvPr>
            <p:ph type="title"/>
          </p:nvPr>
        </p:nvSpPr>
        <p:spPr>
          <a:xfrm>
            <a:off x="2506271" y="181407"/>
            <a:ext cx="32704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Acceso a la interfaz</a:t>
            </a: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grpSp>
        <p:nvGrpSpPr>
          <p:cNvPr id="14" name="Grupo 13"/>
          <p:cNvGrpSpPr/>
          <p:nvPr/>
        </p:nvGrpSpPr>
        <p:grpSpPr>
          <a:xfrm>
            <a:off x="967274" y="842336"/>
            <a:ext cx="6904532" cy="3839272"/>
            <a:chOff x="875125" y="863601"/>
            <a:chExt cx="6904532" cy="383927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25" y="863601"/>
              <a:ext cx="6904532" cy="383927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5557284" y="2098158"/>
              <a:ext cx="949842" cy="6166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995917" y="863601"/>
              <a:ext cx="2002464" cy="27053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8" name="Conector recto de flecha 7"/>
            <p:cNvCxnSpPr>
              <a:stCxn id="10" idx="2"/>
            </p:cNvCxnSpPr>
            <p:nvPr/>
          </p:nvCxnSpPr>
          <p:spPr>
            <a:xfrm>
              <a:off x="1997149" y="1134140"/>
              <a:ext cx="1772" cy="237460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/>
            <p:cNvSpPr/>
            <p:nvPr/>
          </p:nvSpPr>
          <p:spPr>
            <a:xfrm>
              <a:off x="875125" y="3554971"/>
              <a:ext cx="51996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O" dirty="0" smtClean="0">
                  <a:hlinkClick r:id="rId4"/>
                </a:rPr>
                <a:t>ef19-190-144-150-25.ngrok-free.app</a:t>
              </a:r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335031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026" y="267816"/>
            <a:ext cx="7704000" cy="572700"/>
          </a:xfrm>
        </p:spPr>
        <p:txBody>
          <a:bodyPr/>
          <a:lstStyle/>
          <a:p>
            <a:r>
              <a:rPr lang="es-CO" dirty="0" smtClean="0"/>
              <a:t>Formato del archivo - PV</a:t>
            </a:r>
            <a:endParaRPr lang="es-CO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2"/>
          </p:nvPr>
        </p:nvSpPr>
        <p:spPr>
          <a:xfrm>
            <a:off x="421629" y="1016104"/>
            <a:ext cx="5993347" cy="1691655"/>
          </a:xfrm>
        </p:spPr>
        <p:txBody>
          <a:bodyPr/>
          <a:lstStyle/>
          <a:p>
            <a:r>
              <a:rPr lang="es-CO" dirty="0" smtClean="0"/>
              <a:t>Dentro de las posibles variables, las siguientes deben tener el formato: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PUNTO_VENTA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COD_PUNTO_VENTA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CONTRIBUCION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ROTACION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VENTA_POR_MES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MARGEN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VENTA_PESOS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VENTA_UNDS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64" t="3165" r="48"/>
          <a:stretch/>
        </p:blipFill>
        <p:spPr>
          <a:xfrm>
            <a:off x="106324" y="3021646"/>
            <a:ext cx="8775405" cy="19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026" y="267816"/>
            <a:ext cx="7704000" cy="572700"/>
          </a:xfrm>
        </p:spPr>
        <p:txBody>
          <a:bodyPr/>
          <a:lstStyle/>
          <a:p>
            <a:r>
              <a:rPr lang="es-CO" dirty="0" smtClean="0"/>
              <a:t>Formato del archivo – referencia color</a:t>
            </a:r>
            <a:endParaRPr lang="es-CO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2"/>
          </p:nvPr>
        </p:nvSpPr>
        <p:spPr>
          <a:xfrm>
            <a:off x="421629" y="1016104"/>
            <a:ext cx="5993347" cy="1691655"/>
          </a:xfrm>
        </p:spPr>
        <p:txBody>
          <a:bodyPr/>
          <a:lstStyle/>
          <a:p>
            <a:r>
              <a:rPr lang="es-CO" dirty="0" smtClean="0"/>
              <a:t>Dentro de las posibles variables, las siguientes deben tener el formato: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REFERENCIA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CONTRIBUCION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ROTACION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VENTA_POR_MES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MARGEN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VENTA_PESOS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smtClean="0"/>
              <a:t>VENTA_UNDS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929" t="5294" r="5336"/>
          <a:stretch/>
        </p:blipFill>
        <p:spPr>
          <a:xfrm>
            <a:off x="342010" y="3039292"/>
            <a:ext cx="8431621" cy="10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9937" y="1164785"/>
            <a:ext cx="2735100" cy="727376"/>
          </a:xfrm>
        </p:spPr>
        <p:txBody>
          <a:bodyPr/>
          <a:lstStyle/>
          <a:p>
            <a:r>
              <a:rPr lang="es-CO" dirty="0" smtClean="0"/>
              <a:t>Muestra del contenido de la base de datos</a:t>
            </a:r>
            <a:endParaRPr lang="es-CO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2"/>
          </p:nvPr>
        </p:nvSpPr>
        <p:spPr>
          <a:xfrm>
            <a:off x="5571460" y="2447346"/>
            <a:ext cx="2735100" cy="2331000"/>
          </a:xfrm>
        </p:spPr>
        <p:txBody>
          <a:bodyPr/>
          <a:lstStyle/>
          <a:p>
            <a:r>
              <a:rPr lang="es-CO" dirty="0" smtClean="0"/>
              <a:t>Seleccionar las columnas de interés que están involucradas dentro del modelo.</a:t>
            </a:r>
          </a:p>
          <a:p>
            <a:endParaRPr lang="es-CO" dirty="0"/>
          </a:p>
          <a:p>
            <a:r>
              <a:rPr lang="es-CO" dirty="0" smtClean="0"/>
              <a:t>En caso de no seleccionar ningún campo, por defecto se toman las variables:  </a:t>
            </a:r>
            <a:r>
              <a:rPr lang="es-ES" b="1" dirty="0" smtClean="0"/>
              <a:t>'CONTRIBUCION</a:t>
            </a:r>
            <a:r>
              <a:rPr lang="es-ES" b="1" dirty="0"/>
              <a:t>', 'ROTACION', 'VENTA_POR_MES', 'MARGEN', 'VENTA_PESOS', 'VENTA_UNDS</a:t>
            </a:r>
            <a:r>
              <a:rPr lang="es-ES" dirty="0"/>
              <a:t>'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377" r="12856"/>
          <a:stretch/>
        </p:blipFill>
        <p:spPr>
          <a:xfrm>
            <a:off x="139375" y="555619"/>
            <a:ext cx="4770474" cy="3655864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4756298" y="1528473"/>
            <a:ext cx="96034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19740" y="609600"/>
            <a:ext cx="4536558" cy="183774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errar llave 9"/>
          <p:cNvSpPr/>
          <p:nvPr/>
        </p:nvSpPr>
        <p:spPr>
          <a:xfrm>
            <a:off x="4756298" y="2686493"/>
            <a:ext cx="815162" cy="157897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5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027" y="204020"/>
            <a:ext cx="7704000" cy="572700"/>
          </a:xfrm>
        </p:spPr>
        <p:txBody>
          <a:bodyPr/>
          <a:lstStyle/>
          <a:p>
            <a:pPr algn="ctr"/>
            <a:r>
              <a:rPr lang="es-CO" dirty="0" smtClean="0"/>
              <a:t>Graficas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728" t="942" r="4709"/>
          <a:stretch/>
        </p:blipFill>
        <p:spPr>
          <a:xfrm>
            <a:off x="106325" y="1106967"/>
            <a:ext cx="4731128" cy="303401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5142086" y="1262958"/>
            <a:ext cx="3675848" cy="2722028"/>
            <a:chOff x="4922346" y="1382233"/>
            <a:chExt cx="3243907" cy="2410046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/>
            <a:srcRect l="9241" r="37993"/>
            <a:stretch/>
          </p:blipFill>
          <p:spPr>
            <a:xfrm>
              <a:off x="4922346" y="1382233"/>
              <a:ext cx="2392854" cy="2410046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/>
            <a:srcRect l="76387"/>
            <a:stretch/>
          </p:blipFill>
          <p:spPr>
            <a:xfrm>
              <a:off x="7095461" y="1382233"/>
              <a:ext cx="1070792" cy="2410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paign Results Presentation by Slidesgo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265</Words>
  <Application>Microsoft Office PowerPoint</Application>
  <PresentationFormat>Presentación en pantalla (16:9)</PresentationFormat>
  <Paragraphs>49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Lexend</vt:lpstr>
      <vt:lpstr>Lexend SemiBold</vt:lpstr>
      <vt:lpstr>Arial</vt:lpstr>
      <vt:lpstr>Proxima Nova</vt:lpstr>
      <vt:lpstr>Anek Bangla</vt:lpstr>
      <vt:lpstr>Campaign Results Presentation by Slidesgo</vt:lpstr>
      <vt:lpstr>Slidesgo Final Pages</vt:lpstr>
      <vt:lpstr>Clusterización de puntos de venta</vt:lpstr>
      <vt:lpstr>Modelo Eviews → python</vt:lpstr>
      <vt:lpstr>Descripción del modelo</vt:lpstr>
      <vt:lpstr>Interfaz</vt:lpstr>
      <vt:lpstr>Acceso a la interfaz </vt:lpstr>
      <vt:lpstr>Formato del archivo - PV</vt:lpstr>
      <vt:lpstr>Formato del archivo – referencia color</vt:lpstr>
      <vt:lpstr>Presentación de PowerPoint</vt:lpstr>
      <vt:lpstr>Graficas</vt:lpstr>
      <vt:lpstr>Descarga de 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modelos  P1</dc:title>
  <cp:lastModifiedBy>HELENA SOFIA MUÑOZ MUÑOZ</cp:lastModifiedBy>
  <cp:revision>25</cp:revision>
  <dcterms:modified xsi:type="dcterms:W3CDTF">2024-08-12T14:30:15Z</dcterms:modified>
</cp:coreProperties>
</file>