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4" r:id="rId4"/>
    <p:sldId id="267" r:id="rId5"/>
    <p:sldId id="262" r:id="rId6"/>
    <p:sldId id="261" r:id="rId7"/>
    <p:sldId id="265" r:id="rId8"/>
    <p:sldId id="287" r:id="rId9"/>
    <p:sldId id="288" r:id="rId10"/>
    <p:sldId id="271" r:id="rId11"/>
    <p:sldId id="273" r:id="rId12"/>
    <p:sldId id="272" r:id="rId13"/>
    <p:sldId id="279" r:id="rId14"/>
    <p:sldId id="274" r:id="rId15"/>
    <p:sldId id="276" r:id="rId16"/>
    <p:sldId id="278" r:id="rId17"/>
    <p:sldId id="275" r:id="rId18"/>
    <p:sldId id="277" r:id="rId19"/>
    <p:sldId id="257" r:id="rId20"/>
    <p:sldId id="258" r:id="rId21"/>
    <p:sldId id="286" r:id="rId22"/>
    <p:sldId id="280" r:id="rId23"/>
    <p:sldId id="281" r:id="rId24"/>
    <p:sldId id="282" r:id="rId25"/>
    <p:sldId id="283" r:id="rId26"/>
    <p:sldId id="285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39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3FD5E3F-7525-4ADF-9CFC-CBF6705386BF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9A1A0A-31E9-46E2-96F4-7A8EFB2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ena.solanki@cognizan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Visualisation And Narratives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Heena Solanki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19 Dashboard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eena.solanki@cognizant.com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7011578415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4812"/>
            <a:ext cx="8229600" cy="1066800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Model</a:t>
            </a:r>
            <a:endParaRPr lang="en-US" dirty="0"/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1472" y="1571612"/>
            <a:ext cx="8001056" cy="46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Dashboard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5" y="1142984"/>
            <a:ext cx="8143932" cy="54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15370" cy="54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Country wise Cases Distribution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428736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15370" cy="54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15370" cy="54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812"/>
            <a:ext cx="8229600" cy="1066800"/>
          </a:xfrm>
        </p:spPr>
        <p:txBody>
          <a:bodyPr/>
          <a:lstStyle/>
          <a:p>
            <a:r>
              <a:rPr lang="en-IN" dirty="0" smtClean="0"/>
              <a:t>Trend Over Time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1472" y="1428736"/>
            <a:ext cx="807249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Trend over Time for April using Filter Pane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571612"/>
            <a:ext cx="81439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Mortality Rate, Recovery Rate and Fertility Rate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1472" y="1571612"/>
            <a:ext cx="8072494" cy="48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Project KPI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62565"/>
          <a:ext cx="8229600" cy="496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2148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KPI</a:t>
                      </a:r>
                      <a:r>
                        <a:rPr lang="en-IN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KPI</a:t>
                      </a:r>
                      <a:r>
                        <a:rPr lang="en-IN" sz="1200" baseline="0" dirty="0" smtClean="0"/>
                        <a:t> Expression</a:t>
                      </a:r>
                      <a:endParaRPr lang="en-US" sz="1200" dirty="0"/>
                    </a:p>
                  </a:txBody>
                  <a:tcPr/>
                </a:tc>
              </a:tr>
              <a:tr h="369803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TotalConfirmed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))'}&gt;}(Confirmed))</a:t>
                      </a:r>
                      <a:endParaRPr lang="en-US" sz="1200" dirty="0"/>
                    </a:p>
                  </a:txBody>
                  <a:tcPr/>
                </a:tc>
              </a:tr>
              <a:tr h="405267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Total</a:t>
                      </a:r>
                      <a:r>
                        <a:rPr lang="en-IN" sz="1200" baseline="0" dirty="0" err="1" smtClean="0"/>
                        <a:t>Active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))'}&gt;}(Active))</a:t>
                      </a:r>
                      <a:endParaRPr lang="en-US" sz="1200" dirty="0"/>
                    </a:p>
                  </a:txBody>
                  <a:tcPr/>
                </a:tc>
              </a:tr>
              <a:tr h="405267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TotalRecovered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))'}&gt;}(Recovered))</a:t>
                      </a:r>
                      <a:endParaRPr lang="en-US" sz="1200" dirty="0"/>
                    </a:p>
                  </a:txBody>
                  <a:tcPr/>
                </a:tc>
              </a:tr>
              <a:tr h="405267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TotalDeaths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))'}&gt;}(Deaths))</a:t>
                      </a:r>
                      <a:endParaRPr lang="en-US" sz="1200" dirty="0"/>
                    </a:p>
                  </a:txBody>
                  <a:tcPr/>
                </a:tc>
              </a:tr>
              <a:tr h="726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TodayActive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))'}&gt;}(Active))-sum(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))'}&gt;}(Active))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26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TodayConfirmed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))'}&gt;}(Confirmed))-sum(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))'}&gt;}(Confirmed)))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TodayDeaths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))'}&gt;}(Deaths))-sum(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))'}&gt;}(Deaths)))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TodayRecovered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))'}&gt;}(Recovered))-sum(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))'}&gt;}(Recovered)))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Cases And Tests per Million Population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355732"/>
            <a:ext cx="8143932" cy="507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1142984"/>
            <a:ext cx="828675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Script Editor</a:t>
            </a:r>
            <a:br>
              <a:rPr lang="en-IN" dirty="0" smtClean="0"/>
            </a:br>
            <a:r>
              <a:rPr lang="en-IN" dirty="0" smtClean="0"/>
              <a:t>Main: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6256" y="2249488"/>
            <a:ext cx="76914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en-IN" dirty="0" smtClean="0"/>
              <a:t>Dim: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6256" y="1571612"/>
            <a:ext cx="7691487" cy="500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en-IN" dirty="0" smtClean="0"/>
              <a:t>Fact: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6256" y="1500174"/>
            <a:ext cx="7691487" cy="507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en-IN" dirty="0" err="1" smtClean="0"/>
              <a:t>MasterCalender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78674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en-IN" dirty="0" smtClean="0"/>
              <a:t>Variables Overview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47391" y="2249488"/>
            <a:ext cx="4649218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8229600" cy="10668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428736"/>
          <a:ext cx="8229600" cy="500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266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KPI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KPI EXPRESSION</a:t>
                      </a:r>
                      <a:endParaRPr lang="en-US" sz="1200" dirty="0"/>
                    </a:p>
                  </a:txBody>
                  <a:tcPr/>
                </a:tc>
              </a:tr>
              <a:tr h="10919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Change Since Yesterday Active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))'}&gt;}(Active))-sum(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))'}&gt;}(Active)))/(sum(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))'}&gt;}(Active))))*100</a:t>
                      </a:r>
                      <a:endParaRPr lang="en-US" sz="1200" dirty="0"/>
                    </a:p>
                  </a:txBody>
                  <a:tcPr/>
                </a:tc>
              </a:tr>
              <a:tr h="10919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Change Since Yesterday Deaths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))'}&gt;}(Deaths))-sum(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))'}&gt;}(Deaths)))/(sum(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))'}&gt;}(Deaths))))*100</a:t>
                      </a:r>
                      <a:endParaRPr lang="en-US" sz="1200" dirty="0"/>
                    </a:p>
                  </a:txBody>
                  <a:tcPr/>
                </a:tc>
              </a:tr>
              <a:tr h="10919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Change Since Yesterday Recovered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))'}&gt;}(Recovered))-sum(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))'}&gt;}(Recovered)))/(sum(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))'}&gt;}(Recovered))))*100</a:t>
                      </a:r>
                      <a:endParaRPr lang="en-US" sz="1200" dirty="0"/>
                    </a:p>
                  </a:txBody>
                  <a:tcPr/>
                </a:tc>
              </a:tr>
              <a:tr h="1091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% Change Since Yesterday Confirmed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))'}&gt;}(Confirmed))-sum(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))'}&gt;}(Confirmed)))/(sum( {&lt;Date={'$(=$(</a:t>
                      </a:r>
                      <a:r>
                        <a:rPr lang="en-US" sz="1200" dirty="0" err="1" smtClean="0"/>
                        <a:t>vYesterday</a:t>
                      </a:r>
                      <a:r>
                        <a:rPr lang="en-US" sz="1200" dirty="0" smtClean="0"/>
                        <a:t>))'}&gt;}(Confirmed))))*100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Screenshot Of KPI’s And Master Measures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239797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000240"/>
            <a:ext cx="308610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4812"/>
            <a:ext cx="8229600" cy="1066800"/>
          </a:xfrm>
        </p:spPr>
        <p:txBody>
          <a:bodyPr/>
          <a:lstStyle/>
          <a:p>
            <a:r>
              <a:rPr lang="en-IN" dirty="0" smtClean="0"/>
              <a:t>KPI View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0105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/>
          <a:lstStyle/>
          <a:p>
            <a:r>
              <a:rPr lang="en-IN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dashboard we provide an up-to-date overview of the </a:t>
            </a:r>
            <a:r>
              <a:rPr lang="en-US" dirty="0" smtClean="0"/>
              <a:t>Spread </a:t>
            </a:r>
            <a:r>
              <a:rPr lang="en-US" dirty="0" smtClean="0"/>
              <a:t>of the </a:t>
            </a:r>
            <a:r>
              <a:rPr lang="en-US" dirty="0" smtClean="0"/>
              <a:t>COVID-19 </a:t>
            </a:r>
            <a:r>
              <a:rPr lang="en-US" dirty="0" smtClean="0"/>
              <a:t>around the </a:t>
            </a:r>
            <a:r>
              <a:rPr lang="en-US" dirty="0" smtClean="0"/>
              <a:t>globe.</a:t>
            </a:r>
          </a:p>
          <a:p>
            <a:endParaRPr lang="en-US" dirty="0" smtClean="0"/>
          </a:p>
          <a:p>
            <a:r>
              <a:rPr lang="en-US" dirty="0" smtClean="0"/>
              <a:t>Although the number of new confirmed cases has been declining in China, the outbreak is far from over as the </a:t>
            </a:r>
            <a:r>
              <a:rPr lang="en-US" dirty="0" smtClean="0"/>
              <a:t>epicenter </a:t>
            </a:r>
            <a:r>
              <a:rPr lang="en-US" dirty="0" smtClean="0"/>
              <a:t>has shifted to Europe and more recently the </a:t>
            </a:r>
            <a:r>
              <a:rPr lang="en-US" dirty="0" smtClean="0"/>
              <a:t>US.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4812"/>
            <a:ext cx="8229600" cy="1066800"/>
          </a:xfrm>
        </p:spPr>
        <p:txBody>
          <a:bodyPr/>
          <a:lstStyle/>
          <a:p>
            <a:r>
              <a:rPr lang="en-IN" dirty="0" smtClean="0"/>
              <a:t>List Of Measures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525399"/>
          <a:ext cx="8229600" cy="490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6088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Measure</a:t>
                      </a:r>
                      <a:r>
                        <a:rPr lang="en-IN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Measure Expression</a:t>
                      </a:r>
                      <a:endParaRPr lang="en-US" sz="1200" dirty="0"/>
                    </a:p>
                  </a:txBody>
                  <a:tcPr/>
                </a:tc>
              </a:tr>
              <a:tr h="70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Death/Million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))'}&gt;}(Deaths))/Sum(Population)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679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Recovered/Million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))'}&gt;}(Recovered))/Sum(Population)</a:t>
                      </a:r>
                    </a:p>
                  </a:txBody>
                  <a:tcPr/>
                </a:tc>
              </a:tr>
              <a:tr h="503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TestCount</a:t>
                      </a:r>
                      <a:r>
                        <a:rPr lang="en-IN" sz="1200" dirty="0" smtClean="0"/>
                        <a:t>/million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Sum(</a:t>
                      </a:r>
                      <a:r>
                        <a:rPr lang="en-IN" sz="1200" dirty="0" err="1" smtClean="0"/>
                        <a:t>TotalTests</a:t>
                      </a:r>
                      <a:r>
                        <a:rPr lang="en-IN" sz="1200" dirty="0" smtClean="0"/>
                        <a:t>)/Sum(Population)</a:t>
                      </a:r>
                      <a:endParaRPr lang="en-US" sz="1200" dirty="0" smtClean="0"/>
                    </a:p>
                  </a:txBody>
                  <a:tcPr/>
                </a:tc>
              </a:tr>
              <a:tr h="679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Fertility</a:t>
                      </a:r>
                      <a:r>
                        <a:rPr lang="en-IN" sz="1200" baseline="0" dirty="0" smtClean="0"/>
                        <a:t> Rate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Sum([</a:t>
                      </a:r>
                      <a:r>
                        <a:rPr lang="en-US" sz="1200" dirty="0" err="1" smtClean="0"/>
                        <a:t>Fert</a:t>
                      </a:r>
                      <a:r>
                        <a:rPr lang="en-US" sz="1200" dirty="0" smtClean="0"/>
                        <a:t>. Rate])/Sum(Population)</a:t>
                      </a:r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075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Recovery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))'}&gt;}(Recovered)))/(sum(Population))</a:t>
                      </a:r>
                      <a:endParaRPr lang="en-US" sz="1200" dirty="0"/>
                    </a:p>
                  </a:txBody>
                  <a:tcPr/>
                </a:tc>
              </a:tr>
              <a:tr h="679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Mortality Rate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))'}&gt;}(Deaths)))/(sum(Population))</a:t>
                      </a:r>
                    </a:p>
                  </a:txBody>
                  <a:tcPr/>
                </a:tc>
              </a:tr>
              <a:tr h="485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TimeStamp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$(</a:t>
                      </a:r>
                      <a:r>
                        <a:rPr lang="en-US" sz="1200" dirty="0" err="1" smtClean="0"/>
                        <a:t>vTimeStamp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97916"/>
          <a:ext cx="8229600" cy="204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659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Measure Name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Measure Expression</a:t>
                      </a:r>
                      <a:endParaRPr lang="en-US" sz="1200" dirty="0"/>
                    </a:p>
                  </a:txBody>
                  <a:tcPr/>
                </a:tc>
              </a:tr>
              <a:tr h="7559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 per 10 Million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))'}&gt;}(Deaths))/Sum(Population))*10</a:t>
                      </a:r>
                      <a:endParaRPr lang="en-US" sz="1200" dirty="0"/>
                    </a:p>
                  </a:txBody>
                  <a:tcPr/>
                </a:tc>
              </a:tr>
              <a:tr h="982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Recovered per 10 Million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(sum( {&lt;Date={'$(=$(</a:t>
                      </a:r>
                      <a:r>
                        <a:rPr lang="en-US" sz="1200" dirty="0" err="1" smtClean="0"/>
                        <a:t>vToday</a:t>
                      </a:r>
                      <a:r>
                        <a:rPr lang="en-US" sz="1200" dirty="0" smtClean="0"/>
                        <a:t>))'}&gt;}(Recovered))/Sum(Population))*10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IN" dirty="0" smtClean="0"/>
              <a:t>List of Dimensions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8229600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Dimension 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/>
                        <a:t>Continent-Country Drill Down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/>
                        <a:t>Month-Day Drill Down</a:t>
                      </a:r>
                      <a:endParaRPr lang="en-US" sz="1400" dirty="0" smtClean="0"/>
                    </a:p>
                    <a:p>
                      <a:pPr fontAlgn="t"/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/>
                        <a:t>Country</a:t>
                      </a:r>
                    </a:p>
                    <a:p>
                      <a:pPr fontAlgn="t"/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/>
                        <a:t>Continent</a:t>
                      </a:r>
                    </a:p>
                    <a:p>
                      <a:pPr fontAlgn="t"/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Month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578</TotalTime>
  <Words>511</Words>
  <Application>Microsoft Office PowerPoint</Application>
  <PresentationFormat>On-screen Show (4:3)</PresentationFormat>
  <Paragraphs>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Visualisation And Narratives</vt:lpstr>
      <vt:lpstr>Project KPI Overview</vt:lpstr>
      <vt:lpstr>Slide 3</vt:lpstr>
      <vt:lpstr>Screenshot Of KPI’s And Master Measures</vt:lpstr>
      <vt:lpstr>KPI View</vt:lpstr>
      <vt:lpstr>Business Case</vt:lpstr>
      <vt:lpstr>List Of Measures</vt:lpstr>
      <vt:lpstr>Slide 8</vt:lpstr>
      <vt:lpstr>List of Dimensions</vt:lpstr>
      <vt:lpstr>Data Model</vt:lpstr>
      <vt:lpstr>Dashboard</vt:lpstr>
      <vt:lpstr>Slide 12</vt:lpstr>
      <vt:lpstr>Slide 13</vt:lpstr>
      <vt:lpstr>Country wise Cases Distribution</vt:lpstr>
      <vt:lpstr>Slide 15</vt:lpstr>
      <vt:lpstr>Slide 16</vt:lpstr>
      <vt:lpstr>Trend Over Time</vt:lpstr>
      <vt:lpstr>Trend over Time for April using Filter Pane</vt:lpstr>
      <vt:lpstr>Mortality Rate, Recovery Rate and Fertility Rate</vt:lpstr>
      <vt:lpstr>Cases And Tests per Million Population</vt:lpstr>
      <vt:lpstr>Slide 21</vt:lpstr>
      <vt:lpstr>Script Editor Main:</vt:lpstr>
      <vt:lpstr>Dim:</vt:lpstr>
      <vt:lpstr>Fact:</vt:lpstr>
      <vt:lpstr>MasterCalender:</vt:lpstr>
      <vt:lpstr>Variables Overview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hinam</dc:creator>
  <cp:lastModifiedBy>hinam</cp:lastModifiedBy>
  <cp:revision>59</cp:revision>
  <dcterms:created xsi:type="dcterms:W3CDTF">2020-06-14T17:18:56Z</dcterms:created>
  <dcterms:modified xsi:type="dcterms:W3CDTF">2020-06-15T09:07:44Z</dcterms:modified>
</cp:coreProperties>
</file>