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9E77D-A92D-492D-B80F-39722F15F1D3}"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es-CR"/>
        </a:p>
      </dgm:t>
    </dgm:pt>
    <dgm:pt modelId="{E56ED910-460C-4F34-958E-E692B4865411}">
      <dgm:prSet phldrT="[Text]"/>
      <dgm:spPr/>
      <dgm:t>
        <a:bodyPr/>
        <a:lstStyle/>
        <a:p>
          <a:r>
            <a:rPr lang="es-CR" dirty="0"/>
            <a:t>Creación de modelo</a:t>
          </a:r>
        </a:p>
      </dgm:t>
    </dgm:pt>
    <dgm:pt modelId="{A32DBFB1-4040-4C52-B488-4F3BD98B2E53}" type="parTrans" cxnId="{B7BD871B-03AE-449D-9AEB-F7C89D607FED}">
      <dgm:prSet/>
      <dgm:spPr/>
      <dgm:t>
        <a:bodyPr/>
        <a:lstStyle/>
        <a:p>
          <a:endParaRPr lang="es-CR"/>
        </a:p>
      </dgm:t>
    </dgm:pt>
    <dgm:pt modelId="{6868A1FE-8C0E-47AF-B270-39294E60BA1B}" type="sibTrans" cxnId="{B7BD871B-03AE-449D-9AEB-F7C89D607FED}">
      <dgm:prSet/>
      <dgm:spPr/>
      <dgm:t>
        <a:bodyPr/>
        <a:lstStyle/>
        <a:p>
          <a:endParaRPr lang="es-CR"/>
        </a:p>
      </dgm:t>
    </dgm:pt>
    <dgm:pt modelId="{96CA50EA-19F1-47CE-9517-6D9AC00F6DD1}">
      <dgm:prSet phldrT="[Text]"/>
      <dgm:spPr/>
      <dgm:t>
        <a:bodyPr/>
        <a:lstStyle/>
        <a:p>
          <a:r>
            <a:rPr lang="es-CR" dirty="0"/>
            <a:t>Probar diferentes modelos</a:t>
          </a:r>
        </a:p>
      </dgm:t>
    </dgm:pt>
    <dgm:pt modelId="{B146A035-F25F-4461-A99B-D001BEF97736}" type="parTrans" cxnId="{30492048-25F7-49B9-831D-FA8594B50A81}">
      <dgm:prSet/>
      <dgm:spPr/>
      <dgm:t>
        <a:bodyPr/>
        <a:lstStyle/>
        <a:p>
          <a:endParaRPr lang="es-CR"/>
        </a:p>
      </dgm:t>
    </dgm:pt>
    <dgm:pt modelId="{89DA6441-C3B8-455A-B342-144E389A8A1B}" type="sibTrans" cxnId="{30492048-25F7-49B9-831D-FA8594B50A81}">
      <dgm:prSet/>
      <dgm:spPr/>
      <dgm:t>
        <a:bodyPr/>
        <a:lstStyle/>
        <a:p>
          <a:endParaRPr lang="es-CR"/>
        </a:p>
      </dgm:t>
    </dgm:pt>
    <dgm:pt modelId="{A3150541-3D3F-4ACB-9C86-8644FC205BF0}">
      <dgm:prSet phldrT="[Text]"/>
      <dgm:spPr/>
      <dgm:t>
        <a:bodyPr/>
        <a:lstStyle/>
        <a:p>
          <a:r>
            <a:rPr lang="es-CR" dirty="0"/>
            <a:t>Comparar el comportamiento de cada modelo</a:t>
          </a:r>
        </a:p>
      </dgm:t>
    </dgm:pt>
    <dgm:pt modelId="{5148D2FA-854B-4131-A401-0C53962E4F2E}" type="parTrans" cxnId="{AD269F1F-FA4C-4826-8DA6-A92FDBF3D1EC}">
      <dgm:prSet/>
      <dgm:spPr/>
      <dgm:t>
        <a:bodyPr/>
        <a:lstStyle/>
        <a:p>
          <a:endParaRPr lang="es-CR"/>
        </a:p>
      </dgm:t>
    </dgm:pt>
    <dgm:pt modelId="{68E66256-6F2B-44FE-9C6B-B95FF16D0F3A}" type="sibTrans" cxnId="{AD269F1F-FA4C-4826-8DA6-A92FDBF3D1EC}">
      <dgm:prSet/>
      <dgm:spPr/>
      <dgm:t>
        <a:bodyPr/>
        <a:lstStyle/>
        <a:p>
          <a:endParaRPr lang="es-CR"/>
        </a:p>
      </dgm:t>
    </dgm:pt>
    <dgm:pt modelId="{DC7E5AB8-C2B3-4159-A3D7-3C253DB70189}">
      <dgm:prSet phldrT="[Text]"/>
      <dgm:spPr/>
      <dgm:t>
        <a:bodyPr/>
        <a:lstStyle/>
        <a:p>
          <a:r>
            <a:rPr lang="es-CR" dirty="0"/>
            <a:t>Escoger el modelo con mejor rendimiento</a:t>
          </a:r>
        </a:p>
      </dgm:t>
    </dgm:pt>
    <dgm:pt modelId="{98D3F150-19CF-4F44-AD90-F05BE57B70F7}" type="parTrans" cxnId="{BD9BBF59-6D74-4E35-8AB1-AEA3859B4707}">
      <dgm:prSet/>
      <dgm:spPr/>
      <dgm:t>
        <a:bodyPr/>
        <a:lstStyle/>
        <a:p>
          <a:endParaRPr lang="es-CR"/>
        </a:p>
      </dgm:t>
    </dgm:pt>
    <dgm:pt modelId="{C3728653-827D-449C-A150-531414A5F513}" type="sibTrans" cxnId="{BD9BBF59-6D74-4E35-8AB1-AEA3859B4707}">
      <dgm:prSet/>
      <dgm:spPr/>
      <dgm:t>
        <a:bodyPr/>
        <a:lstStyle/>
        <a:p>
          <a:endParaRPr lang="es-CR"/>
        </a:p>
      </dgm:t>
    </dgm:pt>
    <dgm:pt modelId="{1A699D49-566A-494D-AD5D-0DFA35ABC8D2}" type="pres">
      <dgm:prSet presAssocID="{0799E77D-A92D-492D-B80F-39722F15F1D3}" presName="cycle" presStyleCnt="0">
        <dgm:presLayoutVars>
          <dgm:dir/>
          <dgm:resizeHandles val="exact"/>
        </dgm:presLayoutVars>
      </dgm:prSet>
      <dgm:spPr/>
    </dgm:pt>
    <dgm:pt modelId="{F5789494-0729-4758-ADE9-2347ECEEC8E2}" type="pres">
      <dgm:prSet presAssocID="{E56ED910-460C-4F34-958E-E692B4865411}" presName="dummy" presStyleCnt="0"/>
      <dgm:spPr/>
    </dgm:pt>
    <dgm:pt modelId="{C5FF3676-756D-478B-9D12-38088740A62B}" type="pres">
      <dgm:prSet presAssocID="{E56ED910-460C-4F34-958E-E692B4865411}" presName="node" presStyleLbl="revTx" presStyleIdx="0" presStyleCnt="4">
        <dgm:presLayoutVars>
          <dgm:bulletEnabled val="1"/>
        </dgm:presLayoutVars>
      </dgm:prSet>
      <dgm:spPr/>
    </dgm:pt>
    <dgm:pt modelId="{8A989B7B-A716-4081-A1F7-AEC5B77C791A}" type="pres">
      <dgm:prSet presAssocID="{6868A1FE-8C0E-47AF-B270-39294E60BA1B}" presName="sibTrans" presStyleLbl="node1" presStyleIdx="0" presStyleCnt="4"/>
      <dgm:spPr/>
    </dgm:pt>
    <dgm:pt modelId="{D0830CA8-A182-4BB1-A29C-FA4B844A58A1}" type="pres">
      <dgm:prSet presAssocID="{96CA50EA-19F1-47CE-9517-6D9AC00F6DD1}" presName="dummy" presStyleCnt="0"/>
      <dgm:spPr/>
    </dgm:pt>
    <dgm:pt modelId="{7CAD05D1-BFAD-4045-B23E-73FA2404E3BC}" type="pres">
      <dgm:prSet presAssocID="{96CA50EA-19F1-47CE-9517-6D9AC00F6DD1}" presName="node" presStyleLbl="revTx" presStyleIdx="1" presStyleCnt="4">
        <dgm:presLayoutVars>
          <dgm:bulletEnabled val="1"/>
        </dgm:presLayoutVars>
      </dgm:prSet>
      <dgm:spPr/>
    </dgm:pt>
    <dgm:pt modelId="{BE3FA2E4-1D5E-437E-B921-3E016FF4B15F}" type="pres">
      <dgm:prSet presAssocID="{89DA6441-C3B8-455A-B342-144E389A8A1B}" presName="sibTrans" presStyleLbl="node1" presStyleIdx="1" presStyleCnt="4"/>
      <dgm:spPr/>
    </dgm:pt>
    <dgm:pt modelId="{245CF3E9-B08F-4845-818F-31A213C84D94}" type="pres">
      <dgm:prSet presAssocID="{A3150541-3D3F-4ACB-9C86-8644FC205BF0}" presName="dummy" presStyleCnt="0"/>
      <dgm:spPr/>
    </dgm:pt>
    <dgm:pt modelId="{AB6140D4-266D-4F2A-8DDD-D954356C8FF7}" type="pres">
      <dgm:prSet presAssocID="{A3150541-3D3F-4ACB-9C86-8644FC205BF0}" presName="node" presStyleLbl="revTx" presStyleIdx="2" presStyleCnt="4">
        <dgm:presLayoutVars>
          <dgm:bulletEnabled val="1"/>
        </dgm:presLayoutVars>
      </dgm:prSet>
      <dgm:spPr/>
    </dgm:pt>
    <dgm:pt modelId="{03D009A8-5473-4E32-8787-C0C344BF2B1D}" type="pres">
      <dgm:prSet presAssocID="{68E66256-6F2B-44FE-9C6B-B95FF16D0F3A}" presName="sibTrans" presStyleLbl="node1" presStyleIdx="2" presStyleCnt="4"/>
      <dgm:spPr/>
    </dgm:pt>
    <dgm:pt modelId="{6E4B4F57-EB54-4500-8D4A-818D1E5D2CA2}" type="pres">
      <dgm:prSet presAssocID="{DC7E5AB8-C2B3-4159-A3D7-3C253DB70189}" presName="dummy" presStyleCnt="0"/>
      <dgm:spPr/>
    </dgm:pt>
    <dgm:pt modelId="{5CE7A188-D803-434A-9174-02A98FFE2304}" type="pres">
      <dgm:prSet presAssocID="{DC7E5AB8-C2B3-4159-A3D7-3C253DB70189}" presName="node" presStyleLbl="revTx" presStyleIdx="3" presStyleCnt="4">
        <dgm:presLayoutVars>
          <dgm:bulletEnabled val="1"/>
        </dgm:presLayoutVars>
      </dgm:prSet>
      <dgm:spPr/>
    </dgm:pt>
    <dgm:pt modelId="{703C63F3-F7E7-4460-9693-FC5771D54769}" type="pres">
      <dgm:prSet presAssocID="{C3728653-827D-449C-A150-531414A5F513}" presName="sibTrans" presStyleLbl="node1" presStyleIdx="3" presStyleCnt="4" custLinFactNeighborX="8" custLinFactNeighborY="329"/>
      <dgm:spPr/>
    </dgm:pt>
  </dgm:ptLst>
  <dgm:cxnLst>
    <dgm:cxn modelId="{90DA7102-C968-4CCA-BCDC-599CE62BE647}" type="presOf" srcId="{68E66256-6F2B-44FE-9C6B-B95FF16D0F3A}" destId="{03D009A8-5473-4E32-8787-C0C344BF2B1D}" srcOrd="0" destOrd="0" presId="urn:microsoft.com/office/officeart/2005/8/layout/cycle1"/>
    <dgm:cxn modelId="{B7BD871B-03AE-449D-9AEB-F7C89D607FED}" srcId="{0799E77D-A92D-492D-B80F-39722F15F1D3}" destId="{E56ED910-460C-4F34-958E-E692B4865411}" srcOrd="0" destOrd="0" parTransId="{A32DBFB1-4040-4C52-B488-4F3BD98B2E53}" sibTransId="{6868A1FE-8C0E-47AF-B270-39294E60BA1B}"/>
    <dgm:cxn modelId="{628A361E-2D2A-4EE3-9FF2-D850A54DCFA8}" type="presOf" srcId="{89DA6441-C3B8-455A-B342-144E389A8A1B}" destId="{BE3FA2E4-1D5E-437E-B921-3E016FF4B15F}" srcOrd="0" destOrd="0" presId="urn:microsoft.com/office/officeart/2005/8/layout/cycle1"/>
    <dgm:cxn modelId="{AD269F1F-FA4C-4826-8DA6-A92FDBF3D1EC}" srcId="{0799E77D-A92D-492D-B80F-39722F15F1D3}" destId="{A3150541-3D3F-4ACB-9C86-8644FC205BF0}" srcOrd="2" destOrd="0" parTransId="{5148D2FA-854B-4131-A401-0C53962E4F2E}" sibTransId="{68E66256-6F2B-44FE-9C6B-B95FF16D0F3A}"/>
    <dgm:cxn modelId="{A83FDF40-3A80-49C5-BF5C-64029142A07A}" type="presOf" srcId="{96CA50EA-19F1-47CE-9517-6D9AC00F6DD1}" destId="{7CAD05D1-BFAD-4045-B23E-73FA2404E3BC}" srcOrd="0" destOrd="0" presId="urn:microsoft.com/office/officeart/2005/8/layout/cycle1"/>
    <dgm:cxn modelId="{30492048-25F7-49B9-831D-FA8594B50A81}" srcId="{0799E77D-A92D-492D-B80F-39722F15F1D3}" destId="{96CA50EA-19F1-47CE-9517-6D9AC00F6DD1}" srcOrd="1" destOrd="0" parTransId="{B146A035-F25F-4461-A99B-D001BEF97736}" sibTransId="{89DA6441-C3B8-455A-B342-144E389A8A1B}"/>
    <dgm:cxn modelId="{BD9BBF59-6D74-4E35-8AB1-AEA3859B4707}" srcId="{0799E77D-A92D-492D-B80F-39722F15F1D3}" destId="{DC7E5AB8-C2B3-4159-A3D7-3C253DB70189}" srcOrd="3" destOrd="0" parTransId="{98D3F150-19CF-4F44-AD90-F05BE57B70F7}" sibTransId="{C3728653-827D-449C-A150-531414A5F513}"/>
    <dgm:cxn modelId="{01CC0BD2-C98B-400F-B933-21EFD9555CB6}" type="presOf" srcId="{0799E77D-A92D-492D-B80F-39722F15F1D3}" destId="{1A699D49-566A-494D-AD5D-0DFA35ABC8D2}" srcOrd="0" destOrd="0" presId="urn:microsoft.com/office/officeart/2005/8/layout/cycle1"/>
    <dgm:cxn modelId="{E8E8C6D3-D15D-404D-A665-69CF02E50BF7}" type="presOf" srcId="{6868A1FE-8C0E-47AF-B270-39294E60BA1B}" destId="{8A989B7B-A716-4081-A1F7-AEC5B77C791A}" srcOrd="0" destOrd="0" presId="urn:microsoft.com/office/officeart/2005/8/layout/cycle1"/>
    <dgm:cxn modelId="{F2283ADB-C08A-4157-84E5-763134071FB3}" type="presOf" srcId="{A3150541-3D3F-4ACB-9C86-8644FC205BF0}" destId="{AB6140D4-266D-4F2A-8DDD-D954356C8FF7}" srcOrd="0" destOrd="0" presId="urn:microsoft.com/office/officeart/2005/8/layout/cycle1"/>
    <dgm:cxn modelId="{034182E6-853D-468B-8670-F57D7B92FD16}" type="presOf" srcId="{E56ED910-460C-4F34-958E-E692B4865411}" destId="{C5FF3676-756D-478B-9D12-38088740A62B}" srcOrd="0" destOrd="0" presId="urn:microsoft.com/office/officeart/2005/8/layout/cycle1"/>
    <dgm:cxn modelId="{E087A3E8-A2D9-443F-8834-EEFA41EC6A30}" type="presOf" srcId="{DC7E5AB8-C2B3-4159-A3D7-3C253DB70189}" destId="{5CE7A188-D803-434A-9174-02A98FFE2304}" srcOrd="0" destOrd="0" presId="urn:microsoft.com/office/officeart/2005/8/layout/cycle1"/>
    <dgm:cxn modelId="{1B0EBAE9-0DDE-4B77-AFDE-BDF5A34C8E8E}" type="presOf" srcId="{C3728653-827D-449C-A150-531414A5F513}" destId="{703C63F3-F7E7-4460-9693-FC5771D54769}" srcOrd="0" destOrd="0" presId="urn:microsoft.com/office/officeart/2005/8/layout/cycle1"/>
    <dgm:cxn modelId="{F3CD55C0-5C26-4B04-9D84-F8C058FE2578}" type="presParOf" srcId="{1A699D49-566A-494D-AD5D-0DFA35ABC8D2}" destId="{F5789494-0729-4758-ADE9-2347ECEEC8E2}" srcOrd="0" destOrd="0" presId="urn:microsoft.com/office/officeart/2005/8/layout/cycle1"/>
    <dgm:cxn modelId="{6DECC4A2-0AE1-414A-B5F3-FFF2F7DB3302}" type="presParOf" srcId="{1A699D49-566A-494D-AD5D-0DFA35ABC8D2}" destId="{C5FF3676-756D-478B-9D12-38088740A62B}" srcOrd="1" destOrd="0" presId="urn:microsoft.com/office/officeart/2005/8/layout/cycle1"/>
    <dgm:cxn modelId="{8A47CDD5-C18A-409F-BA89-8569608C4EDB}" type="presParOf" srcId="{1A699D49-566A-494D-AD5D-0DFA35ABC8D2}" destId="{8A989B7B-A716-4081-A1F7-AEC5B77C791A}" srcOrd="2" destOrd="0" presId="urn:microsoft.com/office/officeart/2005/8/layout/cycle1"/>
    <dgm:cxn modelId="{60100E1A-F074-48F8-9B61-CD31D41BE330}" type="presParOf" srcId="{1A699D49-566A-494D-AD5D-0DFA35ABC8D2}" destId="{D0830CA8-A182-4BB1-A29C-FA4B844A58A1}" srcOrd="3" destOrd="0" presId="urn:microsoft.com/office/officeart/2005/8/layout/cycle1"/>
    <dgm:cxn modelId="{760EEE6D-CD1D-49E2-AA6E-D00B881C71A0}" type="presParOf" srcId="{1A699D49-566A-494D-AD5D-0DFA35ABC8D2}" destId="{7CAD05D1-BFAD-4045-B23E-73FA2404E3BC}" srcOrd="4" destOrd="0" presId="urn:microsoft.com/office/officeart/2005/8/layout/cycle1"/>
    <dgm:cxn modelId="{597B46A4-4FF3-4F12-8512-BF639441ADA8}" type="presParOf" srcId="{1A699D49-566A-494D-AD5D-0DFA35ABC8D2}" destId="{BE3FA2E4-1D5E-437E-B921-3E016FF4B15F}" srcOrd="5" destOrd="0" presId="urn:microsoft.com/office/officeart/2005/8/layout/cycle1"/>
    <dgm:cxn modelId="{81A9C2C9-3573-47E6-8B71-933D0A574532}" type="presParOf" srcId="{1A699D49-566A-494D-AD5D-0DFA35ABC8D2}" destId="{245CF3E9-B08F-4845-818F-31A213C84D94}" srcOrd="6" destOrd="0" presId="urn:microsoft.com/office/officeart/2005/8/layout/cycle1"/>
    <dgm:cxn modelId="{F96C3600-023B-4D60-BD38-7DFBA31A9B0B}" type="presParOf" srcId="{1A699D49-566A-494D-AD5D-0DFA35ABC8D2}" destId="{AB6140D4-266D-4F2A-8DDD-D954356C8FF7}" srcOrd="7" destOrd="0" presId="urn:microsoft.com/office/officeart/2005/8/layout/cycle1"/>
    <dgm:cxn modelId="{6FDAEFFE-116C-455E-88A3-AC8FF65CC676}" type="presParOf" srcId="{1A699D49-566A-494D-AD5D-0DFA35ABC8D2}" destId="{03D009A8-5473-4E32-8787-C0C344BF2B1D}" srcOrd="8" destOrd="0" presId="urn:microsoft.com/office/officeart/2005/8/layout/cycle1"/>
    <dgm:cxn modelId="{12C63198-1EDD-4BFF-BE0D-1C9CFD65176E}" type="presParOf" srcId="{1A699D49-566A-494D-AD5D-0DFA35ABC8D2}" destId="{6E4B4F57-EB54-4500-8D4A-818D1E5D2CA2}" srcOrd="9" destOrd="0" presId="urn:microsoft.com/office/officeart/2005/8/layout/cycle1"/>
    <dgm:cxn modelId="{D8344094-682E-4AB2-AEA3-D5C68358BC72}" type="presParOf" srcId="{1A699D49-566A-494D-AD5D-0DFA35ABC8D2}" destId="{5CE7A188-D803-434A-9174-02A98FFE2304}" srcOrd="10" destOrd="0" presId="urn:microsoft.com/office/officeart/2005/8/layout/cycle1"/>
    <dgm:cxn modelId="{BFCEAFCC-0879-4ACF-951F-D427094EB3BE}" type="presParOf" srcId="{1A699D49-566A-494D-AD5D-0DFA35ABC8D2}" destId="{703C63F3-F7E7-4460-9693-FC5771D54769}"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F3676-756D-478B-9D12-38088740A62B}">
      <dsp:nvSpPr>
        <dsp:cNvPr id="0" name=""/>
        <dsp:cNvSpPr/>
      </dsp:nvSpPr>
      <dsp:spPr>
        <a:xfrm>
          <a:off x="5527708" y="88568"/>
          <a:ext cx="1424285" cy="1424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R" sz="1500" kern="1200" dirty="0"/>
            <a:t>Creación de modelo</a:t>
          </a:r>
        </a:p>
      </dsp:txBody>
      <dsp:txXfrm>
        <a:off x="5527708" y="88568"/>
        <a:ext cx="1424285" cy="1424285"/>
      </dsp:txXfrm>
    </dsp:sp>
    <dsp:sp modelId="{8A989B7B-A716-4081-A1F7-AEC5B77C791A}">
      <dsp:nvSpPr>
        <dsp:cNvPr id="0" name=""/>
        <dsp:cNvSpPr/>
      </dsp:nvSpPr>
      <dsp:spPr>
        <a:xfrm>
          <a:off x="3016200" y="-1636"/>
          <a:ext cx="4025998" cy="4025998"/>
        </a:xfrm>
        <a:prstGeom prst="circularArrow">
          <a:avLst>
            <a:gd name="adj1" fmla="val 6899"/>
            <a:gd name="adj2" fmla="val 465073"/>
            <a:gd name="adj3" fmla="val 550588"/>
            <a:gd name="adj4" fmla="val 20584339"/>
            <a:gd name="adj5" fmla="val 8048"/>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D05D1-BFAD-4045-B23E-73FA2404E3BC}">
      <dsp:nvSpPr>
        <dsp:cNvPr id="0" name=""/>
        <dsp:cNvSpPr/>
      </dsp:nvSpPr>
      <dsp:spPr>
        <a:xfrm>
          <a:off x="5527708" y="2509870"/>
          <a:ext cx="1424285" cy="1424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R" sz="1500" kern="1200" dirty="0"/>
            <a:t>Probar diferentes modelos</a:t>
          </a:r>
        </a:p>
      </dsp:txBody>
      <dsp:txXfrm>
        <a:off x="5527708" y="2509870"/>
        <a:ext cx="1424285" cy="1424285"/>
      </dsp:txXfrm>
    </dsp:sp>
    <dsp:sp modelId="{BE3FA2E4-1D5E-437E-B921-3E016FF4B15F}">
      <dsp:nvSpPr>
        <dsp:cNvPr id="0" name=""/>
        <dsp:cNvSpPr/>
      </dsp:nvSpPr>
      <dsp:spPr>
        <a:xfrm>
          <a:off x="3016200" y="-1636"/>
          <a:ext cx="4025998" cy="4025998"/>
        </a:xfrm>
        <a:prstGeom prst="circularArrow">
          <a:avLst>
            <a:gd name="adj1" fmla="val 6899"/>
            <a:gd name="adj2" fmla="val 465073"/>
            <a:gd name="adj3" fmla="val 5950588"/>
            <a:gd name="adj4" fmla="val 4384339"/>
            <a:gd name="adj5" fmla="val 8048"/>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6140D4-266D-4F2A-8DDD-D954356C8FF7}">
      <dsp:nvSpPr>
        <dsp:cNvPr id="0" name=""/>
        <dsp:cNvSpPr/>
      </dsp:nvSpPr>
      <dsp:spPr>
        <a:xfrm>
          <a:off x="3106406" y="2509870"/>
          <a:ext cx="1424285" cy="1424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R" sz="1500" kern="1200" dirty="0"/>
            <a:t>Comparar el comportamiento de cada modelo</a:t>
          </a:r>
        </a:p>
      </dsp:txBody>
      <dsp:txXfrm>
        <a:off x="3106406" y="2509870"/>
        <a:ext cx="1424285" cy="1424285"/>
      </dsp:txXfrm>
    </dsp:sp>
    <dsp:sp modelId="{03D009A8-5473-4E32-8787-C0C344BF2B1D}">
      <dsp:nvSpPr>
        <dsp:cNvPr id="0" name=""/>
        <dsp:cNvSpPr/>
      </dsp:nvSpPr>
      <dsp:spPr>
        <a:xfrm>
          <a:off x="3016200" y="-1636"/>
          <a:ext cx="4025998" cy="4025998"/>
        </a:xfrm>
        <a:prstGeom prst="circularArrow">
          <a:avLst>
            <a:gd name="adj1" fmla="val 6899"/>
            <a:gd name="adj2" fmla="val 465073"/>
            <a:gd name="adj3" fmla="val 11350588"/>
            <a:gd name="adj4" fmla="val 9784339"/>
            <a:gd name="adj5" fmla="val 8048"/>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E7A188-D803-434A-9174-02A98FFE2304}">
      <dsp:nvSpPr>
        <dsp:cNvPr id="0" name=""/>
        <dsp:cNvSpPr/>
      </dsp:nvSpPr>
      <dsp:spPr>
        <a:xfrm>
          <a:off x="3106406" y="88568"/>
          <a:ext cx="1424285" cy="1424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s-CR" sz="1500" kern="1200" dirty="0"/>
            <a:t>Escoger el modelo con mejor rendimiento</a:t>
          </a:r>
        </a:p>
      </dsp:txBody>
      <dsp:txXfrm>
        <a:off x="3106406" y="88568"/>
        <a:ext cx="1424285" cy="1424285"/>
      </dsp:txXfrm>
    </dsp:sp>
    <dsp:sp modelId="{703C63F3-F7E7-4460-9693-FC5771D54769}">
      <dsp:nvSpPr>
        <dsp:cNvPr id="0" name=""/>
        <dsp:cNvSpPr/>
      </dsp:nvSpPr>
      <dsp:spPr>
        <a:xfrm>
          <a:off x="3016522" y="11608"/>
          <a:ext cx="4025998" cy="4025998"/>
        </a:xfrm>
        <a:prstGeom prst="circularArrow">
          <a:avLst>
            <a:gd name="adj1" fmla="val 6899"/>
            <a:gd name="adj2" fmla="val 465073"/>
            <a:gd name="adj3" fmla="val 16750588"/>
            <a:gd name="adj4" fmla="val 15184339"/>
            <a:gd name="adj5" fmla="val 8048"/>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452E53-41E6-401C-8307-CF39574A45A1}" type="datetimeFigureOut">
              <a:rPr lang="es-CR" smtClean="0"/>
              <a:t>29/1/2019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BA44DE1-BF11-4232-A913-BE1732D13134}" type="slidenum">
              <a:rPr lang="es-CR" smtClean="0"/>
              <a:t>‹#›</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4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52E53-41E6-401C-8307-CF39574A45A1}" type="datetimeFigureOut">
              <a:rPr lang="es-CR" smtClean="0"/>
              <a:t>29/1/2019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173448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52E53-41E6-401C-8307-CF39574A45A1}" type="datetimeFigureOut">
              <a:rPr lang="es-CR" smtClean="0"/>
              <a:t>29/1/2019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277061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452E53-41E6-401C-8307-CF39574A45A1}" type="datetimeFigureOut">
              <a:rPr lang="es-CR" smtClean="0"/>
              <a:t>29/1/2019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4093031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452E53-41E6-401C-8307-CF39574A45A1}" type="datetimeFigureOut">
              <a:rPr lang="es-CR" smtClean="0"/>
              <a:t>29/1/2019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3BA44DE1-BF11-4232-A913-BE1732D13134}" type="slidenum">
              <a:rPr lang="es-CR" smtClean="0"/>
              <a:t>‹#›</a:t>
            </a:fld>
            <a:endParaRPr lang="es-C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78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452E53-41E6-401C-8307-CF39574A45A1}" type="datetimeFigureOut">
              <a:rPr lang="es-CR" smtClean="0"/>
              <a:t>29/1/2019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353877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452E53-41E6-401C-8307-CF39574A45A1}" type="datetimeFigureOut">
              <a:rPr lang="es-CR" smtClean="0"/>
              <a:t>29/1/2019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35124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452E53-41E6-401C-8307-CF39574A45A1}" type="datetimeFigureOut">
              <a:rPr lang="es-CR" smtClean="0"/>
              <a:t>29/1/2019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213622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452E53-41E6-401C-8307-CF39574A45A1}" type="datetimeFigureOut">
              <a:rPr lang="es-CR" smtClean="0"/>
              <a:t>29/1/2019</a:t>
            </a:fld>
            <a:endParaRPr lang="es-C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R"/>
          </a:p>
        </p:txBody>
      </p:sp>
      <p:sp>
        <p:nvSpPr>
          <p:cNvPr id="9" name="Slide Number Placeholder 8"/>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23965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452E53-41E6-401C-8307-CF39574A45A1}" type="datetimeFigureOut">
              <a:rPr lang="es-CR" smtClean="0"/>
              <a:t>29/1/2019</a:t>
            </a:fld>
            <a:endParaRPr lang="es-C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A44DE1-BF11-4232-A913-BE1732D13134}" type="slidenum">
              <a:rPr lang="es-CR" smtClean="0"/>
              <a:t>‹#›</a:t>
            </a:fld>
            <a:endParaRPr lang="es-CR"/>
          </a:p>
        </p:txBody>
      </p:sp>
    </p:spTree>
    <p:extLst>
      <p:ext uri="{BB962C8B-B14F-4D97-AF65-F5344CB8AC3E}">
        <p14:creationId xmlns:p14="http://schemas.microsoft.com/office/powerpoint/2010/main" val="68182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452E53-41E6-401C-8307-CF39574A45A1}" type="datetimeFigureOut">
              <a:rPr lang="es-CR" smtClean="0"/>
              <a:t>29/1/2019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3BA44DE1-BF11-4232-A913-BE1732D13134}" type="slidenum">
              <a:rPr lang="es-CR" smtClean="0"/>
              <a:t>‹#›</a:t>
            </a:fld>
            <a:endParaRPr lang="es-CR"/>
          </a:p>
        </p:txBody>
      </p:sp>
    </p:spTree>
    <p:extLst>
      <p:ext uri="{BB962C8B-B14F-4D97-AF65-F5344CB8AC3E}">
        <p14:creationId xmlns:p14="http://schemas.microsoft.com/office/powerpoint/2010/main" val="87147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452E53-41E6-401C-8307-CF39574A45A1}" type="datetimeFigureOut">
              <a:rPr lang="es-CR" smtClean="0"/>
              <a:t>29/1/2019</a:t>
            </a:fld>
            <a:endParaRPr lang="es-C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A44DE1-BF11-4232-A913-BE1732D13134}" type="slidenum">
              <a:rPr lang="es-CR" smtClean="0"/>
              <a:t>‹#›</a:t>
            </a:fld>
            <a:endParaRPr lang="es-C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194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948B-5E4B-46BD-AE81-4ECE8957035D}"/>
              </a:ext>
            </a:extLst>
          </p:cNvPr>
          <p:cNvSpPr>
            <a:spLocks noGrp="1"/>
          </p:cNvSpPr>
          <p:nvPr>
            <p:ph type="ctrTitle"/>
          </p:nvPr>
        </p:nvSpPr>
        <p:spPr/>
        <p:txBody>
          <a:bodyPr/>
          <a:lstStyle/>
          <a:p>
            <a:r>
              <a:rPr lang="es-CR" dirty="0"/>
              <a:t>Análisis de pago de </a:t>
            </a:r>
            <a:r>
              <a:rPr lang="es-CR" dirty="0" err="1"/>
              <a:t>Créditios</a:t>
            </a:r>
            <a:endParaRPr lang="es-CR" dirty="0"/>
          </a:p>
        </p:txBody>
      </p:sp>
      <p:sp>
        <p:nvSpPr>
          <p:cNvPr id="3" name="Subtitle 2">
            <a:extLst>
              <a:ext uri="{FF2B5EF4-FFF2-40B4-BE49-F238E27FC236}">
                <a16:creationId xmlns:a16="http://schemas.microsoft.com/office/drawing/2014/main" id="{3E5E3FEF-4139-42A7-9FB9-555D7C5D6D23}"/>
              </a:ext>
            </a:extLst>
          </p:cNvPr>
          <p:cNvSpPr>
            <a:spLocks noGrp="1"/>
          </p:cNvSpPr>
          <p:nvPr>
            <p:ph type="subTitle" idx="1"/>
          </p:nvPr>
        </p:nvSpPr>
        <p:spPr/>
        <p:txBody>
          <a:bodyPr/>
          <a:lstStyle/>
          <a:p>
            <a:r>
              <a:rPr lang="es-CR" dirty="0"/>
              <a:t>Enfoque estructural para mejorar los métodos de cálculo de probabilidades de pago de lo clientes de </a:t>
            </a:r>
            <a:r>
              <a:rPr lang="es-CR" dirty="0" err="1"/>
              <a:t>credit</a:t>
            </a:r>
            <a:r>
              <a:rPr lang="es-CR" dirty="0"/>
              <a:t> </a:t>
            </a:r>
            <a:r>
              <a:rPr lang="es-CR" dirty="0" err="1"/>
              <a:t>one</a:t>
            </a:r>
            <a:endParaRPr lang="es-CR" dirty="0"/>
          </a:p>
        </p:txBody>
      </p:sp>
    </p:spTree>
    <p:extLst>
      <p:ext uri="{BB962C8B-B14F-4D97-AF65-F5344CB8AC3E}">
        <p14:creationId xmlns:p14="http://schemas.microsoft.com/office/powerpoint/2010/main" val="119924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8FB7-7EA5-4AEC-B30F-CD130647A652}"/>
              </a:ext>
            </a:extLst>
          </p:cNvPr>
          <p:cNvSpPr>
            <a:spLocks noGrp="1"/>
          </p:cNvSpPr>
          <p:nvPr>
            <p:ph type="title"/>
          </p:nvPr>
        </p:nvSpPr>
        <p:spPr/>
        <p:txBody>
          <a:bodyPr/>
          <a:lstStyle/>
          <a:p>
            <a:r>
              <a:rPr lang="es-CR" dirty="0"/>
              <a:t>Objetivos</a:t>
            </a:r>
          </a:p>
        </p:txBody>
      </p:sp>
      <p:sp>
        <p:nvSpPr>
          <p:cNvPr id="3" name="Content Placeholder 2">
            <a:extLst>
              <a:ext uri="{FF2B5EF4-FFF2-40B4-BE49-F238E27FC236}">
                <a16:creationId xmlns:a16="http://schemas.microsoft.com/office/drawing/2014/main" id="{D34E1951-BCAA-41DD-92C4-E3357C700514}"/>
              </a:ext>
            </a:extLst>
          </p:cNvPr>
          <p:cNvSpPr>
            <a:spLocks noGrp="1"/>
          </p:cNvSpPr>
          <p:nvPr>
            <p:ph idx="1"/>
          </p:nvPr>
        </p:nvSpPr>
        <p:spPr/>
        <p:txBody>
          <a:bodyPr>
            <a:normAutofit/>
          </a:bodyPr>
          <a:lstStyle/>
          <a:p>
            <a:pPr>
              <a:buFont typeface="Wingdings" panose="05000000000000000000" pitchFamily="2" charset="2"/>
              <a:buChar char="§"/>
            </a:pPr>
            <a:r>
              <a:rPr lang="es-CR" sz="2200" dirty="0"/>
              <a:t>Crear un modelo de aprendizaje automático utilizando una estructura de ciencia de datos para determinar con mayor exactitud las probabilidades de pago de créditos de los clientes de </a:t>
            </a:r>
            <a:r>
              <a:rPr lang="es-CR" sz="2200" dirty="0" err="1"/>
              <a:t>Credit</a:t>
            </a:r>
            <a:r>
              <a:rPr lang="es-CR" sz="2200" dirty="0"/>
              <a:t> </a:t>
            </a:r>
            <a:r>
              <a:rPr lang="es-CR" sz="2200" dirty="0" err="1"/>
              <a:t>One</a:t>
            </a:r>
            <a:r>
              <a:rPr lang="es-CR" sz="2200" dirty="0"/>
              <a:t>.</a:t>
            </a:r>
          </a:p>
        </p:txBody>
      </p:sp>
      <p:pic>
        <p:nvPicPr>
          <p:cNvPr id="1026" name="Picture 2" descr="Resultado de imagen para default">
            <a:extLst>
              <a:ext uri="{FF2B5EF4-FFF2-40B4-BE49-F238E27FC236}">
                <a16:creationId xmlns:a16="http://schemas.microsoft.com/office/drawing/2014/main" id="{FFC68008-4514-4104-964B-F72D4EEB7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3082995"/>
            <a:ext cx="56769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9058-CC6C-4B88-87D1-43B5712EA7BB}"/>
              </a:ext>
            </a:extLst>
          </p:cNvPr>
          <p:cNvSpPr>
            <a:spLocks noGrp="1"/>
          </p:cNvSpPr>
          <p:nvPr>
            <p:ph type="title"/>
          </p:nvPr>
        </p:nvSpPr>
        <p:spPr>
          <a:xfrm>
            <a:off x="1066800" y="-186395"/>
            <a:ext cx="10058400" cy="1450757"/>
          </a:xfrm>
        </p:spPr>
        <p:txBody>
          <a:bodyPr/>
          <a:lstStyle/>
          <a:p>
            <a:r>
              <a:rPr lang="es-CR" dirty="0"/>
              <a:t>Proceso de ciencia de datos a utilizar</a:t>
            </a:r>
          </a:p>
        </p:txBody>
      </p:sp>
      <p:sp>
        <p:nvSpPr>
          <p:cNvPr id="3" name="Content Placeholder 2">
            <a:extLst>
              <a:ext uri="{FF2B5EF4-FFF2-40B4-BE49-F238E27FC236}">
                <a16:creationId xmlns:a16="http://schemas.microsoft.com/office/drawing/2014/main" id="{7F0E24A7-B94B-4F20-ADCA-08D0A2C5B64B}"/>
              </a:ext>
            </a:extLst>
          </p:cNvPr>
          <p:cNvSpPr>
            <a:spLocks noGrp="1"/>
          </p:cNvSpPr>
          <p:nvPr>
            <p:ph idx="1"/>
          </p:nvPr>
        </p:nvSpPr>
        <p:spPr/>
        <p:txBody>
          <a:bodyPr/>
          <a:lstStyle/>
          <a:p>
            <a:pPr>
              <a:buFont typeface="Wingdings" panose="05000000000000000000" pitchFamily="2" charset="2"/>
              <a:buChar char="§"/>
            </a:pPr>
            <a:r>
              <a:rPr lang="es-CR" dirty="0"/>
              <a:t>Definición de meta o metas</a:t>
            </a:r>
          </a:p>
          <a:p>
            <a:pPr>
              <a:buFont typeface="Wingdings" panose="05000000000000000000" pitchFamily="2" charset="2"/>
              <a:buChar char="§"/>
            </a:pPr>
            <a:r>
              <a:rPr lang="es-CR" dirty="0"/>
              <a:t>Recolección y administración de datos</a:t>
            </a:r>
          </a:p>
          <a:p>
            <a:pPr>
              <a:buFont typeface="Wingdings" panose="05000000000000000000" pitchFamily="2" charset="2"/>
              <a:buChar char="§"/>
            </a:pPr>
            <a:r>
              <a:rPr lang="es-CR" dirty="0"/>
              <a:t>Creación de un modelo de aprendizaje automático</a:t>
            </a:r>
          </a:p>
          <a:p>
            <a:pPr>
              <a:buFont typeface="Wingdings" panose="05000000000000000000" pitchFamily="2" charset="2"/>
              <a:buChar char="§"/>
            </a:pPr>
            <a:r>
              <a:rPr lang="es-CR" dirty="0"/>
              <a:t>Evaluación y retroalimentación del proceso de aprendizaje automático (este es un proceso iterativo donde se prueba, analiza y se mejora el modelo hasta obtener el resultado deseado)</a:t>
            </a:r>
          </a:p>
          <a:p>
            <a:pPr>
              <a:buFont typeface="Wingdings" panose="05000000000000000000" pitchFamily="2" charset="2"/>
              <a:buChar char="§"/>
            </a:pPr>
            <a:r>
              <a:rPr lang="es-CR" dirty="0"/>
              <a:t>Presentación de resultados</a:t>
            </a:r>
          </a:p>
          <a:p>
            <a:pPr>
              <a:buFont typeface="Wingdings" panose="05000000000000000000" pitchFamily="2" charset="2"/>
              <a:buChar char="§"/>
            </a:pPr>
            <a:r>
              <a:rPr lang="es-CR" dirty="0"/>
              <a:t>Lanzar y mantener el modelo (después de la creación del modelo y su implementación, se debe de evaluar y modificar de ser necesario el modelo utilizando los datos más recientes)</a:t>
            </a:r>
          </a:p>
        </p:txBody>
      </p:sp>
      <p:pic>
        <p:nvPicPr>
          <p:cNvPr id="2050" name="Picture 2" descr="Resultado de imagen para process framework">
            <a:extLst>
              <a:ext uri="{FF2B5EF4-FFF2-40B4-BE49-F238E27FC236}">
                <a16:creationId xmlns:a16="http://schemas.microsoft.com/office/drawing/2014/main" id="{E44390B6-4301-4B3A-9879-8F09989F0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705" y="1264362"/>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72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FAC0-1EA8-4EB3-AAE9-63EAE5401000}"/>
              </a:ext>
            </a:extLst>
          </p:cNvPr>
          <p:cNvSpPr>
            <a:spLocks noGrp="1"/>
          </p:cNvSpPr>
          <p:nvPr>
            <p:ph type="title"/>
          </p:nvPr>
        </p:nvSpPr>
        <p:spPr>
          <a:xfrm>
            <a:off x="1097280" y="238539"/>
            <a:ext cx="10058400" cy="968734"/>
          </a:xfrm>
        </p:spPr>
        <p:txBody>
          <a:bodyPr/>
          <a:lstStyle/>
          <a:p>
            <a:r>
              <a:rPr lang="es-CR" dirty="0"/>
              <a:t>Descripción de datos a utilizar</a:t>
            </a:r>
          </a:p>
        </p:txBody>
      </p:sp>
      <p:sp>
        <p:nvSpPr>
          <p:cNvPr id="3" name="Content Placeholder 2">
            <a:extLst>
              <a:ext uri="{FF2B5EF4-FFF2-40B4-BE49-F238E27FC236}">
                <a16:creationId xmlns:a16="http://schemas.microsoft.com/office/drawing/2014/main" id="{5D636341-2F94-413D-A2DC-23BA5F10136A}"/>
              </a:ext>
            </a:extLst>
          </p:cNvPr>
          <p:cNvSpPr>
            <a:spLocks noGrp="1"/>
          </p:cNvSpPr>
          <p:nvPr>
            <p:ph idx="1"/>
          </p:nvPr>
        </p:nvSpPr>
        <p:spPr>
          <a:xfrm>
            <a:off x="974035" y="1948070"/>
            <a:ext cx="10515600" cy="4200939"/>
          </a:xfrm>
        </p:spPr>
        <p:txBody>
          <a:bodyPr>
            <a:normAutofit fontScale="85000" lnSpcReduction="20000"/>
          </a:bodyPr>
          <a:lstStyle/>
          <a:p>
            <a:r>
              <a:rPr lang="es-CR" dirty="0"/>
              <a:t>El conjunto de datos a utilizar consiste en una matriz o tabla de datos con diferentes variables que se consideran afectan o influyen de alguna manera en la probabilidad de pago de un crédito otorgado a un cliente, a continuación se mencionan las variables presentes</a:t>
            </a:r>
          </a:p>
          <a:p>
            <a:pPr>
              <a:buFont typeface="Arial" panose="020B0604020202020204" pitchFamily="34" charset="0"/>
              <a:buChar char="•"/>
            </a:pPr>
            <a:r>
              <a:rPr lang="es-CR" dirty="0"/>
              <a:t>Límite de crédito asignado</a:t>
            </a:r>
          </a:p>
          <a:p>
            <a:pPr>
              <a:buFont typeface="Arial" panose="020B0604020202020204" pitchFamily="34" charset="0"/>
              <a:buChar char="•"/>
            </a:pPr>
            <a:r>
              <a:rPr lang="es-CR" dirty="0"/>
              <a:t>Género ( Hombre o Mujer)</a:t>
            </a:r>
          </a:p>
          <a:p>
            <a:pPr>
              <a:buFont typeface="Arial" panose="020B0604020202020204" pitchFamily="34" charset="0"/>
              <a:buChar char="•"/>
            </a:pPr>
            <a:r>
              <a:rPr lang="es-CR" dirty="0"/>
              <a:t>Nivel de educación</a:t>
            </a:r>
          </a:p>
          <a:p>
            <a:pPr>
              <a:buFont typeface="Arial" panose="020B0604020202020204" pitchFamily="34" charset="0"/>
              <a:buChar char="•"/>
            </a:pPr>
            <a:r>
              <a:rPr lang="es-CR" dirty="0"/>
              <a:t>Estado civil (Soltero, casado)</a:t>
            </a:r>
          </a:p>
          <a:p>
            <a:pPr>
              <a:buFont typeface="Arial" panose="020B0604020202020204" pitchFamily="34" charset="0"/>
              <a:buChar char="•"/>
            </a:pPr>
            <a:r>
              <a:rPr lang="es-CR" dirty="0"/>
              <a:t>Edad</a:t>
            </a:r>
          </a:p>
          <a:p>
            <a:pPr>
              <a:buFont typeface="Arial" panose="020B0604020202020204" pitchFamily="34" charset="0"/>
              <a:buChar char="•"/>
            </a:pPr>
            <a:r>
              <a:rPr lang="es-CR" dirty="0"/>
              <a:t>Amortización de la deuda de Abril a Septiembre del 2005 ( No utilizo crédito, pago de contado, pago mínimo, meses de atraso en el pago)</a:t>
            </a:r>
          </a:p>
          <a:p>
            <a:pPr>
              <a:buFont typeface="Arial" panose="020B0604020202020204" pitchFamily="34" charset="0"/>
              <a:buChar char="•"/>
            </a:pPr>
            <a:r>
              <a:rPr lang="es-CR" dirty="0"/>
              <a:t>Balance del estado de cuenta de Abril A Septiembre del 2005</a:t>
            </a:r>
          </a:p>
          <a:p>
            <a:pPr>
              <a:buFont typeface="Arial" panose="020B0604020202020204" pitchFamily="34" charset="0"/>
              <a:buChar char="•"/>
            </a:pPr>
            <a:r>
              <a:rPr lang="es-CR" dirty="0"/>
              <a:t>Monto de pagos anteriores de Abril a Septiembre del 2005</a:t>
            </a:r>
          </a:p>
          <a:p>
            <a:pPr>
              <a:buFont typeface="Arial" panose="020B0604020202020204" pitchFamily="34" charset="0"/>
              <a:buChar char="•"/>
            </a:pPr>
            <a:r>
              <a:rPr lang="es-CR" dirty="0"/>
              <a:t>Comportamiento de pago del cliente (Pagara o no el siguiente mes)</a:t>
            </a:r>
          </a:p>
          <a:p>
            <a:pPr>
              <a:buFont typeface="Arial" panose="020B0604020202020204" pitchFamily="34" charset="0"/>
              <a:buChar char="•"/>
            </a:pPr>
            <a:endParaRPr lang="es-CR" dirty="0"/>
          </a:p>
          <a:p>
            <a:pPr>
              <a:buFont typeface="Arial" panose="020B0604020202020204" pitchFamily="34" charset="0"/>
              <a:buChar char="•"/>
            </a:pPr>
            <a:endParaRPr lang="es-CR" dirty="0"/>
          </a:p>
          <a:p>
            <a:pPr>
              <a:buFont typeface="Arial" panose="020B0604020202020204" pitchFamily="34" charset="0"/>
              <a:buChar char="•"/>
            </a:pPr>
            <a:endParaRPr lang="es-CR" dirty="0"/>
          </a:p>
        </p:txBody>
      </p:sp>
    </p:spTree>
    <p:extLst>
      <p:ext uri="{BB962C8B-B14F-4D97-AF65-F5344CB8AC3E}">
        <p14:creationId xmlns:p14="http://schemas.microsoft.com/office/powerpoint/2010/main" val="35883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4043-AEA5-45F5-BAB5-F13D1F61B6B5}"/>
              </a:ext>
            </a:extLst>
          </p:cNvPr>
          <p:cNvSpPr>
            <a:spLocks noGrp="1"/>
          </p:cNvSpPr>
          <p:nvPr>
            <p:ph type="title"/>
          </p:nvPr>
        </p:nvSpPr>
        <p:spPr/>
        <p:txBody>
          <a:bodyPr/>
          <a:lstStyle/>
          <a:p>
            <a:r>
              <a:rPr lang="es-CR" dirty="0"/>
              <a:t>Manejo de datos</a:t>
            </a:r>
          </a:p>
        </p:txBody>
      </p:sp>
      <p:sp>
        <p:nvSpPr>
          <p:cNvPr id="3" name="Content Placeholder 2">
            <a:extLst>
              <a:ext uri="{FF2B5EF4-FFF2-40B4-BE49-F238E27FC236}">
                <a16:creationId xmlns:a16="http://schemas.microsoft.com/office/drawing/2014/main" id="{E4BFD8CA-26F3-417E-BDC2-57093C713160}"/>
              </a:ext>
            </a:extLst>
          </p:cNvPr>
          <p:cNvSpPr>
            <a:spLocks noGrp="1"/>
          </p:cNvSpPr>
          <p:nvPr>
            <p:ph idx="1"/>
          </p:nvPr>
        </p:nvSpPr>
        <p:spPr/>
        <p:txBody>
          <a:bodyPr/>
          <a:lstStyle/>
          <a:p>
            <a:pPr>
              <a:buFont typeface="Wingdings" panose="05000000000000000000" pitchFamily="2" charset="2"/>
              <a:buChar char="§"/>
            </a:pPr>
            <a:r>
              <a:rPr lang="es-CR" dirty="0"/>
              <a:t>Los datos a utilizar están dentro de un archivo de texto, el cuál puede ser acezado utilizando diferentes programas de computo, como Excel o la plataforma utilizada para procesar los modelos de aprendizaje automático.</a:t>
            </a:r>
          </a:p>
          <a:p>
            <a:pPr>
              <a:buFont typeface="Wingdings" panose="05000000000000000000" pitchFamily="2" charset="2"/>
              <a:buChar char="§"/>
            </a:pPr>
            <a:r>
              <a:rPr lang="es-CR" dirty="0"/>
              <a:t>Los datos podrán ser acezados solo por el personal involucrado en el proyecto y no se compartirán con ningún tercero.</a:t>
            </a:r>
          </a:p>
          <a:p>
            <a:endParaRPr lang="es-CR" dirty="0"/>
          </a:p>
        </p:txBody>
      </p:sp>
      <p:pic>
        <p:nvPicPr>
          <p:cNvPr id="3074" name="Picture 2" descr="Resultado de imagen para manejo de datos">
            <a:extLst>
              <a:ext uri="{FF2B5EF4-FFF2-40B4-BE49-F238E27FC236}">
                <a16:creationId xmlns:a16="http://schemas.microsoft.com/office/drawing/2014/main" id="{24705786-2DD7-45D6-90E9-A977A440F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712" y="3857414"/>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3984-FDFC-43C7-99AA-6293354FCD3F}"/>
              </a:ext>
            </a:extLst>
          </p:cNvPr>
          <p:cNvSpPr>
            <a:spLocks noGrp="1"/>
          </p:cNvSpPr>
          <p:nvPr>
            <p:ph type="title"/>
          </p:nvPr>
        </p:nvSpPr>
        <p:spPr/>
        <p:txBody>
          <a:bodyPr/>
          <a:lstStyle/>
          <a:p>
            <a:r>
              <a:rPr lang="es-CR" dirty="0"/>
              <a:t>Particularidades de los datos y como manejarlas</a:t>
            </a:r>
          </a:p>
        </p:txBody>
      </p:sp>
      <p:sp>
        <p:nvSpPr>
          <p:cNvPr id="3" name="Content Placeholder 2">
            <a:extLst>
              <a:ext uri="{FF2B5EF4-FFF2-40B4-BE49-F238E27FC236}">
                <a16:creationId xmlns:a16="http://schemas.microsoft.com/office/drawing/2014/main" id="{DAE57729-B802-49E2-AF37-65F26FFF9568}"/>
              </a:ext>
            </a:extLst>
          </p:cNvPr>
          <p:cNvSpPr>
            <a:spLocks noGrp="1"/>
          </p:cNvSpPr>
          <p:nvPr>
            <p:ph idx="1"/>
          </p:nvPr>
        </p:nvSpPr>
        <p:spPr/>
        <p:txBody>
          <a:bodyPr/>
          <a:lstStyle/>
          <a:p>
            <a:r>
              <a:rPr lang="es-CR" dirty="0"/>
              <a:t>El conjunto de datos a utilizar esta conformado por variables de diferente composición, esto es, en su forma y en la que manera es que los programas pueden interpretar tales variables.</a:t>
            </a:r>
          </a:p>
          <a:p>
            <a:r>
              <a:rPr lang="es-CR" dirty="0"/>
              <a:t>Es importante definir claramente cada una de estas variables, ya que todos los modelos de aprendizaje automático se seleccionan dependiendo de las características de cada unas de estas variables.</a:t>
            </a:r>
          </a:p>
          <a:p>
            <a:r>
              <a:rPr lang="es-CR" dirty="0"/>
              <a:t>En caso de ser necesario, se pueden crear diferentes modelos para cada subconjunto de datos similares, con el fin de obtener un mejor rendimiento de lo modelos para obtener un resultado global mas adecuado.</a:t>
            </a:r>
          </a:p>
        </p:txBody>
      </p:sp>
    </p:spTree>
    <p:extLst>
      <p:ext uri="{BB962C8B-B14F-4D97-AF65-F5344CB8AC3E}">
        <p14:creationId xmlns:p14="http://schemas.microsoft.com/office/powerpoint/2010/main" val="428478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A27D-EFD5-4B61-9078-36C7B1DEA887}"/>
              </a:ext>
            </a:extLst>
          </p:cNvPr>
          <p:cNvSpPr>
            <a:spLocks noGrp="1"/>
          </p:cNvSpPr>
          <p:nvPr>
            <p:ph type="title"/>
          </p:nvPr>
        </p:nvSpPr>
        <p:spPr/>
        <p:txBody>
          <a:bodyPr/>
          <a:lstStyle/>
          <a:p>
            <a:r>
              <a:rPr lang="es-CR" dirty="0"/>
              <a:t>Diagrama del proceso </a:t>
            </a:r>
          </a:p>
        </p:txBody>
      </p:sp>
      <p:graphicFrame>
        <p:nvGraphicFramePr>
          <p:cNvPr id="4" name="Content Placeholder 3">
            <a:extLst>
              <a:ext uri="{FF2B5EF4-FFF2-40B4-BE49-F238E27FC236}">
                <a16:creationId xmlns:a16="http://schemas.microsoft.com/office/drawing/2014/main" id="{4870493B-5B73-4BDA-990B-5F15FE4B1BA6}"/>
              </a:ext>
            </a:extLst>
          </p:cNvPr>
          <p:cNvGraphicFramePr>
            <a:graphicFrameLocks noGrp="1"/>
          </p:cNvGraphicFramePr>
          <p:nvPr>
            <p:ph idx="1"/>
            <p:extLst>
              <p:ext uri="{D42A27DB-BD31-4B8C-83A1-F6EECF244321}">
                <p14:modId xmlns:p14="http://schemas.microsoft.com/office/powerpoint/2010/main" val="831820072"/>
              </p:ext>
            </p:extLst>
          </p:nvPr>
        </p:nvGraphicFramePr>
        <p:xfrm>
          <a:off x="195815" y="1737360"/>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5EA926E-9A3E-45D0-A26D-BDE9322E84CE}"/>
              </a:ext>
            </a:extLst>
          </p:cNvPr>
          <p:cNvSpPr txBox="1"/>
          <p:nvPr/>
        </p:nvSpPr>
        <p:spPr>
          <a:xfrm>
            <a:off x="556590" y="2244623"/>
            <a:ext cx="1590261" cy="646331"/>
          </a:xfrm>
          <a:prstGeom prst="rect">
            <a:avLst/>
          </a:prstGeom>
          <a:noFill/>
        </p:spPr>
        <p:txBody>
          <a:bodyPr wrap="square" rtlCol="0">
            <a:spAutoFit/>
          </a:bodyPr>
          <a:lstStyle/>
          <a:p>
            <a:r>
              <a:rPr lang="es-CR" dirty="0"/>
              <a:t>Definición de objetivos</a:t>
            </a:r>
          </a:p>
        </p:txBody>
      </p:sp>
      <p:sp>
        <p:nvSpPr>
          <p:cNvPr id="6" name="TextBox 5">
            <a:extLst>
              <a:ext uri="{FF2B5EF4-FFF2-40B4-BE49-F238E27FC236}">
                <a16:creationId xmlns:a16="http://schemas.microsoft.com/office/drawing/2014/main" id="{569EED70-0978-4C64-999F-C5DA39EA0DFD}"/>
              </a:ext>
            </a:extLst>
          </p:cNvPr>
          <p:cNvSpPr txBox="1"/>
          <p:nvPr/>
        </p:nvSpPr>
        <p:spPr>
          <a:xfrm>
            <a:off x="556590" y="3774028"/>
            <a:ext cx="1590261" cy="923330"/>
          </a:xfrm>
          <a:prstGeom prst="rect">
            <a:avLst/>
          </a:prstGeom>
          <a:noFill/>
        </p:spPr>
        <p:txBody>
          <a:bodyPr wrap="square" rtlCol="0">
            <a:spAutoFit/>
          </a:bodyPr>
          <a:lstStyle/>
          <a:p>
            <a:r>
              <a:rPr lang="es-CR" dirty="0"/>
              <a:t>Recolectar y administrar los datos</a:t>
            </a:r>
          </a:p>
        </p:txBody>
      </p:sp>
      <p:sp>
        <p:nvSpPr>
          <p:cNvPr id="7" name="TextBox 6">
            <a:extLst>
              <a:ext uri="{FF2B5EF4-FFF2-40B4-BE49-F238E27FC236}">
                <a16:creationId xmlns:a16="http://schemas.microsoft.com/office/drawing/2014/main" id="{935C748B-D3B3-4356-B00B-0CC1893BC27F}"/>
              </a:ext>
            </a:extLst>
          </p:cNvPr>
          <p:cNvSpPr txBox="1"/>
          <p:nvPr/>
        </p:nvSpPr>
        <p:spPr>
          <a:xfrm>
            <a:off x="8839199" y="2040547"/>
            <a:ext cx="1590261" cy="646331"/>
          </a:xfrm>
          <a:prstGeom prst="rect">
            <a:avLst/>
          </a:prstGeom>
          <a:noFill/>
        </p:spPr>
        <p:txBody>
          <a:bodyPr wrap="square" rtlCol="0">
            <a:spAutoFit/>
          </a:bodyPr>
          <a:lstStyle/>
          <a:p>
            <a:r>
              <a:rPr lang="es-CR" dirty="0"/>
              <a:t>Presentar los Resultados</a:t>
            </a:r>
          </a:p>
        </p:txBody>
      </p:sp>
      <p:sp>
        <p:nvSpPr>
          <p:cNvPr id="8" name="TextBox 7">
            <a:extLst>
              <a:ext uri="{FF2B5EF4-FFF2-40B4-BE49-F238E27FC236}">
                <a16:creationId xmlns:a16="http://schemas.microsoft.com/office/drawing/2014/main" id="{85DBB239-80EC-4E2E-9600-2E0B695840BF}"/>
              </a:ext>
            </a:extLst>
          </p:cNvPr>
          <p:cNvSpPr txBox="1"/>
          <p:nvPr/>
        </p:nvSpPr>
        <p:spPr>
          <a:xfrm>
            <a:off x="8839199" y="3643313"/>
            <a:ext cx="1782418" cy="1477328"/>
          </a:xfrm>
          <a:prstGeom prst="rect">
            <a:avLst/>
          </a:prstGeom>
          <a:noFill/>
        </p:spPr>
        <p:txBody>
          <a:bodyPr wrap="square" rtlCol="0">
            <a:spAutoFit/>
          </a:bodyPr>
          <a:lstStyle/>
          <a:p>
            <a:r>
              <a:rPr lang="es-CR" dirty="0"/>
              <a:t>Poner en uso el modelo y verificar su comportamiento continuamente</a:t>
            </a:r>
          </a:p>
        </p:txBody>
      </p:sp>
      <p:sp>
        <p:nvSpPr>
          <p:cNvPr id="9" name="Arrow: Down 8">
            <a:extLst>
              <a:ext uri="{FF2B5EF4-FFF2-40B4-BE49-F238E27FC236}">
                <a16:creationId xmlns:a16="http://schemas.microsoft.com/office/drawing/2014/main" id="{9814667C-79A6-4A9A-908E-25B1E5018EE6}"/>
              </a:ext>
            </a:extLst>
          </p:cNvPr>
          <p:cNvSpPr/>
          <p:nvPr/>
        </p:nvSpPr>
        <p:spPr>
          <a:xfrm>
            <a:off x="1097280" y="3083972"/>
            <a:ext cx="254440" cy="559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0" name="Arrow: Right 9">
            <a:extLst>
              <a:ext uri="{FF2B5EF4-FFF2-40B4-BE49-F238E27FC236}">
                <a16:creationId xmlns:a16="http://schemas.microsoft.com/office/drawing/2014/main" id="{23148B21-D021-4A55-8961-4424CF3ED0BB}"/>
              </a:ext>
            </a:extLst>
          </p:cNvPr>
          <p:cNvSpPr/>
          <p:nvPr/>
        </p:nvSpPr>
        <p:spPr>
          <a:xfrm>
            <a:off x="2292626" y="3922643"/>
            <a:ext cx="530087" cy="24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1" name="Arrow: Right 10">
            <a:extLst>
              <a:ext uri="{FF2B5EF4-FFF2-40B4-BE49-F238E27FC236}">
                <a16:creationId xmlns:a16="http://schemas.microsoft.com/office/drawing/2014/main" id="{982A9A30-2A0A-4B7B-B476-48F38306A412}"/>
              </a:ext>
            </a:extLst>
          </p:cNvPr>
          <p:cNvSpPr/>
          <p:nvPr/>
        </p:nvSpPr>
        <p:spPr>
          <a:xfrm>
            <a:off x="7798905" y="2317616"/>
            <a:ext cx="530087" cy="24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2" name="Arrow: Down 11">
            <a:extLst>
              <a:ext uri="{FF2B5EF4-FFF2-40B4-BE49-F238E27FC236}">
                <a16:creationId xmlns:a16="http://schemas.microsoft.com/office/drawing/2014/main" id="{8CD1A1C8-A26E-4E8F-A5A1-648B4387C437}"/>
              </a:ext>
            </a:extLst>
          </p:cNvPr>
          <p:cNvSpPr/>
          <p:nvPr/>
        </p:nvSpPr>
        <p:spPr>
          <a:xfrm>
            <a:off x="9462714" y="2893753"/>
            <a:ext cx="254440" cy="559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Arrow: Left 12">
            <a:extLst>
              <a:ext uri="{FF2B5EF4-FFF2-40B4-BE49-F238E27FC236}">
                <a16:creationId xmlns:a16="http://schemas.microsoft.com/office/drawing/2014/main" id="{C99B3004-35F7-4441-9E73-15804C31CCED}"/>
              </a:ext>
            </a:extLst>
          </p:cNvPr>
          <p:cNvSpPr/>
          <p:nvPr/>
        </p:nvSpPr>
        <p:spPr>
          <a:xfrm>
            <a:off x="7924800" y="4133497"/>
            <a:ext cx="649357" cy="2484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53860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A7BB-9843-45F8-A445-C3FBB0D1A077}"/>
              </a:ext>
            </a:extLst>
          </p:cNvPr>
          <p:cNvSpPr>
            <a:spLocks noGrp="1"/>
          </p:cNvSpPr>
          <p:nvPr>
            <p:ph type="title"/>
          </p:nvPr>
        </p:nvSpPr>
        <p:spPr/>
        <p:txBody>
          <a:bodyPr/>
          <a:lstStyle/>
          <a:p>
            <a:r>
              <a:rPr lang="es-CR" dirty="0"/>
              <a:t>Observaciones iniciales de los datos</a:t>
            </a:r>
          </a:p>
        </p:txBody>
      </p:sp>
      <p:sp>
        <p:nvSpPr>
          <p:cNvPr id="3" name="Content Placeholder 2">
            <a:extLst>
              <a:ext uri="{FF2B5EF4-FFF2-40B4-BE49-F238E27FC236}">
                <a16:creationId xmlns:a16="http://schemas.microsoft.com/office/drawing/2014/main" id="{DD2EB306-99CD-4F0B-885D-2F4C7911CC56}"/>
              </a:ext>
            </a:extLst>
          </p:cNvPr>
          <p:cNvSpPr>
            <a:spLocks noGrp="1"/>
          </p:cNvSpPr>
          <p:nvPr>
            <p:ph idx="1"/>
          </p:nvPr>
        </p:nvSpPr>
        <p:spPr/>
        <p:txBody>
          <a:bodyPr/>
          <a:lstStyle/>
          <a:p>
            <a:pPr>
              <a:buFont typeface="Wingdings" panose="05000000000000000000" pitchFamily="2" charset="2"/>
              <a:buChar char="§"/>
            </a:pPr>
            <a:r>
              <a:rPr lang="es-CR" dirty="0"/>
              <a:t>Inmediatamente salta a la vista que hay variables de muchos tipos, lo que puede indicar que para cada subconjunto de variables similares se podría utilizar un modelo en particular</a:t>
            </a:r>
          </a:p>
          <a:p>
            <a:pPr>
              <a:buFont typeface="Wingdings" panose="05000000000000000000" pitchFamily="2" charset="2"/>
              <a:buChar char="§"/>
            </a:pPr>
            <a:r>
              <a:rPr lang="es-CR" dirty="0"/>
              <a:t>Se observa también que la variable dependiente es si el cliente pagara o no el próximo mes, pero no se indica las probabilidades, es decir, es una variable binaria.</a:t>
            </a:r>
          </a:p>
          <a:p>
            <a:pPr>
              <a:buFont typeface="Wingdings" panose="05000000000000000000" pitchFamily="2" charset="2"/>
              <a:buChar char="§"/>
            </a:pPr>
            <a:endParaRPr lang="es-CR" dirty="0"/>
          </a:p>
        </p:txBody>
      </p:sp>
    </p:spTree>
    <p:extLst>
      <p:ext uri="{BB962C8B-B14F-4D97-AF65-F5344CB8AC3E}">
        <p14:creationId xmlns:p14="http://schemas.microsoft.com/office/powerpoint/2010/main" val="26432005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188</TotalTime>
  <Words>560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Análisis de pago de Créditios</vt:lpstr>
      <vt:lpstr>Objetivos</vt:lpstr>
      <vt:lpstr>Proceso de ciencia de datos a utilizar</vt:lpstr>
      <vt:lpstr>Descripción de datos a utilizar</vt:lpstr>
      <vt:lpstr>Manejo de datos</vt:lpstr>
      <vt:lpstr>Particularidades de los datos y como manejarlas</vt:lpstr>
      <vt:lpstr>Diagrama del proceso </vt:lpstr>
      <vt:lpstr>Observaciones iniciales de los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pago de Crédtios</dc:title>
  <dc:creator>Humberto Solano Aguilar</dc:creator>
  <cp:lastModifiedBy>Humberto Solano Aguilar</cp:lastModifiedBy>
  <cp:revision>11</cp:revision>
  <dcterms:created xsi:type="dcterms:W3CDTF">2019-01-30T00:14:32Z</dcterms:created>
  <dcterms:modified xsi:type="dcterms:W3CDTF">2019-01-30T03:22:35Z</dcterms:modified>
</cp:coreProperties>
</file>