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61" r:id="rId2"/>
    <p:sldId id="262" r:id="rId3"/>
  </p:sldIdLst>
  <p:sldSz cx="43891200" cy="32918400"/>
  <p:notesSz cx="6858000" cy="9144000"/>
  <p:defaultTextStyle>
    <a:defPPr>
      <a:defRPr lang="en-US"/>
    </a:defPPr>
    <a:lvl1pPr marL="0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1pPr>
    <a:lvl2pPr marL="1843194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2pPr>
    <a:lvl3pPr marL="3686388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3pPr>
    <a:lvl4pPr marL="5529582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4pPr>
    <a:lvl5pPr marL="7372775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5pPr>
    <a:lvl6pPr marL="9215969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6pPr>
    <a:lvl7pPr marL="11059163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7pPr>
    <a:lvl8pPr marL="12902357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8pPr>
    <a:lvl9pPr marL="14745551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551">
          <p15:clr>
            <a:srgbClr val="A4A3A4"/>
          </p15:clr>
        </p15:guide>
        <p15:guide id="2" orient="horz" pos="10368">
          <p15:clr>
            <a:srgbClr val="A4A3A4"/>
          </p15:clr>
        </p15:guide>
        <p15:guide id="3" pos="21376">
          <p15:clr>
            <a:srgbClr val="A4A3A4"/>
          </p15:clr>
        </p15:guide>
        <p15:guide id="4" pos="6187">
          <p15:clr>
            <a:srgbClr val="A4A3A4"/>
          </p15:clr>
        </p15:guide>
        <p15:guide id="5" pos="26410">
          <p15:clr>
            <a:srgbClr val="A4A3A4"/>
          </p15:clr>
        </p15:guide>
        <p15:guide id="6" pos="1217">
          <p15:clr>
            <a:srgbClr val="A4A3A4"/>
          </p15:clr>
        </p15:guide>
        <p15:guide id="7" pos="19873">
          <p15:clr>
            <a:srgbClr val="A4A3A4"/>
          </p15:clr>
        </p15:guide>
        <p15:guide id="8" pos="775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5529"/>
    <a:srgbClr val="003D41"/>
    <a:srgbClr val="005973"/>
    <a:srgbClr val="004348"/>
    <a:srgbClr val="F1BDCF"/>
    <a:srgbClr val="8E9089"/>
    <a:srgbClr val="EBEBEB"/>
    <a:srgbClr val="212121"/>
    <a:srgbClr val="DC44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15" autoAdjust="0"/>
    <p:restoredTop sz="94759"/>
  </p:normalViewPr>
  <p:slideViewPr>
    <p:cSldViewPr snapToGrid="0" snapToObjects="1">
      <p:cViewPr>
        <p:scale>
          <a:sx n="20" d="100"/>
          <a:sy n="20" d="100"/>
        </p:scale>
        <p:origin x="1445" y="-605"/>
      </p:cViewPr>
      <p:guideLst>
        <p:guide orient="horz" pos="19551"/>
        <p:guide orient="horz" pos="10368"/>
        <p:guide pos="21376"/>
        <p:guide pos="6187"/>
        <p:guide pos="26410"/>
        <p:guide pos="1217"/>
        <p:guide pos="19873"/>
        <p:guide pos="77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Verdana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Verdana Regular" charset="0"/>
              </a:defRPr>
            </a:lvl1pPr>
          </a:lstStyle>
          <a:p>
            <a:fld id="{9CF59EBC-EC05-6B4D-B166-DDFA6A1EDCB6}" type="datetimeFigureOut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Verdana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Verdana Regular" charset="0"/>
              </a:defRPr>
            </a:lvl1pPr>
          </a:lstStyle>
          <a:p>
            <a:fld id="{DD9D7D82-3AAB-FE4F-A8B8-55362074E5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52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1pPr>
    <a:lvl2pPr marL="1843194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2pPr>
    <a:lvl3pPr marL="3686388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3pPr>
    <a:lvl4pPr marL="5529582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4pPr>
    <a:lvl5pPr marL="7372775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5pPr>
    <a:lvl6pPr marL="9215969" algn="l" defTabSz="368638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11059163" algn="l" defTabSz="368638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12902357" algn="l" defTabSz="368638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14745551" algn="l" defTabSz="368638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Submitted</a:t>
            </a:r>
            <a:r>
              <a:rPr lang="en-US" baseline="0" dirty="0" smtClean="0"/>
              <a:t>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D7D82-3AAB-FE4F-A8B8-55362074E59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6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Dr. De </a:t>
            </a:r>
            <a:r>
              <a:rPr lang="en-US" dirty="0" err="1" smtClean="0"/>
              <a:t>Amicis</a:t>
            </a:r>
            <a:r>
              <a:rPr lang="en-US" dirty="0" smtClean="0"/>
              <a:t> </a:t>
            </a:r>
            <a:r>
              <a:rPr lang="en-US" smtClean="0"/>
              <a:t>Revised Version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D7D82-3AAB-FE4F-A8B8-55362074E59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37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304713" y="9976466"/>
            <a:ext cx="19243675" cy="12045642"/>
          </a:xfrm>
          <a:prstGeom prst="rect">
            <a:avLst/>
          </a:prstGeom>
        </p:spPr>
        <p:txBody>
          <a:bodyPr vert="horz"/>
          <a:lstStyle>
            <a:lvl1pPr>
              <a:defRPr sz="960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3934400" y="22022108"/>
            <a:ext cx="7994507" cy="9101138"/>
          </a:xfrm>
          <a:prstGeom prst="rect">
            <a:avLst/>
          </a:prstGeom>
        </p:spPr>
        <p:txBody>
          <a:bodyPr vert="horz"/>
          <a:lstStyle>
            <a:lvl1pPr>
              <a:defRPr sz="960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32758" y="1731788"/>
            <a:ext cx="42425683" cy="3049166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 Regular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32804491" y="1731788"/>
            <a:ext cx="10353950" cy="304916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 Regular" charset="0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9988062" y="720448"/>
            <a:ext cx="33170379" cy="1828799"/>
          </a:xfrm>
          <a:prstGeom prst="rect">
            <a:avLst/>
          </a:prstGeom>
          <a:solidFill>
            <a:srgbClr val="F3B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itle 1"/>
          <p:cNvSpPr txBox="1">
            <a:spLocks/>
          </p:cNvSpPr>
          <p:nvPr userDrawn="1"/>
        </p:nvSpPr>
        <p:spPr>
          <a:xfrm>
            <a:off x="12280010" y="758646"/>
            <a:ext cx="30878431" cy="179060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r>
              <a:rPr lang="en-US" sz="5400" cap="none" spc="520" baseline="0" dirty="0" smtClean="0">
                <a:latin typeface="Impact" charset="0"/>
                <a:ea typeface="Impact" charset="0"/>
                <a:cs typeface="Impact" charset="0"/>
              </a:rPr>
              <a:t>Electrical Engineering and Computer Science</a:t>
            </a:r>
            <a:endParaRPr lang="en-US" sz="5400" cap="none" spc="520" baseline="0" dirty="0"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2758" y="1731788"/>
            <a:ext cx="10353950" cy="30491668"/>
          </a:xfrm>
          <a:prstGeom prst="rect">
            <a:avLst/>
          </a:prstGeom>
          <a:solidFill>
            <a:srgbClr val="E055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 Regular" charset="0"/>
            </a:endParaRPr>
          </a:p>
        </p:txBody>
      </p:sp>
      <p:pic>
        <p:nvPicPr>
          <p:cNvPr id="2" name="Picture 1" descr="OSU_horizontal_2C_W_over_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021" y="28559364"/>
            <a:ext cx="7046627" cy="2247216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 flipV="1">
            <a:off x="11086708" y="-1930400"/>
            <a:ext cx="0" cy="16764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 txBox="1">
            <a:spLocks/>
          </p:cNvSpPr>
          <p:nvPr userDrawn="1"/>
        </p:nvSpPr>
        <p:spPr>
          <a:xfrm>
            <a:off x="9486509" y="-3200400"/>
            <a:ext cx="3200400" cy="1168399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algn="ctr"/>
            <a:r>
              <a:rPr lang="en-US" sz="5400" b="0" i="0" cap="none" spc="170" dirty="0" smtClean="0">
                <a:solidFill>
                  <a:schemeClr val="tx1"/>
                </a:solidFill>
                <a:latin typeface="Verdana Regular" charset="0"/>
                <a:cs typeface="Verdana Regular" charset="0"/>
              </a:rPr>
              <a:t>FOLD</a:t>
            </a:r>
            <a:endParaRPr lang="en-US" sz="5400" b="0" i="0" cap="none" spc="170" dirty="0">
              <a:solidFill>
                <a:schemeClr val="tx1"/>
              </a:solidFill>
              <a:latin typeface="Verdana Regular" charset="0"/>
              <a:cs typeface="Verdana Regular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 flipV="1">
            <a:off x="32804490" y="-1930400"/>
            <a:ext cx="0" cy="16764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 userDrawn="1"/>
        </p:nvSpPr>
        <p:spPr>
          <a:xfrm>
            <a:off x="31204291" y="-3200400"/>
            <a:ext cx="3200400" cy="1168399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algn="ctr"/>
            <a:r>
              <a:rPr lang="en-US" sz="5400" b="0" i="0" cap="none" spc="170" dirty="0" smtClean="0">
                <a:solidFill>
                  <a:schemeClr val="tx1"/>
                </a:solidFill>
                <a:latin typeface="Verdana Regular" charset="0"/>
                <a:cs typeface="Verdana Regular" charset="0"/>
              </a:rPr>
              <a:t>FOLD</a:t>
            </a:r>
            <a:endParaRPr lang="en-US" sz="5400" b="0" i="0" cap="none" spc="170" dirty="0">
              <a:solidFill>
                <a:schemeClr val="tx1"/>
              </a:solidFill>
              <a:latin typeface="Verdana Regular" charset="0"/>
              <a:cs typeface="Verdana Regular" charset="0"/>
            </a:endParaRPr>
          </a:p>
        </p:txBody>
      </p:sp>
      <p:cxnSp>
        <p:nvCxnSpPr>
          <p:cNvPr id="19" name="Straight Connector 18"/>
          <p:cNvCxnSpPr/>
          <p:nvPr userDrawn="1"/>
        </p:nvCxnSpPr>
        <p:spPr>
          <a:xfrm flipV="1">
            <a:off x="11048216" y="33172400"/>
            <a:ext cx="0" cy="16764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 userDrawn="1"/>
        </p:nvSpPr>
        <p:spPr>
          <a:xfrm>
            <a:off x="9446648" y="34899602"/>
            <a:ext cx="3200400" cy="1168399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algn="ctr"/>
            <a:r>
              <a:rPr lang="en-US" sz="5400" b="0" i="0" cap="none" spc="170" dirty="0" smtClean="0">
                <a:solidFill>
                  <a:schemeClr val="tx1"/>
                </a:solidFill>
                <a:latin typeface="Verdana Regular" charset="0"/>
                <a:cs typeface="Verdana Regular" charset="0"/>
              </a:rPr>
              <a:t>FOLD</a:t>
            </a:r>
            <a:endParaRPr lang="en-US" sz="5400" b="0" i="0" cap="none" spc="170" dirty="0">
              <a:solidFill>
                <a:schemeClr val="tx1"/>
              </a:solidFill>
              <a:latin typeface="Verdana Regular" charset="0"/>
              <a:cs typeface="Verdana Regular" charset="0"/>
            </a:endParaRPr>
          </a:p>
        </p:txBody>
      </p:sp>
      <p:cxnSp>
        <p:nvCxnSpPr>
          <p:cNvPr id="21" name="Straight Connector 20"/>
          <p:cNvCxnSpPr/>
          <p:nvPr userDrawn="1"/>
        </p:nvCxnSpPr>
        <p:spPr>
          <a:xfrm flipV="1">
            <a:off x="32805859" y="33172400"/>
            <a:ext cx="0" cy="16764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 txBox="1">
            <a:spLocks/>
          </p:cNvSpPr>
          <p:nvPr userDrawn="1"/>
        </p:nvSpPr>
        <p:spPr>
          <a:xfrm>
            <a:off x="31204291" y="34899602"/>
            <a:ext cx="3200400" cy="1168399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algn="ctr"/>
            <a:r>
              <a:rPr lang="en-US" sz="5400" b="0" i="0" cap="none" spc="170" dirty="0" smtClean="0">
                <a:solidFill>
                  <a:schemeClr val="tx1"/>
                </a:solidFill>
                <a:latin typeface="Verdana Regular" charset="0"/>
                <a:cs typeface="Verdana Regular" charset="0"/>
              </a:rPr>
              <a:t>FOLD</a:t>
            </a:r>
            <a:endParaRPr lang="en-US" sz="5400" b="0" i="0" cap="none" spc="170" dirty="0">
              <a:solidFill>
                <a:schemeClr val="tx1"/>
              </a:solidFill>
              <a:latin typeface="Verdana Regular" charset="0"/>
              <a:cs typeface="Verdana Regular" charset="0"/>
            </a:endParaRPr>
          </a:p>
        </p:txBody>
      </p:sp>
      <p:cxnSp>
        <p:nvCxnSpPr>
          <p:cNvPr id="23" name="Straight Connector 22"/>
          <p:cNvCxnSpPr/>
          <p:nvPr userDrawn="1"/>
        </p:nvCxnSpPr>
        <p:spPr>
          <a:xfrm rot="16200000" flipV="1">
            <a:off x="-1092201" y="25473947"/>
            <a:ext cx="0" cy="16764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/>
          <p:cNvSpPr txBox="1">
            <a:spLocks/>
          </p:cNvSpPr>
          <p:nvPr userDrawn="1"/>
        </p:nvSpPr>
        <p:spPr>
          <a:xfrm>
            <a:off x="-6807200" y="25041022"/>
            <a:ext cx="4876798" cy="254225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5400" b="0" i="0" cap="none" spc="170" dirty="0" smtClean="0">
                <a:solidFill>
                  <a:schemeClr val="tx1"/>
                </a:solidFill>
                <a:latin typeface="Verdana Regular" charset="0"/>
                <a:cs typeface="Verdana Regular" charset="0"/>
              </a:rPr>
              <a:t>NO</a:t>
            </a:r>
            <a:r>
              <a:rPr lang="en-US" sz="5400" b="0" i="0" cap="none" spc="170" baseline="0" dirty="0" smtClean="0">
                <a:solidFill>
                  <a:schemeClr val="tx1"/>
                </a:solidFill>
                <a:latin typeface="Verdana Regular" charset="0"/>
                <a:cs typeface="Verdana Regular" charset="0"/>
              </a:rPr>
              <a:t> TEXT </a:t>
            </a:r>
          </a:p>
          <a:p>
            <a:pPr algn="ctr">
              <a:lnSpc>
                <a:spcPct val="120000"/>
              </a:lnSpc>
            </a:pPr>
            <a:r>
              <a:rPr lang="en-US" sz="5400" b="0" i="0" cap="none" spc="170" baseline="0" dirty="0" smtClean="0">
                <a:solidFill>
                  <a:schemeClr val="tx1"/>
                </a:solidFill>
                <a:latin typeface="Verdana Regular" charset="0"/>
                <a:cs typeface="Verdana Regular" charset="0"/>
              </a:rPr>
              <a:t>IN ORANGE BOX BELOW THIS LINE</a:t>
            </a:r>
            <a:endParaRPr lang="en-US" sz="5400" b="0" i="0" cap="none" spc="170" dirty="0">
              <a:solidFill>
                <a:schemeClr val="tx1"/>
              </a:solidFill>
              <a:latin typeface="Verdana Regular" charset="0"/>
              <a:cs typeface="Verdana Regular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2759" y="720448"/>
            <a:ext cx="10353950" cy="182879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chemeClr val="tx1"/>
              </a:solidFill>
              <a:latin typeface="Verdana Regular" charset="0"/>
            </a:endParaRPr>
          </a:p>
        </p:txBody>
      </p:sp>
      <p:sp>
        <p:nvSpPr>
          <p:cNvPr id="24" name="Title 1"/>
          <p:cNvSpPr txBox="1">
            <a:spLocks/>
          </p:cNvSpPr>
          <p:nvPr userDrawn="1"/>
        </p:nvSpPr>
        <p:spPr>
          <a:xfrm>
            <a:off x="1920240" y="758646"/>
            <a:ext cx="11897360" cy="179060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fontAlgn="ctr">
              <a:spcBef>
                <a:spcPts val="0"/>
              </a:spcBef>
            </a:pPr>
            <a:r>
              <a:rPr lang="en-US" sz="5400" spc="520" baseline="0" dirty="0" smtClean="0">
                <a:latin typeface="Impact" charset="0"/>
                <a:ea typeface="Impact" charset="0"/>
                <a:cs typeface="Impact" charset="0"/>
              </a:rPr>
              <a:t>COLLEGE OF ENGINEERING</a:t>
            </a:r>
            <a:endParaRPr lang="en-US" sz="5400" spc="520" baseline="0" dirty="0">
              <a:latin typeface="Impact" charset="0"/>
              <a:ea typeface="Impact" charset="0"/>
              <a:cs typeface="Impac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73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11953343" y="22891971"/>
            <a:ext cx="9911673" cy="8485928"/>
            <a:chOff x="12292013" y="22688769"/>
            <a:chExt cx="9911673" cy="8485928"/>
          </a:xfrm>
        </p:grpSpPr>
        <p:sp>
          <p:nvSpPr>
            <p:cNvPr id="6" name="Text Placeholder 16"/>
            <p:cNvSpPr txBox="1">
              <a:spLocks/>
            </p:cNvSpPr>
            <p:nvPr/>
          </p:nvSpPr>
          <p:spPr>
            <a:xfrm>
              <a:off x="12292013" y="22688769"/>
              <a:ext cx="9911673" cy="69249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0" indent="0" algn="l" defTabSz="4389120" rtl="0" eaLnBrk="1" latinLnBrk="0" hangingPunct="1">
                <a:lnSpc>
                  <a:spcPct val="90000"/>
                </a:lnSpc>
                <a:spcBef>
                  <a:spcPts val="4800"/>
                </a:spcBef>
                <a:buFontTx/>
                <a:buNone/>
                <a:defRPr sz="4800" kern="1200" cap="all" baseline="0">
                  <a:solidFill>
                    <a:schemeClr val="tx1"/>
                  </a:solidFill>
                  <a:latin typeface="KievitPro-Medium" charset="0"/>
                  <a:ea typeface="+mn-ea"/>
                  <a:cs typeface="+mn-cs"/>
                </a:defRPr>
              </a:lvl1pPr>
              <a:lvl2pPr marL="2194560" indent="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Tx/>
                <a:buNone/>
                <a:defRPr sz="4800" kern="1200" cap="all" baseline="0">
                  <a:solidFill>
                    <a:schemeClr val="tx1"/>
                  </a:solidFill>
                  <a:latin typeface="KievitPro-Medium" charset="0"/>
                  <a:ea typeface="+mn-ea"/>
                  <a:cs typeface="+mn-cs"/>
                </a:defRPr>
              </a:lvl2pPr>
              <a:lvl3pPr marL="4389120" indent="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Tx/>
                <a:buNone/>
                <a:defRPr sz="4800" kern="1200" cap="all" baseline="0">
                  <a:solidFill>
                    <a:schemeClr val="tx1"/>
                  </a:solidFill>
                  <a:latin typeface="KievitPro-Medium" charset="0"/>
                  <a:ea typeface="+mn-ea"/>
                  <a:cs typeface="+mn-cs"/>
                </a:defRPr>
              </a:lvl3pPr>
              <a:lvl4pPr marL="6583680" indent="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Tx/>
                <a:buNone/>
                <a:defRPr sz="4800" kern="1200" cap="all" baseline="0">
                  <a:solidFill>
                    <a:schemeClr val="tx1"/>
                  </a:solidFill>
                  <a:latin typeface="KievitPro-Medium" charset="0"/>
                  <a:ea typeface="+mn-ea"/>
                  <a:cs typeface="+mn-cs"/>
                </a:defRPr>
              </a:lvl4pPr>
              <a:lvl5pPr marL="8778240" indent="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Tx/>
                <a:buNone/>
                <a:defRPr sz="4800" kern="1200" cap="all" baseline="0">
                  <a:solidFill>
                    <a:schemeClr val="tx1"/>
                  </a:solidFill>
                  <a:latin typeface="KievitPro-Medium" charset="0"/>
                  <a:ea typeface="+mn-ea"/>
                  <a:cs typeface="+mn-cs"/>
                </a:defRPr>
              </a:lvl5pPr>
              <a:lvl6pPr marL="12070080" indent="-109728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Char char="•"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264640" indent="-109728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Char char="•"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459200" indent="-109728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Char char="•"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8653760" indent="-109728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Char char="•"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5000" dirty="0" smtClean="0">
                  <a:solidFill>
                    <a:srgbClr val="E05529"/>
                  </a:solidFill>
                  <a:latin typeface="Verdana Regular" charset="0"/>
                </a:rPr>
                <a:t>designing </a:t>
              </a:r>
              <a:r>
                <a:rPr lang="en-US" dirty="0" smtClean="0">
                  <a:solidFill>
                    <a:srgbClr val="E05529"/>
                  </a:solidFill>
                  <a:latin typeface="Verdana Regular" charset="0"/>
                </a:rPr>
                <a:t>explanation</a:t>
              </a:r>
              <a:endParaRPr lang="en-US" dirty="0">
                <a:solidFill>
                  <a:srgbClr val="E05529"/>
                </a:solidFill>
                <a:latin typeface="Verdana Regular" charset="0"/>
              </a:endParaRPr>
            </a:p>
          </p:txBody>
        </p:sp>
        <p:sp>
          <p:nvSpPr>
            <p:cNvPr id="7" name="Text Placeholder 18"/>
            <p:cNvSpPr txBox="1">
              <a:spLocks/>
            </p:cNvSpPr>
            <p:nvPr/>
          </p:nvSpPr>
          <p:spPr>
            <a:xfrm>
              <a:off x="12292014" y="23654690"/>
              <a:ext cx="9911672" cy="752000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0" indent="0" algn="l" defTabSz="4389120" rtl="0" eaLnBrk="1" latinLnBrk="0" hangingPunct="1">
                <a:lnSpc>
                  <a:spcPts val="3360"/>
                </a:lnSpc>
                <a:spcBef>
                  <a:spcPts val="0"/>
                </a:spcBef>
                <a:spcAft>
                  <a:spcPts val="800"/>
                </a:spcAft>
                <a:buFontTx/>
                <a:buNone/>
                <a:defRPr lang="en-US" sz="2800" kern="1200" baseline="0" smtClean="0">
                  <a:solidFill>
                    <a:schemeClr val="tx1"/>
                  </a:solidFill>
                  <a:effectLst/>
                  <a:latin typeface="KievitPro-Regular" charset="0"/>
                  <a:ea typeface="+mn-ea"/>
                  <a:cs typeface="+mn-cs"/>
                </a:defRPr>
              </a:lvl1pPr>
              <a:lvl2pPr marL="2194560" indent="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Tx/>
                <a:buNone/>
                <a:defRPr sz="11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389120" indent="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Tx/>
                <a:buNone/>
                <a:defRPr sz="9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583680" indent="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Tx/>
                <a:buNone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778240" indent="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Tx/>
                <a:buNone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2070080" indent="-109728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Char char="•"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264640" indent="-109728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Char char="•"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459200" indent="-109728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Char char="•"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8653760" indent="-109728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Char char="•"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Aft>
                  <a:spcPts val="0"/>
                </a:spcAft>
              </a:pPr>
              <a:r>
                <a:rPr lang="en-US" sz="3800" dirty="0">
                  <a:latin typeface="Verdana Regular" charset="0"/>
                </a:rPr>
                <a:t>Power of Unity + Experience </a:t>
              </a:r>
              <a:r>
                <a:rPr lang="en-US" sz="3800" dirty="0" smtClean="0">
                  <a:latin typeface="Verdana Regular" charset="0"/>
                </a:rPr>
                <a:t>of VR + C# =</a:t>
              </a:r>
            </a:p>
            <a:p>
              <a:pPr algn="ctr">
                <a:lnSpc>
                  <a:spcPct val="100000"/>
                </a:lnSpc>
                <a:spcAft>
                  <a:spcPts val="2600"/>
                </a:spcAft>
              </a:pPr>
              <a:r>
                <a:rPr lang="en-US" sz="3800" dirty="0" smtClean="0">
                  <a:latin typeface="Verdana Regular" charset="0"/>
                </a:rPr>
                <a:t>An intuitive tool to create complex structures   out of simple gestures and ideas</a:t>
              </a:r>
            </a:p>
            <a:p>
              <a:pPr>
                <a:lnSpc>
                  <a:spcPct val="100000"/>
                </a:lnSpc>
                <a:spcAft>
                  <a:spcPts val="0"/>
                </a:spcAft>
              </a:pPr>
              <a:r>
                <a:rPr lang="en-US" sz="3600" dirty="0" smtClean="0">
                  <a:latin typeface="Verdana Regular" charset="0"/>
                </a:rPr>
                <a:t>1) 3D </a:t>
              </a:r>
              <a:r>
                <a:rPr lang="en-US" sz="3600" dirty="0">
                  <a:latin typeface="Verdana Regular" charset="0"/>
                </a:rPr>
                <a:t>objects can be spawned by selecting from </a:t>
              </a:r>
              <a:endParaRPr lang="en-US" sz="3600" dirty="0" smtClean="0">
                <a:latin typeface="Verdana Regular" charset="0"/>
              </a:endParaRPr>
            </a:p>
            <a:p>
              <a:pPr>
                <a:lnSpc>
                  <a:spcPct val="100000"/>
                </a:lnSpc>
                <a:spcAft>
                  <a:spcPts val="2600"/>
                </a:spcAft>
              </a:pPr>
              <a:r>
                <a:rPr lang="en-US" sz="3600" dirty="0" smtClean="0">
                  <a:latin typeface="Verdana Regular" charset="0"/>
                </a:rPr>
                <a:t>    the </a:t>
              </a:r>
              <a:r>
                <a:rPr lang="en-US" sz="3600" dirty="0">
                  <a:latin typeface="Verdana Regular" charset="0"/>
                </a:rPr>
                <a:t>in-game menu via an HTC Vive controller. </a:t>
              </a:r>
            </a:p>
            <a:p>
              <a:pPr>
                <a:lnSpc>
                  <a:spcPct val="100000"/>
                </a:lnSpc>
                <a:spcAft>
                  <a:spcPts val="0"/>
                </a:spcAft>
              </a:pPr>
              <a:r>
                <a:rPr lang="en-US" sz="3600" dirty="0">
                  <a:latin typeface="Verdana Regular" charset="0"/>
                </a:rPr>
                <a:t>2) Objects can be resized, combined, </a:t>
              </a:r>
              <a:r>
                <a:rPr lang="en-US" sz="3600" dirty="0" smtClean="0">
                  <a:latin typeface="Verdana Regular" charset="0"/>
                </a:rPr>
                <a:t>and   </a:t>
              </a:r>
            </a:p>
            <a:p>
              <a:pPr>
                <a:lnSpc>
                  <a:spcPct val="100000"/>
                </a:lnSpc>
                <a:spcAft>
                  <a:spcPts val="2600"/>
                </a:spcAft>
              </a:pPr>
              <a:r>
                <a:rPr lang="en-US" sz="3600" dirty="0">
                  <a:latin typeface="Verdana Regular" charset="0"/>
                </a:rPr>
                <a:t> </a:t>
              </a:r>
              <a:r>
                <a:rPr lang="en-US" sz="3600" dirty="0" smtClean="0">
                  <a:latin typeface="Verdana Regular" charset="0"/>
                </a:rPr>
                <a:t>   altered </a:t>
              </a:r>
              <a:r>
                <a:rPr lang="en-US" sz="3600" dirty="0">
                  <a:latin typeface="Verdana Regular" charset="0"/>
                </a:rPr>
                <a:t>according to the user’s whim. </a:t>
              </a:r>
            </a:p>
            <a:p>
              <a:pPr>
                <a:lnSpc>
                  <a:spcPct val="100000"/>
                </a:lnSpc>
                <a:spcAft>
                  <a:spcPts val="0"/>
                </a:spcAft>
              </a:pPr>
              <a:r>
                <a:rPr lang="en-US" sz="3600" dirty="0">
                  <a:latin typeface="Verdana Regular" charset="0"/>
                </a:rPr>
                <a:t>3) Curves can also be drawn </a:t>
              </a:r>
              <a:r>
                <a:rPr lang="en-US" sz="3600" dirty="0" smtClean="0">
                  <a:latin typeface="Verdana Regular" charset="0"/>
                </a:rPr>
                <a:t>mathematically, </a:t>
              </a:r>
            </a:p>
            <a:p>
              <a:pPr>
                <a:lnSpc>
                  <a:spcPct val="100000"/>
                </a:lnSpc>
                <a:spcAft>
                  <a:spcPts val="2600"/>
                </a:spcAft>
              </a:pPr>
              <a:r>
                <a:rPr lang="en-US" sz="3600" dirty="0">
                  <a:latin typeface="Verdana Regular" charset="0"/>
                </a:rPr>
                <a:t> </a:t>
              </a:r>
              <a:r>
                <a:rPr lang="en-US" sz="3600" dirty="0" smtClean="0">
                  <a:latin typeface="Verdana Regular" charset="0"/>
                </a:rPr>
                <a:t>   and </a:t>
              </a:r>
              <a:r>
                <a:rPr lang="en-US" sz="3600" dirty="0">
                  <a:latin typeface="Verdana Regular" charset="0"/>
                </a:rPr>
                <a:t>then changed into various 3D structures.</a:t>
              </a:r>
            </a:p>
            <a:p>
              <a:pPr>
                <a:lnSpc>
                  <a:spcPct val="100000"/>
                </a:lnSpc>
                <a:spcAft>
                  <a:spcPts val="0"/>
                </a:spcAft>
              </a:pPr>
              <a:r>
                <a:rPr lang="en-US" sz="3600" dirty="0">
                  <a:latin typeface="Verdana Regular" charset="0"/>
                </a:rPr>
                <a:t>4) Save and load objects and environments </a:t>
              </a:r>
              <a:r>
                <a:rPr lang="en-US" sz="3600" dirty="0" smtClean="0">
                  <a:latin typeface="Verdana Regular" charset="0"/>
                </a:rPr>
                <a:t>to   </a:t>
              </a:r>
            </a:p>
            <a:p>
              <a:pPr>
                <a:lnSpc>
                  <a:spcPct val="100000"/>
                </a:lnSpc>
                <a:spcAft>
                  <a:spcPts val="2600"/>
                </a:spcAft>
              </a:pPr>
              <a:r>
                <a:rPr lang="en-US" sz="3600" dirty="0">
                  <a:latin typeface="Verdana Regular" charset="0"/>
                </a:rPr>
                <a:t> </a:t>
              </a:r>
              <a:r>
                <a:rPr lang="en-US" sz="3600" dirty="0" smtClean="0">
                  <a:latin typeface="Verdana Regular" charset="0"/>
                </a:rPr>
                <a:t>   come </a:t>
              </a:r>
              <a:r>
                <a:rPr lang="en-US" sz="3600" dirty="0">
                  <a:latin typeface="Verdana Regular" charset="0"/>
                </a:rPr>
                <a:t>back to or continually cherish creations.</a:t>
              </a:r>
            </a:p>
          </p:txBody>
        </p:sp>
      </p:grpSp>
      <p:sp>
        <p:nvSpPr>
          <p:cNvPr id="10" name="Text Placeholder 16"/>
          <p:cNvSpPr txBox="1">
            <a:spLocks/>
          </p:cNvSpPr>
          <p:nvPr/>
        </p:nvSpPr>
        <p:spPr>
          <a:xfrm>
            <a:off x="766364" y="15227473"/>
            <a:ext cx="10271657" cy="7478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 smtClean="0">
                <a:solidFill>
                  <a:srgbClr val="FFFFFF"/>
                </a:solidFill>
                <a:latin typeface="Verdana Regular" charset="0"/>
              </a:rPr>
              <a:t>Our Vision</a:t>
            </a:r>
            <a:endParaRPr lang="en-US" sz="5400" dirty="0">
              <a:solidFill>
                <a:srgbClr val="FFFFFF"/>
              </a:solidFill>
              <a:latin typeface="Verdana Regular" charset="0"/>
            </a:endParaRPr>
          </a:p>
        </p:txBody>
      </p:sp>
      <p:sp>
        <p:nvSpPr>
          <p:cNvPr id="11" name="Text Placeholder 18"/>
          <p:cNvSpPr txBox="1">
            <a:spLocks/>
          </p:cNvSpPr>
          <p:nvPr/>
        </p:nvSpPr>
        <p:spPr>
          <a:xfrm>
            <a:off x="1822868" y="6021392"/>
            <a:ext cx="8557274" cy="80893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200" marR="0" indent="-457200" algn="l" defTabSz="4389120" rtl="0" eaLnBrk="1" fontAlgn="auto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charset="0"/>
              <a:buChar char="•"/>
              <a:tabLst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600"/>
              </a:spcAft>
              <a:buNone/>
            </a:pPr>
            <a:r>
              <a:rPr lang="en-US" sz="41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Today’s computer systems utilize many forms of user interfaces that allow users to seamlessly interact with their electronic devices.</a:t>
            </a:r>
          </a:p>
          <a:p>
            <a:pPr marL="0" indent="0">
              <a:lnSpc>
                <a:spcPct val="100000"/>
              </a:lnSpc>
              <a:spcAft>
                <a:spcPts val="2600"/>
              </a:spcAft>
              <a:buNone/>
            </a:pPr>
            <a:r>
              <a:rPr lang="en-US" sz="41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Alternative methods of user input and interfaces are becoming more popular, creating a basis for a new generation of user interfaces </a:t>
            </a:r>
            <a:r>
              <a:rPr lang="en-US" sz="410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for </a:t>
            </a:r>
            <a:r>
              <a:rPr lang="en-US" sz="41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architectural and industrial designing.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2292012" y="3463917"/>
            <a:ext cx="19544200" cy="154267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tx2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r>
              <a:rPr lang="en-US" spc="100" dirty="0" smtClean="0">
                <a:solidFill>
                  <a:srgbClr val="E05529"/>
                </a:solidFill>
                <a:latin typeface="Impact" charset="0"/>
                <a:ea typeface="Impact" charset="0"/>
                <a:cs typeface="Impact" charset="0"/>
              </a:rPr>
              <a:t>Designing In Virtual reality</a:t>
            </a:r>
            <a:endParaRPr lang="en-US" spc="100" dirty="0">
              <a:solidFill>
                <a:srgbClr val="E05529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12292012" y="5300032"/>
            <a:ext cx="19544199" cy="12701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389120" rtl="0" eaLnBrk="1" latinLnBrk="0" hangingPunct="1">
              <a:lnSpc>
                <a:spcPts val="8640"/>
              </a:lnSpc>
              <a:spcBef>
                <a:spcPts val="4800"/>
              </a:spcBef>
              <a:buFont typeface="Arial" panose="020B0604020202020204" pitchFamily="34" charset="0"/>
              <a:buNone/>
              <a:defRPr sz="6600" b="0" i="0" kern="1200" spc="200" baseline="0">
                <a:solidFill>
                  <a:schemeClr val="tx1"/>
                </a:solidFill>
                <a:latin typeface="Rufina-Stencil-Regular"/>
                <a:ea typeface="+mn-ea"/>
                <a:cs typeface="Rufina-Stencil-Regular"/>
              </a:defRPr>
            </a:lvl1pPr>
            <a:lvl2pPr marL="21945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Generative 3D Design in Architecture</a:t>
            </a:r>
            <a:endParaRPr lang="en-US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5" name="Text Placeholder 18"/>
          <p:cNvSpPr txBox="1">
            <a:spLocks/>
          </p:cNvSpPr>
          <p:nvPr/>
        </p:nvSpPr>
        <p:spPr>
          <a:xfrm>
            <a:off x="33590498" y="9998872"/>
            <a:ext cx="8757122" cy="1641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200" marR="0" indent="-457200" algn="l" defTabSz="4389120" rtl="0" eaLnBrk="1" fontAlgn="auto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charset="0"/>
              <a:buChar char="•"/>
              <a:tabLst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600"/>
              </a:spcAft>
              <a:buNone/>
            </a:pPr>
            <a:r>
              <a:rPr lang="en-US" sz="3600" dirty="0" smtClean="0">
                <a:latin typeface="Verdana Regular" charset="0"/>
              </a:rPr>
              <a:t>(Pictured from Left to Right)</a:t>
            </a:r>
          </a:p>
          <a:p>
            <a:pPr marL="0" indent="0" algn="ctr">
              <a:spcAft>
                <a:spcPts val="2600"/>
              </a:spcAft>
              <a:buNone/>
            </a:pPr>
            <a:r>
              <a:rPr lang="en-US" sz="3600" b="1" dirty="0" err="1" smtClean="0">
                <a:latin typeface="Verdana Regular" charset="0"/>
              </a:rPr>
              <a:t>Nabeel</a:t>
            </a:r>
            <a:r>
              <a:rPr lang="en-US" sz="3600" b="1" dirty="0" smtClean="0">
                <a:latin typeface="Verdana Regular" charset="0"/>
              </a:rPr>
              <a:t> </a:t>
            </a:r>
            <a:r>
              <a:rPr lang="en-US" sz="3600" b="1" dirty="0" err="1" smtClean="0">
                <a:latin typeface="Verdana Regular" charset="0"/>
              </a:rPr>
              <a:t>Shariff</a:t>
            </a:r>
            <a:r>
              <a:rPr lang="en-US" sz="3600" b="1" dirty="0" smtClean="0">
                <a:latin typeface="Verdana Regular" charset="0"/>
              </a:rPr>
              <a:t>, Hannah </a:t>
            </a:r>
            <a:r>
              <a:rPr lang="en-US" sz="3600" b="1" dirty="0" err="1" smtClean="0">
                <a:latin typeface="Verdana Regular" charset="0"/>
              </a:rPr>
              <a:t>Solorzano</a:t>
            </a:r>
            <a:r>
              <a:rPr lang="en-US" sz="3600" b="1" dirty="0" smtClean="0">
                <a:latin typeface="Verdana Regular" charset="0"/>
              </a:rPr>
              <a:t>,  Rhea Mae Edwards</a:t>
            </a:r>
            <a:endParaRPr lang="en-US" sz="3600" b="1" dirty="0">
              <a:latin typeface="Verdana Regular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8032266" y="754123"/>
            <a:ext cx="3811058" cy="179060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algn="r" fontAlgn="ctr">
              <a:spcBef>
                <a:spcPts val="0"/>
              </a:spcBef>
            </a:pPr>
            <a:r>
              <a:rPr lang="en-US" sz="5400" spc="520" baseline="0" dirty="0" smtClean="0">
                <a:latin typeface="Impact" charset="0"/>
                <a:ea typeface="Impact" charset="0"/>
                <a:cs typeface="Impact" charset="0"/>
              </a:rPr>
              <a:t>CS61</a:t>
            </a:r>
            <a:endParaRPr lang="en-US" sz="5400" spc="520" baseline="0" dirty="0">
              <a:latin typeface="Impact" charset="0"/>
              <a:ea typeface="Impact" charset="0"/>
              <a:cs typeface="Impact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221088" y="8159627"/>
            <a:ext cx="19615066" cy="12809188"/>
            <a:chOff x="3137350" y="2095175"/>
            <a:chExt cx="4757400" cy="3179314"/>
          </a:xfrm>
        </p:grpSpPr>
        <p:pic>
          <p:nvPicPr>
            <p:cNvPr id="32" name="Shape 92"/>
            <p:cNvPicPr preferRelativeResize="0"/>
            <p:nvPr/>
          </p:nvPicPr>
          <p:blipFill rotWithShape="1">
            <a:blip r:embed="rId3">
              <a:alphaModFix/>
            </a:blip>
            <a:srcRect l="2486" t="3166"/>
            <a:stretch/>
          </p:blipFill>
          <p:spPr>
            <a:xfrm>
              <a:off x="3137350" y="3762927"/>
              <a:ext cx="1523218" cy="1511562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33" name="Shape 93"/>
            <p:cNvPicPr preferRelativeResize="0"/>
            <p:nvPr/>
          </p:nvPicPr>
          <p:blipFill rotWithShape="1">
            <a:blip r:embed="rId4">
              <a:alphaModFix/>
            </a:blip>
            <a:srcRect l="4241" t="4264" r="4149" b="4610"/>
            <a:stretch/>
          </p:blipFill>
          <p:spPr>
            <a:xfrm>
              <a:off x="6371532" y="3756843"/>
              <a:ext cx="1523218" cy="1487566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34" name="Shape 94"/>
            <p:cNvPicPr preferRelativeResize="0"/>
            <p:nvPr/>
          </p:nvPicPr>
          <p:blipFill rotWithShape="1">
            <a:blip r:embed="rId5">
              <a:alphaModFix/>
            </a:blip>
            <a:srcRect l="3147" b="2133"/>
            <a:stretch/>
          </p:blipFill>
          <p:spPr>
            <a:xfrm>
              <a:off x="3137400" y="2095175"/>
              <a:ext cx="1523100" cy="15393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35" name="Shape 95"/>
            <p:cNvPicPr preferRelativeResize="0"/>
            <p:nvPr/>
          </p:nvPicPr>
          <p:blipFill rotWithShape="1">
            <a:blip r:embed="rId6">
              <a:alphaModFix/>
            </a:blip>
            <a:srcRect l="5117" t="1784" r="3341" b="7165"/>
            <a:stretch/>
          </p:blipFill>
          <p:spPr>
            <a:xfrm>
              <a:off x="6371544" y="2103111"/>
              <a:ext cx="1523192" cy="1487257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36" name="Shape 9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2700000">
              <a:off x="4760338" y="2921076"/>
              <a:ext cx="1523224" cy="152322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</p:grpSp>
      <p:sp>
        <p:nvSpPr>
          <p:cNvPr id="57" name="Text Placeholder 18"/>
          <p:cNvSpPr txBox="1">
            <a:spLocks/>
          </p:cNvSpPr>
          <p:nvPr/>
        </p:nvSpPr>
        <p:spPr>
          <a:xfrm>
            <a:off x="12292012" y="7333196"/>
            <a:ext cx="8586788" cy="4360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600"/>
              </a:spcAft>
            </a:pPr>
            <a:r>
              <a:rPr lang="en-US" sz="4000" dirty="0" smtClean="0">
                <a:latin typeface="Verdana Regular" charset="0"/>
              </a:rPr>
              <a:t>1   HTC Vive Headset and Controllers</a:t>
            </a:r>
          </a:p>
        </p:txBody>
      </p:sp>
      <p:sp>
        <p:nvSpPr>
          <p:cNvPr id="58" name="Shape 99"/>
          <p:cNvSpPr/>
          <p:nvPr/>
        </p:nvSpPr>
        <p:spPr>
          <a:xfrm>
            <a:off x="12122322" y="7148946"/>
            <a:ext cx="644180" cy="63507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Shape 105"/>
          <p:cNvPicPr preferRelativeResize="0">
            <a:picLocks noChangeAspect="1"/>
          </p:cNvPicPr>
          <p:nvPr/>
        </p:nvPicPr>
        <p:blipFill rotWithShape="1">
          <a:blip r:embed="rId8">
            <a:alphaModFix/>
          </a:blip>
          <a:srcRect t="7304"/>
          <a:stretch/>
        </p:blipFill>
        <p:spPr>
          <a:xfrm>
            <a:off x="33590498" y="3273417"/>
            <a:ext cx="8883536" cy="6171999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1" name="Shape 104"/>
          <p:cNvPicPr preferRelativeResize="0">
            <a:picLocks noChangeAspect="1"/>
          </p:cNvPicPr>
          <p:nvPr/>
        </p:nvPicPr>
        <p:blipFill rotWithShape="1">
          <a:blip r:embed="rId9">
            <a:alphaModFix/>
          </a:blip>
          <a:srcRect l="1854" r="1574"/>
          <a:stretch/>
        </p:blipFill>
        <p:spPr>
          <a:xfrm>
            <a:off x="33590498" y="25053192"/>
            <a:ext cx="8883536" cy="652983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2" name="Text Placeholder 16"/>
          <p:cNvSpPr txBox="1">
            <a:spLocks/>
          </p:cNvSpPr>
          <p:nvPr/>
        </p:nvSpPr>
        <p:spPr>
          <a:xfrm>
            <a:off x="766468" y="4025136"/>
            <a:ext cx="10271657" cy="1661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5400" dirty="0" smtClean="0">
                <a:solidFill>
                  <a:srgbClr val="FFFFFF"/>
                </a:solidFill>
                <a:latin typeface="Verdana Regular" charset="0"/>
              </a:rPr>
              <a:t>Story behind                           the project</a:t>
            </a:r>
            <a:endParaRPr lang="en-US" sz="5400" dirty="0">
              <a:solidFill>
                <a:srgbClr val="FFFFFF"/>
              </a:solidFill>
              <a:latin typeface="Verdana Regular" charset="0"/>
            </a:endParaRPr>
          </a:p>
        </p:txBody>
      </p:sp>
      <p:sp>
        <p:nvSpPr>
          <p:cNvPr id="63" name="Text Placeholder 18"/>
          <p:cNvSpPr txBox="1">
            <a:spLocks/>
          </p:cNvSpPr>
          <p:nvPr/>
        </p:nvSpPr>
        <p:spPr>
          <a:xfrm>
            <a:off x="33497536" y="12193803"/>
            <a:ext cx="8976498" cy="123059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200" marR="0" indent="-457200" algn="l" defTabSz="4389120" rtl="0" eaLnBrk="1" fontAlgn="auto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charset="0"/>
              <a:buChar char="•"/>
              <a:tabLst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600"/>
              </a:spcAft>
              <a:buNone/>
            </a:pPr>
            <a:r>
              <a:rPr lang="en-US" sz="3600" b="1" u="sng" dirty="0" smtClean="0">
                <a:latin typeface="Verdana Regular" charset="0"/>
              </a:rPr>
              <a:t>Raffaele de </a:t>
            </a:r>
            <a:r>
              <a:rPr lang="en-US" sz="3600" b="1" u="sng" dirty="0" err="1" smtClean="0">
                <a:latin typeface="Verdana Regular" charset="0"/>
              </a:rPr>
              <a:t>Amicis</a:t>
            </a:r>
            <a:endParaRPr lang="en-US" sz="3600" b="1" u="sng" dirty="0" smtClean="0">
              <a:latin typeface="Verdana Regular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3600" dirty="0" smtClean="0">
                <a:latin typeface="Verdana Regular" charset="0"/>
              </a:rPr>
              <a:t>Associate Professor at Oregon State University, School of Electrical Engineering and Computer </a:t>
            </a:r>
            <a:r>
              <a:rPr lang="en-US" sz="3600" dirty="0" smtClean="0">
                <a:latin typeface="Verdana Regular" charset="0"/>
              </a:rPr>
              <a:t>Science, focus in research in Computer Graphics and Visualization</a:t>
            </a:r>
          </a:p>
          <a:p>
            <a:pPr marL="0" indent="0">
              <a:lnSpc>
                <a:spcPct val="100000"/>
              </a:lnSpc>
              <a:spcAft>
                <a:spcPts val="2600"/>
              </a:spcAft>
              <a:buNone/>
            </a:pPr>
            <a:r>
              <a:rPr lang="en-US" sz="3600" b="1" i="1" dirty="0" smtClean="0">
                <a:latin typeface="Verdana Regular" charset="0"/>
              </a:rPr>
              <a:t>raffaele.deamicis@oregonstate.edu</a:t>
            </a:r>
          </a:p>
          <a:p>
            <a:pPr marL="0" indent="0">
              <a:lnSpc>
                <a:spcPct val="100000"/>
              </a:lnSpc>
              <a:spcAft>
                <a:spcPts val="2600"/>
              </a:spcAft>
              <a:buNone/>
            </a:pPr>
            <a:r>
              <a:rPr lang="en-US" sz="3600" b="1" u="sng" dirty="0" err="1" smtClean="0">
                <a:latin typeface="Verdana Regular" charset="0"/>
              </a:rPr>
              <a:t>Nabeel</a:t>
            </a:r>
            <a:r>
              <a:rPr lang="en-US" sz="3600" b="1" u="sng" dirty="0" smtClean="0">
                <a:latin typeface="Verdana Regular" charset="0"/>
              </a:rPr>
              <a:t> </a:t>
            </a:r>
            <a:r>
              <a:rPr lang="en-US" sz="3600" b="1" u="sng" dirty="0" err="1" smtClean="0">
                <a:latin typeface="Verdana Regular" charset="0"/>
              </a:rPr>
              <a:t>Shariff</a:t>
            </a:r>
            <a:endParaRPr lang="en-US" sz="3600" b="1" u="sng" dirty="0" smtClean="0">
              <a:latin typeface="Verdana Regular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3600" dirty="0" smtClean="0">
                <a:latin typeface="Verdana Regular" charset="0"/>
              </a:rPr>
              <a:t>Computer Science Student focus in Business Entrepreneurship</a:t>
            </a:r>
          </a:p>
          <a:p>
            <a:pPr marL="0" indent="0">
              <a:lnSpc>
                <a:spcPct val="100000"/>
              </a:lnSpc>
              <a:spcAft>
                <a:spcPts val="2600"/>
              </a:spcAft>
              <a:buNone/>
            </a:pPr>
            <a:r>
              <a:rPr lang="en-US" sz="3600" b="1" i="1" dirty="0" smtClean="0">
                <a:latin typeface="Verdana Regular" charset="0"/>
              </a:rPr>
              <a:t>shariffn@oregonstate.edu</a:t>
            </a:r>
          </a:p>
          <a:p>
            <a:pPr marL="0" indent="0">
              <a:lnSpc>
                <a:spcPct val="100000"/>
              </a:lnSpc>
              <a:spcAft>
                <a:spcPts val="2600"/>
              </a:spcAft>
              <a:buNone/>
            </a:pPr>
            <a:r>
              <a:rPr lang="en-US" sz="3600" b="1" u="sng" dirty="0" smtClean="0">
                <a:latin typeface="Verdana Regular" charset="0"/>
              </a:rPr>
              <a:t>Hannah </a:t>
            </a:r>
            <a:r>
              <a:rPr lang="en-US" sz="3600" b="1" u="sng" dirty="0" err="1" smtClean="0">
                <a:latin typeface="Verdana Regular" charset="0"/>
              </a:rPr>
              <a:t>Solorzano</a:t>
            </a:r>
            <a:endParaRPr lang="en-US" sz="3600" b="1" u="sng" dirty="0" smtClean="0">
              <a:latin typeface="Verdana Regular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3600" dirty="0" smtClean="0">
                <a:latin typeface="Verdana Regular" charset="0"/>
              </a:rPr>
              <a:t>Computer Science Student focus in Computer Graphics and Game Simulation</a:t>
            </a:r>
          </a:p>
          <a:p>
            <a:pPr marL="0" indent="0">
              <a:lnSpc>
                <a:spcPct val="100000"/>
              </a:lnSpc>
              <a:spcAft>
                <a:spcPts val="2600"/>
              </a:spcAft>
              <a:buNone/>
            </a:pPr>
            <a:r>
              <a:rPr lang="en-US" sz="3600" b="1" i="1" dirty="0" smtClean="0">
                <a:latin typeface="Verdana Regular" charset="0"/>
              </a:rPr>
              <a:t>solorzah@oregonstate.edu</a:t>
            </a:r>
          </a:p>
          <a:p>
            <a:pPr marL="0" indent="0">
              <a:lnSpc>
                <a:spcPct val="100000"/>
              </a:lnSpc>
              <a:spcAft>
                <a:spcPts val="2600"/>
              </a:spcAft>
              <a:buNone/>
            </a:pPr>
            <a:r>
              <a:rPr lang="en-US" sz="3600" b="1" u="sng" dirty="0" smtClean="0">
                <a:latin typeface="Verdana Regular" charset="0"/>
              </a:rPr>
              <a:t>Rhea Mae Edwards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3600" dirty="0" smtClean="0">
                <a:latin typeface="Verdana Regular" charset="0"/>
              </a:rPr>
              <a:t>Computer Science Student focus in Computer Systems</a:t>
            </a:r>
          </a:p>
          <a:p>
            <a:pPr marL="0" indent="0">
              <a:lnSpc>
                <a:spcPct val="100000"/>
              </a:lnSpc>
              <a:spcAft>
                <a:spcPts val="2600"/>
              </a:spcAft>
              <a:buNone/>
            </a:pPr>
            <a:r>
              <a:rPr lang="en-US" sz="3600" b="1" i="1" dirty="0" smtClean="0">
                <a:latin typeface="Verdana Regular" charset="0"/>
              </a:rPr>
              <a:t>edwardrh@oregonstate.edu</a:t>
            </a:r>
          </a:p>
        </p:txBody>
      </p:sp>
      <p:sp>
        <p:nvSpPr>
          <p:cNvPr id="65" name="Text Placeholder 18"/>
          <p:cNvSpPr txBox="1">
            <a:spLocks/>
          </p:cNvSpPr>
          <p:nvPr/>
        </p:nvSpPr>
        <p:spPr>
          <a:xfrm>
            <a:off x="1822868" y="16388746"/>
            <a:ext cx="8557274" cy="9202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200" marR="0" indent="-457200" algn="l" defTabSz="4389120" rtl="0" eaLnBrk="1" fontAlgn="auto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charset="0"/>
              <a:buChar char="•"/>
              <a:tabLst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600"/>
              </a:spcAft>
              <a:buNone/>
            </a:pPr>
            <a:r>
              <a:rPr lang="en-US" sz="4100" b="1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Goal: </a:t>
            </a:r>
            <a:r>
              <a:rPr lang="en-US" sz="41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To improve the efficiency of the interaction between the user and the program via multiple </a:t>
            </a:r>
            <a:r>
              <a:rPr lang="en-US" sz="410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innovative </a:t>
            </a:r>
            <a:r>
              <a:rPr lang="en-US" sz="41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modalities. </a:t>
            </a:r>
          </a:p>
          <a:p>
            <a:pPr marL="0" indent="0">
              <a:lnSpc>
                <a:spcPct val="100000"/>
              </a:lnSpc>
              <a:spcAft>
                <a:spcPts val="2600"/>
              </a:spcAft>
              <a:buNone/>
            </a:pPr>
            <a:r>
              <a:rPr lang="en-US" sz="41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The team has used the </a:t>
            </a:r>
            <a:r>
              <a:rPr lang="en-US" sz="410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Unity </a:t>
            </a:r>
            <a:r>
              <a:rPr lang="en-US" sz="41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game engine and Steam VR’s virtual reality plugin to develop the program that puts the power of creation in your hands. Literally. </a:t>
            </a:r>
          </a:p>
          <a:p>
            <a:pPr marL="0" indent="0">
              <a:lnSpc>
                <a:spcPct val="100000"/>
              </a:lnSpc>
              <a:spcAft>
                <a:spcPts val="2600"/>
              </a:spcAft>
              <a:buNone/>
            </a:pPr>
            <a:r>
              <a:rPr lang="en-US" sz="41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Simply pick up the HTC Vive controllers and headset to bring your imagination to life!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22700972" y="22891971"/>
            <a:ext cx="9811030" cy="8485928"/>
            <a:chOff x="22463903" y="22688769"/>
            <a:chExt cx="9811030" cy="8485928"/>
          </a:xfrm>
        </p:grpSpPr>
        <p:sp>
          <p:nvSpPr>
            <p:cNvPr id="8" name="Text Placeholder 16"/>
            <p:cNvSpPr txBox="1">
              <a:spLocks/>
            </p:cNvSpPr>
            <p:nvPr/>
          </p:nvSpPr>
          <p:spPr>
            <a:xfrm>
              <a:off x="22463903" y="22688769"/>
              <a:ext cx="9811030" cy="66479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0" indent="0" algn="l" defTabSz="4389120" rtl="0" eaLnBrk="1" latinLnBrk="0" hangingPunct="1">
                <a:lnSpc>
                  <a:spcPct val="90000"/>
                </a:lnSpc>
                <a:spcBef>
                  <a:spcPts val="4800"/>
                </a:spcBef>
                <a:buFontTx/>
                <a:buNone/>
                <a:defRPr sz="4800" kern="1200" cap="all" baseline="0">
                  <a:solidFill>
                    <a:schemeClr val="tx1"/>
                  </a:solidFill>
                  <a:latin typeface="KievitPro-Medium" charset="0"/>
                  <a:ea typeface="+mn-ea"/>
                  <a:cs typeface="+mn-cs"/>
                </a:defRPr>
              </a:lvl1pPr>
              <a:lvl2pPr marL="2194560" indent="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Tx/>
                <a:buNone/>
                <a:defRPr sz="4800" kern="1200" cap="all" baseline="0">
                  <a:solidFill>
                    <a:schemeClr val="tx1"/>
                  </a:solidFill>
                  <a:latin typeface="KievitPro-Medium" charset="0"/>
                  <a:ea typeface="+mn-ea"/>
                  <a:cs typeface="+mn-cs"/>
                </a:defRPr>
              </a:lvl2pPr>
              <a:lvl3pPr marL="4389120" indent="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Tx/>
                <a:buNone/>
                <a:defRPr sz="4800" kern="1200" cap="all" baseline="0">
                  <a:solidFill>
                    <a:schemeClr val="tx1"/>
                  </a:solidFill>
                  <a:latin typeface="KievitPro-Medium" charset="0"/>
                  <a:ea typeface="+mn-ea"/>
                  <a:cs typeface="+mn-cs"/>
                </a:defRPr>
              </a:lvl3pPr>
              <a:lvl4pPr marL="6583680" indent="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Tx/>
                <a:buNone/>
                <a:defRPr sz="4800" kern="1200" cap="all" baseline="0">
                  <a:solidFill>
                    <a:schemeClr val="tx1"/>
                  </a:solidFill>
                  <a:latin typeface="KievitPro-Medium" charset="0"/>
                  <a:ea typeface="+mn-ea"/>
                  <a:cs typeface="+mn-cs"/>
                </a:defRPr>
              </a:lvl4pPr>
              <a:lvl5pPr marL="8778240" indent="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Tx/>
                <a:buNone/>
                <a:defRPr sz="4800" kern="1200" cap="all" baseline="0">
                  <a:solidFill>
                    <a:schemeClr val="tx1"/>
                  </a:solidFill>
                  <a:latin typeface="KievitPro-Medium" charset="0"/>
                  <a:ea typeface="+mn-ea"/>
                  <a:cs typeface="+mn-cs"/>
                </a:defRPr>
              </a:lvl5pPr>
              <a:lvl6pPr marL="12070080" indent="-109728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Char char="•"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264640" indent="-109728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Char char="•"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459200" indent="-109728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Char char="•"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8653760" indent="-109728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Char char="•"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solidFill>
                    <a:srgbClr val="E05529"/>
                  </a:solidFill>
                  <a:latin typeface="Verdana Regular" charset="0"/>
                </a:rPr>
                <a:t>What happened in the end?</a:t>
              </a:r>
              <a:endParaRPr lang="en-US" dirty="0">
                <a:solidFill>
                  <a:srgbClr val="E05529"/>
                </a:solidFill>
                <a:latin typeface="Verdana Regular" charset="0"/>
              </a:endParaRPr>
            </a:p>
          </p:txBody>
        </p:sp>
        <p:sp>
          <p:nvSpPr>
            <p:cNvPr id="9" name="Text Placeholder 18"/>
            <p:cNvSpPr txBox="1">
              <a:spLocks/>
            </p:cNvSpPr>
            <p:nvPr/>
          </p:nvSpPr>
          <p:spPr>
            <a:xfrm>
              <a:off x="22463903" y="23655217"/>
              <a:ext cx="9372194" cy="58477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457200" indent="-457200" algn="l" defTabSz="4389120" rtl="0" eaLnBrk="1" latinLnBrk="0" hangingPunct="1">
                <a:lnSpc>
                  <a:spcPts val="3360"/>
                </a:lnSpc>
                <a:spcBef>
                  <a:spcPts val="0"/>
                </a:spcBef>
                <a:spcAft>
                  <a:spcPts val="800"/>
                </a:spcAft>
                <a:buFont typeface="Arial" charset="0"/>
                <a:buChar char="•"/>
                <a:defRPr lang="en-US" sz="2800" kern="1200" baseline="0" smtClean="0">
                  <a:solidFill>
                    <a:schemeClr val="tx1"/>
                  </a:solidFill>
                  <a:effectLst/>
                  <a:latin typeface="KievitPro-Regular" charset="0"/>
                  <a:ea typeface="+mn-ea"/>
                  <a:cs typeface="+mn-cs"/>
                </a:defRPr>
              </a:lvl1pPr>
              <a:lvl2pPr marL="2194560" indent="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Tx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389120" indent="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Tx/>
                <a:buNone/>
                <a:defRPr sz="9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583680" indent="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Tx/>
                <a:buNone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778240" indent="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Tx/>
                <a:buNone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2070080" indent="-109728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Char char="•"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264640" indent="-109728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Char char="•"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459200" indent="-109728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Char char="•"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8653760" indent="-109728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Char char="•"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Aft>
                  <a:spcPts val="2600"/>
                </a:spcAft>
                <a:buNone/>
              </a:pPr>
              <a:r>
                <a:rPr lang="en-US" sz="3800" dirty="0">
                  <a:latin typeface="Verdana Regular" charset="0"/>
                </a:rPr>
                <a:t>Usable HTC Vive Compatible VR Program</a:t>
              </a:r>
              <a:r>
                <a:rPr lang="en-US" sz="3800" dirty="0" smtClean="0">
                  <a:latin typeface="Verdana Regular" charset="0"/>
                </a:rPr>
                <a:t>!</a:t>
              </a:r>
              <a:endParaRPr lang="en-US" sz="3600" dirty="0">
                <a:latin typeface="Verdana Regular" charset="0"/>
              </a:endParaRPr>
            </a:p>
          </p:txBody>
        </p:sp>
        <p:sp>
          <p:nvSpPr>
            <p:cNvPr id="66" name="Text Placeholder 18"/>
            <p:cNvSpPr txBox="1">
              <a:spLocks/>
            </p:cNvSpPr>
            <p:nvPr/>
          </p:nvSpPr>
          <p:spPr>
            <a:xfrm>
              <a:off x="22463903" y="24634445"/>
              <a:ext cx="9099830" cy="654025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457200" indent="-457200" algn="l" defTabSz="4389120" rtl="0" eaLnBrk="1" latinLnBrk="0" hangingPunct="1">
                <a:lnSpc>
                  <a:spcPts val="3360"/>
                </a:lnSpc>
                <a:spcBef>
                  <a:spcPts val="0"/>
                </a:spcBef>
                <a:spcAft>
                  <a:spcPts val="800"/>
                </a:spcAft>
                <a:buFont typeface="Arial" charset="0"/>
                <a:buChar char="•"/>
                <a:defRPr lang="en-US" sz="2800" kern="1200" baseline="0" smtClean="0">
                  <a:solidFill>
                    <a:schemeClr val="tx1"/>
                  </a:solidFill>
                  <a:effectLst/>
                  <a:latin typeface="KievitPro-Regular" charset="0"/>
                  <a:ea typeface="+mn-ea"/>
                  <a:cs typeface="+mn-cs"/>
                </a:defRPr>
              </a:lvl1pPr>
              <a:lvl2pPr marL="2194560" indent="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Tx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389120" indent="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Tx/>
                <a:buNone/>
                <a:defRPr sz="9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583680" indent="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Tx/>
                <a:buNone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778240" indent="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Tx/>
                <a:buNone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2070080" indent="-109728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Char char="•"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264640" indent="-109728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Char char="•"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459200" indent="-109728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Char char="•"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8653760" indent="-109728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Char char="•"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Aft>
                  <a:spcPts val="2600"/>
                </a:spcAft>
                <a:buNone/>
              </a:pPr>
              <a:r>
                <a:rPr lang="en-US" sz="3600" dirty="0" smtClean="0">
                  <a:latin typeface="Verdana Regular" charset="0"/>
                </a:rPr>
                <a:t>Successes</a:t>
              </a:r>
              <a:r>
                <a:rPr lang="en-US" sz="3600" dirty="0">
                  <a:latin typeface="Verdana Regular" charset="0"/>
                </a:rPr>
                <a:t>:</a:t>
              </a:r>
            </a:p>
            <a:p>
              <a:pPr marL="0" indent="0">
                <a:lnSpc>
                  <a:spcPct val="100000"/>
                </a:lnSpc>
                <a:spcAft>
                  <a:spcPts val="2600"/>
                </a:spcAft>
                <a:buNone/>
              </a:pPr>
              <a:r>
                <a:rPr lang="en-US" sz="3600" dirty="0">
                  <a:latin typeface="Verdana Regular" charset="0"/>
                </a:rPr>
                <a:t>Program meets basic requirements of generating various 3D objects and creation of trajectories with mathematically </a:t>
              </a:r>
              <a:r>
                <a:rPr lang="en-US" sz="3600" dirty="0" smtClean="0">
                  <a:latin typeface="Verdana Regular" charset="0"/>
                </a:rPr>
                <a:t>curves, along </a:t>
              </a:r>
              <a:r>
                <a:rPr lang="en-US" sz="3600" dirty="0">
                  <a:latin typeface="Verdana Regular" charset="0"/>
                </a:rPr>
                <a:t>with save and load functionalities.</a:t>
              </a:r>
            </a:p>
            <a:p>
              <a:pPr marL="0" indent="0">
                <a:lnSpc>
                  <a:spcPct val="100000"/>
                </a:lnSpc>
                <a:spcAft>
                  <a:spcPts val="2600"/>
                </a:spcAft>
                <a:buNone/>
              </a:pPr>
              <a:r>
                <a:rPr lang="en-US" sz="3600" dirty="0">
                  <a:latin typeface="Verdana Regular" charset="0"/>
                </a:rPr>
                <a:t>Limitations:</a:t>
              </a:r>
            </a:p>
            <a:p>
              <a:pPr marL="0" indent="0">
                <a:lnSpc>
                  <a:spcPct val="100000"/>
                </a:lnSpc>
                <a:spcAft>
                  <a:spcPts val="2600"/>
                </a:spcAft>
                <a:buNone/>
              </a:pPr>
              <a:r>
                <a:rPr lang="en-US" sz="3600" dirty="0">
                  <a:latin typeface="Verdana Regular" charset="0"/>
                </a:rPr>
                <a:t>User is unable to free-draw a curve </a:t>
              </a:r>
              <a:r>
                <a:rPr lang="en-US" sz="3600" dirty="0" smtClean="0">
                  <a:latin typeface="Verdana Regular" charset="0"/>
                </a:rPr>
                <a:t>           and delete </a:t>
              </a:r>
              <a:r>
                <a:rPr lang="en-US" sz="3600" dirty="0">
                  <a:latin typeface="Verdana Regular" charset="0"/>
                </a:rPr>
                <a:t>objects within a scene </a:t>
              </a:r>
              <a:r>
                <a:rPr lang="en-US" sz="3600" dirty="0" smtClean="0">
                  <a:latin typeface="Verdana Regular" charset="0"/>
                </a:rPr>
                <a:t>           (</a:t>
              </a:r>
              <a:r>
                <a:rPr lang="en-US" sz="3600" dirty="0">
                  <a:latin typeface="Verdana Regular" charset="0"/>
                </a:rPr>
                <a:t>program restart is needed), but these additions </a:t>
              </a:r>
              <a:r>
                <a:rPr lang="en-US" sz="3600" dirty="0" smtClean="0">
                  <a:latin typeface="Verdana Regular" charset="0"/>
                </a:rPr>
                <a:t>are in </a:t>
              </a:r>
              <a:r>
                <a:rPr lang="en-US" sz="3600" dirty="0">
                  <a:latin typeface="Verdana Regular" charset="0"/>
                </a:rPr>
                <a:t>the works for the future</a:t>
              </a:r>
              <a:r>
                <a:rPr lang="en-US" sz="3600" dirty="0" smtClean="0">
                  <a:latin typeface="Verdana Regular" charset="0"/>
                </a:rPr>
                <a:t>.</a:t>
              </a:r>
              <a:endParaRPr lang="en-US" sz="3600" dirty="0">
                <a:latin typeface="Verdana Regular" charset="0"/>
              </a:endParaRPr>
            </a:p>
          </p:txBody>
        </p:sp>
      </p:grpSp>
      <p:sp>
        <p:nvSpPr>
          <p:cNvPr id="69" name="Text Placeholder 18"/>
          <p:cNvSpPr txBox="1">
            <a:spLocks/>
          </p:cNvSpPr>
          <p:nvPr/>
        </p:nvSpPr>
        <p:spPr>
          <a:xfrm>
            <a:off x="19239771" y="19529740"/>
            <a:ext cx="5648680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Aft>
                <a:spcPts val="2600"/>
              </a:spcAft>
            </a:pPr>
            <a:r>
              <a:rPr lang="en-US" sz="4000" dirty="0" smtClean="0">
                <a:latin typeface="Verdana Regular" charset="0"/>
              </a:rPr>
              <a:t>5   Watch Structure Become [Virtual] Reality!</a:t>
            </a:r>
          </a:p>
        </p:txBody>
      </p:sp>
      <p:sp>
        <p:nvSpPr>
          <p:cNvPr id="70" name="Shape 99"/>
          <p:cNvSpPr/>
          <p:nvPr/>
        </p:nvSpPr>
        <p:spPr>
          <a:xfrm>
            <a:off x="12256955" y="21391750"/>
            <a:ext cx="644180" cy="63507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Text Placeholder 18"/>
          <p:cNvSpPr txBox="1">
            <a:spLocks/>
          </p:cNvSpPr>
          <p:nvPr/>
        </p:nvSpPr>
        <p:spPr>
          <a:xfrm>
            <a:off x="25555828" y="21370145"/>
            <a:ext cx="5081588" cy="4437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600"/>
              </a:spcAft>
            </a:pPr>
            <a:r>
              <a:rPr lang="en-US" sz="4000" dirty="0" smtClean="0">
                <a:latin typeface="Verdana Regular" charset="0"/>
              </a:rPr>
              <a:t>4   Draw Trajectory</a:t>
            </a:r>
          </a:p>
        </p:txBody>
      </p:sp>
      <p:sp>
        <p:nvSpPr>
          <p:cNvPr id="72" name="Text Placeholder 18"/>
          <p:cNvSpPr txBox="1">
            <a:spLocks/>
          </p:cNvSpPr>
          <p:nvPr/>
        </p:nvSpPr>
        <p:spPr>
          <a:xfrm>
            <a:off x="25550384" y="7384920"/>
            <a:ext cx="6522781" cy="4360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600"/>
              </a:spcAft>
            </a:pPr>
            <a:r>
              <a:rPr lang="en-US" sz="4000" dirty="0" smtClean="0">
                <a:latin typeface="Verdana Regular" charset="0"/>
              </a:rPr>
              <a:t>2   Generate 3D Object</a:t>
            </a:r>
          </a:p>
        </p:txBody>
      </p:sp>
      <p:sp>
        <p:nvSpPr>
          <p:cNvPr id="73" name="Text Placeholder 18"/>
          <p:cNvSpPr txBox="1">
            <a:spLocks/>
          </p:cNvSpPr>
          <p:nvPr/>
        </p:nvSpPr>
        <p:spPr>
          <a:xfrm>
            <a:off x="12444412" y="21573067"/>
            <a:ext cx="5064655" cy="4360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600"/>
              </a:spcAft>
            </a:pPr>
            <a:r>
              <a:rPr lang="en-US" sz="4000" dirty="0">
                <a:latin typeface="Verdana Regular" charset="0"/>
              </a:rPr>
              <a:t>3</a:t>
            </a:r>
            <a:r>
              <a:rPr lang="en-US" sz="4000" dirty="0" smtClean="0">
                <a:latin typeface="Verdana Regular" charset="0"/>
              </a:rPr>
              <a:t>   Resize 3D Object</a:t>
            </a:r>
          </a:p>
        </p:txBody>
      </p:sp>
      <p:sp>
        <p:nvSpPr>
          <p:cNvPr id="74" name="Shape 99"/>
          <p:cNvSpPr/>
          <p:nvPr/>
        </p:nvSpPr>
        <p:spPr>
          <a:xfrm>
            <a:off x="19723227" y="19502474"/>
            <a:ext cx="644180" cy="63507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99"/>
          <p:cNvSpPr/>
          <p:nvPr/>
        </p:nvSpPr>
        <p:spPr>
          <a:xfrm>
            <a:off x="25386291" y="21191339"/>
            <a:ext cx="644180" cy="63507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99"/>
          <p:cNvSpPr/>
          <p:nvPr/>
        </p:nvSpPr>
        <p:spPr>
          <a:xfrm>
            <a:off x="25363768" y="7213900"/>
            <a:ext cx="644180" cy="63507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054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11953343" y="22891971"/>
            <a:ext cx="9911673" cy="8485928"/>
            <a:chOff x="12292013" y="22688769"/>
            <a:chExt cx="9911673" cy="8485928"/>
          </a:xfrm>
        </p:grpSpPr>
        <p:sp>
          <p:nvSpPr>
            <p:cNvPr id="6" name="Text Placeholder 16"/>
            <p:cNvSpPr txBox="1">
              <a:spLocks/>
            </p:cNvSpPr>
            <p:nvPr/>
          </p:nvSpPr>
          <p:spPr>
            <a:xfrm>
              <a:off x="12292013" y="22688769"/>
              <a:ext cx="9911673" cy="69249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0" indent="0" algn="l" defTabSz="4389120" rtl="0" eaLnBrk="1" latinLnBrk="0" hangingPunct="1">
                <a:lnSpc>
                  <a:spcPct val="90000"/>
                </a:lnSpc>
                <a:spcBef>
                  <a:spcPts val="4800"/>
                </a:spcBef>
                <a:buFontTx/>
                <a:buNone/>
                <a:defRPr sz="4800" kern="1200" cap="all" baseline="0">
                  <a:solidFill>
                    <a:schemeClr val="tx1"/>
                  </a:solidFill>
                  <a:latin typeface="KievitPro-Medium" charset="0"/>
                  <a:ea typeface="+mn-ea"/>
                  <a:cs typeface="+mn-cs"/>
                </a:defRPr>
              </a:lvl1pPr>
              <a:lvl2pPr marL="2194560" indent="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Tx/>
                <a:buNone/>
                <a:defRPr sz="4800" kern="1200" cap="all" baseline="0">
                  <a:solidFill>
                    <a:schemeClr val="tx1"/>
                  </a:solidFill>
                  <a:latin typeface="KievitPro-Medium" charset="0"/>
                  <a:ea typeface="+mn-ea"/>
                  <a:cs typeface="+mn-cs"/>
                </a:defRPr>
              </a:lvl2pPr>
              <a:lvl3pPr marL="4389120" indent="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Tx/>
                <a:buNone/>
                <a:defRPr sz="4800" kern="1200" cap="all" baseline="0">
                  <a:solidFill>
                    <a:schemeClr val="tx1"/>
                  </a:solidFill>
                  <a:latin typeface="KievitPro-Medium" charset="0"/>
                  <a:ea typeface="+mn-ea"/>
                  <a:cs typeface="+mn-cs"/>
                </a:defRPr>
              </a:lvl3pPr>
              <a:lvl4pPr marL="6583680" indent="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Tx/>
                <a:buNone/>
                <a:defRPr sz="4800" kern="1200" cap="all" baseline="0">
                  <a:solidFill>
                    <a:schemeClr val="tx1"/>
                  </a:solidFill>
                  <a:latin typeface="KievitPro-Medium" charset="0"/>
                  <a:ea typeface="+mn-ea"/>
                  <a:cs typeface="+mn-cs"/>
                </a:defRPr>
              </a:lvl4pPr>
              <a:lvl5pPr marL="8778240" indent="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Tx/>
                <a:buNone/>
                <a:defRPr sz="4800" kern="1200" cap="all" baseline="0">
                  <a:solidFill>
                    <a:schemeClr val="tx1"/>
                  </a:solidFill>
                  <a:latin typeface="KievitPro-Medium" charset="0"/>
                  <a:ea typeface="+mn-ea"/>
                  <a:cs typeface="+mn-cs"/>
                </a:defRPr>
              </a:lvl5pPr>
              <a:lvl6pPr marL="12070080" indent="-109728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Char char="•"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264640" indent="-109728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Char char="•"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459200" indent="-109728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Char char="•"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8653760" indent="-109728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Char char="•"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5000" dirty="0" smtClean="0">
                  <a:solidFill>
                    <a:srgbClr val="E05529"/>
                  </a:solidFill>
                  <a:latin typeface="Verdana Regular" charset="0"/>
                </a:rPr>
                <a:t>designing </a:t>
              </a:r>
              <a:r>
                <a:rPr lang="en-US" dirty="0" smtClean="0">
                  <a:solidFill>
                    <a:srgbClr val="E05529"/>
                  </a:solidFill>
                  <a:latin typeface="Verdana Regular" charset="0"/>
                </a:rPr>
                <a:t>explanation</a:t>
              </a:r>
              <a:endParaRPr lang="en-US" dirty="0">
                <a:solidFill>
                  <a:srgbClr val="E05529"/>
                </a:solidFill>
                <a:latin typeface="Verdana Regular" charset="0"/>
              </a:endParaRPr>
            </a:p>
          </p:txBody>
        </p:sp>
        <p:sp>
          <p:nvSpPr>
            <p:cNvPr id="7" name="Text Placeholder 18"/>
            <p:cNvSpPr txBox="1">
              <a:spLocks/>
            </p:cNvSpPr>
            <p:nvPr/>
          </p:nvSpPr>
          <p:spPr>
            <a:xfrm>
              <a:off x="12292014" y="23654690"/>
              <a:ext cx="9911672" cy="752000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0" indent="0" algn="l" defTabSz="4389120" rtl="0" eaLnBrk="1" latinLnBrk="0" hangingPunct="1">
                <a:lnSpc>
                  <a:spcPts val="3360"/>
                </a:lnSpc>
                <a:spcBef>
                  <a:spcPts val="0"/>
                </a:spcBef>
                <a:spcAft>
                  <a:spcPts val="800"/>
                </a:spcAft>
                <a:buFontTx/>
                <a:buNone/>
                <a:defRPr lang="en-US" sz="2800" kern="1200" baseline="0" smtClean="0">
                  <a:solidFill>
                    <a:schemeClr val="tx1"/>
                  </a:solidFill>
                  <a:effectLst/>
                  <a:latin typeface="KievitPro-Regular" charset="0"/>
                  <a:ea typeface="+mn-ea"/>
                  <a:cs typeface="+mn-cs"/>
                </a:defRPr>
              </a:lvl1pPr>
              <a:lvl2pPr marL="2194560" indent="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Tx/>
                <a:buNone/>
                <a:defRPr sz="11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389120" indent="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Tx/>
                <a:buNone/>
                <a:defRPr sz="9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583680" indent="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Tx/>
                <a:buNone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778240" indent="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Tx/>
                <a:buNone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2070080" indent="-109728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Char char="•"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264640" indent="-109728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Char char="•"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459200" indent="-109728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Char char="•"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8653760" indent="-109728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Char char="•"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Aft>
                  <a:spcPts val="0"/>
                </a:spcAft>
              </a:pPr>
              <a:r>
                <a:rPr lang="en-US" sz="3800" dirty="0">
                  <a:latin typeface="Verdana Regular" charset="0"/>
                </a:rPr>
                <a:t>Power of Unity + Experience </a:t>
              </a:r>
              <a:r>
                <a:rPr lang="en-US" sz="3800" dirty="0" smtClean="0">
                  <a:latin typeface="Verdana Regular" charset="0"/>
                </a:rPr>
                <a:t>of VR + C# =</a:t>
              </a:r>
            </a:p>
            <a:p>
              <a:pPr algn="ctr">
                <a:lnSpc>
                  <a:spcPct val="100000"/>
                </a:lnSpc>
                <a:spcAft>
                  <a:spcPts val="2600"/>
                </a:spcAft>
              </a:pPr>
              <a:r>
                <a:rPr lang="en-US" sz="3800" dirty="0" smtClean="0">
                  <a:latin typeface="Verdana Regular" charset="0"/>
                </a:rPr>
                <a:t>An intuitive tool to create complex structures   out of simple gestures and ideas</a:t>
              </a:r>
            </a:p>
            <a:p>
              <a:pPr>
                <a:lnSpc>
                  <a:spcPct val="100000"/>
                </a:lnSpc>
                <a:spcAft>
                  <a:spcPts val="0"/>
                </a:spcAft>
              </a:pPr>
              <a:r>
                <a:rPr lang="en-US" sz="3600" dirty="0" smtClean="0">
                  <a:latin typeface="Verdana Regular" charset="0"/>
                </a:rPr>
                <a:t>1) 3D </a:t>
              </a:r>
              <a:r>
                <a:rPr lang="en-US" sz="3600" dirty="0">
                  <a:latin typeface="Verdana Regular" charset="0"/>
                </a:rPr>
                <a:t>objects can be spawned by selecting from </a:t>
              </a:r>
              <a:endParaRPr lang="en-US" sz="3600" dirty="0" smtClean="0">
                <a:latin typeface="Verdana Regular" charset="0"/>
              </a:endParaRPr>
            </a:p>
            <a:p>
              <a:pPr>
                <a:lnSpc>
                  <a:spcPct val="100000"/>
                </a:lnSpc>
                <a:spcAft>
                  <a:spcPts val="2600"/>
                </a:spcAft>
              </a:pPr>
              <a:r>
                <a:rPr lang="en-US" sz="3600" dirty="0" smtClean="0">
                  <a:latin typeface="Verdana Regular" charset="0"/>
                </a:rPr>
                <a:t>    the </a:t>
              </a:r>
              <a:r>
                <a:rPr lang="en-US" sz="3600" dirty="0">
                  <a:latin typeface="Verdana Regular" charset="0"/>
                </a:rPr>
                <a:t>in-game menu via an HTC Vive controller. </a:t>
              </a:r>
            </a:p>
            <a:p>
              <a:pPr>
                <a:lnSpc>
                  <a:spcPct val="100000"/>
                </a:lnSpc>
                <a:spcAft>
                  <a:spcPts val="0"/>
                </a:spcAft>
              </a:pPr>
              <a:r>
                <a:rPr lang="en-US" sz="3600" dirty="0">
                  <a:latin typeface="Verdana Regular" charset="0"/>
                </a:rPr>
                <a:t>2) Objects can be resized, combined, </a:t>
              </a:r>
              <a:r>
                <a:rPr lang="en-US" sz="3600" dirty="0" smtClean="0">
                  <a:latin typeface="Verdana Regular" charset="0"/>
                </a:rPr>
                <a:t>and   </a:t>
              </a:r>
            </a:p>
            <a:p>
              <a:pPr>
                <a:lnSpc>
                  <a:spcPct val="100000"/>
                </a:lnSpc>
                <a:spcAft>
                  <a:spcPts val="2600"/>
                </a:spcAft>
              </a:pPr>
              <a:r>
                <a:rPr lang="en-US" sz="3600" dirty="0">
                  <a:latin typeface="Verdana Regular" charset="0"/>
                </a:rPr>
                <a:t> </a:t>
              </a:r>
              <a:r>
                <a:rPr lang="en-US" sz="3600" dirty="0" smtClean="0">
                  <a:latin typeface="Verdana Regular" charset="0"/>
                </a:rPr>
                <a:t>   altered </a:t>
              </a:r>
              <a:r>
                <a:rPr lang="en-US" sz="3600" dirty="0">
                  <a:latin typeface="Verdana Regular" charset="0"/>
                </a:rPr>
                <a:t>according to the user’s whim. </a:t>
              </a:r>
            </a:p>
            <a:p>
              <a:pPr>
                <a:lnSpc>
                  <a:spcPct val="100000"/>
                </a:lnSpc>
                <a:spcAft>
                  <a:spcPts val="0"/>
                </a:spcAft>
              </a:pPr>
              <a:r>
                <a:rPr lang="en-US" sz="3600" dirty="0">
                  <a:latin typeface="Verdana Regular" charset="0"/>
                </a:rPr>
                <a:t>3) Curves can also be drawn </a:t>
              </a:r>
              <a:r>
                <a:rPr lang="en-US" sz="3600" dirty="0" smtClean="0">
                  <a:latin typeface="Verdana Regular" charset="0"/>
                </a:rPr>
                <a:t>mathematically, </a:t>
              </a:r>
            </a:p>
            <a:p>
              <a:pPr>
                <a:lnSpc>
                  <a:spcPct val="100000"/>
                </a:lnSpc>
                <a:spcAft>
                  <a:spcPts val="2600"/>
                </a:spcAft>
              </a:pPr>
              <a:r>
                <a:rPr lang="en-US" sz="3600" dirty="0">
                  <a:latin typeface="Verdana Regular" charset="0"/>
                </a:rPr>
                <a:t> </a:t>
              </a:r>
              <a:r>
                <a:rPr lang="en-US" sz="3600" dirty="0" smtClean="0">
                  <a:latin typeface="Verdana Regular" charset="0"/>
                </a:rPr>
                <a:t>   and </a:t>
              </a:r>
              <a:r>
                <a:rPr lang="en-US" sz="3600" dirty="0">
                  <a:latin typeface="Verdana Regular" charset="0"/>
                </a:rPr>
                <a:t>then changed into various 3D structures.</a:t>
              </a:r>
            </a:p>
            <a:p>
              <a:pPr>
                <a:lnSpc>
                  <a:spcPct val="100000"/>
                </a:lnSpc>
                <a:spcAft>
                  <a:spcPts val="0"/>
                </a:spcAft>
              </a:pPr>
              <a:r>
                <a:rPr lang="en-US" sz="3600" dirty="0">
                  <a:latin typeface="Verdana Regular" charset="0"/>
                </a:rPr>
                <a:t>4) Save and load objects and environments </a:t>
              </a:r>
              <a:r>
                <a:rPr lang="en-US" sz="3600" dirty="0" smtClean="0">
                  <a:latin typeface="Verdana Regular" charset="0"/>
                </a:rPr>
                <a:t>to   </a:t>
              </a:r>
            </a:p>
            <a:p>
              <a:pPr>
                <a:lnSpc>
                  <a:spcPct val="100000"/>
                </a:lnSpc>
                <a:spcAft>
                  <a:spcPts val="2600"/>
                </a:spcAft>
              </a:pPr>
              <a:r>
                <a:rPr lang="en-US" sz="3600" dirty="0">
                  <a:latin typeface="Verdana Regular" charset="0"/>
                </a:rPr>
                <a:t> </a:t>
              </a:r>
              <a:r>
                <a:rPr lang="en-US" sz="3600" dirty="0" smtClean="0">
                  <a:latin typeface="Verdana Regular" charset="0"/>
                </a:rPr>
                <a:t>   come </a:t>
              </a:r>
              <a:r>
                <a:rPr lang="en-US" sz="3600" dirty="0">
                  <a:latin typeface="Verdana Regular" charset="0"/>
                </a:rPr>
                <a:t>back to or continually cherish creations.</a:t>
              </a:r>
            </a:p>
          </p:txBody>
        </p:sp>
      </p:grpSp>
      <p:sp>
        <p:nvSpPr>
          <p:cNvPr id="10" name="Text Placeholder 16"/>
          <p:cNvSpPr txBox="1">
            <a:spLocks/>
          </p:cNvSpPr>
          <p:nvPr/>
        </p:nvSpPr>
        <p:spPr>
          <a:xfrm>
            <a:off x="766364" y="15227473"/>
            <a:ext cx="10271657" cy="7478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 smtClean="0">
                <a:solidFill>
                  <a:srgbClr val="FFFFFF"/>
                </a:solidFill>
                <a:latin typeface="Verdana Regular" charset="0"/>
              </a:rPr>
              <a:t>Our Vision</a:t>
            </a:r>
            <a:endParaRPr lang="en-US" sz="5400" dirty="0">
              <a:solidFill>
                <a:srgbClr val="FFFFFF"/>
              </a:solidFill>
              <a:latin typeface="Verdana Regular" charset="0"/>
            </a:endParaRPr>
          </a:p>
        </p:txBody>
      </p:sp>
      <p:sp>
        <p:nvSpPr>
          <p:cNvPr id="11" name="Text Placeholder 18"/>
          <p:cNvSpPr txBox="1">
            <a:spLocks/>
          </p:cNvSpPr>
          <p:nvPr/>
        </p:nvSpPr>
        <p:spPr>
          <a:xfrm>
            <a:off x="1822868" y="6021392"/>
            <a:ext cx="8557274" cy="80893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200" marR="0" indent="-457200" algn="l" defTabSz="4389120" rtl="0" eaLnBrk="1" fontAlgn="auto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charset="0"/>
              <a:buChar char="•"/>
              <a:tabLst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600"/>
              </a:spcAft>
              <a:buNone/>
            </a:pPr>
            <a:r>
              <a:rPr lang="en-US" sz="41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Today’s computer systems utilize many forms of user interfaces that allow users to seamlessly interact with their electronic devices.</a:t>
            </a:r>
          </a:p>
          <a:p>
            <a:pPr marL="0" indent="0">
              <a:lnSpc>
                <a:spcPct val="100000"/>
              </a:lnSpc>
              <a:spcAft>
                <a:spcPts val="2600"/>
              </a:spcAft>
              <a:buNone/>
            </a:pPr>
            <a:r>
              <a:rPr lang="en-US" sz="41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Alternative methods of user input and interfaces are becoming more popular, creating a basis for a new generation of user interfaces </a:t>
            </a:r>
            <a:r>
              <a:rPr lang="en-US" sz="410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for </a:t>
            </a:r>
            <a:r>
              <a:rPr lang="en-US" sz="41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architectural and industrial designing.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2292012" y="3463917"/>
            <a:ext cx="19544200" cy="154267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tx2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r>
              <a:rPr lang="en-US" spc="100" dirty="0" smtClean="0">
                <a:solidFill>
                  <a:srgbClr val="E05529"/>
                </a:solidFill>
                <a:latin typeface="Impact" charset="0"/>
                <a:ea typeface="Impact" charset="0"/>
                <a:cs typeface="Impact" charset="0"/>
              </a:rPr>
              <a:t>Designing In Virtual reality</a:t>
            </a:r>
            <a:endParaRPr lang="en-US" spc="100" dirty="0">
              <a:solidFill>
                <a:srgbClr val="E05529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12292012" y="5300032"/>
            <a:ext cx="19544199" cy="12701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389120" rtl="0" eaLnBrk="1" latinLnBrk="0" hangingPunct="1">
              <a:lnSpc>
                <a:spcPts val="8640"/>
              </a:lnSpc>
              <a:spcBef>
                <a:spcPts val="4800"/>
              </a:spcBef>
              <a:buFont typeface="Arial" panose="020B0604020202020204" pitchFamily="34" charset="0"/>
              <a:buNone/>
              <a:defRPr sz="6600" b="0" i="0" kern="1200" spc="200" baseline="0">
                <a:solidFill>
                  <a:schemeClr val="tx1"/>
                </a:solidFill>
                <a:latin typeface="Rufina-Stencil-Regular"/>
                <a:ea typeface="+mn-ea"/>
                <a:cs typeface="Rufina-Stencil-Regular"/>
              </a:defRPr>
            </a:lvl1pPr>
            <a:lvl2pPr marL="21945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Generative 3D Design in Architecture</a:t>
            </a:r>
            <a:endParaRPr lang="en-US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5" name="Text Placeholder 18"/>
          <p:cNvSpPr txBox="1">
            <a:spLocks/>
          </p:cNvSpPr>
          <p:nvPr/>
        </p:nvSpPr>
        <p:spPr>
          <a:xfrm>
            <a:off x="33590498" y="9998872"/>
            <a:ext cx="8757122" cy="1641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200" marR="0" indent="-457200" algn="l" defTabSz="4389120" rtl="0" eaLnBrk="1" fontAlgn="auto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charset="0"/>
              <a:buChar char="•"/>
              <a:tabLst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600"/>
              </a:spcAft>
              <a:buNone/>
            </a:pPr>
            <a:r>
              <a:rPr lang="en-US" sz="3600" dirty="0" smtClean="0">
                <a:latin typeface="Verdana Regular" charset="0"/>
              </a:rPr>
              <a:t>(Pictured from Left to Right)</a:t>
            </a:r>
          </a:p>
          <a:p>
            <a:pPr marL="0" indent="0" algn="ctr">
              <a:spcAft>
                <a:spcPts val="2600"/>
              </a:spcAft>
              <a:buNone/>
            </a:pPr>
            <a:r>
              <a:rPr lang="en-US" sz="3600" b="1" dirty="0" err="1" smtClean="0">
                <a:latin typeface="Verdana Regular" charset="0"/>
              </a:rPr>
              <a:t>Nabeel</a:t>
            </a:r>
            <a:r>
              <a:rPr lang="en-US" sz="3600" b="1" dirty="0" smtClean="0">
                <a:latin typeface="Verdana Regular" charset="0"/>
              </a:rPr>
              <a:t> </a:t>
            </a:r>
            <a:r>
              <a:rPr lang="en-US" sz="3600" b="1" dirty="0" err="1" smtClean="0">
                <a:latin typeface="Verdana Regular" charset="0"/>
              </a:rPr>
              <a:t>Shariff</a:t>
            </a:r>
            <a:r>
              <a:rPr lang="en-US" sz="3600" b="1" dirty="0" smtClean="0">
                <a:latin typeface="Verdana Regular" charset="0"/>
              </a:rPr>
              <a:t>, Hannah </a:t>
            </a:r>
            <a:r>
              <a:rPr lang="en-US" sz="3600" b="1" dirty="0" err="1" smtClean="0">
                <a:latin typeface="Verdana Regular" charset="0"/>
              </a:rPr>
              <a:t>Solorzano</a:t>
            </a:r>
            <a:r>
              <a:rPr lang="en-US" sz="3600" b="1" dirty="0" smtClean="0">
                <a:latin typeface="Verdana Regular" charset="0"/>
              </a:rPr>
              <a:t>,  Rhea Mae Edwards</a:t>
            </a:r>
            <a:endParaRPr lang="en-US" sz="3600" b="1" dirty="0">
              <a:latin typeface="Verdana Regular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8032266" y="754123"/>
            <a:ext cx="3811058" cy="179060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algn="r" fontAlgn="ctr">
              <a:spcBef>
                <a:spcPts val="0"/>
              </a:spcBef>
            </a:pPr>
            <a:r>
              <a:rPr lang="en-US" sz="5400" spc="520" baseline="0" dirty="0" smtClean="0">
                <a:latin typeface="Impact" charset="0"/>
                <a:ea typeface="Impact" charset="0"/>
                <a:cs typeface="Impact" charset="0"/>
              </a:rPr>
              <a:t>CS61</a:t>
            </a:r>
            <a:endParaRPr lang="en-US" sz="5400" spc="520" baseline="0" dirty="0">
              <a:latin typeface="Impact" charset="0"/>
              <a:ea typeface="Impact" charset="0"/>
              <a:cs typeface="Impact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221088" y="8159627"/>
            <a:ext cx="19615066" cy="12809188"/>
            <a:chOff x="3137350" y="2095175"/>
            <a:chExt cx="4757400" cy="3179314"/>
          </a:xfrm>
        </p:grpSpPr>
        <p:pic>
          <p:nvPicPr>
            <p:cNvPr id="32" name="Shape 92"/>
            <p:cNvPicPr preferRelativeResize="0"/>
            <p:nvPr/>
          </p:nvPicPr>
          <p:blipFill rotWithShape="1">
            <a:blip r:embed="rId3">
              <a:alphaModFix/>
            </a:blip>
            <a:srcRect l="2486" t="3166"/>
            <a:stretch/>
          </p:blipFill>
          <p:spPr>
            <a:xfrm>
              <a:off x="3137350" y="3762927"/>
              <a:ext cx="1523218" cy="1511562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33" name="Shape 93"/>
            <p:cNvPicPr preferRelativeResize="0"/>
            <p:nvPr/>
          </p:nvPicPr>
          <p:blipFill rotWithShape="1">
            <a:blip r:embed="rId4">
              <a:alphaModFix/>
            </a:blip>
            <a:srcRect l="4241" t="4264" r="4149" b="4610"/>
            <a:stretch/>
          </p:blipFill>
          <p:spPr>
            <a:xfrm>
              <a:off x="6371532" y="3756843"/>
              <a:ext cx="1523218" cy="1487566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34" name="Shape 94"/>
            <p:cNvPicPr preferRelativeResize="0"/>
            <p:nvPr/>
          </p:nvPicPr>
          <p:blipFill rotWithShape="1">
            <a:blip r:embed="rId5">
              <a:alphaModFix/>
            </a:blip>
            <a:srcRect l="3147" b="2133"/>
            <a:stretch/>
          </p:blipFill>
          <p:spPr>
            <a:xfrm>
              <a:off x="3137400" y="2095175"/>
              <a:ext cx="1523100" cy="15393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35" name="Shape 95"/>
            <p:cNvPicPr preferRelativeResize="0"/>
            <p:nvPr/>
          </p:nvPicPr>
          <p:blipFill rotWithShape="1">
            <a:blip r:embed="rId6">
              <a:alphaModFix/>
            </a:blip>
            <a:srcRect l="5117" t="1784" r="3341" b="7165"/>
            <a:stretch/>
          </p:blipFill>
          <p:spPr>
            <a:xfrm>
              <a:off x="6371544" y="2103111"/>
              <a:ext cx="1523192" cy="1487257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36" name="Shape 9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2700000">
              <a:off x="4760338" y="2921076"/>
              <a:ext cx="1523224" cy="152322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</p:grpSp>
      <p:sp>
        <p:nvSpPr>
          <p:cNvPr id="57" name="Text Placeholder 18"/>
          <p:cNvSpPr txBox="1">
            <a:spLocks/>
          </p:cNvSpPr>
          <p:nvPr/>
        </p:nvSpPr>
        <p:spPr>
          <a:xfrm>
            <a:off x="12292012" y="7333196"/>
            <a:ext cx="8586788" cy="4360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600"/>
              </a:spcAft>
            </a:pPr>
            <a:r>
              <a:rPr lang="en-US" sz="4000" dirty="0" smtClean="0">
                <a:latin typeface="Verdana Regular" charset="0"/>
              </a:rPr>
              <a:t>1   HTC Vive Headset and Controllers</a:t>
            </a:r>
          </a:p>
        </p:txBody>
      </p:sp>
      <p:sp>
        <p:nvSpPr>
          <p:cNvPr id="58" name="Shape 99"/>
          <p:cNvSpPr/>
          <p:nvPr/>
        </p:nvSpPr>
        <p:spPr>
          <a:xfrm>
            <a:off x="12122322" y="7148946"/>
            <a:ext cx="644180" cy="63507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Shape 105"/>
          <p:cNvPicPr preferRelativeResize="0">
            <a:picLocks noChangeAspect="1"/>
          </p:cNvPicPr>
          <p:nvPr/>
        </p:nvPicPr>
        <p:blipFill rotWithShape="1">
          <a:blip r:embed="rId8">
            <a:alphaModFix/>
          </a:blip>
          <a:srcRect t="7304"/>
          <a:stretch/>
        </p:blipFill>
        <p:spPr>
          <a:xfrm>
            <a:off x="33590498" y="3273417"/>
            <a:ext cx="8883536" cy="6171999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1" name="Shape 104"/>
          <p:cNvPicPr preferRelativeResize="0">
            <a:picLocks noChangeAspect="1"/>
          </p:cNvPicPr>
          <p:nvPr/>
        </p:nvPicPr>
        <p:blipFill rotWithShape="1">
          <a:blip r:embed="rId9">
            <a:alphaModFix/>
          </a:blip>
          <a:srcRect l="1854" r="1574"/>
          <a:stretch/>
        </p:blipFill>
        <p:spPr>
          <a:xfrm>
            <a:off x="33590498" y="25053192"/>
            <a:ext cx="8883536" cy="652983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2" name="Text Placeholder 16"/>
          <p:cNvSpPr txBox="1">
            <a:spLocks/>
          </p:cNvSpPr>
          <p:nvPr/>
        </p:nvSpPr>
        <p:spPr>
          <a:xfrm>
            <a:off x="766468" y="4025136"/>
            <a:ext cx="10271657" cy="1661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5400" dirty="0" smtClean="0">
                <a:solidFill>
                  <a:srgbClr val="FFFFFF"/>
                </a:solidFill>
                <a:latin typeface="Verdana Regular" charset="0"/>
              </a:rPr>
              <a:t>Story behind                           the project</a:t>
            </a:r>
            <a:endParaRPr lang="en-US" sz="5400" dirty="0">
              <a:solidFill>
                <a:srgbClr val="FFFFFF"/>
              </a:solidFill>
              <a:latin typeface="Verdana Regular" charset="0"/>
            </a:endParaRPr>
          </a:p>
        </p:txBody>
      </p:sp>
      <p:sp>
        <p:nvSpPr>
          <p:cNvPr id="63" name="Text Placeholder 18"/>
          <p:cNvSpPr txBox="1">
            <a:spLocks/>
          </p:cNvSpPr>
          <p:nvPr/>
        </p:nvSpPr>
        <p:spPr>
          <a:xfrm>
            <a:off x="33497536" y="12346203"/>
            <a:ext cx="8976498" cy="119725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200" marR="0" indent="-457200" algn="l" defTabSz="4389120" rtl="0" eaLnBrk="1" fontAlgn="auto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charset="0"/>
              <a:buChar char="•"/>
              <a:tabLst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600"/>
              </a:spcAft>
              <a:buNone/>
            </a:pPr>
            <a:r>
              <a:rPr lang="en-US" sz="3600" b="1" u="sng" dirty="0" smtClean="0">
                <a:latin typeface="Verdana Regular" charset="0"/>
              </a:rPr>
              <a:t>Raffaele de </a:t>
            </a:r>
            <a:r>
              <a:rPr lang="en-US" sz="3600" b="1" u="sng" dirty="0" err="1" smtClean="0">
                <a:latin typeface="Verdana Regular" charset="0"/>
              </a:rPr>
              <a:t>Amicis</a:t>
            </a:r>
            <a:endParaRPr lang="en-US" sz="3600" b="1" u="sng" dirty="0" smtClean="0">
              <a:latin typeface="Verdana Regular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3600" dirty="0" smtClean="0">
                <a:latin typeface="Verdana Regular" charset="0"/>
              </a:rPr>
              <a:t>Associate Professor at Oregon State University, School of Electrical Engineering and Computer </a:t>
            </a:r>
            <a:r>
              <a:rPr lang="en-US" sz="3600" dirty="0" smtClean="0">
                <a:latin typeface="Verdana Regular" charset="0"/>
              </a:rPr>
              <a:t>Science </a:t>
            </a:r>
            <a:r>
              <a:rPr lang="en-US" sz="3600" b="1" i="1" dirty="0" smtClean="0">
                <a:latin typeface="Verdana Regular" charset="0"/>
              </a:rPr>
              <a:t>raffaele.deamicis@oregonstate.edu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 sz="3600" b="1" i="1" dirty="0">
              <a:latin typeface="Verdana Regular" charset="0"/>
            </a:endParaRPr>
          </a:p>
          <a:p>
            <a:pPr marL="0" indent="0">
              <a:lnSpc>
                <a:spcPct val="100000"/>
              </a:lnSpc>
              <a:spcAft>
                <a:spcPts val="2600"/>
              </a:spcAft>
              <a:buNone/>
            </a:pPr>
            <a:r>
              <a:rPr lang="en-US" sz="3600" b="1" u="sng" dirty="0" err="1" smtClean="0">
                <a:latin typeface="Verdana Regular" charset="0"/>
              </a:rPr>
              <a:t>Nabeel</a:t>
            </a:r>
            <a:r>
              <a:rPr lang="en-US" sz="3600" b="1" u="sng" dirty="0" smtClean="0">
                <a:latin typeface="Verdana Regular" charset="0"/>
              </a:rPr>
              <a:t> </a:t>
            </a:r>
            <a:r>
              <a:rPr lang="en-US" sz="3600" b="1" u="sng" dirty="0" err="1" smtClean="0">
                <a:latin typeface="Verdana Regular" charset="0"/>
              </a:rPr>
              <a:t>Shariff</a:t>
            </a:r>
            <a:endParaRPr lang="en-US" sz="3600" b="1" u="sng" dirty="0" smtClean="0">
              <a:latin typeface="Verdana Regular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3600" dirty="0" smtClean="0">
                <a:latin typeface="Verdana Regular" charset="0"/>
              </a:rPr>
              <a:t>Computer Science Student focus in Business Entrepreneurship</a:t>
            </a:r>
          </a:p>
          <a:p>
            <a:pPr marL="0" indent="0">
              <a:lnSpc>
                <a:spcPct val="100000"/>
              </a:lnSpc>
              <a:spcAft>
                <a:spcPts val="2600"/>
              </a:spcAft>
              <a:buNone/>
            </a:pPr>
            <a:r>
              <a:rPr lang="en-US" sz="3600" b="1" i="1" dirty="0" smtClean="0">
                <a:latin typeface="Verdana Regular" charset="0"/>
              </a:rPr>
              <a:t>shariffn@oregonstate.edu</a:t>
            </a:r>
          </a:p>
          <a:p>
            <a:pPr marL="0" indent="0">
              <a:lnSpc>
                <a:spcPct val="100000"/>
              </a:lnSpc>
              <a:spcAft>
                <a:spcPts val="2600"/>
              </a:spcAft>
              <a:buNone/>
            </a:pPr>
            <a:r>
              <a:rPr lang="en-US" sz="3600" b="1" u="sng" dirty="0" smtClean="0">
                <a:latin typeface="Verdana Regular" charset="0"/>
              </a:rPr>
              <a:t>Hannah </a:t>
            </a:r>
            <a:r>
              <a:rPr lang="en-US" sz="3600" b="1" u="sng" dirty="0" err="1" smtClean="0">
                <a:latin typeface="Verdana Regular" charset="0"/>
              </a:rPr>
              <a:t>Solorzano</a:t>
            </a:r>
            <a:endParaRPr lang="en-US" sz="3600" b="1" u="sng" dirty="0" smtClean="0">
              <a:latin typeface="Verdana Regular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3600" dirty="0" smtClean="0">
                <a:latin typeface="Verdana Regular" charset="0"/>
              </a:rPr>
              <a:t>Computer Science Student focus in Computer Graphics and Game Simulation</a:t>
            </a:r>
          </a:p>
          <a:p>
            <a:pPr marL="0" indent="0">
              <a:lnSpc>
                <a:spcPct val="100000"/>
              </a:lnSpc>
              <a:spcAft>
                <a:spcPts val="2600"/>
              </a:spcAft>
              <a:buNone/>
            </a:pPr>
            <a:r>
              <a:rPr lang="en-US" sz="3600" b="1" i="1" dirty="0" smtClean="0">
                <a:latin typeface="Verdana Regular" charset="0"/>
              </a:rPr>
              <a:t>solorzah@oregonstate.edu</a:t>
            </a:r>
          </a:p>
          <a:p>
            <a:pPr marL="0" indent="0">
              <a:lnSpc>
                <a:spcPct val="100000"/>
              </a:lnSpc>
              <a:spcAft>
                <a:spcPts val="2600"/>
              </a:spcAft>
              <a:buNone/>
            </a:pPr>
            <a:r>
              <a:rPr lang="en-US" sz="3600" b="1" u="sng" dirty="0" smtClean="0">
                <a:latin typeface="Verdana Regular" charset="0"/>
              </a:rPr>
              <a:t>Rhea Mae Edwards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3600" dirty="0" smtClean="0">
                <a:latin typeface="Verdana Regular" charset="0"/>
              </a:rPr>
              <a:t>Computer Science Student focus in Computer Systems</a:t>
            </a:r>
          </a:p>
          <a:p>
            <a:pPr marL="0" indent="0">
              <a:lnSpc>
                <a:spcPct val="100000"/>
              </a:lnSpc>
              <a:spcAft>
                <a:spcPts val="2600"/>
              </a:spcAft>
              <a:buNone/>
            </a:pPr>
            <a:r>
              <a:rPr lang="en-US" sz="3600" b="1" i="1" dirty="0" smtClean="0">
                <a:latin typeface="Verdana Regular" charset="0"/>
              </a:rPr>
              <a:t>edwardrh@oregonstate.edu</a:t>
            </a:r>
          </a:p>
        </p:txBody>
      </p:sp>
      <p:sp>
        <p:nvSpPr>
          <p:cNvPr id="65" name="Text Placeholder 18"/>
          <p:cNvSpPr txBox="1">
            <a:spLocks/>
          </p:cNvSpPr>
          <p:nvPr/>
        </p:nvSpPr>
        <p:spPr>
          <a:xfrm>
            <a:off x="1822868" y="16388746"/>
            <a:ext cx="8557274" cy="9202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200" marR="0" indent="-457200" algn="l" defTabSz="4389120" rtl="0" eaLnBrk="1" fontAlgn="auto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charset="0"/>
              <a:buChar char="•"/>
              <a:tabLst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600"/>
              </a:spcAft>
              <a:buNone/>
            </a:pPr>
            <a:r>
              <a:rPr lang="en-US" sz="4100" b="1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Goal: </a:t>
            </a:r>
            <a:r>
              <a:rPr lang="en-US" sz="41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To improve the efficiency of the interaction between the user and the program via multiple </a:t>
            </a:r>
            <a:r>
              <a:rPr lang="en-US" sz="410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innovative </a:t>
            </a:r>
            <a:r>
              <a:rPr lang="en-US" sz="41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modalities. </a:t>
            </a:r>
          </a:p>
          <a:p>
            <a:pPr marL="0" indent="0">
              <a:lnSpc>
                <a:spcPct val="100000"/>
              </a:lnSpc>
              <a:spcAft>
                <a:spcPts val="2600"/>
              </a:spcAft>
              <a:buNone/>
            </a:pPr>
            <a:r>
              <a:rPr lang="en-US" sz="41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The team has used the </a:t>
            </a:r>
            <a:r>
              <a:rPr lang="en-US" sz="410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Unity </a:t>
            </a:r>
            <a:r>
              <a:rPr lang="en-US" sz="41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game engine and Steam VR’s virtual reality plugin to develop the program that puts the power of creation in your hands. Literally. </a:t>
            </a:r>
          </a:p>
          <a:p>
            <a:pPr marL="0" indent="0">
              <a:lnSpc>
                <a:spcPct val="100000"/>
              </a:lnSpc>
              <a:spcAft>
                <a:spcPts val="2600"/>
              </a:spcAft>
              <a:buNone/>
            </a:pPr>
            <a:r>
              <a:rPr lang="en-US" sz="41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Simply pick up the HTC Vive controllers and headset to bring your imagination to life!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22700972" y="22891971"/>
            <a:ext cx="9811030" cy="7931930"/>
            <a:chOff x="22463903" y="22688769"/>
            <a:chExt cx="9811030" cy="7931930"/>
          </a:xfrm>
        </p:grpSpPr>
        <p:sp>
          <p:nvSpPr>
            <p:cNvPr id="8" name="Text Placeholder 16"/>
            <p:cNvSpPr txBox="1">
              <a:spLocks/>
            </p:cNvSpPr>
            <p:nvPr/>
          </p:nvSpPr>
          <p:spPr>
            <a:xfrm>
              <a:off x="22463903" y="22688769"/>
              <a:ext cx="9811030" cy="66479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0" indent="0" algn="l" defTabSz="4389120" rtl="0" eaLnBrk="1" latinLnBrk="0" hangingPunct="1">
                <a:lnSpc>
                  <a:spcPct val="90000"/>
                </a:lnSpc>
                <a:spcBef>
                  <a:spcPts val="4800"/>
                </a:spcBef>
                <a:buFontTx/>
                <a:buNone/>
                <a:defRPr sz="4800" kern="1200" cap="all" baseline="0">
                  <a:solidFill>
                    <a:schemeClr val="tx1"/>
                  </a:solidFill>
                  <a:latin typeface="KievitPro-Medium" charset="0"/>
                  <a:ea typeface="+mn-ea"/>
                  <a:cs typeface="+mn-cs"/>
                </a:defRPr>
              </a:lvl1pPr>
              <a:lvl2pPr marL="2194560" indent="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Tx/>
                <a:buNone/>
                <a:defRPr sz="4800" kern="1200" cap="all" baseline="0">
                  <a:solidFill>
                    <a:schemeClr val="tx1"/>
                  </a:solidFill>
                  <a:latin typeface="KievitPro-Medium" charset="0"/>
                  <a:ea typeface="+mn-ea"/>
                  <a:cs typeface="+mn-cs"/>
                </a:defRPr>
              </a:lvl2pPr>
              <a:lvl3pPr marL="4389120" indent="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Tx/>
                <a:buNone/>
                <a:defRPr sz="4800" kern="1200" cap="all" baseline="0">
                  <a:solidFill>
                    <a:schemeClr val="tx1"/>
                  </a:solidFill>
                  <a:latin typeface="KievitPro-Medium" charset="0"/>
                  <a:ea typeface="+mn-ea"/>
                  <a:cs typeface="+mn-cs"/>
                </a:defRPr>
              </a:lvl3pPr>
              <a:lvl4pPr marL="6583680" indent="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Tx/>
                <a:buNone/>
                <a:defRPr sz="4800" kern="1200" cap="all" baseline="0">
                  <a:solidFill>
                    <a:schemeClr val="tx1"/>
                  </a:solidFill>
                  <a:latin typeface="KievitPro-Medium" charset="0"/>
                  <a:ea typeface="+mn-ea"/>
                  <a:cs typeface="+mn-cs"/>
                </a:defRPr>
              </a:lvl4pPr>
              <a:lvl5pPr marL="8778240" indent="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Tx/>
                <a:buNone/>
                <a:defRPr sz="4800" kern="1200" cap="all" baseline="0">
                  <a:solidFill>
                    <a:schemeClr val="tx1"/>
                  </a:solidFill>
                  <a:latin typeface="KievitPro-Medium" charset="0"/>
                  <a:ea typeface="+mn-ea"/>
                  <a:cs typeface="+mn-cs"/>
                </a:defRPr>
              </a:lvl5pPr>
              <a:lvl6pPr marL="12070080" indent="-109728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Char char="•"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264640" indent="-109728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Char char="•"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459200" indent="-109728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Char char="•"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8653760" indent="-109728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Char char="•"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solidFill>
                    <a:srgbClr val="E05529"/>
                  </a:solidFill>
                  <a:latin typeface="Verdana Regular" charset="0"/>
                </a:rPr>
                <a:t>What happened in the end?</a:t>
              </a:r>
              <a:endParaRPr lang="en-US" dirty="0">
                <a:solidFill>
                  <a:srgbClr val="E05529"/>
                </a:solidFill>
                <a:latin typeface="Verdana Regular" charset="0"/>
              </a:endParaRPr>
            </a:p>
          </p:txBody>
        </p:sp>
        <p:sp>
          <p:nvSpPr>
            <p:cNvPr id="9" name="Text Placeholder 18"/>
            <p:cNvSpPr txBox="1">
              <a:spLocks/>
            </p:cNvSpPr>
            <p:nvPr/>
          </p:nvSpPr>
          <p:spPr>
            <a:xfrm>
              <a:off x="22463903" y="23655217"/>
              <a:ext cx="9372194" cy="58477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457200" indent="-457200" algn="l" defTabSz="4389120" rtl="0" eaLnBrk="1" latinLnBrk="0" hangingPunct="1">
                <a:lnSpc>
                  <a:spcPts val="3360"/>
                </a:lnSpc>
                <a:spcBef>
                  <a:spcPts val="0"/>
                </a:spcBef>
                <a:spcAft>
                  <a:spcPts val="800"/>
                </a:spcAft>
                <a:buFont typeface="Arial" charset="0"/>
                <a:buChar char="•"/>
                <a:defRPr lang="en-US" sz="2800" kern="1200" baseline="0" smtClean="0">
                  <a:solidFill>
                    <a:schemeClr val="tx1"/>
                  </a:solidFill>
                  <a:effectLst/>
                  <a:latin typeface="KievitPro-Regular" charset="0"/>
                  <a:ea typeface="+mn-ea"/>
                  <a:cs typeface="+mn-cs"/>
                </a:defRPr>
              </a:lvl1pPr>
              <a:lvl2pPr marL="2194560" indent="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Tx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389120" indent="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Tx/>
                <a:buNone/>
                <a:defRPr sz="9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583680" indent="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Tx/>
                <a:buNone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778240" indent="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Tx/>
                <a:buNone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2070080" indent="-109728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Char char="•"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264640" indent="-109728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Char char="•"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459200" indent="-109728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Char char="•"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8653760" indent="-109728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Char char="•"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Aft>
                  <a:spcPts val="2600"/>
                </a:spcAft>
                <a:buNone/>
              </a:pPr>
              <a:r>
                <a:rPr lang="en-US" sz="3800" dirty="0">
                  <a:latin typeface="Verdana Regular" charset="0"/>
                </a:rPr>
                <a:t>Usable HTC Vive Compatible VR Program</a:t>
              </a:r>
              <a:r>
                <a:rPr lang="en-US" sz="3800" dirty="0" smtClean="0">
                  <a:latin typeface="Verdana Regular" charset="0"/>
                </a:rPr>
                <a:t>!</a:t>
              </a:r>
              <a:endParaRPr lang="en-US" sz="3600" dirty="0">
                <a:latin typeface="Verdana Regular" charset="0"/>
              </a:endParaRPr>
            </a:p>
          </p:txBody>
        </p:sp>
        <p:sp>
          <p:nvSpPr>
            <p:cNvPr id="66" name="Text Placeholder 18"/>
            <p:cNvSpPr txBox="1">
              <a:spLocks/>
            </p:cNvSpPr>
            <p:nvPr/>
          </p:nvSpPr>
          <p:spPr>
            <a:xfrm>
              <a:off x="22463903" y="24634445"/>
              <a:ext cx="9099830" cy="59862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457200" indent="-457200" algn="l" defTabSz="4389120" rtl="0" eaLnBrk="1" latinLnBrk="0" hangingPunct="1">
                <a:lnSpc>
                  <a:spcPts val="3360"/>
                </a:lnSpc>
                <a:spcBef>
                  <a:spcPts val="0"/>
                </a:spcBef>
                <a:spcAft>
                  <a:spcPts val="800"/>
                </a:spcAft>
                <a:buFont typeface="Arial" charset="0"/>
                <a:buChar char="•"/>
                <a:defRPr lang="en-US" sz="2800" kern="1200" baseline="0" smtClean="0">
                  <a:solidFill>
                    <a:schemeClr val="tx1"/>
                  </a:solidFill>
                  <a:effectLst/>
                  <a:latin typeface="KievitPro-Regular" charset="0"/>
                  <a:ea typeface="+mn-ea"/>
                  <a:cs typeface="+mn-cs"/>
                </a:defRPr>
              </a:lvl1pPr>
              <a:lvl2pPr marL="2194560" indent="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Tx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389120" indent="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Tx/>
                <a:buNone/>
                <a:defRPr sz="9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583680" indent="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Tx/>
                <a:buNone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778240" indent="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Tx/>
                <a:buNone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2070080" indent="-109728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Char char="•"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264640" indent="-109728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Char char="•"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459200" indent="-109728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Char char="•"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8653760" indent="-1097280" algn="l" defTabSz="438912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Char char="•"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Aft>
                  <a:spcPts val="2600"/>
                </a:spcAft>
                <a:buNone/>
              </a:pPr>
              <a:r>
                <a:rPr lang="en-US" sz="3600" dirty="0" smtClean="0">
                  <a:latin typeface="Verdana Regular" charset="0"/>
                </a:rPr>
                <a:t>Successes</a:t>
              </a:r>
              <a:r>
                <a:rPr lang="en-US" sz="3600" dirty="0">
                  <a:latin typeface="Verdana Regular" charset="0"/>
                </a:rPr>
                <a:t>:</a:t>
              </a:r>
            </a:p>
            <a:p>
              <a:pPr marL="0" indent="0">
                <a:lnSpc>
                  <a:spcPct val="100000"/>
                </a:lnSpc>
                <a:spcAft>
                  <a:spcPts val="2600"/>
                </a:spcAft>
                <a:buNone/>
              </a:pPr>
              <a:r>
                <a:rPr lang="en-US" sz="3600" dirty="0">
                  <a:latin typeface="Verdana Regular" charset="0"/>
                </a:rPr>
                <a:t>Program meets basic requirements of generating various 3D objects and creation of trajectories with mathematically </a:t>
              </a:r>
              <a:r>
                <a:rPr lang="en-US" sz="3600" dirty="0" smtClean="0">
                  <a:latin typeface="Verdana Regular" charset="0"/>
                </a:rPr>
                <a:t>curves, along </a:t>
              </a:r>
              <a:r>
                <a:rPr lang="en-US" sz="3600" dirty="0">
                  <a:latin typeface="Verdana Regular" charset="0"/>
                </a:rPr>
                <a:t>with save and load functionalities.</a:t>
              </a:r>
            </a:p>
            <a:p>
              <a:pPr marL="0" indent="0">
                <a:lnSpc>
                  <a:spcPct val="100000"/>
                </a:lnSpc>
                <a:spcAft>
                  <a:spcPts val="2600"/>
                </a:spcAft>
                <a:buNone/>
              </a:pPr>
              <a:r>
                <a:rPr lang="en-US" sz="3600" dirty="0">
                  <a:latin typeface="Verdana Regular" charset="0"/>
                </a:rPr>
                <a:t>Limitations:</a:t>
              </a:r>
            </a:p>
            <a:p>
              <a:pPr marL="0" indent="0">
                <a:lnSpc>
                  <a:spcPct val="100000"/>
                </a:lnSpc>
                <a:spcAft>
                  <a:spcPts val="2600"/>
                </a:spcAft>
                <a:buNone/>
              </a:pPr>
              <a:r>
                <a:rPr lang="en-US" sz="3600" dirty="0">
                  <a:latin typeface="Verdana Regular" charset="0"/>
                </a:rPr>
                <a:t>User is unable to free-draw a </a:t>
              </a:r>
              <a:r>
                <a:rPr lang="en-US" sz="3600" dirty="0" smtClean="0">
                  <a:latin typeface="Verdana Regular" charset="0"/>
                </a:rPr>
                <a:t>curve,      within a scene, but this addition is </a:t>
              </a:r>
              <a:r>
                <a:rPr lang="en-US" sz="3600" dirty="0" smtClean="0">
                  <a:latin typeface="Verdana Regular" charset="0"/>
                </a:rPr>
                <a:t>in </a:t>
              </a:r>
              <a:r>
                <a:rPr lang="en-US" sz="3600" dirty="0" smtClean="0">
                  <a:latin typeface="Verdana Regular" charset="0"/>
                </a:rPr>
                <a:t>          the </a:t>
              </a:r>
              <a:r>
                <a:rPr lang="en-US" sz="3600" dirty="0">
                  <a:latin typeface="Verdana Regular" charset="0"/>
                </a:rPr>
                <a:t>works for the future</a:t>
              </a:r>
              <a:r>
                <a:rPr lang="en-US" sz="3600" dirty="0" smtClean="0">
                  <a:latin typeface="Verdana Regular" charset="0"/>
                </a:rPr>
                <a:t>.</a:t>
              </a:r>
              <a:endParaRPr lang="en-US" sz="3600" dirty="0">
                <a:latin typeface="Verdana Regular" charset="0"/>
              </a:endParaRPr>
            </a:p>
          </p:txBody>
        </p:sp>
      </p:grpSp>
      <p:sp>
        <p:nvSpPr>
          <p:cNvPr id="69" name="Text Placeholder 18"/>
          <p:cNvSpPr txBox="1">
            <a:spLocks/>
          </p:cNvSpPr>
          <p:nvPr/>
        </p:nvSpPr>
        <p:spPr>
          <a:xfrm>
            <a:off x="19239771" y="19529740"/>
            <a:ext cx="5648680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Aft>
                <a:spcPts val="2600"/>
              </a:spcAft>
            </a:pPr>
            <a:r>
              <a:rPr lang="en-US" sz="4000" dirty="0" smtClean="0">
                <a:latin typeface="Verdana Regular" charset="0"/>
              </a:rPr>
              <a:t>5   Watch Structure Become [Virtual] Reality!</a:t>
            </a:r>
          </a:p>
        </p:txBody>
      </p:sp>
      <p:sp>
        <p:nvSpPr>
          <p:cNvPr id="70" name="Shape 99"/>
          <p:cNvSpPr/>
          <p:nvPr/>
        </p:nvSpPr>
        <p:spPr>
          <a:xfrm>
            <a:off x="12256955" y="21391750"/>
            <a:ext cx="644180" cy="63507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Text Placeholder 18"/>
          <p:cNvSpPr txBox="1">
            <a:spLocks/>
          </p:cNvSpPr>
          <p:nvPr/>
        </p:nvSpPr>
        <p:spPr>
          <a:xfrm>
            <a:off x="25555828" y="21370145"/>
            <a:ext cx="5081588" cy="4437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600"/>
              </a:spcAft>
            </a:pPr>
            <a:r>
              <a:rPr lang="en-US" sz="4000" dirty="0" smtClean="0">
                <a:latin typeface="Verdana Regular" charset="0"/>
              </a:rPr>
              <a:t>4   Draw Trajectory</a:t>
            </a:r>
          </a:p>
        </p:txBody>
      </p:sp>
      <p:sp>
        <p:nvSpPr>
          <p:cNvPr id="72" name="Text Placeholder 18"/>
          <p:cNvSpPr txBox="1">
            <a:spLocks/>
          </p:cNvSpPr>
          <p:nvPr/>
        </p:nvSpPr>
        <p:spPr>
          <a:xfrm>
            <a:off x="25550384" y="7384920"/>
            <a:ext cx="6522781" cy="4360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600"/>
              </a:spcAft>
            </a:pPr>
            <a:r>
              <a:rPr lang="en-US" sz="4000" dirty="0" smtClean="0">
                <a:latin typeface="Verdana Regular" charset="0"/>
              </a:rPr>
              <a:t>2   Generate 3D Object</a:t>
            </a:r>
          </a:p>
        </p:txBody>
      </p:sp>
      <p:sp>
        <p:nvSpPr>
          <p:cNvPr id="73" name="Text Placeholder 18"/>
          <p:cNvSpPr txBox="1">
            <a:spLocks/>
          </p:cNvSpPr>
          <p:nvPr/>
        </p:nvSpPr>
        <p:spPr>
          <a:xfrm>
            <a:off x="12444412" y="21573067"/>
            <a:ext cx="5064655" cy="4360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600"/>
              </a:spcAft>
            </a:pPr>
            <a:r>
              <a:rPr lang="en-US" sz="4000" dirty="0">
                <a:latin typeface="Verdana Regular" charset="0"/>
              </a:rPr>
              <a:t>3</a:t>
            </a:r>
            <a:r>
              <a:rPr lang="en-US" sz="4000" dirty="0" smtClean="0">
                <a:latin typeface="Verdana Regular" charset="0"/>
              </a:rPr>
              <a:t>   Resize 3D Object</a:t>
            </a:r>
          </a:p>
        </p:txBody>
      </p:sp>
      <p:sp>
        <p:nvSpPr>
          <p:cNvPr id="74" name="Shape 99"/>
          <p:cNvSpPr/>
          <p:nvPr/>
        </p:nvSpPr>
        <p:spPr>
          <a:xfrm>
            <a:off x="19723227" y="19502474"/>
            <a:ext cx="644180" cy="63507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99"/>
          <p:cNvSpPr/>
          <p:nvPr/>
        </p:nvSpPr>
        <p:spPr>
          <a:xfrm>
            <a:off x="25386291" y="21191339"/>
            <a:ext cx="644180" cy="63507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99"/>
          <p:cNvSpPr/>
          <p:nvPr/>
        </p:nvSpPr>
        <p:spPr>
          <a:xfrm>
            <a:off x="25363768" y="7213900"/>
            <a:ext cx="644180" cy="63507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4346063"/>
      </p:ext>
    </p:extLst>
  </p:cSld>
  <p:clrMapOvr>
    <a:masterClrMapping/>
  </p:clrMapOvr>
</p:sld>
</file>

<file path=ppt/theme/theme1.xml><?xml version="1.0" encoding="utf-8"?>
<a:theme xmlns:a="http://schemas.openxmlformats.org/drawingml/2006/main" name="research_poster_template-48x36">
  <a:themeElements>
    <a:clrScheme name="OSU COE">
      <a:dk1>
        <a:sysClr val="windowText" lastClr="000000"/>
      </a:dk1>
      <a:lt1>
        <a:sysClr val="window" lastClr="FFFFFF"/>
      </a:lt1>
      <a:dk2>
        <a:srgbClr val="D63F20"/>
      </a:dk2>
      <a:lt2>
        <a:srgbClr val="B1B2B1"/>
      </a:lt2>
      <a:accent1>
        <a:srgbClr val="7D7819"/>
      </a:accent1>
      <a:accent2>
        <a:srgbClr val="004760"/>
      </a:accent2>
      <a:accent3>
        <a:srgbClr val="EFB31D"/>
      </a:accent3>
      <a:accent4>
        <a:srgbClr val="002F32"/>
      </a:accent4>
      <a:accent5>
        <a:srgbClr val="00747E"/>
      </a:accent5>
      <a:accent6>
        <a:srgbClr val="777877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search_poster_template-48x36" id="{0FFAA6C9-1816-164A-913C-442D436FEA80}" vid="{D21D638B-596F-CB49-840C-9C72AB38A7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817</TotalTime>
  <Words>802</Words>
  <Application>Microsoft Office PowerPoint</Application>
  <PresentationFormat>Custom</PresentationFormat>
  <Paragraphs>96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Georgia</vt:lpstr>
      <vt:lpstr>Impact</vt:lpstr>
      <vt:lpstr>Verdana</vt:lpstr>
      <vt:lpstr>Verdana Regular</vt:lpstr>
      <vt:lpstr>research_poster_template-48x36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Rhea Mae Edwards</cp:lastModifiedBy>
  <cp:revision>69</cp:revision>
  <dcterms:created xsi:type="dcterms:W3CDTF">2017-04-19T21:01:26Z</dcterms:created>
  <dcterms:modified xsi:type="dcterms:W3CDTF">2018-05-07T23:42:39Z</dcterms:modified>
</cp:coreProperties>
</file>