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3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Non-Fraud</c:v>
                </c:pt>
                <c:pt idx="1">
                  <c:v>Fraud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98.33</c:v>
                </c:pt>
                <c:pt idx="1">
                  <c:v>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F-4A36-AEDD-AB6DA92BE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1736-5610-A29B-CF56-A7732D8B3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7CE16-CAEF-71B6-3EBE-FED75BEF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595C-793E-17BD-E28B-8A2B735B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6E5D-8B1E-5683-8A5B-AD127F15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7CBF-C9CC-5A72-87C7-56CFE4CC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36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550C-DFF8-0D5C-C9F3-B0651F5D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F5F8C-4D01-AAFC-73D5-607E8EFE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F197-660F-2E35-F281-A0F74FF7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CE7E-F9C4-01AA-79B0-982CFE5A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34DA-29AF-07A0-4513-62F47349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6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147A2-0EBD-73DF-B339-2FF382C62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0CC64-4006-B56C-6BA3-469748F1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8270A-74CF-8956-87B7-4CF6ECD3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22FB-AA82-7AC9-73D8-8CFB73A9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884E-CAE3-2DFE-4495-5B2D3A27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13B-26C8-0C00-F811-CEF27C63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1AFB-FE66-F49E-7784-AA76CE19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BABE-94FF-B678-E394-B81528D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5F29-8B14-31C2-67D7-400E58C8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034A-AEB4-2330-F219-00C984B6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67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F92A-F4E4-C4A7-F4D4-EE8E08CE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35163-7367-3565-C505-6F51C132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B013-459F-551F-B1D2-36E1605A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8B8-3C50-B63B-CCC5-E07B9267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26491-7B96-5A74-9D56-33786390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12D9-097D-4304-5E46-45B2682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A255-40F2-8852-E00C-138B20460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ED804-D5D9-A521-3967-4C1A583A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8C62-0A2E-DECF-7DCC-5A67B468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E794-F09B-B4C9-9BB4-DAD5DBCA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A5025-A519-0655-7F51-440A7CB2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9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D330-1586-7469-2236-6DAA8DEB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7702-6132-1C7D-EE3C-719780C7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E0E7-EF8B-E3A7-9B15-940D30424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77903-AAF6-0FAA-2121-DAB5AEFD9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06F1-8395-532E-1D24-5324E607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57594-6ED4-5676-1833-CD5CDC2E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13D43-32DE-9981-B0E5-39C33633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BFAC-4696-8C8F-5B35-27FBD858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0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7A8B-5DC8-814D-69F2-FD561D64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8433-F12E-9AAF-5307-BBFC5096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8AAB8-6D73-0880-F423-FCBD06F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2D9AB-B150-FAE9-6D5F-B1A88BDD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FC04-2F34-00D7-3712-295F98C3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51C8-BE7A-5636-DCC8-CADD30AF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A7ACA-763E-4FD0-305C-D7E0BAED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78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106-CA58-A5C7-F85A-7FF3220D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353D-D590-16E1-4098-6A1324DFF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62B04-0D46-10D4-B444-F90A73AD1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0E1F3-6A06-6697-A6A2-A78E4AF5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0DF7-717E-201D-C8FA-D80896A4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E379F-2636-C236-3BCB-4B7B01AD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175C-4955-E864-B3DB-BC717269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8850C-ADFF-AAF2-2149-0E3AB3A76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BEA0E-16CA-6460-AA77-30C7EF73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F3CF-6C1F-7D0D-FE3E-18AAE9D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6A62-6ED7-45B6-9EBA-426F96F6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885B-2390-52F5-D83F-0375571F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BE726-0A92-EF58-381D-7F28489C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01CC-68A3-29B3-34E7-9D5892AF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2DA9-D938-07EC-DB18-13FC45040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F6F4E-592B-4AE7-8EAF-B3F21273B480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72F3-6FF6-27BE-D336-E1A37CCD0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0840-EB42-A9F9-D5B7-F0788380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A236E-54D1-48C7-A8C8-F004250C52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73BBEEF-B456-4A39-B44B-5A53E698A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looking at a triangle with a warning sign&#10;&#10;AI-generated content may be incorrect.">
            <a:extLst>
              <a:ext uri="{FF2B5EF4-FFF2-40B4-BE49-F238E27FC236}">
                <a16:creationId xmlns:a16="http://schemas.microsoft.com/office/drawing/2014/main" id="{6FAA874F-2AC7-185F-F291-04D4A2A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B9B33-E2FE-AA35-5ACC-CABD0DBBB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6478" y="2440649"/>
            <a:ext cx="4658109" cy="1088524"/>
          </a:xfrm>
        </p:spPr>
        <p:txBody>
          <a:bodyPr anchor="t">
            <a:normAutofit/>
          </a:bodyPr>
          <a:lstStyle/>
          <a:p>
            <a:r>
              <a:rPr lang="en-GB" sz="5400" dirty="0"/>
              <a:t>Fraud Detection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143500"/>
            <a:ext cx="6096000" cy="1714500"/>
          </a:xfrm>
          <a:prstGeom prst="rect">
            <a:avLst/>
          </a:prstGeom>
          <a:ln>
            <a:noFill/>
          </a:ln>
          <a:effectLst>
            <a:outerShdw blurRad="342900" dist="127000" dir="2400000" sx="90000" sy="90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B758D-2168-84B8-9FC2-EE1AD7509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75" y="5410486"/>
            <a:ext cx="4658109" cy="887572"/>
          </a:xfrm>
        </p:spPr>
        <p:txBody>
          <a:bodyPr anchor="ctr">
            <a:normAutofit/>
          </a:bodyPr>
          <a:lstStyle/>
          <a:p>
            <a:endParaRPr lang="en-GB" dirty="0"/>
          </a:p>
          <a:p>
            <a:r>
              <a:rPr lang="en-GB" dirty="0"/>
              <a:t>Full Pipeline Overview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61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6494-47AC-8DC6-3236-9E81C37E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5F83-486B-6485-6C26-02D64329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EDA - IIIII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C889-6FC7-F873-EAA4-80427BA8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/>
          </a:bodyPr>
          <a:lstStyle/>
          <a:p>
            <a:r>
              <a:rPr lang="en-GB" sz="2400" dirty="0"/>
              <a:t>Time-based Transaction Analysis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6C4E0F-AFD6-DA61-90D6-24081A0D880E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1151393-69AE-DA03-BDA9-7ACE1DEB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15" y="2232346"/>
            <a:ext cx="6105917" cy="3840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57518-FCC1-1CC8-1734-6EA8AC01355E}"/>
              </a:ext>
            </a:extLst>
          </p:cNvPr>
          <p:cNvSpPr txBox="1"/>
          <p:nvPr/>
        </p:nvSpPr>
        <p:spPr>
          <a:xfrm>
            <a:off x="7443022" y="1842829"/>
            <a:ext cx="383286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14"/>
              </a:spcBef>
              <a:spcAft>
                <a:spcPts val="1210"/>
              </a:spcAft>
              <a:buNone/>
            </a:pPr>
            <a:r>
              <a:rPr lang="en-US" b="0" i="0" dirty="0">
                <a:effectLst/>
                <a:latin typeface="system-ui"/>
              </a:rPr>
              <a:t>Temporal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Hours</a:t>
            </a:r>
            <a:r>
              <a:rPr lang="en-US" b="0" i="0" dirty="0">
                <a:effectLst/>
                <a:latin typeface="system-ui"/>
              </a:rPr>
              <a:t>: Fraud occurs more frequently during standard business hours (9AM-5PM)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ystem-ui"/>
              </a:rPr>
              <a:t>Time Pattern</a:t>
            </a:r>
            <a:r>
              <a:rPr lang="en-US" b="0" i="0" dirty="0">
                <a:effectLst/>
                <a:latin typeface="system-ui"/>
              </a:rPr>
              <a:t>: 85% of fraudulent transactions occur during business hours on weekdays</a:t>
            </a:r>
          </a:p>
        </p:txBody>
      </p:sp>
    </p:spTree>
    <p:extLst>
      <p:ext uri="{BB962C8B-B14F-4D97-AF65-F5344CB8AC3E}">
        <p14:creationId xmlns:p14="http://schemas.microsoft.com/office/powerpoint/2010/main" val="237797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EB46-33AD-EC45-EDBE-8413DDB1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62FA-7B63-25AD-85B8-E1BFE794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Data Preprocessing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37C2-1602-AF62-476F-B4B09D44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1- Data Cleaning</a:t>
            </a:r>
          </a:p>
          <a:p>
            <a:r>
              <a:rPr lang="en-US" sz="2200" b="1" dirty="0"/>
              <a:t>Extracted Country Codes</a:t>
            </a:r>
            <a:r>
              <a:rPr lang="en-US" sz="2200" dirty="0"/>
              <a:t>: From Originator and Beneficiary bank codes</a:t>
            </a:r>
          </a:p>
          <a:p>
            <a:r>
              <a:rPr lang="en-US" sz="2200" b="1" dirty="0"/>
              <a:t>Extracted Transaction Hour</a:t>
            </a:r>
            <a:r>
              <a:rPr lang="en-US" sz="2200" dirty="0"/>
              <a:t>: From time field</a:t>
            </a:r>
          </a:p>
          <a:p>
            <a:r>
              <a:rPr lang="en-US" sz="2200" b="1" dirty="0"/>
              <a:t>Dropped Redundant Fields</a:t>
            </a:r>
            <a:r>
              <a:rPr lang="en-US" sz="2200" dirty="0"/>
              <a:t>: Originator, Beneficiary, raw Date and Time fields</a:t>
            </a:r>
          </a:p>
          <a:p>
            <a:r>
              <a:rPr lang="en-US" sz="2200" b="1" dirty="0"/>
              <a:t>Handled Missing Values</a:t>
            </a:r>
            <a:r>
              <a:rPr lang="en-US" sz="2200" dirty="0"/>
              <a:t>: Confirmed no missing values post-cleaning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200" b="1" dirty="0"/>
              <a:t>2- </a:t>
            </a:r>
            <a:r>
              <a:rPr lang="en-GB" sz="2200" b="1" dirty="0"/>
              <a:t>Feature Engineering</a:t>
            </a:r>
          </a:p>
          <a:p>
            <a:r>
              <a:rPr lang="en-US" sz="2200" b="1" dirty="0"/>
              <a:t>Log Transformation</a:t>
            </a:r>
            <a:r>
              <a:rPr lang="en-US" sz="2200" dirty="0"/>
              <a:t>: Applied to skewed fields (value, </a:t>
            </a:r>
            <a:r>
              <a:rPr lang="en-US" sz="2200" dirty="0" err="1"/>
              <a:t>aggregate_value</a:t>
            </a:r>
            <a:r>
              <a:rPr lang="en-US" sz="2200" dirty="0"/>
              <a:t>, </a:t>
            </a:r>
            <a:r>
              <a:rPr lang="en-US" sz="2200" dirty="0" err="1"/>
              <a:t>aggregate_volume</a:t>
            </a:r>
            <a:r>
              <a:rPr lang="en-US" sz="2200" dirty="0"/>
              <a:t>)</a:t>
            </a:r>
          </a:p>
          <a:p>
            <a:r>
              <a:rPr lang="en-US" sz="2200" b="1" dirty="0"/>
              <a:t>Label Encoding</a:t>
            </a:r>
            <a:r>
              <a:rPr lang="en-US" sz="2200" dirty="0"/>
              <a:t>: Applied to categorical features (</a:t>
            </a:r>
            <a:r>
              <a:rPr lang="en-US" sz="2200" dirty="0" err="1"/>
              <a:t>originator_country</a:t>
            </a:r>
            <a:r>
              <a:rPr lang="en-US" sz="2200" dirty="0"/>
              <a:t>, </a:t>
            </a:r>
            <a:r>
              <a:rPr lang="en-US" sz="2200" dirty="0" err="1"/>
              <a:t>beneficiary_country</a:t>
            </a:r>
            <a:r>
              <a:rPr lang="en-US" sz="2200" dirty="0"/>
              <a:t>, currency,  type)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221863-2B3F-B368-2A4D-9CB9958E534C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8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9E665-C9B3-1CAD-5F7F-BE649E003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5722-CDED-6898-15D9-8CDBAA50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Data Preprocessing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FC95-76BB-8E2F-76FB-40D3B709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800" b="1" dirty="0"/>
              <a:t>3- Outlier Treatment</a:t>
            </a:r>
            <a:endParaRPr lang="en-US" sz="6800" dirty="0"/>
          </a:p>
          <a:p>
            <a:pPr>
              <a:lnSpc>
                <a:spcPct val="120000"/>
              </a:lnSpc>
            </a:pPr>
            <a:r>
              <a:rPr lang="en-US" sz="6800" b="1" dirty="0"/>
              <a:t>IQR Method</a:t>
            </a:r>
            <a:r>
              <a:rPr lang="en-US" sz="6800" dirty="0"/>
              <a:t>: Capped extreme values in log-transformed fields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6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/>
              <a:t>4- Data Scaling</a:t>
            </a:r>
            <a:endParaRPr lang="en-US" sz="6800" dirty="0"/>
          </a:p>
          <a:p>
            <a:pPr>
              <a:lnSpc>
                <a:spcPct val="120000"/>
              </a:lnSpc>
            </a:pPr>
            <a:r>
              <a:rPr lang="en-US" sz="6800" b="1" dirty="0" err="1"/>
              <a:t>StandardScaler</a:t>
            </a:r>
            <a:r>
              <a:rPr lang="en-US" sz="6800" dirty="0"/>
              <a:t>: Used for numerical features to normalize feature distributions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6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6800" b="1" dirty="0"/>
              <a:t>5- Feature Selection</a:t>
            </a:r>
            <a:endParaRPr lang="en-US" sz="6800" dirty="0"/>
          </a:p>
          <a:p>
            <a:pPr algn="just">
              <a:lnSpc>
                <a:spcPct val="120000"/>
              </a:lnSpc>
            </a:pPr>
            <a:r>
              <a:rPr lang="en-US" sz="6800" b="1" dirty="0"/>
              <a:t>ANOVA F-test</a:t>
            </a:r>
            <a:r>
              <a:rPr lang="en-US" sz="6800" dirty="0"/>
              <a:t>: Selected features assesses the statistical significance of each feature by measuring the ratio of between-group variance to within-group variance, indicating how well a feature differentiates between classes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4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b="1" dirty="0"/>
              <a:t>6- </a:t>
            </a:r>
            <a:r>
              <a:rPr lang="en-GB" sz="6800" b="1" dirty="0"/>
              <a:t>Handling Class Imbalance</a:t>
            </a:r>
            <a:endParaRPr lang="en-US" sz="6800" dirty="0"/>
          </a:p>
          <a:p>
            <a:pPr algn="just">
              <a:lnSpc>
                <a:spcPct val="120000"/>
              </a:lnSpc>
            </a:pPr>
            <a:r>
              <a:rPr lang="en-US" sz="6800" b="1" dirty="0"/>
              <a:t>SMOTE</a:t>
            </a:r>
            <a:r>
              <a:rPr lang="en-US" sz="6800" dirty="0"/>
              <a:t> (Synthetic Minority Over-sampling Technique) applied</a:t>
            </a:r>
          </a:p>
          <a:p>
            <a:pPr algn="just">
              <a:lnSpc>
                <a:spcPct val="120000"/>
              </a:lnSpc>
            </a:pPr>
            <a:r>
              <a:rPr lang="en-US" sz="6800" dirty="0"/>
              <a:t>Creates synthetic examples of the minority class</a:t>
            </a:r>
          </a:p>
          <a:p>
            <a:pPr algn="just">
              <a:lnSpc>
                <a:spcPct val="120000"/>
              </a:lnSpc>
            </a:pPr>
            <a:endParaRPr lang="en-US" sz="68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6800" b="1" dirty="0"/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797719-B7D0-C0B5-61C5-239A47EEE798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1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5A822-8915-1F4C-C943-C9761BBD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73C5-532F-5430-37D1-FE30DC86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Data Preprocessing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1524-7A76-E48E-0B8C-6FD42502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273789"/>
            <a:ext cx="9833548" cy="47097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solidFill>
                  <a:schemeClr val="tx2"/>
                </a:solidFill>
              </a:rPr>
              <a:t>Feature Selection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F59729-B32D-3D9B-A842-B2FD24BA892C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02A57F-C796-ED52-17C3-9F112EB8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24" y="2058945"/>
            <a:ext cx="6112204" cy="3924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44036-FC88-B696-E076-CD7F5FA3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804" y="1679531"/>
            <a:ext cx="3424981" cy="44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8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7F773-701B-B20B-81A5-5A3067D4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FC6D-7EC3-F95E-68F4-2C8D7928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Model Training and Evaluation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A4A3-B4B9-9610-9D6F-49AC542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sz="2200" b="1" dirty="0"/>
              <a:t>Models Trained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	- Logistic Regression</a:t>
            </a:r>
            <a:r>
              <a:rPr lang="en-GB" sz="2200" dirty="0"/>
              <a:t>: Baseline linear 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	- Random Forest</a:t>
            </a:r>
            <a:r>
              <a:rPr lang="en-GB" sz="2200" dirty="0"/>
              <a:t>: Ensemble of decision trees with bagging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	- </a:t>
            </a:r>
            <a:r>
              <a:rPr lang="en-GB" sz="2200" b="1" dirty="0" err="1"/>
              <a:t>XGBoost</a:t>
            </a:r>
            <a:r>
              <a:rPr lang="en-GB" sz="2200" dirty="0"/>
              <a:t>: Gradient Boosting with regularization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200" b="1" dirty="0"/>
              <a:t>	- </a:t>
            </a:r>
            <a:r>
              <a:rPr lang="en-GB" sz="2200" b="1" dirty="0" err="1"/>
              <a:t>LightGBM</a:t>
            </a:r>
            <a:r>
              <a:rPr lang="en-GB" sz="2200" dirty="0"/>
              <a:t>: Fast and scalable gradient boosting</a:t>
            </a:r>
          </a:p>
          <a:p>
            <a:endParaRPr lang="en-GB" sz="2600" dirty="0"/>
          </a:p>
          <a:p>
            <a:r>
              <a:rPr lang="en-GB" sz="2200" b="1" dirty="0"/>
              <a:t>Hyperparameter Tuning</a:t>
            </a:r>
          </a:p>
          <a:p>
            <a:pPr marL="0" indent="0">
              <a:buNone/>
            </a:pPr>
            <a:r>
              <a:rPr lang="en-GB" sz="2200" b="1" dirty="0"/>
              <a:t>	- </a:t>
            </a:r>
            <a:r>
              <a:rPr lang="en-GB" sz="2200" b="1" dirty="0" err="1"/>
              <a:t>GridSearchCV</a:t>
            </a:r>
            <a:r>
              <a:rPr lang="en-GB" sz="2200" dirty="0"/>
              <a:t>: Performed for each model using 3-fold cross-validation</a:t>
            </a:r>
          </a:p>
          <a:p>
            <a:pPr marL="0" indent="0">
              <a:buNone/>
            </a:pPr>
            <a:r>
              <a:rPr lang="en-GB" sz="2200" b="1" dirty="0"/>
              <a:t>	- Scoring Metric</a:t>
            </a:r>
            <a:r>
              <a:rPr lang="en-GB" sz="2200" dirty="0"/>
              <a:t>: ROC AUC Score</a:t>
            </a:r>
          </a:p>
          <a:p>
            <a:pPr marL="0" indent="0">
              <a:buNone/>
            </a:pPr>
            <a:br>
              <a:rPr lang="en-GB" sz="7200" dirty="0"/>
            </a:b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D33BC6-8B27-C576-13B4-20643C1421D1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4081-6A9D-F5ED-E318-BBC73120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7D55-E3AE-3698-2EF4-8D66EA6D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Model Training and Evaluation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43CC-6982-E91A-EDD5-5675F600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3"/>
            <a:ext cx="9833548" cy="4721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 b="1" dirty="0"/>
              <a:t>Evaluation Metrics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Accuracy</a:t>
            </a:r>
            <a:r>
              <a:rPr lang="en-GB" sz="1900" dirty="0"/>
              <a:t>: General correctness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Precision</a:t>
            </a:r>
            <a:r>
              <a:rPr lang="en-GB" sz="1900" dirty="0"/>
              <a:t>: Focused on reducing false positives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Recall (Sensitivity)</a:t>
            </a:r>
            <a:r>
              <a:rPr lang="en-GB" sz="1900" dirty="0"/>
              <a:t>: Critical in detecting as many frauds as possible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F1-Score</a:t>
            </a:r>
            <a:r>
              <a:rPr lang="en-GB" sz="1900" dirty="0"/>
              <a:t>: Balance between Precision and Recall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ROC AUC Score</a:t>
            </a:r>
            <a:r>
              <a:rPr lang="en-GB" sz="1900" dirty="0"/>
              <a:t>: Overall model performance; higher the better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Confusion Matrix</a:t>
            </a:r>
            <a:r>
              <a:rPr lang="en-GB" sz="1900" dirty="0"/>
              <a:t>: True Positives (TP), False Positives (FP), 						      True Negatives (TN), False Negatives (FN)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900" b="1" dirty="0"/>
              <a:t>	- Precision-Recall Curve</a:t>
            </a:r>
            <a:r>
              <a:rPr lang="en-GB" sz="1900" dirty="0"/>
              <a:t>: Emphasizes performance on imbalanced data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B1425E-AD00-8148-DC1D-04506B67DE8A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A89D6-3AE8-3952-E3A2-F026214B0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DC1D-49C4-3C80-7071-6E7FA8E0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Model Training and Evaluation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7996-E9F6-6C1E-480B-518ED9B8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3"/>
            <a:ext cx="9833548" cy="47210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Model Comparison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815F18-D310-7BA2-70AD-84E4EEEC9F9F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D883CA0-B86A-EF99-EE77-0AF93AAD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1" y="2193534"/>
            <a:ext cx="5956779" cy="391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F3100-FA60-5378-DA2F-0200554E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74" y="2442312"/>
            <a:ext cx="4351106" cy="27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4BD9-4FF5-3181-2BA9-F4C873B9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FECF-270A-8285-EEDA-E42E9BB2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B136-39E5-3AD9-BFDB-811218C3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3"/>
            <a:ext cx="9833548" cy="4721035"/>
          </a:xfrm>
        </p:spPr>
        <p:txBody>
          <a:bodyPr>
            <a:normAutofit/>
          </a:bodyPr>
          <a:lstStyle/>
          <a:p>
            <a:pPr>
              <a:defRPr sz="2400">
                <a:solidFill>
                  <a:srgbClr val="006600"/>
                </a:solidFill>
              </a:defRPr>
            </a:pPr>
            <a:r>
              <a:rPr lang="en-US" dirty="0"/>
              <a:t>✓ Gradient boosting models outperform other algorithms</a:t>
            </a:r>
          </a:p>
          <a:p>
            <a:pPr>
              <a:defRPr sz="2400">
                <a:solidFill>
                  <a:srgbClr val="006600"/>
                </a:solidFill>
              </a:defRPr>
            </a:pPr>
            <a:r>
              <a:rPr lang="en-US" dirty="0"/>
              <a:t>✓ SMOTE effectively addresses class imbalance challenges</a:t>
            </a:r>
          </a:p>
          <a:p>
            <a:pPr>
              <a:defRPr sz="2400">
                <a:solidFill>
                  <a:srgbClr val="006600"/>
                </a:solidFill>
              </a:defRPr>
            </a:pPr>
            <a:r>
              <a:rPr lang="en-US" dirty="0"/>
              <a:t>✓ Top three features: </a:t>
            </a:r>
            <a:r>
              <a:rPr lang="en-US" dirty="0" err="1"/>
              <a:t>aggregate_value</a:t>
            </a:r>
            <a:r>
              <a:rPr lang="en-US" dirty="0"/>
              <a:t>, </a:t>
            </a:r>
            <a:r>
              <a:rPr lang="en-GB" sz="2400" dirty="0" err="1"/>
              <a:t>aggregate_volume</a:t>
            </a:r>
            <a:r>
              <a:rPr lang="en-GB" sz="2400" dirty="0"/>
              <a:t>, </a:t>
            </a:r>
            <a:r>
              <a:rPr lang="en-US" sz="2400" dirty="0"/>
              <a:t>v</a:t>
            </a:r>
            <a:r>
              <a:rPr lang="en-US" dirty="0"/>
              <a:t>alue</a:t>
            </a:r>
          </a:p>
          <a:p>
            <a:pPr>
              <a:defRPr sz="2400">
                <a:solidFill>
                  <a:srgbClr val="006600"/>
                </a:solidFill>
              </a:defRPr>
            </a:pPr>
            <a:r>
              <a:rPr lang="en-US" dirty="0"/>
              <a:t>✓ Transaction value is a strong indicator of fraud risk</a:t>
            </a:r>
          </a:p>
          <a:p>
            <a:pPr>
              <a:defRPr sz="2400">
                <a:solidFill>
                  <a:srgbClr val="006600"/>
                </a:solidFill>
              </a:defRPr>
            </a:pPr>
            <a:r>
              <a:rPr lang="en-US" dirty="0"/>
              <a:t>✓ Fraud more frequent in certain countries and times</a:t>
            </a:r>
          </a:p>
          <a:p>
            <a:pPr>
              <a:defRPr sz="2400">
                <a:solidFill>
                  <a:srgbClr val="006600"/>
                </a:solidFill>
              </a:defRPr>
            </a:pPr>
            <a:endParaRPr lang="en-US" dirty="0"/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77B5C-27C5-1F69-1C53-6CD2F1A6F5E8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D90464-E7AD-8573-EC92-7766E1F9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0826"/>
              </p:ext>
            </p:extLst>
          </p:nvPr>
        </p:nvGraphicFramePr>
        <p:xfrm>
          <a:off x="1224808" y="4105689"/>
          <a:ext cx="10515600" cy="160973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83492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7401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590786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00063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44931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Model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ROC AUC Score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Precision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Recall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>
                          <a:effectLst/>
                        </a:rPr>
                        <a:t>F1-Score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1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Logistic Regression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0.923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0.87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0.82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0.85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582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Random Forest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925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XGBoost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0.999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1.00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1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LightGBM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0.99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0.98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</a:t>
                      </a:r>
                    </a:p>
                  </a:txBody>
                  <a:tcPr marL="47625" marR="47625" marT="23813" marB="238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20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271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03423-B7E4-5878-832A-F52670A2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508-B842-6E28-061B-606A1265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9822-202E-004F-0C01-478FB7BE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3"/>
            <a:ext cx="9833548" cy="4721035"/>
          </a:xfrm>
        </p:spPr>
        <p:txBody>
          <a:bodyPr>
            <a:normAutofit/>
          </a:bodyPr>
          <a:lstStyle/>
          <a:p>
            <a:r>
              <a:rPr lang="en-GB" sz="1800" b="1" dirty="0" err="1"/>
              <a:t>Streamlit</a:t>
            </a:r>
            <a:r>
              <a:rPr lang="en-GB" sz="1800" b="1" dirty="0"/>
              <a:t> App</a:t>
            </a:r>
          </a:p>
          <a:p>
            <a:pPr marL="0" indent="0">
              <a:buNone/>
            </a:pPr>
            <a:r>
              <a:rPr lang="en-GB" sz="1800" b="1" dirty="0"/>
              <a:t>	- Framework</a:t>
            </a:r>
            <a:r>
              <a:rPr lang="en-GB" sz="1800" dirty="0"/>
              <a:t>: </a:t>
            </a:r>
            <a:r>
              <a:rPr lang="en-GB" sz="1800" dirty="0" err="1"/>
              <a:t>Streamlit</a:t>
            </a:r>
            <a:r>
              <a:rPr lang="en-GB" sz="1800" dirty="0"/>
              <a:t> for frontend interaction</a:t>
            </a:r>
          </a:p>
          <a:p>
            <a:pPr marL="0" indent="0">
              <a:buNone/>
            </a:pPr>
            <a:r>
              <a:rPr lang="en-GB" sz="1800" b="1" dirty="0"/>
              <a:t>	- Backend</a:t>
            </a:r>
            <a:r>
              <a:rPr lang="en-GB" sz="1800" dirty="0"/>
              <a:t>: Model is loaded inside </a:t>
            </a:r>
            <a:r>
              <a:rPr lang="en-GB" sz="1800" dirty="0" err="1"/>
              <a:t>Streamlit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	- User Input</a:t>
            </a:r>
            <a:r>
              <a:rPr lang="en-GB" sz="1800" dirty="0"/>
              <a:t>: Form fields for transaction features</a:t>
            </a:r>
          </a:p>
          <a:p>
            <a:pPr marL="0" indent="0">
              <a:buNone/>
            </a:pPr>
            <a:r>
              <a:rPr lang="en-GB" sz="1800" b="1" dirty="0"/>
              <a:t>	- Output</a:t>
            </a:r>
            <a:r>
              <a:rPr lang="en-GB" sz="1800" dirty="0"/>
              <a:t>: Fraud prediction and fraud probability</a:t>
            </a:r>
          </a:p>
          <a:p>
            <a:pPr>
              <a:lnSpc>
                <a:spcPct val="100000"/>
              </a:lnSpc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A240B9-DB89-1F0D-00C2-BE98A9432BBE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FD0D430-86B3-2A7F-0521-5398961D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9" y="3542016"/>
            <a:ext cx="5323701" cy="2817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9CB0-C573-14A7-DDCF-9186F5C1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90" y="3542015"/>
            <a:ext cx="5420631" cy="274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29C0-D751-038A-8229-45094EC53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3327-0011-06F1-99F8-B8A03083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501757"/>
            <a:ext cx="9833548" cy="1340776"/>
          </a:xfrm>
        </p:spPr>
        <p:txBody>
          <a:bodyPr anchor="b">
            <a:normAutofit/>
          </a:bodyPr>
          <a:lstStyle/>
          <a:p>
            <a:pPr algn="ctr"/>
            <a:r>
              <a:rPr lang="en-GB" sz="6000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575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2B3CC-20B8-105E-FB54-C5CFABFE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Agenda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9333-74A0-034B-3616-84B8DE3B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2021"/>
            <a:ext cx="9833548" cy="41749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GB" sz="2400" dirty="0">
                <a:solidFill>
                  <a:schemeClr val="tx2"/>
                </a:solidFill>
              </a:rPr>
              <a:t>Conceptual Model 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solidFill>
                  <a:schemeClr val="tx2"/>
                </a:solidFill>
              </a:rPr>
              <a:t>Overview </a:t>
            </a:r>
          </a:p>
          <a:p>
            <a:pPr>
              <a:lnSpc>
                <a:spcPct val="160000"/>
              </a:lnSpc>
            </a:pPr>
            <a:r>
              <a:rPr lang="en-GB" sz="2400" dirty="0"/>
              <a:t>Exploratory Data Analysis (EDA)</a:t>
            </a:r>
          </a:p>
          <a:p>
            <a:pPr>
              <a:lnSpc>
                <a:spcPct val="160000"/>
              </a:lnSpc>
            </a:pPr>
            <a:r>
              <a:rPr lang="en-GB" sz="2400" dirty="0"/>
              <a:t>Data Preprocessing</a:t>
            </a:r>
          </a:p>
          <a:p>
            <a:pPr>
              <a:lnSpc>
                <a:spcPct val="160000"/>
              </a:lnSpc>
            </a:pPr>
            <a:r>
              <a:rPr lang="en-GB" sz="2400" dirty="0"/>
              <a:t>Model Training and Evaluation</a:t>
            </a:r>
          </a:p>
          <a:p>
            <a:pPr>
              <a:lnSpc>
                <a:spcPct val="160000"/>
              </a:lnSpc>
            </a:pPr>
            <a:r>
              <a:rPr lang="en-GB" sz="2400" dirty="0"/>
              <a:t>Key Findings and Conclusions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solidFill>
                  <a:schemeClr val="tx2"/>
                </a:solidFill>
              </a:rPr>
              <a:t>Deployment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7BCDB-4234-9A53-268F-83BDAF520002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2B2B-967A-7FDA-C955-2CBA421E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FA35-1888-0228-5754-0DD4D1E4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Conceptual Model</a:t>
            </a:r>
          </a:p>
        </p:txBody>
      </p:sp>
      <p:pic>
        <p:nvPicPr>
          <p:cNvPr id="6" name="Content Placeholder 5" descr="A diagram of exploratory data analysis&#10;&#10;AI-generated content may be incorrect.">
            <a:extLst>
              <a:ext uri="{FF2B5EF4-FFF2-40B4-BE49-F238E27FC236}">
                <a16:creationId xmlns:a16="http://schemas.microsoft.com/office/drawing/2014/main" id="{C23C086F-0211-97CE-E8B7-AFEEAB8B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91" y="1534258"/>
            <a:ext cx="4783494" cy="4466489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24D71E-BCA8-8CC9-A039-024789C2352C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6C28-8136-9335-A161-D81F374D7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1EE4-01B3-8D7D-7824-E610E05A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Overview -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45D3-8A37-F26B-6BB9-7C848796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2021"/>
            <a:ext cx="9833548" cy="47097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400" dirty="0"/>
              <a:t>Fraud detection is a critical aspect of the financial ecosystem to minimize financial losses. </a:t>
            </a:r>
          </a:p>
          <a:p>
            <a:pPr>
              <a:lnSpc>
                <a:spcPct val="160000"/>
              </a:lnSpc>
            </a:pPr>
            <a:r>
              <a:rPr lang="en-US" sz="3400" dirty="0"/>
              <a:t>This project presents a machine learning pipeline to detect fraudulent transactions with high precision and recall, tailored for highly imbalanced datasets.</a:t>
            </a:r>
          </a:p>
          <a:p>
            <a:pPr>
              <a:lnSpc>
                <a:spcPct val="160000"/>
              </a:lnSpc>
            </a:pPr>
            <a:endParaRPr lang="en-US" sz="2000" dirty="0"/>
          </a:p>
          <a:p>
            <a:r>
              <a:rPr lang="en-US" sz="2500" dirty="0"/>
              <a:t>The dataset contains </a:t>
            </a:r>
            <a:r>
              <a:rPr lang="en-US" sz="2500" b="1" dirty="0"/>
              <a:t>99,615</a:t>
            </a:r>
            <a:r>
              <a:rPr lang="en-US" sz="2500" dirty="0"/>
              <a:t> transactions with the following attributes:</a:t>
            </a:r>
          </a:p>
          <a:p>
            <a:pPr marL="0" indent="0">
              <a:buNone/>
            </a:pPr>
            <a:r>
              <a:rPr lang="en-US" sz="2500" b="1" dirty="0"/>
              <a:t>	- Originator</a:t>
            </a:r>
            <a:r>
              <a:rPr lang="en-US" sz="2500" dirty="0"/>
              <a:t>: Sender bank code</a:t>
            </a:r>
          </a:p>
          <a:p>
            <a:pPr marL="0" indent="0">
              <a:buNone/>
            </a:pPr>
            <a:r>
              <a:rPr lang="en-US" sz="2500" b="1" dirty="0"/>
              <a:t>	- Beneficiary</a:t>
            </a:r>
            <a:r>
              <a:rPr lang="en-US" sz="2500" dirty="0"/>
              <a:t>: Receiver bank code</a:t>
            </a:r>
          </a:p>
          <a:p>
            <a:pPr marL="0" indent="0">
              <a:buNone/>
            </a:pPr>
            <a:r>
              <a:rPr lang="en-US" sz="2500" b="1" dirty="0"/>
              <a:t>	- Date and Time</a:t>
            </a:r>
            <a:r>
              <a:rPr lang="en-US" sz="2500" dirty="0"/>
              <a:t>: When the transaction occurred</a:t>
            </a:r>
          </a:p>
          <a:p>
            <a:pPr marL="0" indent="0">
              <a:buNone/>
            </a:pPr>
            <a:r>
              <a:rPr lang="en-US" sz="2500" b="1" dirty="0"/>
              <a:t>	- Type</a:t>
            </a:r>
            <a:r>
              <a:rPr lang="en-US" sz="2500" dirty="0"/>
              <a:t>: Transaction type (e.g., MT103, MT202)</a:t>
            </a:r>
          </a:p>
          <a:p>
            <a:pPr marL="0" indent="0">
              <a:buNone/>
            </a:pPr>
            <a:r>
              <a:rPr lang="en-US" sz="2500" b="1" dirty="0"/>
              <a:t>	- Currency</a:t>
            </a:r>
            <a:r>
              <a:rPr lang="en-US" sz="2500" dirty="0"/>
              <a:t>: Currency type (all values normalized to USD)</a:t>
            </a:r>
          </a:p>
          <a:p>
            <a:pPr marL="0" indent="0">
              <a:buNone/>
            </a:pPr>
            <a:r>
              <a:rPr lang="en-US" sz="2500" b="1" dirty="0"/>
              <a:t>	- Value</a:t>
            </a:r>
            <a:r>
              <a:rPr lang="en-US" sz="2500" dirty="0"/>
              <a:t>: Transaction amount</a:t>
            </a:r>
          </a:p>
          <a:p>
            <a:pPr marL="0" indent="0">
              <a:buNone/>
            </a:pPr>
            <a:r>
              <a:rPr lang="en-US" sz="2500" b="1" dirty="0"/>
              <a:t>	- Aggregate Value</a:t>
            </a:r>
            <a:r>
              <a:rPr lang="en-US" sz="2500" dirty="0"/>
              <a:t>: Sum of transactions</a:t>
            </a:r>
          </a:p>
          <a:p>
            <a:pPr marL="0" indent="0">
              <a:buNone/>
            </a:pPr>
            <a:r>
              <a:rPr lang="en-US" sz="2500" b="1" dirty="0"/>
              <a:t>	- Aggregate Volume</a:t>
            </a:r>
            <a:r>
              <a:rPr lang="en-US" sz="2500" dirty="0"/>
              <a:t>: Number of transactions</a:t>
            </a:r>
          </a:p>
          <a:p>
            <a:pPr marL="0" indent="0">
              <a:buNone/>
            </a:pPr>
            <a:r>
              <a:rPr lang="en-US" sz="2500" b="1" dirty="0"/>
              <a:t>	- Flag</a:t>
            </a:r>
            <a:r>
              <a:rPr lang="en-US" sz="2500" dirty="0"/>
              <a:t>: Fraud label (0: Normal, 1: Fraudulent)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The dataset is highly imbalanced, with less than 2% fraud transactions</a:t>
            </a:r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732DE-A4A9-4B57-EB74-29C96486C612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D217-48AE-D5DE-37D6-1A05D9F76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5A3-FD0B-17DB-9379-1094ED61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Overview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F877-C372-2BF2-74C4-B21F3AFA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2021"/>
            <a:ext cx="9833548" cy="47097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400" dirty="0"/>
              <a:t>Fraud vs Non-Fraud Distribution</a:t>
            </a:r>
            <a:endParaRPr lang="en-US" sz="24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D28EC-3FFF-752E-221B-9DE94E773554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D8E508-8C95-16A7-2CD3-E6026E54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4224"/>
              </p:ext>
            </p:extLst>
          </p:nvPr>
        </p:nvGraphicFramePr>
        <p:xfrm>
          <a:off x="3195457" y="2558268"/>
          <a:ext cx="5799762" cy="3272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8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6639-C013-4F94-B49E-AEED56FC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2DBE-B706-1393-DDB1-D7BE791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923D-2C11-EB8A-D4A9-8214F9C3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Dataset: 99,615 transactions 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~1.67% fraud transactions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Transaction Value highly skewed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Temporal fraud patterns (late hours)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Country-specific fraud trends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MT103 dominant message type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E0A44E-D90D-5569-E4B3-B380EAAEA889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66163-3C94-D5D6-F9ED-D040FF0AB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8237-FD03-EC14-42A8-3B839F47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EDA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3C93-67AC-A203-56A3-E7E2C6EE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T</a:t>
            </a:r>
            <a:r>
              <a:rPr lang="en-GB" dirty="0"/>
              <a:t>ransaction Value Distribution</a:t>
            </a:r>
            <a:endParaRPr lang="en-GB" sz="2400" dirty="0"/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BE51A5-7B8D-05DC-1CFD-8D4F7CAFAADA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364970-07CD-A8EA-BCAF-991F12A3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0" y="2696544"/>
            <a:ext cx="4972090" cy="3154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B57BB-883C-E01E-81DC-40791185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99" y="2508261"/>
            <a:ext cx="5127407" cy="33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C8D58-5759-B929-27C6-12652B9A0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A1AF-CFE6-1462-40DC-4E07B7C3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EDA - III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E7D196-B3ED-9D93-8749-3D7B40F13FAE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2588D3-3F78-7F06-E4E6-1CD7A015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53" y="2461473"/>
            <a:ext cx="6041204" cy="326644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23312D-794D-39DA-20F8-FB0030888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53785"/>
              </p:ext>
            </p:extLst>
          </p:nvPr>
        </p:nvGraphicFramePr>
        <p:xfrm>
          <a:off x="6890715" y="1570923"/>
          <a:ext cx="4349218" cy="5047540"/>
        </p:xfrm>
        <a:graphic>
          <a:graphicData uri="http://schemas.openxmlformats.org/drawingml/2006/table">
            <a:tbl>
              <a:tblPr/>
              <a:tblGrid>
                <a:gridCol w="2174609">
                  <a:extLst>
                    <a:ext uri="{9D8B030D-6E8A-4147-A177-3AD203B41FA5}">
                      <a16:colId xmlns:a16="http://schemas.microsoft.com/office/drawing/2014/main" val="1898527759"/>
                    </a:ext>
                  </a:extLst>
                </a:gridCol>
                <a:gridCol w="2174609">
                  <a:extLst>
                    <a:ext uri="{9D8B030D-6E8A-4147-A177-3AD203B41FA5}">
                      <a16:colId xmlns:a16="http://schemas.microsoft.com/office/drawing/2014/main" val="4246026191"/>
                    </a:ext>
                  </a:extLst>
                </a:gridCol>
              </a:tblGrid>
              <a:tr h="245623">
                <a:tc>
                  <a:txBody>
                    <a:bodyPr/>
                    <a:lstStyle/>
                    <a:p>
                      <a:pPr fontAlgn="ctr"/>
                      <a:r>
                        <a:rPr lang="en-GB" sz="1200" b="1" dirty="0">
                          <a:effectLst/>
                        </a:rPr>
                        <a:t>Fraud Flag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200" b="1" dirty="0">
                          <a:effectLst/>
                        </a:rPr>
                        <a:t>Interpretation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81689"/>
                  </a:ext>
                </a:extLst>
              </a:tr>
              <a:tr h="1708558">
                <a:tc>
                  <a:txBody>
                    <a:bodyPr/>
                    <a:lstStyle/>
                    <a:p>
                      <a:pPr fontAlgn="ctr"/>
                      <a:r>
                        <a:rPr lang="en-GB" sz="1200" dirty="0">
                          <a:effectLst/>
                        </a:rPr>
                        <a:t>0 (Non-Fraud)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- Median </a:t>
                      </a:r>
                      <a:r>
                        <a:rPr lang="en-US" sz="1200" dirty="0" err="1">
                          <a:effectLst/>
                        </a:rPr>
                        <a:t>aggregate_value</a:t>
                      </a:r>
                      <a:r>
                        <a:rPr lang="en-US" sz="1200" dirty="0">
                          <a:effectLst/>
                        </a:rPr>
                        <a:t> is around 10^1 (~10)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Most values are between 10^0 (~1) and 10^1 (~10), with some large outliers up to 10^2 (100)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Also some very small values down near 10^-4 (0.0001)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949802"/>
                  </a:ext>
                </a:extLst>
              </a:tr>
              <a:tr h="2074291">
                <a:tc>
                  <a:txBody>
                    <a:bodyPr/>
                    <a:lstStyle/>
                    <a:p>
                      <a:pPr fontAlgn="ctr"/>
                      <a:r>
                        <a:rPr lang="en-GB" sz="1200">
                          <a:effectLst/>
                        </a:rPr>
                        <a:t>1 (Fraud)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- Median </a:t>
                      </a:r>
                      <a:r>
                        <a:rPr lang="en-US" sz="1200" dirty="0" err="1">
                          <a:effectLst/>
                        </a:rPr>
                        <a:t>aggregate_value</a:t>
                      </a:r>
                      <a:r>
                        <a:rPr lang="en-US" sz="1200" dirty="0">
                          <a:effectLst/>
                        </a:rPr>
                        <a:t> is higher, around 10^1.5 (~31.6).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Distribution moved upwards: the bulk of fraud transactions have </a:t>
                      </a:r>
                      <a:r>
                        <a:rPr lang="en-US" sz="1200" b="1" dirty="0">
                          <a:effectLst/>
                        </a:rPr>
                        <a:t>higher aggregate values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Outliers also reach above 10^2 (&gt;100)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- Fraud transactions tend to involve </a:t>
                      </a:r>
                      <a:r>
                        <a:rPr lang="en-US" sz="1200" b="1" dirty="0">
                          <a:effectLst/>
                        </a:rPr>
                        <a:t>larger amounts</a:t>
                      </a:r>
                      <a:endParaRPr lang="en-US" sz="1200" dirty="0">
                        <a:effectLst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77996"/>
                  </a:ext>
                </a:extLst>
              </a:tr>
              <a:tr h="977089">
                <a:tc>
                  <a:txBody>
                    <a:bodyPr/>
                    <a:lstStyle/>
                    <a:p>
                      <a:pPr fontAlgn="ctr"/>
                      <a:r>
                        <a:rPr lang="en-GB" sz="1200">
                          <a:effectLst/>
                        </a:rPr>
                        <a:t>Summary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1- Fraud transactions have a higher median aggregate value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2- More high-value outliers exist among frauds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224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D0233A-7764-DBC1-E2C6-3E4E9E5CF9AC}"/>
              </a:ext>
            </a:extLst>
          </p:cNvPr>
          <p:cNvSpPr txBox="1"/>
          <p:nvPr/>
        </p:nvSpPr>
        <p:spPr>
          <a:xfrm>
            <a:off x="952067" y="1570923"/>
            <a:ext cx="58288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Aggregate Value Analysis by  Fraud Flag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2216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637A0-254F-5A2B-D8B0-AA4FD95E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AB81-50CB-DF2A-45EA-5D5544E3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36241"/>
            <a:ext cx="9833548" cy="719191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EDA - IIII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7727-7135-C665-21B9-A47F6840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4" y="1570924"/>
            <a:ext cx="9833548" cy="4709738"/>
          </a:xfrm>
        </p:spPr>
        <p:txBody>
          <a:bodyPr>
            <a:normAutofit/>
          </a:bodyPr>
          <a:lstStyle/>
          <a:p>
            <a:r>
              <a:rPr lang="en-US" sz="2400" dirty="0"/>
              <a:t>Country-Wise Transaction and Fraud Analysis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/>
          </a:p>
          <a:p>
            <a:pPr marL="0" indent="0">
              <a:lnSpc>
                <a:spcPct val="16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CBCEF-75BC-50AB-EF64-4D402F2454CD}"/>
              </a:ext>
            </a:extLst>
          </p:cNvPr>
          <p:cNvCxnSpPr>
            <a:cxnSpLocks/>
          </p:cNvCxnSpPr>
          <p:nvPr/>
        </p:nvCxnSpPr>
        <p:spPr>
          <a:xfrm flipV="1">
            <a:off x="1224808" y="1243990"/>
            <a:ext cx="9905353" cy="29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7C22034-C50E-D6CE-79D8-0067025D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8" y="2155588"/>
            <a:ext cx="5138122" cy="4125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F3068-D4EA-FB1C-CE8D-62FD42762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70" y="2245540"/>
            <a:ext cx="5612549" cy="24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3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878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system-ui</vt:lpstr>
      <vt:lpstr>Office Theme</vt:lpstr>
      <vt:lpstr>Fraud Detection</vt:lpstr>
      <vt:lpstr>Agenda</vt:lpstr>
      <vt:lpstr>Conceptual Model</vt:lpstr>
      <vt:lpstr>Overview - I </vt:lpstr>
      <vt:lpstr>Overview - II</vt:lpstr>
      <vt:lpstr>Exploratory Data Analysis (EDA)</vt:lpstr>
      <vt:lpstr>EDA - II</vt:lpstr>
      <vt:lpstr>EDA - III</vt:lpstr>
      <vt:lpstr>EDA - IIII</vt:lpstr>
      <vt:lpstr>EDA - IIIII</vt:lpstr>
      <vt:lpstr>Data Preprocessing - I</vt:lpstr>
      <vt:lpstr>Data Preprocessing - II</vt:lpstr>
      <vt:lpstr>Data Preprocessing - III</vt:lpstr>
      <vt:lpstr>Model Training and Evaluation - I</vt:lpstr>
      <vt:lpstr>Model Training and Evaluation - II</vt:lpstr>
      <vt:lpstr>Model Training and Evaluation - III</vt:lpstr>
      <vt:lpstr>Key Findings </vt:lpstr>
      <vt:lpstr>Deployment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 Soltani</dc:creator>
  <cp:lastModifiedBy>Hamidreza Soltani</cp:lastModifiedBy>
  <cp:revision>39</cp:revision>
  <dcterms:created xsi:type="dcterms:W3CDTF">2025-06-06T13:23:54Z</dcterms:created>
  <dcterms:modified xsi:type="dcterms:W3CDTF">2025-06-06T17:33:58Z</dcterms:modified>
</cp:coreProperties>
</file>