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Cormorant Garamond Bold" charset="1" panose="00000800000000000000"/>
      <p:regular r:id="rId39"/>
    </p:embeddedFont>
    <p:embeddedFont>
      <p:font typeface="Quicksand" charset="1" panose="00000000000000000000"/>
      <p:regular r:id="rId40"/>
    </p:embeddedFont>
    <p:embeddedFont>
      <p:font typeface="Open Sans Bold" charset="1" panose="00000000000000000000"/>
      <p:regular r:id="rId41"/>
    </p:embeddedFont>
    <p:embeddedFont>
      <p:font typeface="Open Sans" charset="1" panose="000000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917305" y="990600"/>
            <a:ext cx="8114971" cy="0"/>
          </a:xfrm>
          <a:prstGeom prst="line">
            <a:avLst/>
          </a:prstGeom>
          <a:ln cap="flat" w="28575">
            <a:solidFill>
              <a:srgbClr val="0F4662"/>
            </a:solidFill>
            <a:prstDash val="solid"/>
            <a:headEnd type="none" len="sm" w="sm"/>
            <a:tailEnd type="none" len="sm" w="sm"/>
          </a:ln>
        </p:spPr>
      </p:sp>
      <p:sp>
        <p:nvSpPr>
          <p:cNvPr name="AutoShape 3" id="3"/>
          <p:cNvSpPr/>
          <p:nvPr/>
        </p:nvSpPr>
        <p:spPr>
          <a:xfrm>
            <a:off x="1028700" y="9272588"/>
            <a:ext cx="8114971" cy="0"/>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255322" y="183137"/>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sp>
        <p:nvSpPr>
          <p:cNvPr name="TextBox 5" id="5"/>
          <p:cNvSpPr txBox="true"/>
          <p:nvPr/>
        </p:nvSpPr>
        <p:spPr>
          <a:xfrm rot="0">
            <a:off x="992074" y="1801521"/>
            <a:ext cx="16229942" cy="1377949"/>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0F4662"/>
                </a:solidFill>
                <a:latin typeface="Cormorant Garamond Bold"/>
              </a:rPr>
              <a:t>BÁO CÁO ĐỒ ÁN</a:t>
            </a:r>
          </a:p>
        </p:txBody>
      </p:sp>
      <p:sp>
        <p:nvSpPr>
          <p:cNvPr name="TextBox 6" id="6"/>
          <p:cNvSpPr txBox="true"/>
          <p:nvPr/>
        </p:nvSpPr>
        <p:spPr>
          <a:xfrm rot="0">
            <a:off x="2392621" y="3071968"/>
            <a:ext cx="13532228" cy="1704619"/>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rPr>
              <a:t>Sentiment Analysis - Hope Detection with BERTology Models and Data Augmentation</a:t>
            </a:r>
          </a:p>
        </p:txBody>
      </p:sp>
      <p:sp>
        <p:nvSpPr>
          <p:cNvPr name="TextBox 7" id="7"/>
          <p:cNvSpPr txBox="true"/>
          <p:nvPr/>
        </p:nvSpPr>
        <p:spPr>
          <a:xfrm rot="0">
            <a:off x="5423057" y="4967087"/>
            <a:ext cx="6988496" cy="860425"/>
          </a:xfrm>
          <a:prstGeom prst="rect">
            <a:avLst/>
          </a:prstGeom>
        </p:spPr>
        <p:txBody>
          <a:bodyPr anchor="t" rtlCol="false" tIns="0" lIns="0" bIns="0" rIns="0">
            <a:spAutoFit/>
          </a:bodyPr>
          <a:lstStyle/>
          <a:p>
            <a:pPr algn="ctr">
              <a:lnSpc>
                <a:spcPts val="3499"/>
              </a:lnSpc>
            </a:pPr>
            <a:r>
              <a:rPr lang="en-US" sz="2499">
                <a:solidFill>
                  <a:srgbClr val="0F4662"/>
                </a:solidFill>
                <a:latin typeface="Quicksand"/>
              </a:rPr>
              <a:t>GVLT: Nguyễn Trọng Chỉnh</a:t>
            </a:r>
          </a:p>
          <a:p>
            <a:pPr algn="ctr" marL="0" indent="0" lvl="0">
              <a:lnSpc>
                <a:spcPts val="3499"/>
              </a:lnSpc>
              <a:spcBef>
                <a:spcPct val="0"/>
              </a:spcBef>
            </a:pPr>
            <a:r>
              <a:rPr lang="en-US" sz="2499">
                <a:solidFill>
                  <a:srgbClr val="0F4662"/>
                </a:solidFill>
                <a:latin typeface="Quicksand"/>
              </a:rPr>
              <a:t>GHTH: Đặng Văn Thìn, Nguyễn Đức Vũ</a:t>
            </a:r>
          </a:p>
        </p:txBody>
      </p:sp>
      <p:sp>
        <p:nvSpPr>
          <p:cNvPr name="TextBox 8" id="8"/>
          <p:cNvSpPr txBox="true"/>
          <p:nvPr/>
        </p:nvSpPr>
        <p:spPr>
          <a:xfrm rot="0">
            <a:off x="5941184" y="7920498"/>
            <a:ext cx="3436530" cy="4222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F4662"/>
                </a:solidFill>
                <a:latin typeface="Quicksand"/>
              </a:rPr>
              <a:t>Đồng Minh Quân</a:t>
            </a:r>
          </a:p>
        </p:txBody>
      </p:sp>
      <p:sp>
        <p:nvSpPr>
          <p:cNvPr name="TextBox 9" id="9"/>
          <p:cNvSpPr txBox="true"/>
          <p:nvPr/>
        </p:nvSpPr>
        <p:spPr>
          <a:xfrm rot="0">
            <a:off x="10026508" y="7920498"/>
            <a:ext cx="1487437" cy="422275"/>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0F4662"/>
                </a:solidFill>
                <a:latin typeface="Quicksand"/>
              </a:rPr>
              <a:t>22521176</a:t>
            </a:r>
          </a:p>
        </p:txBody>
      </p:sp>
      <p:sp>
        <p:nvSpPr>
          <p:cNvPr name="TextBox 10" id="10"/>
          <p:cNvSpPr txBox="true"/>
          <p:nvPr/>
        </p:nvSpPr>
        <p:spPr>
          <a:xfrm rot="0">
            <a:off x="5369727" y="1198574"/>
            <a:ext cx="757801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rPr>
              <a:t>CS221.O22 - Xử lý ngôn ngữ tự nhiên</a:t>
            </a:r>
          </a:p>
        </p:txBody>
      </p:sp>
      <p:sp>
        <p:nvSpPr>
          <p:cNvPr name="TextBox 11" id="11"/>
          <p:cNvSpPr txBox="true"/>
          <p:nvPr/>
        </p:nvSpPr>
        <p:spPr>
          <a:xfrm rot="0">
            <a:off x="5941184" y="7041342"/>
            <a:ext cx="3436530" cy="4222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F4662"/>
                </a:solidFill>
                <a:latin typeface="Quicksand"/>
              </a:rPr>
              <a:t>Nguyễn Minh Sơn</a:t>
            </a:r>
          </a:p>
        </p:txBody>
      </p:sp>
      <p:sp>
        <p:nvSpPr>
          <p:cNvPr name="TextBox 12" id="12"/>
          <p:cNvSpPr txBox="true"/>
          <p:nvPr/>
        </p:nvSpPr>
        <p:spPr>
          <a:xfrm rot="0">
            <a:off x="5941184" y="6171695"/>
            <a:ext cx="3141770" cy="4222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F4662"/>
                </a:solidFill>
                <a:latin typeface="Quicksand"/>
              </a:rPr>
              <a:t>Bùi Hồng Sơn</a:t>
            </a:r>
          </a:p>
        </p:txBody>
      </p:sp>
      <p:sp>
        <p:nvSpPr>
          <p:cNvPr name="TextBox 13" id="13"/>
          <p:cNvSpPr txBox="true"/>
          <p:nvPr/>
        </p:nvSpPr>
        <p:spPr>
          <a:xfrm rot="0">
            <a:off x="10026508" y="6171695"/>
            <a:ext cx="1487437" cy="422275"/>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0F4662"/>
                </a:solidFill>
                <a:latin typeface="Quicksand"/>
              </a:rPr>
              <a:t>22521246</a:t>
            </a:r>
          </a:p>
        </p:txBody>
      </p:sp>
      <p:sp>
        <p:nvSpPr>
          <p:cNvPr name="TextBox 14" id="14"/>
          <p:cNvSpPr txBox="true"/>
          <p:nvPr/>
        </p:nvSpPr>
        <p:spPr>
          <a:xfrm rot="0">
            <a:off x="10026508" y="7041342"/>
            <a:ext cx="1487437" cy="422275"/>
          </a:xfrm>
          <a:prstGeom prst="rect">
            <a:avLst/>
          </a:prstGeom>
        </p:spPr>
        <p:txBody>
          <a:bodyPr anchor="t" rtlCol="false" tIns="0" lIns="0" bIns="0" rIns="0">
            <a:spAutoFit/>
          </a:bodyPr>
          <a:lstStyle/>
          <a:p>
            <a:pPr algn="ctr" marL="0" indent="0" lvl="0">
              <a:lnSpc>
                <a:spcPts val="3499"/>
              </a:lnSpc>
              <a:spcBef>
                <a:spcPct val="0"/>
              </a:spcBef>
            </a:pPr>
            <a:r>
              <a:rPr lang="en-US" sz="2499">
                <a:solidFill>
                  <a:srgbClr val="0F4662"/>
                </a:solidFill>
                <a:latin typeface="Quicksand"/>
              </a:rPr>
              <a:t>22521254</a:t>
            </a:r>
          </a:p>
        </p:txBody>
      </p:sp>
      <p:sp>
        <p:nvSpPr>
          <p:cNvPr name="Freeform 15" id="15"/>
          <p:cNvSpPr/>
          <p:nvPr/>
        </p:nvSpPr>
        <p:spPr>
          <a:xfrm flipH="false" flipV="false" rot="0">
            <a:off x="16681632"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9</a:t>
            </a:r>
          </a:p>
        </p:txBody>
      </p:sp>
      <p:sp>
        <p:nvSpPr>
          <p:cNvPr name="TextBox 11" id="11"/>
          <p:cNvSpPr txBox="true"/>
          <p:nvPr/>
        </p:nvSpPr>
        <p:spPr>
          <a:xfrm rot="0">
            <a:off x="1043764" y="1705387"/>
            <a:ext cx="16416647" cy="571881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Validation dataset tweet samples:</a:t>
            </a:r>
          </a:p>
          <a:p>
            <a:pPr algn="l" marL="1554480" indent="-518160" lvl="2">
              <a:lnSpc>
                <a:spcPts val="5040"/>
              </a:lnSpc>
              <a:buFont typeface="Arial"/>
              <a:buChar char="⚬"/>
            </a:pPr>
            <a:r>
              <a:rPr lang="en-US" sz="3600">
                <a:solidFill>
                  <a:srgbClr val="0F4662"/>
                </a:solidFill>
                <a:latin typeface="Open Sans"/>
              </a:rPr>
              <a:t>Max length: 474</a:t>
            </a:r>
          </a:p>
          <a:p>
            <a:pPr algn="l" marL="1554480" indent="-518160" lvl="2">
              <a:lnSpc>
                <a:spcPts val="5040"/>
              </a:lnSpc>
              <a:buFont typeface="Arial"/>
              <a:buChar char="⚬"/>
            </a:pPr>
            <a:r>
              <a:rPr lang="en-US" sz="3600">
                <a:solidFill>
                  <a:srgbClr val="0F4662"/>
                </a:solidFill>
                <a:latin typeface="Open Sans"/>
              </a:rPr>
              <a:t>Min length: 63</a:t>
            </a:r>
          </a:p>
          <a:p>
            <a:pPr algn="l" marL="1554480" indent="-518160" lvl="2">
              <a:lnSpc>
                <a:spcPts val="5040"/>
              </a:lnSpc>
              <a:buFont typeface="Arial"/>
              <a:buChar char="⚬"/>
            </a:pPr>
            <a:r>
              <a:rPr lang="en-US" sz="3600">
                <a:solidFill>
                  <a:srgbClr val="0F4662"/>
                </a:solidFill>
                <a:latin typeface="Open Sans"/>
              </a:rPr>
              <a:t>Average length: 177</a:t>
            </a:r>
          </a:p>
          <a:p>
            <a:pPr algn="l" marL="1554480" indent="-518160" lvl="2">
              <a:lnSpc>
                <a:spcPts val="5040"/>
              </a:lnSpc>
              <a:buFont typeface="Arial"/>
              <a:buChar char="⚬"/>
            </a:pPr>
            <a:r>
              <a:rPr lang="en-US" sz="3600">
                <a:solidFill>
                  <a:srgbClr val="0F4662"/>
                </a:solidFill>
                <a:latin typeface="Open Sans"/>
              </a:rPr>
              <a:t>Number of tokens: 33098</a:t>
            </a:r>
          </a:p>
          <a:p>
            <a:pPr algn="l" marL="1554480" indent="-518160" lvl="2">
              <a:lnSpc>
                <a:spcPts val="5040"/>
              </a:lnSpc>
              <a:buFont typeface="Arial"/>
              <a:buChar char="⚬"/>
            </a:pPr>
            <a:r>
              <a:rPr lang="en-US" sz="3600">
                <a:solidFill>
                  <a:srgbClr val="0F4662"/>
                </a:solidFill>
                <a:latin typeface="Open Sans"/>
              </a:rPr>
              <a:t>Number of vocabulary: 8908</a:t>
            </a:r>
          </a:p>
          <a:p>
            <a:pPr algn="l" marL="1554480" indent="-518160" lvl="2">
              <a:lnSpc>
                <a:spcPts val="5040"/>
              </a:lnSpc>
              <a:buFont typeface="Arial"/>
              <a:buChar char="⚬"/>
            </a:pPr>
            <a:r>
              <a:rPr lang="en-US" sz="3600">
                <a:solidFill>
                  <a:srgbClr val="0F4662"/>
                </a:solidFill>
                <a:latin typeface="Open Sans"/>
              </a:rPr>
              <a:t>Class distribution:</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4731216" y="4367320"/>
            <a:ext cx="8825569" cy="4277896"/>
          </a:xfrm>
          <a:custGeom>
            <a:avLst/>
            <a:gdLst/>
            <a:ahLst/>
            <a:cxnLst/>
            <a:rect r="r" b="b" t="t" l="l"/>
            <a:pathLst>
              <a:path h="4277896" w="8825569">
                <a:moveTo>
                  <a:pt x="0" y="0"/>
                </a:moveTo>
                <a:lnTo>
                  <a:pt x="8825568" y="0"/>
                </a:lnTo>
                <a:lnTo>
                  <a:pt x="8825568" y="4277896"/>
                </a:lnTo>
                <a:lnTo>
                  <a:pt x="0" y="4277896"/>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10</a:t>
            </a:r>
          </a:p>
        </p:txBody>
      </p:sp>
      <p:sp>
        <p:nvSpPr>
          <p:cNvPr name="TextBox 12" id="12"/>
          <p:cNvSpPr txBox="true"/>
          <p:nvPr/>
        </p:nvSpPr>
        <p:spPr>
          <a:xfrm rot="0">
            <a:off x="1043764" y="1705387"/>
            <a:ext cx="16416647" cy="38042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Validation dataset tweet samples:</a:t>
            </a:r>
          </a:p>
          <a:p>
            <a:pPr algn="l" marL="1554480" indent="-518160" lvl="2">
              <a:lnSpc>
                <a:spcPts val="5040"/>
              </a:lnSpc>
              <a:buFont typeface="Arial"/>
              <a:buChar char="⚬"/>
            </a:pPr>
            <a:r>
              <a:rPr lang="en-US" sz="3600">
                <a:solidFill>
                  <a:srgbClr val="0F4662"/>
                </a:solidFill>
                <a:latin typeface="Open Sans"/>
              </a:rPr>
              <a:t>Class distribution:</a:t>
            </a:r>
          </a:p>
          <a:p>
            <a:pPr algn="l">
              <a:lnSpc>
                <a:spcPts val="5040"/>
              </a:lnSpc>
            </a:pPr>
          </a:p>
          <a:p>
            <a:pPr algn="l">
              <a:lnSpc>
                <a:spcPts val="5040"/>
              </a:lnSpc>
            </a:pP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11</a:t>
            </a:r>
          </a:p>
        </p:txBody>
      </p:sp>
      <p:sp>
        <p:nvSpPr>
          <p:cNvPr name="TextBox 11" id="11"/>
          <p:cNvSpPr txBox="true"/>
          <p:nvPr/>
        </p:nvSpPr>
        <p:spPr>
          <a:xfrm rot="0">
            <a:off x="1043764" y="1705387"/>
            <a:ext cx="16416647" cy="571881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Test dataset tweet samples:</a:t>
            </a:r>
          </a:p>
          <a:p>
            <a:pPr algn="l" marL="1554480" indent="-518160" lvl="2">
              <a:lnSpc>
                <a:spcPts val="5040"/>
              </a:lnSpc>
              <a:buFont typeface="Arial"/>
              <a:buChar char="⚬"/>
            </a:pPr>
            <a:r>
              <a:rPr lang="en-US" sz="3600">
                <a:solidFill>
                  <a:srgbClr val="0F4662"/>
                </a:solidFill>
                <a:latin typeface="Open Sans"/>
              </a:rPr>
              <a:t>Max length: 423</a:t>
            </a:r>
          </a:p>
          <a:p>
            <a:pPr algn="l" marL="1554480" indent="-518160" lvl="2">
              <a:lnSpc>
                <a:spcPts val="5040"/>
              </a:lnSpc>
              <a:buFont typeface="Arial"/>
              <a:buChar char="⚬"/>
            </a:pPr>
            <a:r>
              <a:rPr lang="en-US" sz="3600">
                <a:solidFill>
                  <a:srgbClr val="0F4662"/>
                </a:solidFill>
                <a:latin typeface="Open Sans"/>
              </a:rPr>
              <a:t>Min length: 63</a:t>
            </a:r>
          </a:p>
          <a:p>
            <a:pPr algn="l" marL="1554480" indent="-518160" lvl="2">
              <a:lnSpc>
                <a:spcPts val="5040"/>
              </a:lnSpc>
              <a:buFont typeface="Arial"/>
              <a:buChar char="⚬"/>
            </a:pPr>
            <a:r>
              <a:rPr lang="en-US" sz="3600">
                <a:solidFill>
                  <a:srgbClr val="0F4662"/>
                </a:solidFill>
                <a:latin typeface="Open Sans"/>
              </a:rPr>
              <a:t>Average length: 186</a:t>
            </a:r>
          </a:p>
          <a:p>
            <a:pPr algn="l" marL="1554480" indent="-518160" lvl="2">
              <a:lnSpc>
                <a:spcPts val="5040"/>
              </a:lnSpc>
              <a:buFont typeface="Arial"/>
              <a:buChar char="⚬"/>
            </a:pPr>
            <a:r>
              <a:rPr lang="en-US" sz="3600">
                <a:solidFill>
                  <a:srgbClr val="0F4662"/>
                </a:solidFill>
                <a:latin typeface="Open Sans"/>
              </a:rPr>
              <a:t>Number of tokens: 34814</a:t>
            </a:r>
          </a:p>
          <a:p>
            <a:pPr algn="l" marL="1554480" indent="-518160" lvl="2">
              <a:lnSpc>
                <a:spcPts val="5040"/>
              </a:lnSpc>
              <a:buFont typeface="Arial"/>
              <a:buChar char="⚬"/>
            </a:pPr>
            <a:r>
              <a:rPr lang="en-US" sz="3600">
                <a:solidFill>
                  <a:srgbClr val="0F4662"/>
                </a:solidFill>
                <a:latin typeface="Open Sans"/>
              </a:rPr>
              <a:t>Number of vocabulary: 9105</a:t>
            </a:r>
          </a:p>
          <a:p>
            <a:pPr algn="l" marL="1554480" indent="-518160" lvl="2">
              <a:lnSpc>
                <a:spcPts val="5040"/>
              </a:lnSpc>
              <a:buFont typeface="Arial"/>
              <a:buChar char="⚬"/>
            </a:pPr>
            <a:r>
              <a:rPr lang="en-US" sz="3600">
                <a:solidFill>
                  <a:srgbClr val="0F4662"/>
                </a:solidFill>
                <a:latin typeface="Open Sans"/>
              </a:rPr>
              <a:t>Class distribution:</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4791571" y="4393175"/>
            <a:ext cx="8704858" cy="4300921"/>
          </a:xfrm>
          <a:custGeom>
            <a:avLst/>
            <a:gdLst/>
            <a:ahLst/>
            <a:cxnLst/>
            <a:rect r="r" b="b" t="t" l="l"/>
            <a:pathLst>
              <a:path h="4300921" w="8704858">
                <a:moveTo>
                  <a:pt x="0" y="0"/>
                </a:moveTo>
                <a:lnTo>
                  <a:pt x="8704858" y="0"/>
                </a:lnTo>
                <a:lnTo>
                  <a:pt x="8704858" y="4300921"/>
                </a:lnTo>
                <a:lnTo>
                  <a:pt x="0" y="4300921"/>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12</a:t>
            </a:r>
          </a:p>
        </p:txBody>
      </p:sp>
      <p:sp>
        <p:nvSpPr>
          <p:cNvPr name="TextBox 12" id="12"/>
          <p:cNvSpPr txBox="true"/>
          <p:nvPr/>
        </p:nvSpPr>
        <p:spPr>
          <a:xfrm rot="0">
            <a:off x="1043764" y="1705387"/>
            <a:ext cx="16416647" cy="38042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Tesst dataset tweet samples:</a:t>
            </a:r>
          </a:p>
          <a:p>
            <a:pPr algn="l" marL="1554480" indent="-518160" lvl="2">
              <a:lnSpc>
                <a:spcPts val="5040"/>
              </a:lnSpc>
              <a:buFont typeface="Arial"/>
              <a:buChar char="⚬"/>
            </a:pPr>
            <a:r>
              <a:rPr lang="en-US" sz="3600">
                <a:solidFill>
                  <a:srgbClr val="0F4662"/>
                </a:solidFill>
                <a:latin typeface="Open Sans"/>
              </a:rPr>
              <a:t>Class distribution:</a:t>
            </a:r>
          </a:p>
          <a:p>
            <a:pPr algn="l">
              <a:lnSpc>
                <a:spcPts val="5040"/>
              </a:lnSpc>
            </a:pPr>
          </a:p>
          <a:p>
            <a:pPr algn="l">
              <a:lnSpc>
                <a:spcPts val="5040"/>
              </a:lnSpc>
            </a:pP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3895532" y="2689910"/>
            <a:ext cx="10496937" cy="4907180"/>
          </a:xfrm>
          <a:custGeom>
            <a:avLst/>
            <a:gdLst/>
            <a:ahLst/>
            <a:cxnLst/>
            <a:rect r="r" b="b" t="t" l="l"/>
            <a:pathLst>
              <a:path h="4907180" w="10496937">
                <a:moveTo>
                  <a:pt x="0" y="0"/>
                </a:moveTo>
                <a:lnTo>
                  <a:pt x="10496936" y="0"/>
                </a:lnTo>
                <a:lnTo>
                  <a:pt x="10496936" y="4907180"/>
                </a:lnTo>
                <a:lnTo>
                  <a:pt x="0" y="4907180"/>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13</a:t>
            </a:r>
          </a:p>
        </p:txBody>
      </p:sp>
      <p:sp>
        <p:nvSpPr>
          <p:cNvPr name="TextBox 12" id="12"/>
          <p:cNvSpPr txBox="true"/>
          <p:nvPr/>
        </p:nvSpPr>
        <p:spPr>
          <a:xfrm rot="0">
            <a:off x="1043764" y="1705387"/>
            <a:ext cx="16416647" cy="613410"/>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4. Mẫu dữ liệu:</a:t>
            </a: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3642633" y="2590563"/>
            <a:ext cx="10489239" cy="2552937"/>
          </a:xfrm>
          <a:custGeom>
            <a:avLst/>
            <a:gdLst/>
            <a:ahLst/>
            <a:cxnLst/>
            <a:rect r="r" b="b" t="t" l="l"/>
            <a:pathLst>
              <a:path h="2552937" w="10489239">
                <a:moveTo>
                  <a:pt x="0" y="0"/>
                </a:moveTo>
                <a:lnTo>
                  <a:pt x="10489240" y="0"/>
                </a:lnTo>
                <a:lnTo>
                  <a:pt x="10489240" y="2552937"/>
                </a:lnTo>
                <a:lnTo>
                  <a:pt x="0" y="2552937"/>
                </a:lnTo>
                <a:lnTo>
                  <a:pt x="0" y="0"/>
                </a:lnTo>
                <a:close/>
              </a:path>
            </a:pathLst>
          </a:custGeom>
          <a:blipFill>
            <a:blip r:embed="rId3"/>
            <a:stretch>
              <a:fillRect l="0" t="0" r="0" b="0"/>
            </a:stretch>
          </a:blipFill>
        </p:spPr>
      </p:sp>
      <p:sp>
        <p:nvSpPr>
          <p:cNvPr name="Freeform 11" id="11"/>
          <p:cNvSpPr/>
          <p:nvPr/>
        </p:nvSpPr>
        <p:spPr>
          <a:xfrm flipH="false" flipV="false" rot="0">
            <a:off x="3661937" y="4970616"/>
            <a:ext cx="10469936" cy="2570910"/>
          </a:xfrm>
          <a:custGeom>
            <a:avLst/>
            <a:gdLst/>
            <a:ahLst/>
            <a:cxnLst/>
            <a:rect r="r" b="b" t="t" l="l"/>
            <a:pathLst>
              <a:path h="2570910" w="10469936">
                <a:moveTo>
                  <a:pt x="0" y="0"/>
                </a:moveTo>
                <a:lnTo>
                  <a:pt x="10469936" y="0"/>
                </a:lnTo>
                <a:lnTo>
                  <a:pt x="10469936" y="2570909"/>
                </a:lnTo>
                <a:lnTo>
                  <a:pt x="0" y="2570909"/>
                </a:lnTo>
                <a:lnTo>
                  <a:pt x="0" y="0"/>
                </a:lnTo>
                <a:close/>
              </a:path>
            </a:pathLst>
          </a:custGeom>
          <a:blipFill>
            <a:blip r:embed="rId4"/>
            <a:stretch>
              <a:fillRect l="0" t="0" r="0" b="0"/>
            </a:stretch>
          </a:blipFill>
        </p:spPr>
      </p:sp>
      <p:sp>
        <p:nvSpPr>
          <p:cNvPr name="TextBox 12" id="12"/>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14</a:t>
            </a:r>
          </a:p>
        </p:txBody>
      </p:sp>
      <p:sp>
        <p:nvSpPr>
          <p:cNvPr name="TextBox 13" id="13"/>
          <p:cNvSpPr txBox="true"/>
          <p:nvPr/>
        </p:nvSpPr>
        <p:spPr>
          <a:xfrm rot="0">
            <a:off x="1043764" y="1705387"/>
            <a:ext cx="16416647" cy="613410"/>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4. Mẫu dữ liệu:</a:t>
            </a:r>
          </a:p>
        </p:txBody>
      </p:sp>
      <p:sp>
        <p:nvSpPr>
          <p:cNvPr name="Freeform 14" id="14"/>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NỘI DUNG BÁO CÁO</a:t>
            </a:r>
          </a:p>
        </p:txBody>
      </p:sp>
      <p:sp>
        <p:nvSpPr>
          <p:cNvPr name="AutoShape 3" id="3"/>
          <p:cNvSpPr/>
          <p:nvPr/>
        </p:nvSpPr>
        <p:spPr>
          <a:xfrm>
            <a:off x="8847708" y="1066800"/>
            <a:ext cx="8114971" cy="0"/>
          </a:xfrm>
          <a:prstGeom prst="line">
            <a:avLst/>
          </a:prstGeom>
          <a:ln cap="flat" w="28575">
            <a:solidFill>
              <a:srgbClr val="0F4662"/>
            </a:solidFill>
            <a:prstDash val="solid"/>
            <a:headEnd type="none" len="sm" w="sm"/>
            <a:tailEnd type="none" len="sm" w="sm"/>
          </a:ln>
        </p:spPr>
      </p:sp>
      <p:sp>
        <p:nvSpPr>
          <p:cNvPr name="TextBox 4" id="4"/>
          <p:cNvSpPr txBox="true"/>
          <p:nvPr/>
        </p:nvSpPr>
        <p:spPr>
          <a:xfrm rot="0">
            <a:off x="1635067" y="259340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a:t>
            </a:r>
            <a:r>
              <a:rPr lang="en-US" sz="4500">
                <a:solidFill>
                  <a:srgbClr val="0F4662"/>
                </a:solidFill>
                <a:latin typeface="Open Sans"/>
              </a:rPr>
              <a:t>: Giới thiệu bài toán</a:t>
            </a:r>
          </a:p>
        </p:txBody>
      </p:sp>
      <p:sp>
        <p:nvSpPr>
          <p:cNvPr name="TextBox 5" id="5"/>
          <p:cNvSpPr txBox="true"/>
          <p:nvPr/>
        </p:nvSpPr>
        <p:spPr>
          <a:xfrm rot="0">
            <a:off x="1650131" y="3879281"/>
            <a:ext cx="819913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a:t>
            </a:r>
            <a:r>
              <a:rPr lang="en-US" sz="4500">
                <a:solidFill>
                  <a:srgbClr val="0F4662"/>
                </a:solidFill>
                <a:latin typeface="Open Sans"/>
              </a:rPr>
              <a:t>: Ngữ liệu của bài toán</a:t>
            </a:r>
          </a:p>
        </p:txBody>
      </p:sp>
      <p:sp>
        <p:nvSpPr>
          <p:cNvPr name="TextBox 6" id="6"/>
          <p:cNvSpPr txBox="true"/>
          <p:nvPr/>
        </p:nvSpPr>
        <p:spPr>
          <a:xfrm rot="0">
            <a:off x="1652371" y="516515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CD3131"/>
                </a:solidFill>
                <a:latin typeface="Open Sans Bold"/>
              </a:rPr>
              <a:t>Phần III</a:t>
            </a:r>
            <a:r>
              <a:rPr lang="en-US" sz="4500">
                <a:solidFill>
                  <a:srgbClr val="CD3131"/>
                </a:solidFill>
                <a:latin typeface="Open Sans"/>
              </a:rPr>
              <a:t>: Phương pháp</a:t>
            </a:r>
          </a:p>
        </p:txBody>
      </p:sp>
      <p:sp>
        <p:nvSpPr>
          <p:cNvPr name="TextBox 7" id="7"/>
          <p:cNvSpPr txBox="true"/>
          <p:nvPr/>
        </p:nvSpPr>
        <p:spPr>
          <a:xfrm rot="0">
            <a:off x="1651251" y="6451031"/>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IV:</a:t>
            </a:r>
            <a:r>
              <a:rPr lang="en-US" sz="4500">
                <a:solidFill>
                  <a:srgbClr val="0F4662"/>
                </a:solidFill>
                <a:latin typeface="Open Sans"/>
              </a:rPr>
              <a:t> Kết quả</a:t>
            </a:r>
          </a:p>
        </p:txBody>
      </p:sp>
      <p:sp>
        <p:nvSpPr>
          <p:cNvPr name="Freeform 8" id="8"/>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9" id="9"/>
          <p:cNvGrpSpPr/>
          <p:nvPr/>
        </p:nvGrpSpPr>
        <p:grpSpPr>
          <a:xfrm rot="0">
            <a:off x="1506668" y="9016073"/>
            <a:ext cx="15456012" cy="1270927"/>
            <a:chOff x="0" y="0"/>
            <a:chExt cx="4070719" cy="334730"/>
          </a:xfrm>
        </p:grpSpPr>
        <p:sp>
          <p:nvSpPr>
            <p:cNvPr name="Freeform 10" id="10"/>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11" id="11"/>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12" id="12"/>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13" id="13"/>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4" id="14"/>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15</a:t>
            </a:r>
          </a:p>
        </p:txBody>
      </p:sp>
      <p:sp>
        <p:nvSpPr>
          <p:cNvPr name="Freeform 15" id="15"/>
          <p:cNvSpPr/>
          <p:nvPr/>
        </p:nvSpPr>
        <p:spPr>
          <a:xfrm flipH="false" flipV="false" rot="0">
            <a:off x="1028700" y="2895891"/>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043764" y="4181766"/>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44884" y="5463522"/>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44884" y="6745277"/>
            <a:ext cx="251242" cy="265737"/>
          </a:xfrm>
          <a:custGeom>
            <a:avLst/>
            <a:gdLst/>
            <a:ahLst/>
            <a:cxnLst/>
            <a:rect r="r" b="b" t="t" l="l"/>
            <a:pathLst>
              <a:path h="265737" w="251242">
                <a:moveTo>
                  <a:pt x="0" y="0"/>
                </a:moveTo>
                <a:lnTo>
                  <a:pt x="251242" y="0"/>
                </a:lnTo>
                <a:lnTo>
                  <a:pt x="251242" y="265738"/>
                </a:lnTo>
                <a:lnTo>
                  <a:pt x="0" y="265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3385113" y="3457488"/>
            <a:ext cx="11517774" cy="3372023"/>
          </a:xfrm>
          <a:custGeom>
            <a:avLst/>
            <a:gdLst/>
            <a:ahLst/>
            <a:cxnLst/>
            <a:rect r="r" b="b" t="t" l="l"/>
            <a:pathLst>
              <a:path h="3372023" w="11517774">
                <a:moveTo>
                  <a:pt x="0" y="0"/>
                </a:moveTo>
                <a:lnTo>
                  <a:pt x="11517774" y="0"/>
                </a:lnTo>
                <a:lnTo>
                  <a:pt x="11517774" y="3372024"/>
                </a:lnTo>
                <a:lnTo>
                  <a:pt x="0" y="3372024"/>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16</a:t>
            </a:r>
          </a:p>
        </p:txBody>
      </p:sp>
      <p:sp>
        <p:nvSpPr>
          <p:cNvPr name="TextBox 12" id="12"/>
          <p:cNvSpPr txBox="true"/>
          <p:nvPr/>
        </p:nvSpPr>
        <p:spPr>
          <a:xfrm rot="0">
            <a:off x="1043764" y="1705387"/>
            <a:ext cx="16416647" cy="613410"/>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1. Sơ đồ hóa </a:t>
            </a: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17</a:t>
            </a:r>
          </a:p>
        </p:txBody>
      </p:sp>
      <p:sp>
        <p:nvSpPr>
          <p:cNvPr name="TextBox 11" id="11"/>
          <p:cNvSpPr txBox="true"/>
          <p:nvPr/>
        </p:nvSpPr>
        <p:spPr>
          <a:xfrm rot="0">
            <a:off x="1043764" y="1705387"/>
            <a:ext cx="16416647" cy="38042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1. Sơ đồ hóa </a:t>
            </a:r>
          </a:p>
          <a:p>
            <a:pPr algn="l">
              <a:lnSpc>
                <a:spcPts val="5040"/>
              </a:lnSpc>
            </a:pPr>
          </a:p>
          <a:p>
            <a:pPr algn="l" marL="777240" indent="-388620" lvl="1">
              <a:lnSpc>
                <a:spcPts val="5040"/>
              </a:lnSpc>
              <a:buFont typeface="Arial"/>
              <a:buChar char="•"/>
            </a:pPr>
            <a:r>
              <a:rPr lang="en-US" sz="3600">
                <a:solidFill>
                  <a:srgbClr val="0F4662"/>
                </a:solidFill>
                <a:latin typeface="Open Sans"/>
              </a:rPr>
              <a:t>Mô hình chung, chúng em thực hiện fine-tune các mô hình ngôn ngữ đã được huấn luyện trước. Cụ thể là Transformers BERT. Thử nghiệm trên 2 phương pháp tiền xử lý dữ liệu: Đơn giản và phức tạp. Sau đó thực nghiệm phương pháp Data Augmentation</a:t>
            </a:r>
          </a:p>
        </p:txBody>
      </p:sp>
      <p:sp>
        <p:nvSpPr>
          <p:cNvPr name="Freeform 12" id="12"/>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18</a:t>
            </a:r>
          </a:p>
        </p:txBody>
      </p:sp>
      <p:sp>
        <p:nvSpPr>
          <p:cNvPr name="TextBox 11" id="11"/>
          <p:cNvSpPr txBox="true"/>
          <p:nvPr/>
        </p:nvSpPr>
        <p:spPr>
          <a:xfrm rot="0">
            <a:off x="1043764" y="1705387"/>
            <a:ext cx="16416647" cy="699516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2. Các phương pháp tiền xử lý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Tiền xử lý dữ liệu đơn giản:</a:t>
            </a:r>
          </a:p>
          <a:p>
            <a:pPr algn="l" marL="1554480" indent="-518160" lvl="2">
              <a:lnSpc>
                <a:spcPts val="5040"/>
              </a:lnSpc>
              <a:buFont typeface="Arial"/>
              <a:buChar char="⚬"/>
            </a:pPr>
            <a:r>
              <a:rPr lang="en-US" sz="3600">
                <a:solidFill>
                  <a:srgbClr val="0F4662"/>
                </a:solidFill>
                <a:latin typeface="Open Sans"/>
              </a:rPr>
              <a:t>Loại bỏ khoảng trắng ở đầu và cuối câu</a:t>
            </a:r>
          </a:p>
          <a:p>
            <a:pPr algn="l" marL="1554480" indent="-518160" lvl="2">
              <a:lnSpc>
                <a:spcPts val="5040"/>
              </a:lnSpc>
              <a:buFont typeface="Arial"/>
              <a:buChar char="⚬"/>
            </a:pPr>
            <a:r>
              <a:rPr lang="en-US" sz="3600">
                <a:solidFill>
                  <a:srgbClr val="0F4662"/>
                </a:solidFill>
                <a:latin typeface="Open Sans"/>
              </a:rPr>
              <a:t>Loại bỏ dấu câu (dấu phẩy, dấu chấm, dấu chấm thang,...)</a:t>
            </a:r>
          </a:p>
          <a:p>
            <a:pPr algn="l" marL="1554480" indent="-518160" lvl="2">
              <a:lnSpc>
                <a:spcPts val="5040"/>
              </a:lnSpc>
              <a:buFont typeface="Arial"/>
              <a:buChar char="⚬"/>
            </a:pPr>
            <a:r>
              <a:rPr lang="en-US" sz="3600">
                <a:solidFill>
                  <a:srgbClr val="0F4662"/>
                </a:solidFill>
                <a:latin typeface="Open Sans"/>
              </a:rPr>
              <a:t>Loại bỏ khoảng trắng thừa giữa các từ:</a:t>
            </a:r>
          </a:p>
          <a:p>
            <a:pPr algn="l" marL="777240" indent="-388620" lvl="1">
              <a:lnSpc>
                <a:spcPts val="5040"/>
              </a:lnSpc>
              <a:buFont typeface="Arial"/>
              <a:buChar char="•"/>
            </a:pPr>
            <a:r>
              <a:rPr lang="en-US" sz="3600">
                <a:solidFill>
                  <a:srgbClr val="0F4662"/>
                </a:solidFill>
                <a:latin typeface="Open Sans"/>
              </a:rPr>
              <a:t>Tiền xử lý dữ liệu phức tạp:</a:t>
            </a:r>
          </a:p>
          <a:p>
            <a:pPr algn="l" marL="1554480" indent="-518160" lvl="2">
              <a:lnSpc>
                <a:spcPts val="5040"/>
              </a:lnSpc>
              <a:buFont typeface="Arial"/>
              <a:buChar char="⚬"/>
            </a:pPr>
            <a:r>
              <a:rPr lang="en-US" sz="3600">
                <a:solidFill>
                  <a:srgbClr val="0F4662"/>
                </a:solidFill>
                <a:latin typeface="Open Sans"/>
              </a:rPr>
              <a:t>Loại bỏ các token không cần thiết ‘#USER#’ #URL#</a:t>
            </a:r>
          </a:p>
          <a:p>
            <a:pPr algn="l" marL="1554480" indent="-518160" lvl="2">
              <a:lnSpc>
                <a:spcPts val="5040"/>
              </a:lnSpc>
              <a:buFont typeface="Arial"/>
              <a:buChar char="⚬"/>
            </a:pPr>
            <a:r>
              <a:rPr lang="en-US" sz="3600">
                <a:solidFill>
                  <a:srgbClr val="0F4662"/>
                </a:solidFill>
                <a:latin typeface="Open Sans"/>
              </a:rPr>
              <a:t>Lower Casing</a:t>
            </a:r>
          </a:p>
          <a:p>
            <a:pPr algn="l" marL="1554480" indent="-518160" lvl="2">
              <a:lnSpc>
                <a:spcPts val="5040"/>
              </a:lnSpc>
              <a:buFont typeface="Arial"/>
              <a:buChar char="⚬"/>
            </a:pPr>
            <a:r>
              <a:rPr lang="en-US" sz="3600">
                <a:solidFill>
                  <a:srgbClr val="0F4662"/>
                </a:solidFill>
                <a:latin typeface="Open Sans"/>
              </a:rPr>
              <a:t>Remove @username mentions:</a:t>
            </a:r>
          </a:p>
          <a:p>
            <a:pPr algn="l" marL="1554480" indent="-518160" lvl="2">
              <a:lnSpc>
                <a:spcPts val="5040"/>
              </a:lnSpc>
              <a:buFont typeface="Arial"/>
              <a:buChar char="⚬"/>
            </a:pPr>
            <a:r>
              <a:rPr lang="en-US" sz="3600">
                <a:solidFill>
                  <a:srgbClr val="0F4662"/>
                </a:solidFill>
                <a:latin typeface="Open Sans"/>
              </a:rPr>
              <a:t>URL handling</a:t>
            </a:r>
          </a:p>
        </p:txBody>
      </p:sp>
      <p:sp>
        <p:nvSpPr>
          <p:cNvPr name="Freeform 12" id="12"/>
          <p:cNvSpPr/>
          <p:nvPr/>
        </p:nvSpPr>
        <p:spPr>
          <a:xfrm flipH="false" flipV="false" rot="0">
            <a:off x="16681632"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NỘI DUNG BÁO CÁO</a:t>
            </a:r>
          </a:p>
        </p:txBody>
      </p:sp>
      <p:sp>
        <p:nvSpPr>
          <p:cNvPr name="AutoShape 3" id="3"/>
          <p:cNvSpPr/>
          <p:nvPr/>
        </p:nvSpPr>
        <p:spPr>
          <a:xfrm>
            <a:off x="8847708" y="1066800"/>
            <a:ext cx="8114971" cy="0"/>
          </a:xfrm>
          <a:prstGeom prst="line">
            <a:avLst/>
          </a:prstGeom>
          <a:ln cap="flat" w="28575">
            <a:solidFill>
              <a:srgbClr val="0F4662"/>
            </a:solidFill>
            <a:prstDash val="solid"/>
            <a:headEnd type="none" len="sm" w="sm"/>
            <a:tailEnd type="none" len="sm" w="sm"/>
          </a:ln>
        </p:spPr>
      </p:sp>
      <p:sp>
        <p:nvSpPr>
          <p:cNvPr name="TextBox 4" id="4"/>
          <p:cNvSpPr txBox="true"/>
          <p:nvPr/>
        </p:nvSpPr>
        <p:spPr>
          <a:xfrm rot="0">
            <a:off x="1635067" y="259340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a:t>
            </a:r>
            <a:r>
              <a:rPr lang="en-US" sz="4500">
                <a:solidFill>
                  <a:srgbClr val="0F4662"/>
                </a:solidFill>
                <a:latin typeface="Open Sans"/>
              </a:rPr>
              <a:t>: Giới thiệu bài toán</a:t>
            </a:r>
          </a:p>
        </p:txBody>
      </p:sp>
      <p:sp>
        <p:nvSpPr>
          <p:cNvPr name="TextBox 5" id="5"/>
          <p:cNvSpPr txBox="true"/>
          <p:nvPr/>
        </p:nvSpPr>
        <p:spPr>
          <a:xfrm rot="0">
            <a:off x="1650131" y="3879281"/>
            <a:ext cx="819913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a:t>
            </a:r>
            <a:r>
              <a:rPr lang="en-US" sz="4500">
                <a:solidFill>
                  <a:srgbClr val="0F4662"/>
                </a:solidFill>
                <a:latin typeface="Open Sans"/>
              </a:rPr>
              <a:t>: Ngữ liệu của bài toán</a:t>
            </a:r>
          </a:p>
        </p:txBody>
      </p:sp>
      <p:sp>
        <p:nvSpPr>
          <p:cNvPr name="TextBox 6" id="6"/>
          <p:cNvSpPr txBox="true"/>
          <p:nvPr/>
        </p:nvSpPr>
        <p:spPr>
          <a:xfrm rot="0">
            <a:off x="1652371" y="516515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III</a:t>
            </a:r>
            <a:r>
              <a:rPr lang="en-US" sz="4500">
                <a:solidFill>
                  <a:srgbClr val="0F4662"/>
                </a:solidFill>
                <a:latin typeface="Open Sans"/>
              </a:rPr>
              <a:t>: Phương pháp</a:t>
            </a:r>
          </a:p>
        </p:txBody>
      </p:sp>
      <p:sp>
        <p:nvSpPr>
          <p:cNvPr name="TextBox 7" id="7"/>
          <p:cNvSpPr txBox="true"/>
          <p:nvPr/>
        </p:nvSpPr>
        <p:spPr>
          <a:xfrm rot="0">
            <a:off x="1651251" y="6451031"/>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IV:</a:t>
            </a:r>
            <a:r>
              <a:rPr lang="en-US" sz="4500">
                <a:solidFill>
                  <a:srgbClr val="0F4662"/>
                </a:solidFill>
                <a:latin typeface="Open Sans"/>
              </a:rPr>
              <a:t> Kết quả</a:t>
            </a:r>
          </a:p>
        </p:txBody>
      </p:sp>
      <p:sp>
        <p:nvSpPr>
          <p:cNvPr name="Freeform 8" id="8"/>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9" id="9"/>
          <p:cNvGrpSpPr/>
          <p:nvPr/>
        </p:nvGrpSpPr>
        <p:grpSpPr>
          <a:xfrm rot="0">
            <a:off x="1506668" y="9016073"/>
            <a:ext cx="15456012" cy="1270927"/>
            <a:chOff x="0" y="0"/>
            <a:chExt cx="4070719" cy="334730"/>
          </a:xfrm>
        </p:grpSpPr>
        <p:sp>
          <p:nvSpPr>
            <p:cNvPr name="Freeform 10" id="10"/>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11" id="11"/>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12" id="12"/>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13" id="13"/>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4" id="14"/>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a:t>
            </a:r>
          </a:p>
        </p:txBody>
      </p:sp>
      <p:sp>
        <p:nvSpPr>
          <p:cNvPr name="Freeform 15" id="15"/>
          <p:cNvSpPr/>
          <p:nvPr/>
        </p:nvSpPr>
        <p:spPr>
          <a:xfrm flipH="false" flipV="false" rot="0">
            <a:off x="1028700" y="2895891"/>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043764" y="4181766"/>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44884" y="5463522"/>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44884" y="6745277"/>
            <a:ext cx="251242" cy="265737"/>
          </a:xfrm>
          <a:custGeom>
            <a:avLst/>
            <a:gdLst/>
            <a:ahLst/>
            <a:cxnLst/>
            <a:rect r="r" b="b" t="t" l="l"/>
            <a:pathLst>
              <a:path h="265737" w="251242">
                <a:moveTo>
                  <a:pt x="0" y="0"/>
                </a:moveTo>
                <a:lnTo>
                  <a:pt x="251242" y="0"/>
                </a:lnTo>
                <a:lnTo>
                  <a:pt x="251242" y="265738"/>
                </a:lnTo>
                <a:lnTo>
                  <a:pt x="0" y="265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5"/>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19</a:t>
            </a:r>
          </a:p>
        </p:txBody>
      </p:sp>
      <p:sp>
        <p:nvSpPr>
          <p:cNvPr name="TextBox 11" id="11"/>
          <p:cNvSpPr txBox="true"/>
          <p:nvPr/>
        </p:nvSpPr>
        <p:spPr>
          <a:xfrm rot="0">
            <a:off x="1043764" y="1705387"/>
            <a:ext cx="16416647" cy="508063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2. Các phương pháp tiền xử lý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Tiền xử lý dữ liệu phức tạp:</a:t>
            </a:r>
          </a:p>
          <a:p>
            <a:pPr algn="l" marL="1554480" indent="-518160" lvl="2">
              <a:lnSpc>
                <a:spcPts val="5040"/>
              </a:lnSpc>
              <a:buFont typeface="Arial"/>
              <a:buChar char="⚬"/>
            </a:pPr>
            <a:r>
              <a:rPr lang="en-US" sz="3600">
                <a:solidFill>
                  <a:srgbClr val="0F4662"/>
                </a:solidFill>
                <a:latin typeface="Open Sans"/>
              </a:rPr>
              <a:t>Emojies handling</a:t>
            </a:r>
          </a:p>
          <a:p>
            <a:pPr algn="l" marL="1554480" indent="-518160" lvl="2">
              <a:lnSpc>
                <a:spcPts val="5040"/>
              </a:lnSpc>
              <a:buFont typeface="Arial"/>
              <a:buChar char="⚬"/>
            </a:pPr>
            <a:r>
              <a:rPr lang="en-US" sz="3600">
                <a:solidFill>
                  <a:srgbClr val="0F4662"/>
                </a:solidFill>
                <a:latin typeface="Open Sans"/>
              </a:rPr>
              <a:t>Full form transformation</a:t>
            </a:r>
          </a:p>
          <a:p>
            <a:pPr algn="l" marL="1554480" indent="-518160" lvl="2">
              <a:lnSpc>
                <a:spcPts val="5040"/>
              </a:lnSpc>
              <a:buFont typeface="Arial"/>
              <a:buChar char="⚬"/>
            </a:pPr>
            <a:r>
              <a:rPr lang="en-US" sz="3600">
                <a:solidFill>
                  <a:srgbClr val="0F4662"/>
                </a:solidFill>
                <a:latin typeface="Open Sans"/>
              </a:rPr>
              <a:t>Remove Punctuation &amp; other</a:t>
            </a:r>
          </a:p>
          <a:p>
            <a:pPr algn="l" marL="1554480" indent="-518160" lvl="2">
              <a:lnSpc>
                <a:spcPts val="5040"/>
              </a:lnSpc>
              <a:buFont typeface="Arial"/>
              <a:buChar char="⚬"/>
            </a:pPr>
            <a:r>
              <a:rPr lang="en-US" sz="3600">
                <a:solidFill>
                  <a:srgbClr val="0F4662"/>
                </a:solidFill>
                <a:latin typeface="Open Sans"/>
              </a:rPr>
              <a:t>Lemmatization</a:t>
            </a:r>
          </a:p>
          <a:p>
            <a:pPr algn="l" marL="1554480" indent="-518160" lvl="2">
              <a:lnSpc>
                <a:spcPts val="5040"/>
              </a:lnSpc>
              <a:buFont typeface="Arial"/>
              <a:buChar char="⚬"/>
            </a:pPr>
            <a:r>
              <a:rPr lang="en-US" sz="3600">
                <a:solidFill>
                  <a:srgbClr val="0F4662"/>
                </a:solidFill>
                <a:latin typeface="Open Sans"/>
              </a:rPr>
              <a:t>Final Lower casing</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20</a:t>
            </a:r>
          </a:p>
        </p:txBody>
      </p:sp>
      <p:sp>
        <p:nvSpPr>
          <p:cNvPr name="TextBox 11" id="11"/>
          <p:cNvSpPr txBox="true"/>
          <p:nvPr/>
        </p:nvSpPr>
        <p:spPr>
          <a:xfrm rot="0">
            <a:off x="935677" y="1475587"/>
            <a:ext cx="16416647" cy="38042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Phương pháp Data Augmentation</a:t>
            </a:r>
          </a:p>
          <a:p>
            <a:pPr algn="l" marL="777240" indent="-388620" lvl="1">
              <a:lnSpc>
                <a:spcPts val="5040"/>
              </a:lnSpc>
              <a:buFont typeface="Arial"/>
              <a:buChar char="•"/>
            </a:pPr>
            <a:r>
              <a:rPr lang="en-US" sz="3600">
                <a:solidFill>
                  <a:srgbClr val="0F4662"/>
                </a:solidFill>
                <a:latin typeface="Open Sans"/>
              </a:rPr>
              <a:t>Là một phương pháp quan trọng trong học máy và xử lý dữ liệu nhằm mở rộng và cải thiện chất lượng dữ liệu huấn liện bằng các tạo ra các biến thể mới từ dữ liệu gốc mà vẫn giữ được nhãn và thông tin cần thiết:</a:t>
            </a:r>
          </a:p>
          <a:p>
            <a:pPr algn="l" marL="1554480" indent="-518160" lvl="2">
              <a:lnSpc>
                <a:spcPts val="5040"/>
              </a:lnSpc>
              <a:buFont typeface="Arial"/>
              <a:buChar char="⚬"/>
            </a:pPr>
            <a:r>
              <a:rPr lang="en-US" sz="3600">
                <a:solidFill>
                  <a:srgbClr val="0F4662"/>
                </a:solidFill>
                <a:latin typeface="Open Sans"/>
              </a:rPr>
              <a:t>Sử dụng LLM: Gemini</a:t>
            </a:r>
          </a:p>
          <a:p>
            <a:pPr algn="l" marL="1554480" indent="-518160" lvl="2">
              <a:lnSpc>
                <a:spcPts val="5040"/>
              </a:lnSpc>
              <a:buFont typeface="Arial"/>
              <a:buChar char="⚬"/>
            </a:pPr>
            <a:r>
              <a:rPr lang="en-US" sz="3600">
                <a:solidFill>
                  <a:srgbClr val="0F4662"/>
                </a:solidFill>
                <a:latin typeface="Open Sans"/>
              </a:rPr>
              <a:t>Paraphrasing (Diễn đạt lại)</a:t>
            </a:r>
          </a:p>
        </p:txBody>
      </p:sp>
      <p:sp>
        <p:nvSpPr>
          <p:cNvPr name="Freeform 12" id="12"/>
          <p:cNvSpPr/>
          <p:nvPr/>
        </p:nvSpPr>
        <p:spPr>
          <a:xfrm flipH="false" flipV="false" rot="0">
            <a:off x="16681632"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3"/>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1506668" y="3413924"/>
            <a:ext cx="15150559" cy="4118878"/>
          </a:xfrm>
          <a:custGeom>
            <a:avLst/>
            <a:gdLst/>
            <a:ahLst/>
            <a:cxnLst/>
            <a:rect r="r" b="b" t="t" l="l"/>
            <a:pathLst>
              <a:path h="4118878" w="15150559">
                <a:moveTo>
                  <a:pt x="0" y="0"/>
                </a:moveTo>
                <a:lnTo>
                  <a:pt x="15150559" y="0"/>
                </a:lnTo>
                <a:lnTo>
                  <a:pt x="15150559" y="4118878"/>
                </a:lnTo>
                <a:lnTo>
                  <a:pt x="0" y="4118878"/>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21</a:t>
            </a:r>
          </a:p>
        </p:txBody>
      </p:sp>
      <p:sp>
        <p:nvSpPr>
          <p:cNvPr name="TextBox 12" id="12"/>
          <p:cNvSpPr txBox="true"/>
          <p:nvPr/>
        </p:nvSpPr>
        <p:spPr>
          <a:xfrm rot="0">
            <a:off x="935677" y="1695858"/>
            <a:ext cx="16416647" cy="12515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Phương pháp Data Augmentation</a:t>
            </a:r>
          </a:p>
          <a:p>
            <a:pPr algn="l">
              <a:lnSpc>
                <a:spcPts val="5040"/>
              </a:lnSpc>
            </a:pP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1897372" y="2947443"/>
            <a:ext cx="15065307" cy="4711435"/>
          </a:xfrm>
          <a:custGeom>
            <a:avLst/>
            <a:gdLst/>
            <a:ahLst/>
            <a:cxnLst/>
            <a:rect r="r" b="b" t="t" l="l"/>
            <a:pathLst>
              <a:path h="4711435" w="15065307">
                <a:moveTo>
                  <a:pt x="0" y="0"/>
                </a:moveTo>
                <a:lnTo>
                  <a:pt x="15065308" y="0"/>
                </a:lnTo>
                <a:lnTo>
                  <a:pt x="15065308" y="4711435"/>
                </a:lnTo>
                <a:lnTo>
                  <a:pt x="0" y="4711435"/>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22</a:t>
            </a:r>
          </a:p>
        </p:txBody>
      </p:sp>
      <p:sp>
        <p:nvSpPr>
          <p:cNvPr name="TextBox 12" id="12"/>
          <p:cNvSpPr txBox="true"/>
          <p:nvPr/>
        </p:nvSpPr>
        <p:spPr>
          <a:xfrm rot="0">
            <a:off x="935677" y="1695858"/>
            <a:ext cx="16416647" cy="12515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Phương pháp Data Augmentation</a:t>
            </a:r>
          </a:p>
          <a:p>
            <a:pPr algn="l">
              <a:lnSpc>
                <a:spcPts val="5040"/>
              </a:lnSpc>
            </a:pPr>
          </a:p>
        </p:txBody>
      </p:sp>
      <p:sp>
        <p:nvSpPr>
          <p:cNvPr name="Freeform 13" id="13"/>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4"/>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PHƯƠNG PHÁP</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23</a:t>
            </a:r>
          </a:p>
        </p:txBody>
      </p:sp>
      <p:sp>
        <p:nvSpPr>
          <p:cNvPr name="TextBox 11" id="11"/>
          <p:cNvSpPr txBox="true"/>
          <p:nvPr/>
        </p:nvSpPr>
        <p:spPr>
          <a:xfrm rot="0">
            <a:off x="842653" y="1648332"/>
            <a:ext cx="16416647" cy="4442460"/>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4. Các mô hình Transformers BERT sử dụng </a:t>
            </a:r>
          </a:p>
          <a:p>
            <a:pPr algn="l">
              <a:lnSpc>
                <a:spcPts val="5040"/>
              </a:lnSpc>
            </a:pPr>
          </a:p>
          <a:p>
            <a:pPr algn="l" marL="777240" indent="-388620" lvl="1">
              <a:lnSpc>
                <a:spcPts val="5040"/>
              </a:lnSpc>
              <a:buFont typeface="Arial"/>
              <a:buChar char="•"/>
            </a:pPr>
            <a:r>
              <a:rPr lang="en-US" sz="3600">
                <a:solidFill>
                  <a:srgbClr val="0F4662"/>
                </a:solidFill>
                <a:latin typeface="Open Sans"/>
              </a:rPr>
              <a:t>XLM-R-base</a:t>
            </a:r>
          </a:p>
          <a:p>
            <a:pPr algn="l">
              <a:lnSpc>
                <a:spcPts val="5040"/>
              </a:lnSpc>
            </a:pPr>
          </a:p>
          <a:p>
            <a:pPr algn="l" marL="777240" indent="-388620" lvl="1">
              <a:lnSpc>
                <a:spcPts val="5040"/>
              </a:lnSpc>
              <a:buFont typeface="Arial"/>
              <a:buChar char="•"/>
            </a:pPr>
            <a:r>
              <a:rPr lang="en-US" sz="3600">
                <a:solidFill>
                  <a:srgbClr val="0F4662"/>
                </a:solidFill>
                <a:latin typeface="Open Sans"/>
              </a:rPr>
              <a:t>DeBERTa</a:t>
            </a:r>
          </a:p>
          <a:p>
            <a:pPr algn="l">
              <a:lnSpc>
                <a:spcPts val="5040"/>
              </a:lnSpc>
            </a:pPr>
          </a:p>
          <a:p>
            <a:pPr algn="l" marL="777240" indent="-388620" lvl="1">
              <a:lnSpc>
                <a:spcPts val="5040"/>
              </a:lnSpc>
              <a:buFont typeface="Arial"/>
              <a:buChar char="•"/>
            </a:pPr>
            <a:r>
              <a:rPr lang="en-US" sz="3600">
                <a:solidFill>
                  <a:srgbClr val="0F4662"/>
                </a:solidFill>
                <a:latin typeface="Open Sans"/>
              </a:rPr>
              <a:t>Twitter-roBERTa</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NỘI DUNG BÁO CÁO</a:t>
            </a:r>
          </a:p>
        </p:txBody>
      </p:sp>
      <p:sp>
        <p:nvSpPr>
          <p:cNvPr name="AutoShape 3" id="3"/>
          <p:cNvSpPr/>
          <p:nvPr/>
        </p:nvSpPr>
        <p:spPr>
          <a:xfrm>
            <a:off x="8847708" y="1066800"/>
            <a:ext cx="8114971" cy="0"/>
          </a:xfrm>
          <a:prstGeom prst="line">
            <a:avLst/>
          </a:prstGeom>
          <a:ln cap="flat" w="28575">
            <a:solidFill>
              <a:srgbClr val="0F4662"/>
            </a:solidFill>
            <a:prstDash val="solid"/>
            <a:headEnd type="none" len="sm" w="sm"/>
            <a:tailEnd type="none" len="sm" w="sm"/>
          </a:ln>
        </p:spPr>
      </p:sp>
      <p:sp>
        <p:nvSpPr>
          <p:cNvPr name="TextBox 4" id="4"/>
          <p:cNvSpPr txBox="true"/>
          <p:nvPr/>
        </p:nvSpPr>
        <p:spPr>
          <a:xfrm rot="0">
            <a:off x="1635067" y="259340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a:t>
            </a:r>
            <a:r>
              <a:rPr lang="en-US" sz="4500">
                <a:solidFill>
                  <a:srgbClr val="0F4662"/>
                </a:solidFill>
                <a:latin typeface="Open Sans"/>
              </a:rPr>
              <a:t>: Giới thiệu bài toán</a:t>
            </a:r>
          </a:p>
        </p:txBody>
      </p:sp>
      <p:sp>
        <p:nvSpPr>
          <p:cNvPr name="TextBox 5" id="5"/>
          <p:cNvSpPr txBox="true"/>
          <p:nvPr/>
        </p:nvSpPr>
        <p:spPr>
          <a:xfrm rot="0">
            <a:off x="1650131" y="3879281"/>
            <a:ext cx="819913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a:t>
            </a:r>
            <a:r>
              <a:rPr lang="en-US" sz="4500">
                <a:solidFill>
                  <a:srgbClr val="0F4662"/>
                </a:solidFill>
                <a:latin typeface="Open Sans"/>
              </a:rPr>
              <a:t>: Ngữ liệu của bài toán</a:t>
            </a:r>
          </a:p>
        </p:txBody>
      </p:sp>
      <p:sp>
        <p:nvSpPr>
          <p:cNvPr name="TextBox 6" id="6"/>
          <p:cNvSpPr txBox="true"/>
          <p:nvPr/>
        </p:nvSpPr>
        <p:spPr>
          <a:xfrm rot="0">
            <a:off x="1652371" y="516515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III</a:t>
            </a:r>
            <a:r>
              <a:rPr lang="en-US" sz="4500">
                <a:solidFill>
                  <a:srgbClr val="0F4662"/>
                </a:solidFill>
                <a:latin typeface="Open Sans"/>
              </a:rPr>
              <a:t>: Phương pháp</a:t>
            </a:r>
          </a:p>
        </p:txBody>
      </p:sp>
      <p:sp>
        <p:nvSpPr>
          <p:cNvPr name="TextBox 7" id="7"/>
          <p:cNvSpPr txBox="true"/>
          <p:nvPr/>
        </p:nvSpPr>
        <p:spPr>
          <a:xfrm rot="0">
            <a:off x="1651251" y="6451031"/>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CD3131"/>
                </a:solidFill>
                <a:latin typeface="Open Sans Bold"/>
              </a:rPr>
              <a:t>Phần IV:</a:t>
            </a:r>
            <a:r>
              <a:rPr lang="en-US" sz="4500">
                <a:solidFill>
                  <a:srgbClr val="CD3131"/>
                </a:solidFill>
                <a:latin typeface="Open Sans"/>
              </a:rPr>
              <a:t> Kết quả</a:t>
            </a:r>
          </a:p>
        </p:txBody>
      </p:sp>
      <p:sp>
        <p:nvSpPr>
          <p:cNvPr name="Freeform 8" id="8"/>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9" id="9"/>
          <p:cNvGrpSpPr/>
          <p:nvPr/>
        </p:nvGrpSpPr>
        <p:grpSpPr>
          <a:xfrm rot="0">
            <a:off x="1506668" y="9016073"/>
            <a:ext cx="15456012" cy="1270927"/>
            <a:chOff x="0" y="0"/>
            <a:chExt cx="4070719" cy="334730"/>
          </a:xfrm>
        </p:grpSpPr>
        <p:sp>
          <p:nvSpPr>
            <p:cNvPr name="Freeform 10" id="10"/>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11" id="11"/>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12" id="12"/>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13" id="13"/>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4" id="14"/>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24</a:t>
            </a:r>
          </a:p>
        </p:txBody>
      </p:sp>
      <p:sp>
        <p:nvSpPr>
          <p:cNvPr name="Freeform 15" id="15"/>
          <p:cNvSpPr/>
          <p:nvPr/>
        </p:nvSpPr>
        <p:spPr>
          <a:xfrm flipH="false" flipV="false" rot="0">
            <a:off x="1028700" y="2895891"/>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043764" y="4181766"/>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44884" y="5463522"/>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44884" y="6745277"/>
            <a:ext cx="251242" cy="265737"/>
          </a:xfrm>
          <a:custGeom>
            <a:avLst/>
            <a:gdLst/>
            <a:ahLst/>
            <a:cxnLst/>
            <a:rect r="r" b="b" t="t" l="l"/>
            <a:pathLst>
              <a:path h="265737" w="251242">
                <a:moveTo>
                  <a:pt x="0" y="0"/>
                </a:moveTo>
                <a:lnTo>
                  <a:pt x="251242" y="0"/>
                </a:lnTo>
                <a:lnTo>
                  <a:pt x="251242" y="265738"/>
                </a:lnTo>
                <a:lnTo>
                  <a:pt x="0" y="265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5"/>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KẾT QUẢ</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1461797" y="3412633"/>
            <a:ext cx="15364405" cy="3290155"/>
          </a:xfrm>
          <a:custGeom>
            <a:avLst/>
            <a:gdLst/>
            <a:ahLst/>
            <a:cxnLst/>
            <a:rect r="r" b="b" t="t" l="l"/>
            <a:pathLst>
              <a:path h="3290155" w="15364405">
                <a:moveTo>
                  <a:pt x="0" y="0"/>
                </a:moveTo>
                <a:lnTo>
                  <a:pt x="15364406" y="0"/>
                </a:lnTo>
                <a:lnTo>
                  <a:pt x="15364406" y="3290156"/>
                </a:lnTo>
                <a:lnTo>
                  <a:pt x="0" y="3290156"/>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25</a:t>
            </a:r>
          </a:p>
        </p:txBody>
      </p:sp>
      <p:sp>
        <p:nvSpPr>
          <p:cNvPr name="TextBox 12" id="12"/>
          <p:cNvSpPr txBox="true"/>
          <p:nvPr/>
        </p:nvSpPr>
        <p:spPr>
          <a:xfrm rot="0">
            <a:off x="1043764" y="1705387"/>
            <a:ext cx="16416647" cy="12515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1. Binary Classification </a:t>
            </a:r>
          </a:p>
          <a:p>
            <a:pPr algn="l">
              <a:lnSpc>
                <a:spcPts val="5040"/>
              </a:lnSpc>
            </a:pP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KẾT QUẢ</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1043764" y="3185572"/>
            <a:ext cx="16361261" cy="4109078"/>
          </a:xfrm>
          <a:custGeom>
            <a:avLst/>
            <a:gdLst/>
            <a:ahLst/>
            <a:cxnLst/>
            <a:rect r="r" b="b" t="t" l="l"/>
            <a:pathLst>
              <a:path h="4109078" w="16361261">
                <a:moveTo>
                  <a:pt x="0" y="0"/>
                </a:moveTo>
                <a:lnTo>
                  <a:pt x="16361261" y="0"/>
                </a:lnTo>
                <a:lnTo>
                  <a:pt x="16361261" y="4109078"/>
                </a:lnTo>
                <a:lnTo>
                  <a:pt x="0" y="4109078"/>
                </a:lnTo>
                <a:lnTo>
                  <a:pt x="0" y="0"/>
                </a:lnTo>
                <a:close/>
              </a:path>
            </a:pathLst>
          </a:custGeom>
          <a:blipFill>
            <a:blip r:embed="rId3"/>
            <a:stretch>
              <a:fillRect l="0" t="0" r="0" b="0"/>
            </a:stretch>
          </a:blipFill>
        </p:spPr>
      </p:sp>
      <p:sp>
        <p:nvSpPr>
          <p:cNvPr name="TextBox 11" id="11"/>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26</a:t>
            </a:r>
          </a:p>
        </p:txBody>
      </p:sp>
      <p:sp>
        <p:nvSpPr>
          <p:cNvPr name="TextBox 12" id="12"/>
          <p:cNvSpPr txBox="true"/>
          <p:nvPr/>
        </p:nvSpPr>
        <p:spPr>
          <a:xfrm rot="0">
            <a:off x="1043764" y="1705387"/>
            <a:ext cx="16416647" cy="12515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2. Multiclass Classification </a:t>
            </a:r>
          </a:p>
          <a:p>
            <a:pPr algn="l">
              <a:lnSpc>
                <a:spcPts val="5040"/>
              </a:lnSpc>
            </a:pP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4"/>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KẾT QUẢ</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1506668" y="2614643"/>
            <a:ext cx="5561111" cy="2186528"/>
          </a:xfrm>
          <a:custGeom>
            <a:avLst/>
            <a:gdLst/>
            <a:ahLst/>
            <a:cxnLst/>
            <a:rect r="r" b="b" t="t" l="l"/>
            <a:pathLst>
              <a:path h="2186528" w="5561111">
                <a:moveTo>
                  <a:pt x="0" y="0"/>
                </a:moveTo>
                <a:lnTo>
                  <a:pt x="5561111" y="0"/>
                </a:lnTo>
                <a:lnTo>
                  <a:pt x="5561111" y="2186528"/>
                </a:lnTo>
                <a:lnTo>
                  <a:pt x="0" y="2186528"/>
                </a:lnTo>
                <a:lnTo>
                  <a:pt x="0" y="0"/>
                </a:lnTo>
                <a:close/>
              </a:path>
            </a:pathLst>
          </a:custGeom>
          <a:blipFill>
            <a:blip r:embed="rId3"/>
            <a:stretch>
              <a:fillRect l="0" t="0" r="0" b="0"/>
            </a:stretch>
          </a:blipFill>
        </p:spPr>
      </p:sp>
      <p:sp>
        <p:nvSpPr>
          <p:cNvPr name="Freeform 11" id="11"/>
          <p:cNvSpPr/>
          <p:nvPr/>
        </p:nvSpPr>
        <p:spPr>
          <a:xfrm flipH="false" flipV="false" rot="0">
            <a:off x="2099986" y="5061795"/>
            <a:ext cx="4374476" cy="3693654"/>
          </a:xfrm>
          <a:custGeom>
            <a:avLst/>
            <a:gdLst/>
            <a:ahLst/>
            <a:cxnLst/>
            <a:rect r="r" b="b" t="t" l="l"/>
            <a:pathLst>
              <a:path h="3693654" w="4374476">
                <a:moveTo>
                  <a:pt x="0" y="0"/>
                </a:moveTo>
                <a:lnTo>
                  <a:pt x="4374475" y="0"/>
                </a:lnTo>
                <a:lnTo>
                  <a:pt x="4374475" y="3693653"/>
                </a:lnTo>
                <a:lnTo>
                  <a:pt x="0" y="3693653"/>
                </a:lnTo>
                <a:lnTo>
                  <a:pt x="0" y="0"/>
                </a:lnTo>
                <a:close/>
              </a:path>
            </a:pathLst>
          </a:custGeom>
          <a:blipFill>
            <a:blip r:embed="rId4"/>
            <a:stretch>
              <a:fillRect l="0" t="0" r="0" b="0"/>
            </a:stretch>
          </a:blipFill>
        </p:spPr>
      </p:sp>
      <p:sp>
        <p:nvSpPr>
          <p:cNvPr name="Freeform 12" id="12"/>
          <p:cNvSpPr/>
          <p:nvPr/>
        </p:nvSpPr>
        <p:spPr>
          <a:xfrm flipH="false" flipV="false" rot="0">
            <a:off x="9144000" y="1742486"/>
            <a:ext cx="5669675" cy="2858461"/>
          </a:xfrm>
          <a:custGeom>
            <a:avLst/>
            <a:gdLst/>
            <a:ahLst/>
            <a:cxnLst/>
            <a:rect r="r" b="b" t="t" l="l"/>
            <a:pathLst>
              <a:path h="2858461" w="5669675">
                <a:moveTo>
                  <a:pt x="0" y="0"/>
                </a:moveTo>
                <a:lnTo>
                  <a:pt x="5669675" y="0"/>
                </a:lnTo>
                <a:lnTo>
                  <a:pt x="5669675" y="2858461"/>
                </a:lnTo>
                <a:lnTo>
                  <a:pt x="0" y="2858461"/>
                </a:lnTo>
                <a:lnTo>
                  <a:pt x="0" y="0"/>
                </a:lnTo>
                <a:close/>
              </a:path>
            </a:pathLst>
          </a:custGeom>
          <a:blipFill>
            <a:blip r:embed="rId5"/>
            <a:stretch>
              <a:fillRect l="0" t="0" r="0" b="0"/>
            </a:stretch>
          </a:blipFill>
        </p:spPr>
      </p:sp>
      <p:sp>
        <p:nvSpPr>
          <p:cNvPr name="Freeform 13" id="13"/>
          <p:cNvSpPr/>
          <p:nvPr/>
        </p:nvSpPr>
        <p:spPr>
          <a:xfrm flipH="false" flipV="false" rot="0">
            <a:off x="9767349" y="5061795"/>
            <a:ext cx="4422976" cy="3729645"/>
          </a:xfrm>
          <a:custGeom>
            <a:avLst/>
            <a:gdLst/>
            <a:ahLst/>
            <a:cxnLst/>
            <a:rect r="r" b="b" t="t" l="l"/>
            <a:pathLst>
              <a:path h="3729645" w="4422976">
                <a:moveTo>
                  <a:pt x="0" y="0"/>
                </a:moveTo>
                <a:lnTo>
                  <a:pt x="4422977" y="0"/>
                </a:lnTo>
                <a:lnTo>
                  <a:pt x="4422977" y="3729645"/>
                </a:lnTo>
                <a:lnTo>
                  <a:pt x="0" y="3729645"/>
                </a:lnTo>
                <a:lnTo>
                  <a:pt x="0" y="0"/>
                </a:lnTo>
                <a:close/>
              </a:path>
            </a:pathLst>
          </a:custGeom>
          <a:blipFill>
            <a:blip r:embed="rId6"/>
            <a:stretch>
              <a:fillRect l="0" t="0" r="0" b="0"/>
            </a:stretch>
          </a:blipFill>
        </p:spPr>
      </p:sp>
      <p:sp>
        <p:nvSpPr>
          <p:cNvPr name="TextBox 14" id="14"/>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27</a:t>
            </a:r>
          </a:p>
        </p:txBody>
      </p:sp>
      <p:sp>
        <p:nvSpPr>
          <p:cNvPr name="TextBox 15" id="15"/>
          <p:cNvSpPr txBox="true"/>
          <p:nvPr/>
        </p:nvSpPr>
        <p:spPr>
          <a:xfrm rot="0">
            <a:off x="1043764" y="1705387"/>
            <a:ext cx="16416647" cy="12515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Mô hình SVM</a:t>
            </a:r>
          </a:p>
          <a:p>
            <a:pPr algn="l">
              <a:lnSpc>
                <a:spcPts val="5040"/>
              </a:lnSpc>
            </a:pPr>
          </a:p>
        </p:txBody>
      </p:sp>
      <p:sp>
        <p:nvSpPr>
          <p:cNvPr name="Freeform 16" id="16"/>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7"/>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KẾT LUẬN</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28</a:t>
            </a:r>
          </a:p>
        </p:txBody>
      </p:sp>
      <p:sp>
        <p:nvSpPr>
          <p:cNvPr name="TextBox 11" id="11"/>
          <p:cNvSpPr txBox="true"/>
          <p:nvPr/>
        </p:nvSpPr>
        <p:spPr>
          <a:xfrm rot="0">
            <a:off x="1043764" y="1695862"/>
            <a:ext cx="18488526" cy="5451952"/>
          </a:xfrm>
          <a:prstGeom prst="rect">
            <a:avLst/>
          </a:prstGeom>
        </p:spPr>
        <p:txBody>
          <a:bodyPr anchor="t" rtlCol="false" tIns="0" lIns="0" bIns="0" rIns="0">
            <a:spAutoFit/>
          </a:bodyPr>
          <a:lstStyle/>
          <a:p>
            <a:pPr algn="l">
              <a:lnSpc>
                <a:spcPts val="5403"/>
              </a:lnSpc>
            </a:pPr>
            <a:r>
              <a:rPr lang="en-US" sz="3859">
                <a:solidFill>
                  <a:srgbClr val="0F4662"/>
                </a:solidFill>
                <a:latin typeface="Open Sans Bold"/>
              </a:rPr>
              <a:t>Các điểm nổi bật rút ra từ quá trình thực hiện đề tài</a:t>
            </a:r>
          </a:p>
          <a:p>
            <a:pPr algn="l">
              <a:lnSpc>
                <a:spcPts val="5403"/>
              </a:lnSpc>
            </a:pPr>
          </a:p>
          <a:p>
            <a:pPr algn="l" marL="833323" indent="-416662" lvl="1">
              <a:lnSpc>
                <a:spcPts val="5403"/>
              </a:lnSpc>
              <a:buFont typeface="Arial"/>
              <a:buChar char="•"/>
            </a:pPr>
            <a:r>
              <a:rPr lang="en-US" sz="3859">
                <a:solidFill>
                  <a:srgbClr val="0F4662"/>
                </a:solidFill>
                <a:latin typeface="Open Sans"/>
              </a:rPr>
              <a:t>Hiệu quả của các mô hình BERT</a:t>
            </a:r>
          </a:p>
          <a:p>
            <a:pPr algn="l" marL="833323" indent="-416662" lvl="1">
              <a:lnSpc>
                <a:spcPts val="5403"/>
              </a:lnSpc>
              <a:buFont typeface="Arial"/>
              <a:buChar char="•"/>
            </a:pPr>
            <a:r>
              <a:rPr lang="en-US" sz="3859">
                <a:solidFill>
                  <a:srgbClr val="0F4662"/>
                </a:solidFill>
                <a:latin typeface="Open Sans"/>
              </a:rPr>
              <a:t>Tầm quan trọng của tiền xử lý dữ liệu một cách hợp lý</a:t>
            </a:r>
          </a:p>
          <a:p>
            <a:pPr algn="l" marL="833323" indent="-416662" lvl="1">
              <a:lnSpc>
                <a:spcPts val="5403"/>
              </a:lnSpc>
              <a:buFont typeface="Arial"/>
              <a:buChar char="•"/>
            </a:pPr>
            <a:r>
              <a:rPr lang="en-US" sz="3859">
                <a:solidFill>
                  <a:srgbClr val="0F4662"/>
                </a:solidFill>
                <a:latin typeface="Open Sans"/>
              </a:rPr>
              <a:t>Ứng dụng của Data Augmentation (Tăng cường dữ liệu)</a:t>
            </a:r>
          </a:p>
          <a:p>
            <a:pPr algn="l" marL="833323" indent="-416662" lvl="1">
              <a:lnSpc>
                <a:spcPts val="5403"/>
              </a:lnSpc>
              <a:buFont typeface="Arial"/>
              <a:buChar char="•"/>
            </a:pPr>
            <a:r>
              <a:rPr lang="en-US" sz="3859">
                <a:solidFill>
                  <a:srgbClr val="0F4662"/>
                </a:solidFill>
                <a:latin typeface="Open Sans"/>
              </a:rPr>
              <a:t>Thực hiện đúng chi phí đề ra</a:t>
            </a:r>
          </a:p>
          <a:p>
            <a:pPr algn="l">
              <a:lnSpc>
                <a:spcPts val="5403"/>
              </a:lnSpc>
            </a:pPr>
          </a:p>
          <a:p>
            <a:pPr algn="l">
              <a:lnSpc>
                <a:spcPts val="5403"/>
              </a:lnSpc>
            </a:pP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NỘI DUNG BÁO CÁO</a:t>
            </a:r>
          </a:p>
        </p:txBody>
      </p:sp>
      <p:sp>
        <p:nvSpPr>
          <p:cNvPr name="AutoShape 3" id="3"/>
          <p:cNvSpPr/>
          <p:nvPr/>
        </p:nvSpPr>
        <p:spPr>
          <a:xfrm>
            <a:off x="8847708" y="1066800"/>
            <a:ext cx="8114971" cy="0"/>
          </a:xfrm>
          <a:prstGeom prst="line">
            <a:avLst/>
          </a:prstGeom>
          <a:ln cap="flat" w="28575">
            <a:solidFill>
              <a:srgbClr val="0F4662"/>
            </a:solidFill>
            <a:prstDash val="solid"/>
            <a:headEnd type="none" len="sm" w="sm"/>
            <a:tailEnd type="none" len="sm" w="sm"/>
          </a:ln>
        </p:spPr>
      </p:sp>
      <p:sp>
        <p:nvSpPr>
          <p:cNvPr name="TextBox 4" id="4"/>
          <p:cNvSpPr txBox="true"/>
          <p:nvPr/>
        </p:nvSpPr>
        <p:spPr>
          <a:xfrm rot="0">
            <a:off x="1635067" y="259340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CD3131"/>
                </a:solidFill>
                <a:latin typeface="Open Sans Bold"/>
              </a:rPr>
              <a:t>Phần I</a:t>
            </a:r>
            <a:r>
              <a:rPr lang="en-US" sz="4500">
                <a:solidFill>
                  <a:srgbClr val="CD3131"/>
                </a:solidFill>
                <a:latin typeface="Open Sans"/>
              </a:rPr>
              <a:t>: Giới thiệu bài toán</a:t>
            </a:r>
          </a:p>
        </p:txBody>
      </p:sp>
      <p:sp>
        <p:nvSpPr>
          <p:cNvPr name="TextBox 5" id="5"/>
          <p:cNvSpPr txBox="true"/>
          <p:nvPr/>
        </p:nvSpPr>
        <p:spPr>
          <a:xfrm rot="0">
            <a:off x="1650131" y="3879281"/>
            <a:ext cx="819913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a:t>
            </a:r>
            <a:r>
              <a:rPr lang="en-US" sz="4500">
                <a:solidFill>
                  <a:srgbClr val="0F4662"/>
                </a:solidFill>
                <a:latin typeface="Open Sans"/>
              </a:rPr>
              <a:t>: Ngữ liệu của bài toán</a:t>
            </a:r>
          </a:p>
        </p:txBody>
      </p:sp>
      <p:sp>
        <p:nvSpPr>
          <p:cNvPr name="TextBox 6" id="6"/>
          <p:cNvSpPr txBox="true"/>
          <p:nvPr/>
        </p:nvSpPr>
        <p:spPr>
          <a:xfrm rot="0">
            <a:off x="1652371" y="516515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III</a:t>
            </a:r>
            <a:r>
              <a:rPr lang="en-US" sz="4500">
                <a:solidFill>
                  <a:srgbClr val="0F4662"/>
                </a:solidFill>
                <a:latin typeface="Open Sans"/>
              </a:rPr>
              <a:t>: Phương pháp</a:t>
            </a:r>
          </a:p>
        </p:txBody>
      </p:sp>
      <p:sp>
        <p:nvSpPr>
          <p:cNvPr name="TextBox 7" id="7"/>
          <p:cNvSpPr txBox="true"/>
          <p:nvPr/>
        </p:nvSpPr>
        <p:spPr>
          <a:xfrm rot="0">
            <a:off x="1651251" y="6451031"/>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IV:</a:t>
            </a:r>
            <a:r>
              <a:rPr lang="en-US" sz="4500">
                <a:solidFill>
                  <a:srgbClr val="0F4662"/>
                </a:solidFill>
                <a:latin typeface="Open Sans"/>
              </a:rPr>
              <a:t> Kết quả</a:t>
            </a:r>
          </a:p>
        </p:txBody>
      </p:sp>
      <p:sp>
        <p:nvSpPr>
          <p:cNvPr name="Freeform 8" id="8"/>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9" id="9"/>
          <p:cNvGrpSpPr/>
          <p:nvPr/>
        </p:nvGrpSpPr>
        <p:grpSpPr>
          <a:xfrm rot="0">
            <a:off x="1506668" y="9016073"/>
            <a:ext cx="15456012" cy="1270927"/>
            <a:chOff x="0" y="0"/>
            <a:chExt cx="4070719" cy="334730"/>
          </a:xfrm>
        </p:grpSpPr>
        <p:sp>
          <p:nvSpPr>
            <p:cNvPr name="Freeform 10" id="10"/>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11" id="11"/>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12" id="12"/>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13" id="13"/>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4" id="14"/>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a:t>
            </a:r>
          </a:p>
        </p:txBody>
      </p:sp>
      <p:sp>
        <p:nvSpPr>
          <p:cNvPr name="Freeform 15" id="15"/>
          <p:cNvSpPr/>
          <p:nvPr/>
        </p:nvSpPr>
        <p:spPr>
          <a:xfrm flipH="false" flipV="false" rot="0">
            <a:off x="1028700" y="2895891"/>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043764" y="4181766"/>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44884" y="5463522"/>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44884" y="6745277"/>
            <a:ext cx="251242" cy="265737"/>
          </a:xfrm>
          <a:custGeom>
            <a:avLst/>
            <a:gdLst/>
            <a:ahLst/>
            <a:cxnLst/>
            <a:rect r="r" b="b" t="t" l="l"/>
            <a:pathLst>
              <a:path h="265737" w="251242">
                <a:moveTo>
                  <a:pt x="0" y="0"/>
                </a:moveTo>
                <a:lnTo>
                  <a:pt x="251242" y="0"/>
                </a:lnTo>
                <a:lnTo>
                  <a:pt x="251242" y="265738"/>
                </a:lnTo>
                <a:lnTo>
                  <a:pt x="0" y="265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6681632"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5"/>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KẾT LUẬN</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29</a:t>
            </a:r>
          </a:p>
        </p:txBody>
      </p:sp>
      <p:sp>
        <p:nvSpPr>
          <p:cNvPr name="TextBox 11" id="11"/>
          <p:cNvSpPr txBox="true"/>
          <p:nvPr/>
        </p:nvSpPr>
        <p:spPr>
          <a:xfrm rot="0">
            <a:off x="1043764" y="1705387"/>
            <a:ext cx="16307705" cy="9659828"/>
          </a:xfrm>
          <a:prstGeom prst="rect">
            <a:avLst/>
          </a:prstGeom>
        </p:spPr>
        <p:txBody>
          <a:bodyPr anchor="t" rtlCol="false" tIns="0" lIns="0" bIns="0" rIns="0">
            <a:spAutoFit/>
          </a:bodyPr>
          <a:lstStyle/>
          <a:p>
            <a:pPr algn="l">
              <a:lnSpc>
                <a:spcPts val="5168"/>
              </a:lnSpc>
            </a:pPr>
            <a:r>
              <a:rPr lang="en-US" sz="3691">
                <a:solidFill>
                  <a:srgbClr val="0F4662"/>
                </a:solidFill>
                <a:latin typeface="Open Sans Bold"/>
              </a:rPr>
              <a:t>Đóng góp của đề tài</a:t>
            </a:r>
          </a:p>
          <a:p>
            <a:pPr algn="l">
              <a:lnSpc>
                <a:spcPts val="5168"/>
              </a:lnSpc>
            </a:pPr>
          </a:p>
          <a:p>
            <a:pPr algn="l" marL="797063" indent="-398531" lvl="1">
              <a:lnSpc>
                <a:spcPts val="5168"/>
              </a:lnSpc>
              <a:buFont typeface="Arial"/>
              <a:buChar char="•"/>
            </a:pPr>
            <a:r>
              <a:rPr lang="en-US" sz="3691">
                <a:solidFill>
                  <a:srgbClr val="0F4662"/>
                </a:solidFill>
                <a:latin typeface="Open Sans"/>
              </a:rPr>
              <a:t>Cung cấp một phương pháp tiếp cận hiệu quả trong việc phát hiện cảm xúc hy vọng từ dữ liệu văn bản mạng xã hội. Kết quả của nghiên cứu không chỉ có ý nghĩa đối với việc phân tích cảm xúc trong các nghiên cứu học thuật mà còn có thể được áp dụng trong các hệ thống phân tích cảm xúc thực tế, giúp cải thiện khả năng tương tác và hỗ trợ người dùng trên các nền tảng truyền thông xã hội</a:t>
            </a:r>
          </a:p>
          <a:p>
            <a:pPr algn="l" marL="777240" indent="-388620" lvl="1">
              <a:lnSpc>
                <a:spcPts val="5040"/>
              </a:lnSpc>
              <a:buFont typeface="Arial"/>
              <a:buChar char="•"/>
            </a:pPr>
            <a:r>
              <a:rPr lang="en-US" sz="3600">
                <a:solidFill>
                  <a:srgbClr val="0F4662"/>
                </a:solidFill>
                <a:latin typeface="Open Sans"/>
              </a:rPr>
              <a:t>Kết quả nghiên cứu trong đề tài đã chứng minh việc kết hợp các mô hình ngôn ngữ tiên tiến với các kỹ thuật tiền xử lý và Data Augmentation có thể xây dựng một hệ thống có hiệu quả</a:t>
            </a:r>
          </a:p>
          <a:p>
            <a:pPr algn="l">
              <a:lnSpc>
                <a:spcPts val="5168"/>
              </a:lnSpc>
            </a:pPr>
          </a:p>
          <a:p>
            <a:pPr algn="l">
              <a:lnSpc>
                <a:spcPts val="5168"/>
              </a:lnSpc>
            </a:pPr>
            <a:r>
              <a:rPr lang="en-US" sz="3691">
                <a:solidFill>
                  <a:srgbClr val="0F4662"/>
                </a:solidFill>
                <a:latin typeface="Open Sans"/>
              </a:rPr>
              <a:t>       </a:t>
            </a:r>
          </a:p>
          <a:p>
            <a:pPr algn="l">
              <a:lnSpc>
                <a:spcPts val="5168"/>
              </a:lnSpc>
            </a:pPr>
          </a:p>
          <a:p>
            <a:pPr algn="l">
              <a:lnSpc>
                <a:spcPts val="5168"/>
              </a:lnSpc>
            </a:pP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TÀI LIỆU THAM KHẢO</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30</a:t>
            </a:r>
          </a:p>
        </p:txBody>
      </p:sp>
      <p:sp>
        <p:nvSpPr>
          <p:cNvPr name="TextBox 11" id="11"/>
          <p:cNvSpPr txBox="true"/>
          <p:nvPr/>
        </p:nvSpPr>
        <p:spPr>
          <a:xfrm rot="0">
            <a:off x="1043764" y="1705387"/>
            <a:ext cx="16416647" cy="6995161"/>
          </a:xfrm>
          <a:prstGeom prst="rect">
            <a:avLst/>
          </a:prstGeom>
        </p:spPr>
        <p:txBody>
          <a:bodyPr anchor="t" rtlCol="false" tIns="0" lIns="0" bIns="0" rIns="0">
            <a:spAutoFit/>
          </a:bodyPr>
          <a:lstStyle/>
          <a:p>
            <a:pPr algn="l">
              <a:lnSpc>
                <a:spcPts val="5040"/>
              </a:lnSpc>
            </a:pPr>
            <a:r>
              <a:rPr lang="en-US" sz="3600">
                <a:solidFill>
                  <a:srgbClr val="0F4662"/>
                </a:solidFill>
                <a:latin typeface="Open Sans"/>
              </a:rPr>
              <a:t>[1] García-Baena, “Overview of HOPE at IberLEF 2024: Approaching Hope</a:t>
            </a:r>
          </a:p>
          <a:p>
            <a:pPr algn="l">
              <a:lnSpc>
                <a:spcPts val="5040"/>
              </a:lnSpc>
            </a:pPr>
            <a:r>
              <a:rPr lang="en-US" sz="3600">
                <a:solidFill>
                  <a:srgbClr val="0F4662"/>
                </a:solidFill>
                <a:latin typeface="Open Sans"/>
              </a:rPr>
              <a:t>Speech Detection in Social Media from Two Perspectives, for Equality,</a:t>
            </a:r>
          </a:p>
          <a:p>
            <a:pPr algn="l">
              <a:lnSpc>
                <a:spcPts val="5040"/>
              </a:lnSpc>
            </a:pPr>
            <a:r>
              <a:rPr lang="en-US" sz="3600">
                <a:solidFill>
                  <a:srgbClr val="0F4662"/>
                </a:solidFill>
                <a:latin typeface="Open Sans"/>
              </a:rPr>
              <a:t>Diversity and Inclusion and as Expectations,” 2024.</a:t>
            </a:r>
          </a:p>
          <a:p>
            <a:pPr algn="l">
              <a:lnSpc>
                <a:spcPts val="5040"/>
              </a:lnSpc>
            </a:pPr>
            <a:r>
              <a:rPr lang="en-US" sz="3600">
                <a:solidFill>
                  <a:srgbClr val="0F4662"/>
                </a:solidFill>
                <a:latin typeface="Open Sans"/>
              </a:rPr>
              <a:t>[2] L. a. J.-Z. S. M. a. R. F. Chiruzzo, “Overview of IberLEF 2024: Natural</a:t>
            </a:r>
          </a:p>
          <a:p>
            <a:pPr algn="l">
              <a:lnSpc>
                <a:spcPts val="5040"/>
              </a:lnSpc>
            </a:pPr>
            <a:r>
              <a:rPr lang="en-US" sz="3600">
                <a:solidFill>
                  <a:srgbClr val="0F4662"/>
                </a:solidFill>
                <a:latin typeface="Open Sans"/>
              </a:rPr>
              <a:t>Language Processing Challenges for Spanish and other Iberian Languages,”</a:t>
            </a:r>
          </a:p>
          <a:p>
            <a:pPr algn="l">
              <a:lnSpc>
                <a:spcPts val="5040"/>
              </a:lnSpc>
            </a:pPr>
            <a:r>
              <a:rPr lang="en-US" sz="3600">
                <a:solidFill>
                  <a:srgbClr val="0F4662"/>
                </a:solidFill>
                <a:latin typeface="Open Sans"/>
              </a:rPr>
              <a:t>2024.</a:t>
            </a:r>
          </a:p>
          <a:p>
            <a:pPr algn="l">
              <a:lnSpc>
                <a:spcPts val="5040"/>
              </a:lnSpc>
            </a:pPr>
            <a:r>
              <a:rPr lang="en-US" sz="3600">
                <a:solidFill>
                  <a:srgbClr val="0F4662"/>
                </a:solidFill>
                <a:latin typeface="Open Sans"/>
              </a:rPr>
              <a:t>[3] D. Ezzy, “Illness narratives: Time, hope and HIV,” 2000.</a:t>
            </a:r>
          </a:p>
          <a:p>
            <a:pPr algn="l">
              <a:lnSpc>
                <a:spcPts val="5040"/>
              </a:lnSpc>
            </a:pPr>
            <a:r>
              <a:rPr lang="en-US" sz="3600">
                <a:solidFill>
                  <a:srgbClr val="0F4662"/>
                </a:solidFill>
                <a:latin typeface="Open Sans"/>
              </a:rPr>
              <a:t>[4] R. a. C. G. a. H. S. a. C. V. Wiles, “The Management of Confidentiality and</a:t>
            </a:r>
          </a:p>
          <a:p>
            <a:pPr algn="l">
              <a:lnSpc>
                <a:spcPts val="5040"/>
              </a:lnSpc>
            </a:pPr>
            <a:r>
              <a:rPr lang="en-US" sz="3600">
                <a:solidFill>
                  <a:srgbClr val="0F4662"/>
                </a:solidFill>
                <a:latin typeface="Open Sans"/>
              </a:rPr>
              <a:t>Anonymity in Social Research,” 2008.</a:t>
            </a:r>
          </a:p>
          <a:p>
            <a:pPr algn="l">
              <a:lnSpc>
                <a:spcPts val="5040"/>
              </a:lnSpc>
            </a:pPr>
            <a:r>
              <a:rPr lang="en-US" sz="3600">
                <a:solidFill>
                  <a:srgbClr val="0F4662"/>
                </a:solidFill>
                <a:latin typeface="Open Sans"/>
              </a:rPr>
              <a:t>[5] S. Webb, “The Effects of Repetition on Vocabulary Knowledge,” 2007.</a:t>
            </a:r>
          </a:p>
          <a:p>
            <a:pPr algn="l">
              <a:lnSpc>
                <a:spcPts val="5040"/>
              </a:lnSpc>
            </a:pPr>
            <a:r>
              <a:rPr lang="en-US" sz="3600">
                <a:solidFill>
                  <a:srgbClr val="0F4662"/>
                </a:solidFill>
                <a:latin typeface="Open Sans"/>
              </a:rPr>
              <a:t>[6] D. P. a. J. Šnajder, “Data Augmentation for Neural NLP,” 2023.</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TÀI LIỆU THAM KHẢO</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31</a:t>
            </a:r>
          </a:p>
        </p:txBody>
      </p:sp>
      <p:sp>
        <p:nvSpPr>
          <p:cNvPr name="TextBox 11" id="11"/>
          <p:cNvSpPr txBox="true"/>
          <p:nvPr/>
        </p:nvSpPr>
        <p:spPr>
          <a:xfrm rot="0">
            <a:off x="1043764" y="1705387"/>
            <a:ext cx="16416647" cy="4442460"/>
          </a:xfrm>
          <a:prstGeom prst="rect">
            <a:avLst/>
          </a:prstGeom>
        </p:spPr>
        <p:txBody>
          <a:bodyPr anchor="t" rtlCol="false" tIns="0" lIns="0" bIns="0" rIns="0">
            <a:spAutoFit/>
          </a:bodyPr>
          <a:lstStyle/>
          <a:p>
            <a:pPr algn="l">
              <a:lnSpc>
                <a:spcPts val="5040"/>
              </a:lnSpc>
            </a:pPr>
            <a:r>
              <a:rPr lang="en-US" sz="3600">
                <a:solidFill>
                  <a:srgbClr val="0F4662"/>
                </a:solidFill>
                <a:latin typeface="Open Sans"/>
              </a:rPr>
              <a:t>[7] A. a. Conneau, “Unsupervised Cross-lingual Representation Learning at</a:t>
            </a:r>
          </a:p>
          <a:p>
            <a:pPr algn="l">
              <a:lnSpc>
                <a:spcPts val="5040"/>
              </a:lnSpc>
            </a:pPr>
            <a:r>
              <a:rPr lang="en-US" sz="3600">
                <a:solidFill>
                  <a:srgbClr val="0F4662"/>
                </a:solidFill>
                <a:latin typeface="Open Sans"/>
              </a:rPr>
              <a:t>Scale,” Association for Computational Linguistics, 2020.</a:t>
            </a:r>
          </a:p>
          <a:p>
            <a:pPr algn="l">
              <a:lnSpc>
                <a:spcPts val="5040"/>
              </a:lnSpc>
            </a:pPr>
            <a:r>
              <a:rPr lang="en-US" sz="3600">
                <a:solidFill>
                  <a:srgbClr val="0F4662"/>
                </a:solidFill>
                <a:latin typeface="Open Sans"/>
              </a:rPr>
              <a:t>[8] P. a. L. X. a. G. J. a. C. W. He, “DEBERTA: DECODING-ENHANCED</a:t>
            </a:r>
          </a:p>
          <a:p>
            <a:pPr algn="l">
              <a:lnSpc>
                <a:spcPts val="5040"/>
              </a:lnSpc>
            </a:pPr>
            <a:r>
              <a:rPr lang="en-US" sz="3600">
                <a:solidFill>
                  <a:srgbClr val="0F4662"/>
                </a:solidFill>
                <a:latin typeface="Open Sans"/>
              </a:rPr>
              <a:t>BERT WITH DISENTANGLED ATTENTION,” 2020.</a:t>
            </a:r>
          </a:p>
          <a:p>
            <a:pPr algn="l">
              <a:lnSpc>
                <a:spcPts val="5040"/>
              </a:lnSpc>
            </a:pPr>
            <a:r>
              <a:rPr lang="en-US" sz="3600">
                <a:solidFill>
                  <a:srgbClr val="0F4662"/>
                </a:solidFill>
                <a:latin typeface="Open Sans"/>
              </a:rPr>
              <a:t>[9] F. a. Barbieri, “{XLM}-{T}: Multilingual Language Models in {T}witter</a:t>
            </a:r>
          </a:p>
          <a:p>
            <a:pPr algn="l">
              <a:lnSpc>
                <a:spcPts val="5040"/>
              </a:lnSpc>
            </a:pPr>
            <a:r>
              <a:rPr lang="en-US" sz="3600">
                <a:solidFill>
                  <a:srgbClr val="0F4662"/>
                </a:solidFill>
                <a:latin typeface="Open Sans"/>
              </a:rPr>
              <a:t>for Sentiment Analysis and Beyond,” European Language Resources</a:t>
            </a:r>
          </a:p>
          <a:p>
            <a:pPr algn="l">
              <a:lnSpc>
                <a:spcPts val="5040"/>
              </a:lnSpc>
            </a:pPr>
            <a:r>
              <a:rPr lang="en-US" sz="3600">
                <a:solidFill>
                  <a:srgbClr val="0F4662"/>
                </a:solidFill>
                <a:latin typeface="Open Sans"/>
              </a:rPr>
              <a:t>Association, 2022.</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3" id="3"/>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4" id="4"/>
          <p:cNvGrpSpPr/>
          <p:nvPr/>
        </p:nvGrpSpPr>
        <p:grpSpPr>
          <a:xfrm rot="0">
            <a:off x="1506668" y="9016073"/>
            <a:ext cx="15456012" cy="1270927"/>
            <a:chOff x="0" y="0"/>
            <a:chExt cx="4070719" cy="334730"/>
          </a:xfrm>
        </p:grpSpPr>
        <p:sp>
          <p:nvSpPr>
            <p:cNvPr name="Freeform 5" id="5"/>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6" id="6"/>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7" id="7"/>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8" id="8"/>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9" id="9"/>
          <p:cNvSpPr/>
          <p:nvPr/>
        </p:nvSpPr>
        <p:spPr>
          <a:xfrm flipH="false" flipV="false" rot="0">
            <a:off x="8515540" y="7180406"/>
            <a:ext cx="1256921" cy="1499580"/>
          </a:xfrm>
          <a:custGeom>
            <a:avLst/>
            <a:gdLst/>
            <a:ahLst/>
            <a:cxnLst/>
            <a:rect r="r" b="b" t="t" l="l"/>
            <a:pathLst>
              <a:path h="1499580" w="1256921">
                <a:moveTo>
                  <a:pt x="0" y="0"/>
                </a:moveTo>
                <a:lnTo>
                  <a:pt x="1256920" y="0"/>
                </a:lnTo>
                <a:lnTo>
                  <a:pt x="1256920" y="1499580"/>
                </a:lnTo>
                <a:lnTo>
                  <a:pt x="0" y="14995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351468" y="9321336"/>
            <a:ext cx="435769"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32</a:t>
            </a:r>
          </a:p>
        </p:txBody>
      </p:sp>
      <p:sp>
        <p:nvSpPr>
          <p:cNvPr name="TextBox 11" id="11"/>
          <p:cNvSpPr txBox="true"/>
          <p:nvPr/>
        </p:nvSpPr>
        <p:spPr>
          <a:xfrm rot="0">
            <a:off x="2403222" y="3146593"/>
            <a:ext cx="13481557" cy="1285875"/>
          </a:xfrm>
          <a:prstGeom prst="rect">
            <a:avLst/>
          </a:prstGeom>
        </p:spPr>
        <p:txBody>
          <a:bodyPr anchor="t" rtlCol="false" tIns="0" lIns="0" bIns="0" rIns="0">
            <a:spAutoFit/>
          </a:bodyPr>
          <a:lstStyle/>
          <a:p>
            <a:pPr algn="ctr" marL="0" indent="0" lvl="0">
              <a:lnSpc>
                <a:spcPts val="10500"/>
              </a:lnSpc>
              <a:spcBef>
                <a:spcPct val="0"/>
              </a:spcBef>
            </a:pPr>
            <a:r>
              <a:rPr lang="en-US" sz="7500">
                <a:solidFill>
                  <a:srgbClr val="0F4662"/>
                </a:solidFill>
                <a:latin typeface="Cormorant Garamond Bold"/>
              </a:rPr>
              <a:t>CẢM ƠN ĐÃ LẮNG NGHE !!!</a:t>
            </a:r>
          </a:p>
        </p:txBody>
      </p:sp>
      <p:sp>
        <p:nvSpPr>
          <p:cNvPr name="TextBox 12" id="12"/>
          <p:cNvSpPr txBox="true"/>
          <p:nvPr/>
        </p:nvSpPr>
        <p:spPr>
          <a:xfrm rot="0">
            <a:off x="2403222" y="5000625"/>
            <a:ext cx="13481557" cy="1285875"/>
          </a:xfrm>
          <a:prstGeom prst="rect">
            <a:avLst/>
          </a:prstGeom>
        </p:spPr>
        <p:txBody>
          <a:bodyPr anchor="t" rtlCol="false" tIns="0" lIns="0" bIns="0" rIns="0">
            <a:spAutoFit/>
          </a:bodyPr>
          <a:lstStyle/>
          <a:p>
            <a:pPr algn="ctr" marL="0" indent="0" lvl="0">
              <a:lnSpc>
                <a:spcPts val="10500"/>
              </a:lnSpc>
              <a:spcBef>
                <a:spcPct val="0"/>
              </a:spcBef>
            </a:pPr>
            <a:r>
              <a:rPr lang="en-US" sz="7500">
                <a:solidFill>
                  <a:srgbClr val="0F4662"/>
                </a:solidFill>
                <a:latin typeface="Cormorant Garamond Bold"/>
              </a:rPr>
              <a:t>Q &amp; A</a:t>
            </a:r>
          </a:p>
        </p:txBody>
      </p:sp>
      <p:sp>
        <p:nvSpPr>
          <p:cNvPr name="Freeform 13" id="13"/>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GIỚI THIỆU BÀI TOÁN</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3</a:t>
            </a:r>
          </a:p>
        </p:txBody>
      </p:sp>
      <p:sp>
        <p:nvSpPr>
          <p:cNvPr name="TextBox 11" id="11"/>
          <p:cNvSpPr txBox="true"/>
          <p:nvPr/>
        </p:nvSpPr>
        <p:spPr>
          <a:xfrm rot="0">
            <a:off x="1043764" y="1705387"/>
            <a:ext cx="16416647" cy="571881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1. Tổng quan đề tài</a:t>
            </a:r>
          </a:p>
          <a:p>
            <a:pPr algn="l">
              <a:lnSpc>
                <a:spcPts val="5040"/>
              </a:lnSpc>
            </a:pPr>
          </a:p>
          <a:p>
            <a:pPr algn="l" marL="777240" indent="-388620" lvl="1">
              <a:lnSpc>
                <a:spcPts val="5040"/>
              </a:lnSpc>
              <a:buFont typeface="Arial"/>
              <a:buChar char="•"/>
            </a:pPr>
            <a:r>
              <a:rPr lang="en-US" sz="3600">
                <a:solidFill>
                  <a:srgbClr val="0F4662"/>
                </a:solidFill>
                <a:latin typeface="Open Sans Bold"/>
              </a:rPr>
              <a:t>Tên dự án</a:t>
            </a:r>
            <a:r>
              <a:rPr lang="en-US" sz="3600">
                <a:solidFill>
                  <a:srgbClr val="0F4662"/>
                </a:solidFill>
                <a:latin typeface="Open Sans"/>
              </a:rPr>
              <a:t>: Sentiment Analysis - Hope Detection With BERTology Models And Data Augmentation</a:t>
            </a:r>
          </a:p>
          <a:p>
            <a:pPr algn="l" marL="777240" indent="-388620" lvl="1">
              <a:lnSpc>
                <a:spcPts val="5040"/>
              </a:lnSpc>
              <a:buFont typeface="Arial"/>
              <a:buChar char="•"/>
            </a:pPr>
            <a:r>
              <a:rPr lang="en-US" sz="3600">
                <a:solidFill>
                  <a:srgbClr val="0F4662"/>
                </a:solidFill>
                <a:latin typeface="Open Sans"/>
              </a:rPr>
              <a:t>Thời gian thực hiện: 22/02/2024 đến ngày 20/06/2024 (4 tháng)</a:t>
            </a:r>
          </a:p>
          <a:p>
            <a:pPr algn="l" marL="777240" indent="-388620" lvl="1">
              <a:lnSpc>
                <a:spcPts val="5040"/>
              </a:lnSpc>
              <a:buFont typeface="Arial"/>
              <a:buChar char="•"/>
            </a:pPr>
            <a:r>
              <a:rPr lang="en-US" sz="3600">
                <a:solidFill>
                  <a:srgbClr val="0F4662"/>
                </a:solidFill>
                <a:latin typeface="Open Sans"/>
              </a:rPr>
              <a:t>Mục tiêu: Phân loại nhị phân (Binary Classification) và Phân loại đa lớp (Multiclass Classification) </a:t>
            </a:r>
          </a:p>
          <a:p>
            <a:pPr algn="l" marL="777240" indent="-388620" lvl="1">
              <a:lnSpc>
                <a:spcPts val="5040"/>
              </a:lnSpc>
              <a:buFont typeface="Arial"/>
              <a:buChar char="•"/>
            </a:pPr>
            <a:r>
              <a:rPr lang="en-US" sz="3600">
                <a:solidFill>
                  <a:srgbClr val="0F4662"/>
                </a:solidFill>
                <a:latin typeface="Open Sans"/>
              </a:rPr>
              <a:t>Tác dụng thực tế: Phân tích tâm lý học; Cải thiện dịch vụ khách hàng; Hỗ trợ nghiên cứu xã hội.</a:t>
            </a:r>
          </a:p>
        </p:txBody>
      </p:sp>
      <p:sp>
        <p:nvSpPr>
          <p:cNvPr name="Freeform 12" id="12"/>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NỘI DUNG BÁO CÁO</a:t>
            </a:r>
          </a:p>
        </p:txBody>
      </p:sp>
      <p:sp>
        <p:nvSpPr>
          <p:cNvPr name="AutoShape 3" id="3"/>
          <p:cNvSpPr/>
          <p:nvPr/>
        </p:nvSpPr>
        <p:spPr>
          <a:xfrm>
            <a:off x="8847708" y="1066800"/>
            <a:ext cx="8114971" cy="0"/>
          </a:xfrm>
          <a:prstGeom prst="line">
            <a:avLst/>
          </a:prstGeom>
          <a:ln cap="flat" w="28575">
            <a:solidFill>
              <a:srgbClr val="0F4662"/>
            </a:solidFill>
            <a:prstDash val="solid"/>
            <a:headEnd type="none" len="sm" w="sm"/>
            <a:tailEnd type="none" len="sm" w="sm"/>
          </a:ln>
        </p:spPr>
      </p:sp>
      <p:sp>
        <p:nvSpPr>
          <p:cNvPr name="TextBox 4" id="4"/>
          <p:cNvSpPr txBox="true"/>
          <p:nvPr/>
        </p:nvSpPr>
        <p:spPr>
          <a:xfrm rot="0">
            <a:off x="1635067" y="259340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a:t>
            </a:r>
            <a:r>
              <a:rPr lang="en-US" sz="4500">
                <a:solidFill>
                  <a:srgbClr val="0F4662"/>
                </a:solidFill>
                <a:latin typeface="Open Sans"/>
              </a:rPr>
              <a:t>: Giới thiệu bài toán</a:t>
            </a:r>
          </a:p>
        </p:txBody>
      </p:sp>
      <p:sp>
        <p:nvSpPr>
          <p:cNvPr name="TextBox 5" id="5"/>
          <p:cNvSpPr txBox="true"/>
          <p:nvPr/>
        </p:nvSpPr>
        <p:spPr>
          <a:xfrm rot="0">
            <a:off x="1650131" y="3879281"/>
            <a:ext cx="819913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CD3131"/>
                </a:solidFill>
                <a:latin typeface="Open Sans Bold"/>
              </a:rPr>
              <a:t>Phần II</a:t>
            </a:r>
            <a:r>
              <a:rPr lang="en-US" sz="4500">
                <a:solidFill>
                  <a:srgbClr val="CD3131"/>
                </a:solidFill>
                <a:latin typeface="Open Sans"/>
              </a:rPr>
              <a:t>: Ngữ liệu của bài toán</a:t>
            </a:r>
          </a:p>
        </p:txBody>
      </p:sp>
      <p:sp>
        <p:nvSpPr>
          <p:cNvPr name="TextBox 6" id="6"/>
          <p:cNvSpPr txBox="true"/>
          <p:nvPr/>
        </p:nvSpPr>
        <p:spPr>
          <a:xfrm rot="0">
            <a:off x="1652371" y="5165156"/>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III</a:t>
            </a:r>
            <a:r>
              <a:rPr lang="en-US" sz="4500">
                <a:solidFill>
                  <a:srgbClr val="0F4662"/>
                </a:solidFill>
                <a:latin typeface="Open Sans"/>
              </a:rPr>
              <a:t>: Phương pháp</a:t>
            </a:r>
          </a:p>
        </p:txBody>
      </p:sp>
      <p:sp>
        <p:nvSpPr>
          <p:cNvPr name="TextBox 7" id="7"/>
          <p:cNvSpPr txBox="true"/>
          <p:nvPr/>
        </p:nvSpPr>
        <p:spPr>
          <a:xfrm rot="0">
            <a:off x="1651251" y="6451031"/>
            <a:ext cx="7710820" cy="762000"/>
          </a:xfrm>
          <a:prstGeom prst="rect">
            <a:avLst/>
          </a:prstGeom>
        </p:spPr>
        <p:txBody>
          <a:bodyPr anchor="t" rtlCol="false" tIns="0" lIns="0" bIns="0" rIns="0">
            <a:spAutoFit/>
          </a:bodyPr>
          <a:lstStyle/>
          <a:p>
            <a:pPr algn="l" marL="0" indent="0" lvl="0">
              <a:lnSpc>
                <a:spcPts val="6299"/>
              </a:lnSpc>
              <a:spcBef>
                <a:spcPct val="0"/>
              </a:spcBef>
            </a:pPr>
            <a:r>
              <a:rPr lang="en-US" sz="4500">
                <a:solidFill>
                  <a:srgbClr val="0F4662"/>
                </a:solidFill>
                <a:latin typeface="Open Sans Bold"/>
              </a:rPr>
              <a:t>Phần IV:</a:t>
            </a:r>
            <a:r>
              <a:rPr lang="en-US" sz="4500">
                <a:solidFill>
                  <a:srgbClr val="0F4662"/>
                </a:solidFill>
                <a:latin typeface="Open Sans"/>
              </a:rPr>
              <a:t> Kết quả</a:t>
            </a:r>
          </a:p>
        </p:txBody>
      </p:sp>
      <p:sp>
        <p:nvSpPr>
          <p:cNvPr name="Freeform 8" id="8"/>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9" id="9"/>
          <p:cNvGrpSpPr/>
          <p:nvPr/>
        </p:nvGrpSpPr>
        <p:grpSpPr>
          <a:xfrm rot="0">
            <a:off x="1506668" y="9016073"/>
            <a:ext cx="15456012" cy="1270927"/>
            <a:chOff x="0" y="0"/>
            <a:chExt cx="4070719" cy="334730"/>
          </a:xfrm>
        </p:grpSpPr>
        <p:sp>
          <p:nvSpPr>
            <p:cNvPr name="Freeform 10" id="10"/>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11" id="11"/>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12" id="12"/>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13" id="13"/>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4" id="14"/>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4</a:t>
            </a:r>
          </a:p>
        </p:txBody>
      </p:sp>
      <p:sp>
        <p:nvSpPr>
          <p:cNvPr name="Freeform 15" id="15"/>
          <p:cNvSpPr/>
          <p:nvPr/>
        </p:nvSpPr>
        <p:spPr>
          <a:xfrm flipH="false" flipV="false" rot="0">
            <a:off x="1028700" y="2895891"/>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043764" y="4181766"/>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044884" y="5463522"/>
            <a:ext cx="251242" cy="265737"/>
          </a:xfrm>
          <a:custGeom>
            <a:avLst/>
            <a:gdLst/>
            <a:ahLst/>
            <a:cxnLst/>
            <a:rect r="r" b="b" t="t" l="l"/>
            <a:pathLst>
              <a:path h="265737" w="251242">
                <a:moveTo>
                  <a:pt x="0" y="0"/>
                </a:moveTo>
                <a:lnTo>
                  <a:pt x="251242" y="0"/>
                </a:lnTo>
                <a:lnTo>
                  <a:pt x="251242" y="265737"/>
                </a:lnTo>
                <a:lnTo>
                  <a:pt x="0" y="2657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44884" y="6745277"/>
            <a:ext cx="251242" cy="265737"/>
          </a:xfrm>
          <a:custGeom>
            <a:avLst/>
            <a:gdLst/>
            <a:ahLst/>
            <a:cxnLst/>
            <a:rect r="r" b="b" t="t" l="l"/>
            <a:pathLst>
              <a:path h="265737" w="251242">
                <a:moveTo>
                  <a:pt x="0" y="0"/>
                </a:moveTo>
                <a:lnTo>
                  <a:pt x="251242" y="0"/>
                </a:lnTo>
                <a:lnTo>
                  <a:pt x="251242" y="265738"/>
                </a:lnTo>
                <a:lnTo>
                  <a:pt x="0" y="265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5</a:t>
            </a:r>
          </a:p>
        </p:txBody>
      </p:sp>
      <p:sp>
        <p:nvSpPr>
          <p:cNvPr name="TextBox 11" id="11"/>
          <p:cNvSpPr txBox="true"/>
          <p:nvPr/>
        </p:nvSpPr>
        <p:spPr>
          <a:xfrm rot="0">
            <a:off x="1043764" y="1705387"/>
            <a:ext cx="16416647" cy="6356986"/>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1. Thu thập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Dữ liệu được lấy từ bộ dữ liệu được chuẩn bị cho cuộc thi HOPE at IberLEF 2024</a:t>
            </a:r>
          </a:p>
          <a:p>
            <a:pPr algn="l" marL="777240" indent="-388620" lvl="1">
              <a:lnSpc>
                <a:spcPts val="5040"/>
              </a:lnSpc>
              <a:buFont typeface="Arial"/>
              <a:buChar char="•"/>
            </a:pPr>
            <a:r>
              <a:rPr lang="en-US" sz="3600">
                <a:solidFill>
                  <a:srgbClr val="0F4662"/>
                </a:solidFill>
                <a:latin typeface="Open Sans"/>
              </a:rPr>
              <a:t>Quá trình thu thập: Truy xuất gần 50,000 tweets gần nhất từ tháng 01/2022 đến tháng 06/2022 từ nền tảng mạng xã hội Twitter</a:t>
            </a:r>
          </a:p>
          <a:p>
            <a:pPr algn="l" marL="777240" indent="-388620" lvl="1">
              <a:lnSpc>
                <a:spcPts val="5040"/>
              </a:lnSpc>
              <a:buFont typeface="Arial"/>
              <a:buChar char="•"/>
            </a:pPr>
            <a:r>
              <a:rPr lang="en-US" sz="3600">
                <a:solidFill>
                  <a:srgbClr val="0F4662"/>
                </a:solidFill>
                <a:latin typeface="Open Sans"/>
              </a:rPr>
              <a:t>Phương pháp: Thông qua API của Twitter và các công cụ web scarping</a:t>
            </a:r>
          </a:p>
          <a:p>
            <a:pPr algn="l" marL="777240" indent="-388620" lvl="1">
              <a:lnSpc>
                <a:spcPts val="5040"/>
              </a:lnSpc>
              <a:buFont typeface="Arial"/>
              <a:buChar char="•"/>
            </a:pPr>
            <a:r>
              <a:rPr lang="en-US" sz="3600">
                <a:solidFill>
                  <a:srgbClr val="0F4662"/>
                </a:solidFill>
                <a:latin typeface="Open Sans"/>
              </a:rPr>
              <a:t>Số lượng và nội dung: Lọc còn dưới 30,000 tweet tiếng Anh và được gán nhãn: “Generalized Hope”. “Realistic Hope”, “Unrealistic Hope”, “Not Hope”</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6</a:t>
            </a:r>
          </a:p>
        </p:txBody>
      </p:sp>
      <p:sp>
        <p:nvSpPr>
          <p:cNvPr name="TextBox 11" id="11"/>
          <p:cNvSpPr txBox="true"/>
          <p:nvPr/>
        </p:nvSpPr>
        <p:spPr>
          <a:xfrm rot="0">
            <a:off x="1043764" y="1705387"/>
            <a:ext cx="16416647" cy="699516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2. Phân loại nhãn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Các nhãn dữ liệu thuộc Binary Classification</a:t>
            </a:r>
          </a:p>
          <a:p>
            <a:pPr algn="l" marL="1554480" indent="-518160" lvl="2">
              <a:lnSpc>
                <a:spcPts val="5040"/>
              </a:lnSpc>
              <a:buFont typeface="Arial"/>
              <a:buChar char="⚬"/>
            </a:pPr>
            <a:r>
              <a:rPr lang="en-US" sz="3600">
                <a:solidFill>
                  <a:srgbClr val="0F4662"/>
                </a:solidFill>
                <a:latin typeface="Open Sans"/>
              </a:rPr>
              <a:t>Hope: Những tweet thể hiện hoặc nhắc đến sự hy vọng</a:t>
            </a:r>
          </a:p>
          <a:p>
            <a:pPr algn="l" marL="1554480" indent="-518160" lvl="2">
              <a:lnSpc>
                <a:spcPts val="5040"/>
              </a:lnSpc>
              <a:buFont typeface="Arial"/>
              <a:buChar char="⚬"/>
            </a:pPr>
            <a:r>
              <a:rPr lang="en-US" sz="3600">
                <a:solidFill>
                  <a:srgbClr val="0F4662"/>
                </a:solidFill>
                <a:latin typeface="Open Sans"/>
              </a:rPr>
              <a:t>Not Hope: Những tweet không thể hiện bất kỳ sự hy vọng, kỳ vọng hoặc mong muốn nào</a:t>
            </a:r>
          </a:p>
          <a:p>
            <a:pPr algn="l" marL="777240" indent="-388620" lvl="1">
              <a:lnSpc>
                <a:spcPts val="5040"/>
              </a:lnSpc>
              <a:buFont typeface="Arial"/>
              <a:buChar char="•"/>
            </a:pPr>
            <a:r>
              <a:rPr lang="en-US" sz="3600">
                <a:solidFill>
                  <a:srgbClr val="0F4662"/>
                </a:solidFill>
                <a:latin typeface="Open Sans"/>
              </a:rPr>
              <a:t>Các nhãn dữ liệu thuộc Multiclass Classification:</a:t>
            </a:r>
          </a:p>
          <a:p>
            <a:pPr algn="l" marL="1554480" indent="-518160" lvl="2">
              <a:lnSpc>
                <a:spcPts val="5040"/>
              </a:lnSpc>
              <a:buFont typeface="Arial"/>
              <a:buChar char="⚬"/>
            </a:pPr>
            <a:r>
              <a:rPr lang="en-US" sz="3600">
                <a:solidFill>
                  <a:srgbClr val="0F4662"/>
                </a:solidFill>
                <a:latin typeface="Open Sans"/>
              </a:rPr>
              <a:t>Generalized Hope: </a:t>
            </a:r>
          </a:p>
          <a:p>
            <a:pPr algn="l" marL="1554480" indent="-518160" lvl="2">
              <a:lnSpc>
                <a:spcPts val="5040"/>
              </a:lnSpc>
              <a:buFont typeface="Arial"/>
              <a:buChar char="⚬"/>
            </a:pPr>
            <a:r>
              <a:rPr lang="en-US" sz="3600">
                <a:solidFill>
                  <a:srgbClr val="0F4662"/>
                </a:solidFill>
                <a:latin typeface="Open Sans"/>
              </a:rPr>
              <a:t>Realistic Hope:</a:t>
            </a:r>
          </a:p>
          <a:p>
            <a:pPr algn="l" marL="1554480" indent="-518160" lvl="2">
              <a:lnSpc>
                <a:spcPts val="5040"/>
              </a:lnSpc>
              <a:buFont typeface="Arial"/>
              <a:buChar char="⚬"/>
            </a:pPr>
            <a:r>
              <a:rPr lang="en-US" sz="3600">
                <a:solidFill>
                  <a:srgbClr val="0F4662"/>
                </a:solidFill>
                <a:latin typeface="Open Sans"/>
              </a:rPr>
              <a:t>Unrealistic Hope:</a:t>
            </a:r>
          </a:p>
          <a:p>
            <a:pPr algn="l" marL="1554480" indent="-518160" lvl="2">
              <a:lnSpc>
                <a:spcPts val="5040"/>
              </a:lnSpc>
              <a:buFont typeface="Arial"/>
              <a:buChar char="⚬"/>
            </a:pPr>
            <a:r>
              <a:rPr lang="en-US" sz="3600">
                <a:solidFill>
                  <a:srgbClr val="0F4662"/>
                </a:solidFill>
                <a:latin typeface="Open Sans"/>
              </a:rPr>
              <a:t>Not Hope:</a:t>
            </a:r>
          </a:p>
        </p:txBody>
      </p:sp>
      <p:sp>
        <p:nvSpPr>
          <p:cNvPr name="Freeform 12" id="12"/>
          <p:cNvSpPr/>
          <p:nvPr/>
        </p:nvSpPr>
        <p:spPr>
          <a:xfrm flipH="false" flipV="false" rot="0">
            <a:off x="16681632"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TextBox 10" id="10"/>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7</a:t>
            </a:r>
          </a:p>
        </p:txBody>
      </p:sp>
      <p:sp>
        <p:nvSpPr>
          <p:cNvPr name="TextBox 11" id="11"/>
          <p:cNvSpPr txBox="true"/>
          <p:nvPr/>
        </p:nvSpPr>
        <p:spPr>
          <a:xfrm rot="0">
            <a:off x="1043764" y="1705387"/>
            <a:ext cx="16416647" cy="5718811"/>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Train dataset tweet samples:</a:t>
            </a:r>
          </a:p>
          <a:p>
            <a:pPr algn="l" marL="1554480" indent="-518160" lvl="2">
              <a:lnSpc>
                <a:spcPts val="5040"/>
              </a:lnSpc>
              <a:buFont typeface="Arial"/>
              <a:buChar char="⚬"/>
            </a:pPr>
            <a:r>
              <a:rPr lang="en-US" sz="3600">
                <a:solidFill>
                  <a:srgbClr val="0F4662"/>
                </a:solidFill>
                <a:latin typeface="Open Sans"/>
              </a:rPr>
              <a:t>Max length: 632</a:t>
            </a:r>
          </a:p>
          <a:p>
            <a:pPr algn="l" marL="1554480" indent="-518160" lvl="2">
              <a:lnSpc>
                <a:spcPts val="5040"/>
              </a:lnSpc>
              <a:buFont typeface="Arial"/>
              <a:buChar char="⚬"/>
            </a:pPr>
            <a:r>
              <a:rPr lang="en-US" sz="3600">
                <a:solidFill>
                  <a:srgbClr val="0F4662"/>
                </a:solidFill>
                <a:latin typeface="Open Sans"/>
              </a:rPr>
              <a:t>Min length: 52</a:t>
            </a:r>
          </a:p>
          <a:p>
            <a:pPr algn="l" marL="1554480" indent="-518160" lvl="2">
              <a:lnSpc>
                <a:spcPts val="5040"/>
              </a:lnSpc>
              <a:buFont typeface="Arial"/>
              <a:buChar char="⚬"/>
            </a:pPr>
            <a:r>
              <a:rPr lang="en-US" sz="3600">
                <a:solidFill>
                  <a:srgbClr val="0F4662"/>
                </a:solidFill>
                <a:latin typeface="Open Sans"/>
              </a:rPr>
              <a:t>Average length: 183</a:t>
            </a:r>
          </a:p>
          <a:p>
            <a:pPr algn="l" marL="1554480" indent="-518160" lvl="2">
              <a:lnSpc>
                <a:spcPts val="5040"/>
              </a:lnSpc>
              <a:buFont typeface="Arial"/>
              <a:buChar char="⚬"/>
            </a:pPr>
            <a:r>
              <a:rPr lang="en-US" sz="3600">
                <a:solidFill>
                  <a:srgbClr val="0F4662"/>
                </a:solidFill>
                <a:latin typeface="Open Sans"/>
              </a:rPr>
              <a:t>Number of tokens: 204365</a:t>
            </a:r>
          </a:p>
          <a:p>
            <a:pPr algn="l" marL="1554480" indent="-518160" lvl="2">
              <a:lnSpc>
                <a:spcPts val="5040"/>
              </a:lnSpc>
              <a:buFont typeface="Arial"/>
              <a:buChar char="⚬"/>
            </a:pPr>
            <a:r>
              <a:rPr lang="en-US" sz="3600">
                <a:solidFill>
                  <a:srgbClr val="0F4662"/>
                </a:solidFill>
                <a:latin typeface="Open Sans"/>
              </a:rPr>
              <a:t>Number of vocabulary: 33156</a:t>
            </a:r>
          </a:p>
          <a:p>
            <a:pPr algn="l" marL="1554480" indent="-518160" lvl="2">
              <a:lnSpc>
                <a:spcPts val="5040"/>
              </a:lnSpc>
              <a:buFont typeface="Arial"/>
              <a:buChar char="⚬"/>
            </a:pPr>
            <a:r>
              <a:rPr lang="en-US" sz="3600">
                <a:solidFill>
                  <a:srgbClr val="0F4662"/>
                </a:solidFill>
                <a:latin typeface="Open Sans"/>
              </a:rPr>
              <a:t>Class distribution:</a:t>
            </a:r>
          </a:p>
        </p:txBody>
      </p:sp>
      <p:sp>
        <p:nvSpPr>
          <p:cNvPr name="Freeform 12" id="12"/>
          <p:cNvSpPr/>
          <p:nvPr/>
        </p:nvSpPr>
        <p:spPr>
          <a:xfrm flipH="false" flipV="false" rot="0">
            <a:off x="16657227" y="59208"/>
            <a:ext cx="1606368" cy="1137309"/>
          </a:xfrm>
          <a:custGeom>
            <a:avLst/>
            <a:gdLst/>
            <a:ahLst/>
            <a:cxnLst/>
            <a:rect r="r" b="b" t="t" l="l"/>
            <a:pathLst>
              <a:path h="1137309" w="1606368">
                <a:moveTo>
                  <a:pt x="0" y="0"/>
                </a:moveTo>
                <a:lnTo>
                  <a:pt x="1606368" y="0"/>
                </a:lnTo>
                <a:lnTo>
                  <a:pt x="1606368" y="1137308"/>
                </a:lnTo>
                <a:lnTo>
                  <a:pt x="0" y="113730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43764" y="513562"/>
            <a:ext cx="9914964" cy="1028700"/>
          </a:xfrm>
          <a:prstGeom prst="rect">
            <a:avLst/>
          </a:prstGeom>
        </p:spPr>
        <p:txBody>
          <a:bodyPr anchor="t" rtlCol="false" tIns="0" lIns="0" bIns="0" rIns="0">
            <a:spAutoFit/>
          </a:bodyPr>
          <a:lstStyle/>
          <a:p>
            <a:pPr algn="l" marL="0" indent="0" lvl="0">
              <a:lnSpc>
                <a:spcPts val="8400"/>
              </a:lnSpc>
              <a:spcBef>
                <a:spcPct val="0"/>
              </a:spcBef>
            </a:pPr>
            <a:r>
              <a:rPr lang="en-US" sz="6000">
                <a:solidFill>
                  <a:srgbClr val="0F4662"/>
                </a:solidFill>
                <a:latin typeface="Cormorant Garamond Bold"/>
              </a:rPr>
              <a:t>NGỮ LIỆU</a:t>
            </a:r>
          </a:p>
        </p:txBody>
      </p:sp>
      <p:sp>
        <p:nvSpPr>
          <p:cNvPr name="AutoShape 3" id="3"/>
          <p:cNvSpPr/>
          <p:nvPr/>
        </p:nvSpPr>
        <p:spPr>
          <a:xfrm flipV="true">
            <a:off x="10958727" y="1066800"/>
            <a:ext cx="6003952" cy="18262"/>
          </a:xfrm>
          <a:prstGeom prst="line">
            <a:avLst/>
          </a:prstGeom>
          <a:ln cap="flat" w="28575">
            <a:solidFill>
              <a:srgbClr val="0F4662"/>
            </a:solidFill>
            <a:prstDash val="solid"/>
            <a:headEnd type="none" len="sm" w="sm"/>
            <a:tailEnd type="none" len="sm" w="sm"/>
          </a:ln>
        </p:spPr>
      </p:sp>
      <p:sp>
        <p:nvSpPr>
          <p:cNvPr name="Freeform 4" id="4"/>
          <p:cNvSpPr/>
          <p:nvPr/>
        </p:nvSpPr>
        <p:spPr>
          <a:xfrm flipH="false" flipV="false" rot="0">
            <a:off x="0" y="9118351"/>
            <a:ext cx="1320052" cy="1066371"/>
          </a:xfrm>
          <a:custGeom>
            <a:avLst/>
            <a:gdLst/>
            <a:ahLst/>
            <a:cxnLst/>
            <a:rect r="r" b="b" t="t" l="l"/>
            <a:pathLst>
              <a:path h="1066371" w="1320052">
                <a:moveTo>
                  <a:pt x="0" y="0"/>
                </a:moveTo>
                <a:lnTo>
                  <a:pt x="1320052" y="0"/>
                </a:lnTo>
                <a:lnTo>
                  <a:pt x="1320052" y="1066371"/>
                </a:lnTo>
                <a:lnTo>
                  <a:pt x="0" y="1066371"/>
                </a:lnTo>
                <a:lnTo>
                  <a:pt x="0" y="0"/>
                </a:lnTo>
                <a:close/>
              </a:path>
            </a:pathLst>
          </a:custGeom>
          <a:blipFill>
            <a:blip r:embed="rId2"/>
            <a:stretch>
              <a:fillRect l="0" t="0" r="0" b="0"/>
            </a:stretch>
          </a:blipFill>
        </p:spPr>
      </p:sp>
      <p:grpSp>
        <p:nvGrpSpPr>
          <p:cNvPr name="Group 5" id="5"/>
          <p:cNvGrpSpPr/>
          <p:nvPr/>
        </p:nvGrpSpPr>
        <p:grpSpPr>
          <a:xfrm rot="0">
            <a:off x="1506668" y="9016073"/>
            <a:ext cx="15456012" cy="1270927"/>
            <a:chOff x="0" y="0"/>
            <a:chExt cx="4070719" cy="334730"/>
          </a:xfrm>
        </p:grpSpPr>
        <p:sp>
          <p:nvSpPr>
            <p:cNvPr name="Freeform 6" id="6"/>
            <p:cNvSpPr/>
            <p:nvPr/>
          </p:nvSpPr>
          <p:spPr>
            <a:xfrm flipH="false" flipV="false" rot="0">
              <a:off x="0" y="0"/>
              <a:ext cx="4070719" cy="334730"/>
            </a:xfrm>
            <a:custGeom>
              <a:avLst/>
              <a:gdLst/>
              <a:ahLst/>
              <a:cxnLst/>
              <a:rect r="r" b="b" t="t" l="l"/>
              <a:pathLst>
                <a:path h="334730" w="4070719">
                  <a:moveTo>
                    <a:pt x="0" y="0"/>
                  </a:moveTo>
                  <a:lnTo>
                    <a:pt x="4070719" y="0"/>
                  </a:lnTo>
                  <a:lnTo>
                    <a:pt x="4070719" y="334730"/>
                  </a:lnTo>
                  <a:lnTo>
                    <a:pt x="0" y="334730"/>
                  </a:lnTo>
                  <a:close/>
                </a:path>
              </a:pathLst>
            </a:custGeom>
            <a:solidFill>
              <a:srgbClr val="7994A0"/>
            </a:solidFill>
          </p:spPr>
        </p:sp>
        <p:sp>
          <p:nvSpPr>
            <p:cNvPr name="TextBox 7" id="7"/>
            <p:cNvSpPr txBox="true"/>
            <p:nvPr/>
          </p:nvSpPr>
          <p:spPr>
            <a:xfrm>
              <a:off x="0" y="-47625"/>
              <a:ext cx="4070719" cy="382355"/>
            </a:xfrm>
            <a:prstGeom prst="rect">
              <a:avLst/>
            </a:prstGeom>
          </p:spPr>
          <p:txBody>
            <a:bodyPr anchor="ctr" rtlCol="false" tIns="50800" lIns="50800" bIns="50800" rIns="50800"/>
            <a:lstStyle/>
            <a:p>
              <a:pPr algn="ctr">
                <a:lnSpc>
                  <a:spcPts val="3693"/>
                </a:lnSpc>
              </a:pPr>
              <a:r>
                <a:rPr lang="en-US" sz="2638">
                  <a:solidFill>
                    <a:srgbClr val="FFFFFF"/>
                  </a:solidFill>
                  <a:latin typeface="Open Sans"/>
                </a:rPr>
                <a:t>Báo cáo Đồ án</a:t>
              </a:r>
            </a:p>
            <a:p>
              <a:pPr algn="ctr">
                <a:lnSpc>
                  <a:spcPts val="3693"/>
                </a:lnSpc>
              </a:pPr>
              <a:r>
                <a:rPr lang="en-US" sz="2638">
                  <a:solidFill>
                    <a:srgbClr val="FFFFFF"/>
                  </a:solidFill>
                  <a:latin typeface="Open Sans"/>
                </a:rPr>
                <a:t>Trường Đại học Công nghệ Thông tin - ĐHQG TP. HCM</a:t>
              </a:r>
            </a:p>
          </p:txBody>
        </p:sp>
      </p:grpSp>
      <p:sp>
        <p:nvSpPr>
          <p:cNvPr name="AutoShape 8" id="8"/>
          <p:cNvSpPr/>
          <p:nvPr/>
        </p:nvSpPr>
        <p:spPr>
          <a:xfrm>
            <a:off x="0" y="9030360"/>
            <a:ext cx="8114971" cy="0"/>
          </a:xfrm>
          <a:prstGeom prst="line">
            <a:avLst/>
          </a:prstGeom>
          <a:ln cap="flat" w="28575">
            <a:solidFill>
              <a:srgbClr val="7994A0"/>
            </a:solidFill>
            <a:prstDash val="solid"/>
            <a:headEnd type="none" len="sm" w="sm"/>
            <a:tailEnd type="none" len="sm" w="sm"/>
          </a:ln>
        </p:spPr>
      </p:sp>
      <p:sp>
        <p:nvSpPr>
          <p:cNvPr name="AutoShape 9" id="9"/>
          <p:cNvSpPr/>
          <p:nvPr/>
        </p:nvSpPr>
        <p:spPr>
          <a:xfrm>
            <a:off x="10958727" y="9030360"/>
            <a:ext cx="8114971" cy="0"/>
          </a:xfrm>
          <a:prstGeom prst="line">
            <a:avLst/>
          </a:prstGeom>
          <a:ln cap="flat" w="28575">
            <a:solidFill>
              <a:srgbClr val="7994A0"/>
            </a:solidFill>
            <a:prstDash val="solid"/>
            <a:headEnd type="none" len="sm" w="sm"/>
            <a:tailEnd type="none" len="sm" w="sm"/>
          </a:ln>
        </p:spPr>
      </p:sp>
      <p:sp>
        <p:nvSpPr>
          <p:cNvPr name="Freeform 10" id="10"/>
          <p:cNvSpPr/>
          <p:nvPr/>
        </p:nvSpPr>
        <p:spPr>
          <a:xfrm flipH="false" flipV="false" rot="0">
            <a:off x="4937122" y="4496691"/>
            <a:ext cx="8413755" cy="4250504"/>
          </a:xfrm>
          <a:custGeom>
            <a:avLst/>
            <a:gdLst/>
            <a:ahLst/>
            <a:cxnLst/>
            <a:rect r="r" b="b" t="t" l="l"/>
            <a:pathLst>
              <a:path h="4250504" w="8413755">
                <a:moveTo>
                  <a:pt x="0" y="0"/>
                </a:moveTo>
                <a:lnTo>
                  <a:pt x="8413756" y="0"/>
                </a:lnTo>
                <a:lnTo>
                  <a:pt x="8413756" y="4250504"/>
                </a:lnTo>
                <a:lnTo>
                  <a:pt x="0" y="4250504"/>
                </a:lnTo>
                <a:lnTo>
                  <a:pt x="0" y="0"/>
                </a:lnTo>
                <a:close/>
              </a:path>
            </a:pathLst>
          </a:custGeom>
          <a:blipFill>
            <a:blip r:embed="rId3"/>
            <a:stretch>
              <a:fillRect l="0" t="0" r="0" b="0"/>
            </a:stretch>
          </a:blipFill>
        </p:spPr>
      </p:sp>
      <p:sp>
        <p:nvSpPr>
          <p:cNvPr name="TextBox 11" id="11"/>
          <p:cNvSpPr txBox="true"/>
          <p:nvPr/>
        </p:nvSpPr>
        <p:spPr>
          <a:xfrm rot="0">
            <a:off x="17460411" y="9321336"/>
            <a:ext cx="217884" cy="600075"/>
          </a:xfrm>
          <a:prstGeom prst="rect">
            <a:avLst/>
          </a:prstGeom>
        </p:spPr>
        <p:txBody>
          <a:bodyPr anchor="t" rtlCol="false" tIns="0" lIns="0" bIns="0" rIns="0">
            <a:spAutoFit/>
          </a:bodyPr>
          <a:lstStyle/>
          <a:p>
            <a:pPr algn="ctr">
              <a:lnSpc>
                <a:spcPts val="5100"/>
              </a:lnSpc>
              <a:spcBef>
                <a:spcPct val="0"/>
              </a:spcBef>
            </a:pPr>
            <a:r>
              <a:rPr lang="en-US" sz="3000">
                <a:solidFill>
                  <a:srgbClr val="0F4662"/>
                </a:solidFill>
                <a:latin typeface="Open Sans Bold"/>
              </a:rPr>
              <a:t>8</a:t>
            </a:r>
          </a:p>
        </p:txBody>
      </p:sp>
      <p:sp>
        <p:nvSpPr>
          <p:cNvPr name="TextBox 12" id="12"/>
          <p:cNvSpPr txBox="true"/>
          <p:nvPr/>
        </p:nvSpPr>
        <p:spPr>
          <a:xfrm rot="0">
            <a:off x="1043764" y="1705387"/>
            <a:ext cx="16416647" cy="3804285"/>
          </a:xfrm>
          <a:prstGeom prst="rect">
            <a:avLst/>
          </a:prstGeom>
        </p:spPr>
        <p:txBody>
          <a:bodyPr anchor="t" rtlCol="false" tIns="0" lIns="0" bIns="0" rIns="0">
            <a:spAutoFit/>
          </a:bodyPr>
          <a:lstStyle/>
          <a:p>
            <a:pPr algn="l">
              <a:lnSpc>
                <a:spcPts val="5040"/>
              </a:lnSpc>
            </a:pPr>
            <a:r>
              <a:rPr lang="en-US" sz="3600">
                <a:solidFill>
                  <a:srgbClr val="0F4662"/>
                </a:solidFill>
                <a:latin typeface="Open Sans Bold"/>
              </a:rPr>
              <a:t>3. Thống kê dữ liệu</a:t>
            </a:r>
          </a:p>
          <a:p>
            <a:pPr algn="l">
              <a:lnSpc>
                <a:spcPts val="5040"/>
              </a:lnSpc>
            </a:pPr>
          </a:p>
          <a:p>
            <a:pPr algn="l" marL="777240" indent="-388620" lvl="1">
              <a:lnSpc>
                <a:spcPts val="5040"/>
              </a:lnSpc>
              <a:buFont typeface="Arial"/>
              <a:buChar char="•"/>
            </a:pPr>
            <a:r>
              <a:rPr lang="en-US" sz="3600">
                <a:solidFill>
                  <a:srgbClr val="0F4662"/>
                </a:solidFill>
                <a:latin typeface="Open Sans"/>
              </a:rPr>
              <a:t>Train dataset tweet samples:</a:t>
            </a:r>
          </a:p>
          <a:p>
            <a:pPr algn="l" marL="1554480" indent="-518160" lvl="2">
              <a:lnSpc>
                <a:spcPts val="5040"/>
              </a:lnSpc>
              <a:buFont typeface="Arial"/>
              <a:buChar char="⚬"/>
            </a:pPr>
            <a:r>
              <a:rPr lang="en-US" sz="3600">
                <a:solidFill>
                  <a:srgbClr val="0F4662"/>
                </a:solidFill>
                <a:latin typeface="Open Sans"/>
              </a:rPr>
              <a:t>Class distribution:</a:t>
            </a:r>
          </a:p>
          <a:p>
            <a:pPr algn="l">
              <a:lnSpc>
                <a:spcPts val="5040"/>
              </a:lnSpc>
            </a:pPr>
          </a:p>
          <a:p>
            <a:pPr algn="l">
              <a:lnSpc>
                <a:spcPts val="5040"/>
              </a:lnSpc>
            </a:pPr>
          </a:p>
        </p:txBody>
      </p:sp>
      <p:sp>
        <p:nvSpPr>
          <p:cNvPr name="Freeform 13" id="13"/>
          <p:cNvSpPr/>
          <p:nvPr/>
        </p:nvSpPr>
        <p:spPr>
          <a:xfrm flipH="false" flipV="false" rot="0">
            <a:off x="16657227" y="0"/>
            <a:ext cx="1606368" cy="1137309"/>
          </a:xfrm>
          <a:custGeom>
            <a:avLst/>
            <a:gdLst/>
            <a:ahLst/>
            <a:cxnLst/>
            <a:rect r="r" b="b" t="t" l="l"/>
            <a:pathLst>
              <a:path h="1137309" w="1606368">
                <a:moveTo>
                  <a:pt x="0" y="0"/>
                </a:moveTo>
                <a:lnTo>
                  <a:pt x="1606368" y="0"/>
                </a:lnTo>
                <a:lnTo>
                  <a:pt x="1606368" y="1137309"/>
                </a:lnTo>
                <a:lnTo>
                  <a:pt x="0" y="1137309"/>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DAGJzoLfVug</dc:identifier>
  <dcterms:modified xsi:type="dcterms:W3CDTF">2011-08-01T06:04:30Z</dcterms:modified>
  <cp:revision>1</cp:revision>
  <dc:title>Bản sao của Report QLAD</dc:title>
</cp:coreProperties>
</file>