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63FC40-688C-463E-B214-B3BD9E8ED32D}">
  <a:tblStyle styleId="{9563FC40-688C-463E-B214-B3BD9E8ED3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slideMaster" Target="slideMasters/slideMaster1.xml"/><Relationship Id="rId19" Type="http://schemas.openxmlformats.org/officeDocument/2006/relationships/font" Target="fonts/Merriweather-italic.fntdata"/><Relationship Id="rId6" Type="http://schemas.openxmlformats.org/officeDocument/2006/relationships/notesMaster" Target="notesMasters/notesMaster1.xml"/><Relationship Id="rId18" Type="http://schemas.openxmlformats.org/officeDocument/2006/relationships/font" Target="fonts/Merriweather-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35fa9737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35fa9737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35fa9737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35fa9737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looking at the data provided, what did we see? Well, our data analysis showed us that 16 airlines serviced the three airports for a total of 32,000 flights out of New York City, with a relatively even distribution of airlines and flights across the three. Looking at the flight data across the entire year of data provided, the months of June, July, and December show the most significant increase in delays, which aligns with the major holidays and peak travel period. Within the day, the airports seem the busiest and exhibit the longest delays in the mornings from 6AM to noon, and evenings from 6PM to midnight. There were also noted delays amongst specific airlines, such as United Airlines, Eva Airwars, and JetBlue. Amongst the three airports, Newark International Airport exhibited the longest delays, followed by JFK, then La Guardia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35fa9737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35fa9737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Total of 6 models have been built and evaluated.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Among these 6, Bagging classifier with a base model of Decision tree outperforms the other models with 78% accuracy score.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doesn’t have to be</a:t>
            </a:r>
            <a:r>
              <a:rPr lang="en">
                <a:solidFill>
                  <a:schemeClr val="dk1"/>
                </a:solidFill>
              </a:rPr>
              <a:t> a</a:t>
            </a:r>
            <a:r>
              <a:rPr lang="en">
                <a:solidFill>
                  <a:schemeClr val="dk1"/>
                </a:solidFill>
              </a:rPr>
              <a:t> final model to be used in live but there are still room for improvement. By configuring the model more, it’s possible to have higher accuracy than 78%.</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35fa9737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35fa9737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35fa9737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35fa9737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4" y="744575"/>
            <a:ext cx="41298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Predicting Airport Delays</a:t>
            </a:r>
            <a:endParaRPr>
              <a:latin typeface="Calibri"/>
              <a:ea typeface="Calibri"/>
              <a:cs typeface="Calibri"/>
              <a:sym typeface="Calibri"/>
            </a:endParaRPr>
          </a:p>
        </p:txBody>
      </p:sp>
      <p:sp>
        <p:nvSpPr>
          <p:cNvPr id="65" name="Google Shape;65;p13"/>
          <p:cNvSpPr txBox="1"/>
          <p:nvPr>
            <p:ph idx="1" type="subTitle"/>
          </p:nvPr>
        </p:nvSpPr>
        <p:spPr>
          <a:xfrm>
            <a:off x="311700" y="2245075"/>
            <a:ext cx="4327500" cy="15648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0"/>
              </a:spcBef>
              <a:spcAft>
                <a:spcPts val="0"/>
              </a:spcAft>
              <a:buNone/>
            </a:pPr>
            <a:r>
              <a:rPr b="1" lang="en" sz="2000">
                <a:latin typeface="Calibri"/>
                <a:ea typeface="Calibri"/>
                <a:cs typeface="Calibri"/>
                <a:sym typeface="Calibri"/>
              </a:rPr>
              <a:t>ADS505</a:t>
            </a:r>
            <a:endParaRPr b="1" sz="2000">
              <a:latin typeface="Calibri"/>
              <a:ea typeface="Calibri"/>
              <a:cs typeface="Calibri"/>
              <a:sym typeface="Calibri"/>
            </a:endParaRPr>
          </a:p>
          <a:p>
            <a:pPr indent="0" lvl="0" marL="0" rtl="0" algn="l">
              <a:lnSpc>
                <a:spcPct val="90000"/>
              </a:lnSpc>
              <a:spcBef>
                <a:spcPts val="0"/>
              </a:spcBef>
              <a:spcAft>
                <a:spcPts val="0"/>
              </a:spcAft>
              <a:buNone/>
            </a:pPr>
            <a:r>
              <a:rPr b="1" lang="en" sz="2000">
                <a:latin typeface="Calibri"/>
                <a:ea typeface="Calibri"/>
                <a:cs typeface="Calibri"/>
                <a:sym typeface="Calibri"/>
              </a:rPr>
              <a:t>Team 4:</a:t>
            </a:r>
            <a:endParaRPr b="1" sz="2000">
              <a:latin typeface="Calibri"/>
              <a:ea typeface="Calibri"/>
              <a:cs typeface="Calibri"/>
              <a:sym typeface="Calibri"/>
            </a:endParaRPr>
          </a:p>
          <a:p>
            <a:pPr indent="0" lvl="0" marL="0" rtl="0" algn="l">
              <a:lnSpc>
                <a:spcPct val="90000"/>
              </a:lnSpc>
              <a:spcBef>
                <a:spcPts val="0"/>
              </a:spcBef>
              <a:spcAft>
                <a:spcPts val="0"/>
              </a:spcAft>
              <a:buNone/>
            </a:pPr>
            <a:r>
              <a:t/>
            </a:r>
            <a:endParaRPr sz="2000">
              <a:latin typeface="Calibri"/>
              <a:ea typeface="Calibri"/>
              <a:cs typeface="Calibri"/>
              <a:sym typeface="Calibri"/>
            </a:endParaRPr>
          </a:p>
          <a:p>
            <a:pPr indent="0" lvl="0" marL="0" rtl="0" algn="l">
              <a:lnSpc>
                <a:spcPct val="90000"/>
              </a:lnSpc>
              <a:spcBef>
                <a:spcPts val="0"/>
              </a:spcBef>
              <a:spcAft>
                <a:spcPts val="0"/>
              </a:spcAft>
              <a:buNone/>
            </a:pPr>
            <a:r>
              <a:rPr lang="en" sz="2000">
                <a:latin typeface="Calibri"/>
                <a:ea typeface="Calibri"/>
                <a:cs typeface="Calibri"/>
                <a:sym typeface="Calibri"/>
              </a:rPr>
              <a:t>Hanmaro Song</a:t>
            </a:r>
            <a:endParaRPr sz="2000">
              <a:latin typeface="Calibri"/>
              <a:ea typeface="Calibri"/>
              <a:cs typeface="Calibri"/>
              <a:sym typeface="Calibri"/>
            </a:endParaRPr>
          </a:p>
          <a:p>
            <a:pPr indent="0" lvl="0" marL="0" rtl="0" algn="l">
              <a:lnSpc>
                <a:spcPct val="90000"/>
              </a:lnSpc>
              <a:spcBef>
                <a:spcPts val="0"/>
              </a:spcBef>
              <a:spcAft>
                <a:spcPts val="0"/>
              </a:spcAft>
              <a:buNone/>
            </a:pPr>
            <a:r>
              <a:rPr lang="en" sz="2000">
                <a:latin typeface="Calibri"/>
                <a:ea typeface="Calibri"/>
                <a:cs typeface="Calibri"/>
                <a:sym typeface="Calibri"/>
              </a:rPr>
              <a:t>Eva Chow</a:t>
            </a:r>
            <a:endParaRPr sz="2000">
              <a:latin typeface="Calibri"/>
              <a:ea typeface="Calibri"/>
              <a:cs typeface="Calibri"/>
              <a:sym typeface="Calibri"/>
            </a:endParaRPr>
          </a:p>
          <a:p>
            <a:pPr indent="0" lvl="0" marL="0" rtl="0" algn="l">
              <a:lnSpc>
                <a:spcPct val="90000"/>
              </a:lnSpc>
              <a:spcBef>
                <a:spcPts val="0"/>
              </a:spcBef>
              <a:spcAft>
                <a:spcPts val="0"/>
              </a:spcAft>
              <a:buNone/>
            </a:pPr>
            <a:r>
              <a:rPr lang="en" sz="2000">
                <a:latin typeface="Calibri"/>
                <a:ea typeface="Calibri"/>
                <a:cs typeface="Calibri"/>
                <a:sym typeface="Calibri"/>
              </a:rPr>
              <a:t>Jose Luis Estrada</a:t>
            </a:r>
            <a:endParaRPr sz="2000">
              <a:latin typeface="Calibri"/>
              <a:ea typeface="Calibri"/>
              <a:cs typeface="Calibri"/>
              <a:sym typeface="Calibri"/>
            </a:endParaRPr>
          </a:p>
        </p:txBody>
      </p:sp>
      <p:pic>
        <p:nvPicPr>
          <p:cNvPr id="66" name="Google Shape;66;p13"/>
          <p:cNvPicPr preferRelativeResize="0"/>
          <p:nvPr/>
        </p:nvPicPr>
        <p:blipFill rotWithShape="1">
          <a:blip r:embed="rId3">
            <a:alphaModFix/>
          </a:blip>
          <a:srcRect b="0" l="20348" r="20342" t="0"/>
          <a:stretch/>
        </p:blipFill>
        <p:spPr>
          <a:xfrm>
            <a:off x="4572000" y="0"/>
            <a:ext cx="45762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pic>
        <p:nvPicPr>
          <p:cNvPr id="72" name="Google Shape;72;p14"/>
          <p:cNvPicPr preferRelativeResize="0"/>
          <p:nvPr/>
        </p:nvPicPr>
        <p:blipFill>
          <a:blip r:embed="rId3">
            <a:alphaModFix/>
          </a:blip>
          <a:stretch>
            <a:fillRect/>
          </a:stretch>
        </p:blipFill>
        <p:spPr>
          <a:xfrm>
            <a:off x="5748175" y="1825425"/>
            <a:ext cx="3311700" cy="2666700"/>
          </a:xfrm>
          <a:prstGeom prst="ellipse">
            <a:avLst/>
          </a:prstGeom>
          <a:noFill/>
          <a:ln>
            <a:noFill/>
          </a:ln>
        </p:spPr>
      </p:pic>
      <p:sp>
        <p:nvSpPr>
          <p:cNvPr id="73" name="Google Shape;73;p14"/>
          <p:cNvSpPr txBox="1"/>
          <p:nvPr/>
        </p:nvSpPr>
        <p:spPr>
          <a:xfrm>
            <a:off x="398075" y="1897025"/>
            <a:ext cx="5245200" cy="266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Roboto"/>
                <a:ea typeface="Roboto"/>
                <a:cs typeface="Roboto"/>
                <a:sym typeface="Roboto"/>
              </a:rPr>
              <a:t>Three major airports of New York have been experiencing flight delays, which impacts profitability negatively. As a result, business partners search for alternatives to mitigate the financial impact and create a strategy to increase profitability.</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a:p>
            <a:pPr indent="0" lvl="0" marL="0" rtl="0" algn="l">
              <a:lnSpc>
                <a:spcPct val="150000"/>
              </a:lnSpc>
              <a:spcBef>
                <a:spcPts val="0"/>
              </a:spcBef>
              <a:spcAft>
                <a:spcPts val="0"/>
              </a:spcAft>
              <a:buNone/>
            </a:pPr>
            <a:r>
              <a:rPr lang="en">
                <a:latin typeface="Roboto"/>
                <a:ea typeface="Roboto"/>
                <a:cs typeface="Roboto"/>
                <a:sym typeface="Roboto"/>
              </a:rPr>
              <a:t>The scope of this analysis takes into account all flights from 2013 from all major airlines operating in the New York airports.</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79" name="Google Shape;79;p15"/>
          <p:cNvSpPr txBox="1"/>
          <p:nvPr/>
        </p:nvSpPr>
        <p:spPr>
          <a:xfrm>
            <a:off x="398075" y="1636250"/>
            <a:ext cx="79551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The study captured a total of 32K flights between 16 airlines</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en">
                <a:latin typeface="Roboto"/>
                <a:ea typeface="Roboto"/>
                <a:cs typeface="Roboto"/>
                <a:sym typeface="Roboto"/>
              </a:rPr>
              <a:t>Similar distribution between JFK, La Guardia, and Newark airports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No particular month is busier than the other, but the months of June, July, and December show the most significant delays</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en">
                <a:latin typeface="Roboto"/>
                <a:ea typeface="Roboto"/>
                <a:cs typeface="Roboto"/>
                <a:sym typeface="Roboto"/>
              </a:rPr>
              <a:t>As expected, travel around major holidays exhibit larger delay times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Their busiest times are in the mornings (6am - 12pm) and evenings (6pm - 12am)</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United Airlines, EVA Airways, and JetBlue indicate the highest number of delays (&gt;2K/year)</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Among the three airports, Newark had the longest departure delays, followed by JFK, then La Guardia</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Implementation &amp; Evaluation</a:t>
            </a:r>
            <a:endParaRPr/>
          </a:p>
        </p:txBody>
      </p:sp>
      <p:graphicFrame>
        <p:nvGraphicFramePr>
          <p:cNvPr id="85" name="Google Shape;85;p16"/>
          <p:cNvGraphicFramePr/>
          <p:nvPr/>
        </p:nvGraphicFramePr>
        <p:xfrm>
          <a:off x="952500" y="1779275"/>
          <a:ext cx="3000000" cy="3000000"/>
        </p:xfrm>
        <a:graphic>
          <a:graphicData uri="http://schemas.openxmlformats.org/drawingml/2006/table">
            <a:tbl>
              <a:tblPr>
                <a:noFill/>
                <a:tableStyleId>{9563FC40-688C-463E-B214-B3BD9E8ED32D}</a:tableStyleId>
              </a:tblPr>
              <a:tblGrid>
                <a:gridCol w="3619500"/>
                <a:gridCol w="3619500"/>
              </a:tblGrid>
              <a:tr h="381000">
                <a:tc>
                  <a:txBody>
                    <a:bodyPr/>
                    <a:lstStyle/>
                    <a:p>
                      <a:pPr indent="0" lvl="0" marL="0" rtl="0" algn="ctr">
                        <a:spcBef>
                          <a:spcPts val="0"/>
                        </a:spcBef>
                        <a:spcAft>
                          <a:spcPts val="0"/>
                        </a:spcAft>
                        <a:buNone/>
                      </a:pPr>
                      <a:r>
                        <a:rPr b="1" lang="en"/>
                        <a:t>Model Name</a:t>
                      </a:r>
                      <a:endParaRPr b="1"/>
                    </a:p>
                  </a:txBody>
                  <a:tcPr marT="91425" marB="91425" marR="91425" marL="91425"/>
                </a:tc>
                <a:tc>
                  <a:txBody>
                    <a:bodyPr/>
                    <a:lstStyle/>
                    <a:p>
                      <a:pPr indent="0" lvl="0" marL="0" rtl="0" algn="ctr">
                        <a:spcBef>
                          <a:spcPts val="0"/>
                        </a:spcBef>
                        <a:spcAft>
                          <a:spcPts val="0"/>
                        </a:spcAft>
                        <a:buNone/>
                      </a:pPr>
                      <a:r>
                        <a:rPr b="1" lang="en"/>
                        <a:t>Accuracy</a:t>
                      </a:r>
                      <a:endParaRPr b="1"/>
                    </a:p>
                  </a:txBody>
                  <a:tcPr marT="91425" marB="91425" marR="91425" marL="91425"/>
                </a:tc>
              </a:tr>
              <a:tr h="381000">
                <a:tc>
                  <a:txBody>
                    <a:bodyPr/>
                    <a:lstStyle/>
                    <a:p>
                      <a:pPr indent="0" lvl="0" marL="0" rtl="0" algn="ctr">
                        <a:spcBef>
                          <a:spcPts val="0"/>
                        </a:spcBef>
                        <a:spcAft>
                          <a:spcPts val="0"/>
                        </a:spcAft>
                        <a:buNone/>
                      </a:pPr>
                      <a:r>
                        <a:rPr lang="en"/>
                        <a:t>Bagging Classifier (Decision Tree)</a:t>
                      </a:r>
                      <a:endParaRPr/>
                    </a:p>
                  </a:txBody>
                  <a:tcPr marT="91425" marB="91425" marR="91425" marL="91425"/>
                </a:tc>
                <a:tc>
                  <a:txBody>
                    <a:bodyPr/>
                    <a:lstStyle/>
                    <a:p>
                      <a:pPr indent="0" lvl="0" marL="0" rtl="0" algn="ctr">
                        <a:spcBef>
                          <a:spcPts val="0"/>
                        </a:spcBef>
                        <a:spcAft>
                          <a:spcPts val="0"/>
                        </a:spcAft>
                        <a:buNone/>
                      </a:pPr>
                      <a:r>
                        <a:rPr lang="en"/>
                        <a:t>0.783537</a:t>
                      </a:r>
                      <a:endParaRPr/>
                    </a:p>
                  </a:txBody>
                  <a:tcPr marT="91425" marB="91425" marR="91425" marL="91425"/>
                </a:tc>
              </a:tr>
              <a:tr h="381000">
                <a:tc>
                  <a:txBody>
                    <a:bodyPr/>
                    <a:lstStyle/>
                    <a:p>
                      <a:pPr indent="0" lvl="0" marL="0" rtl="0" algn="ctr">
                        <a:spcBef>
                          <a:spcPts val="0"/>
                        </a:spcBef>
                        <a:spcAft>
                          <a:spcPts val="0"/>
                        </a:spcAft>
                        <a:buNone/>
                      </a:pPr>
                      <a:r>
                        <a:rPr lang="en"/>
                        <a:t>Gradient Boosting Classifier</a:t>
                      </a:r>
                      <a:endParaRPr/>
                    </a:p>
                  </a:txBody>
                  <a:tcPr marT="91425" marB="91425" marR="91425" marL="91425"/>
                </a:tc>
                <a:tc>
                  <a:txBody>
                    <a:bodyPr/>
                    <a:lstStyle/>
                    <a:p>
                      <a:pPr indent="0" lvl="0" marL="0" rtl="0" algn="ctr">
                        <a:spcBef>
                          <a:spcPts val="0"/>
                        </a:spcBef>
                        <a:spcAft>
                          <a:spcPts val="0"/>
                        </a:spcAft>
                        <a:buNone/>
                      </a:pPr>
                      <a:r>
                        <a:rPr lang="en"/>
                        <a:t>0.763787</a:t>
                      </a:r>
                      <a:endParaRPr/>
                    </a:p>
                  </a:txBody>
                  <a:tcPr marT="91425" marB="91425" marR="91425" marL="91425"/>
                </a:tc>
              </a:tr>
              <a:tr h="381000">
                <a:tc>
                  <a:txBody>
                    <a:bodyPr/>
                    <a:lstStyle/>
                    <a:p>
                      <a:pPr indent="0" lvl="0" marL="0" rtl="0" algn="ctr">
                        <a:spcBef>
                          <a:spcPts val="0"/>
                        </a:spcBef>
                        <a:spcAft>
                          <a:spcPts val="0"/>
                        </a:spcAft>
                        <a:buNone/>
                      </a:pPr>
                      <a:r>
                        <a:rPr lang="en"/>
                        <a:t>Random Forest Classifier</a:t>
                      </a:r>
                      <a:endParaRPr/>
                    </a:p>
                  </a:txBody>
                  <a:tcPr marT="91425" marB="91425" marR="91425" marL="91425"/>
                </a:tc>
                <a:tc>
                  <a:txBody>
                    <a:bodyPr/>
                    <a:lstStyle/>
                    <a:p>
                      <a:pPr indent="0" lvl="0" marL="0" rtl="0" algn="ctr">
                        <a:spcBef>
                          <a:spcPts val="0"/>
                        </a:spcBef>
                        <a:spcAft>
                          <a:spcPts val="0"/>
                        </a:spcAft>
                        <a:buNone/>
                      </a:pPr>
                      <a:r>
                        <a:rPr lang="en"/>
                        <a:t>0.746999</a:t>
                      </a:r>
                      <a:endParaRPr/>
                    </a:p>
                  </a:txBody>
                  <a:tcPr marT="91425" marB="91425" marR="91425" marL="91425"/>
                </a:tc>
              </a:tr>
              <a:tr h="381000">
                <a:tc>
                  <a:txBody>
                    <a:bodyPr/>
                    <a:lstStyle/>
                    <a:p>
                      <a:pPr indent="0" lvl="0" marL="0" rtl="0" algn="ctr">
                        <a:spcBef>
                          <a:spcPts val="0"/>
                        </a:spcBef>
                        <a:spcAft>
                          <a:spcPts val="0"/>
                        </a:spcAft>
                        <a:buNone/>
                      </a:pPr>
                      <a:r>
                        <a:rPr lang="en"/>
                        <a:t>Linear Discriminant Analysis</a:t>
                      </a:r>
                      <a:endParaRPr/>
                    </a:p>
                  </a:txBody>
                  <a:tcPr marT="91425" marB="91425" marR="91425" marL="91425"/>
                </a:tc>
                <a:tc>
                  <a:txBody>
                    <a:bodyPr/>
                    <a:lstStyle/>
                    <a:p>
                      <a:pPr indent="0" lvl="0" marL="0" rtl="0" algn="ctr">
                        <a:spcBef>
                          <a:spcPts val="0"/>
                        </a:spcBef>
                        <a:spcAft>
                          <a:spcPts val="0"/>
                        </a:spcAft>
                        <a:buNone/>
                      </a:pPr>
                      <a:r>
                        <a:rPr lang="en"/>
                        <a:t>0.680690</a:t>
                      </a:r>
                      <a:endParaRPr/>
                    </a:p>
                  </a:txBody>
                  <a:tcPr marT="91425" marB="91425" marR="91425" marL="91425"/>
                </a:tc>
              </a:tr>
              <a:tr h="381000">
                <a:tc>
                  <a:txBody>
                    <a:bodyPr/>
                    <a:lstStyle/>
                    <a:p>
                      <a:pPr indent="0" lvl="0" marL="0" rtl="0" algn="ctr">
                        <a:spcBef>
                          <a:spcPts val="0"/>
                        </a:spcBef>
                        <a:spcAft>
                          <a:spcPts val="0"/>
                        </a:spcAft>
                        <a:buNone/>
                      </a:pPr>
                      <a:r>
                        <a:rPr lang="en"/>
                        <a:t>Logistic Regression</a:t>
                      </a:r>
                      <a:endParaRPr/>
                    </a:p>
                  </a:txBody>
                  <a:tcPr marT="91425" marB="91425" marR="91425" marL="91425"/>
                </a:tc>
                <a:tc>
                  <a:txBody>
                    <a:bodyPr/>
                    <a:lstStyle/>
                    <a:p>
                      <a:pPr indent="0" lvl="0" marL="0" rtl="0" algn="ctr">
                        <a:spcBef>
                          <a:spcPts val="0"/>
                        </a:spcBef>
                        <a:spcAft>
                          <a:spcPts val="0"/>
                        </a:spcAft>
                        <a:buNone/>
                      </a:pPr>
                      <a:r>
                        <a:rPr lang="en"/>
                        <a:t>0.656385</a:t>
                      </a:r>
                      <a:endParaRPr/>
                    </a:p>
                  </a:txBody>
                  <a:tcPr marT="91425" marB="91425" marR="91425" marL="91425"/>
                </a:tc>
              </a:tr>
              <a:tr h="381000">
                <a:tc>
                  <a:txBody>
                    <a:bodyPr/>
                    <a:lstStyle/>
                    <a:p>
                      <a:pPr indent="0" lvl="0" marL="0" rtl="0" algn="ctr">
                        <a:spcBef>
                          <a:spcPts val="0"/>
                        </a:spcBef>
                        <a:spcAft>
                          <a:spcPts val="0"/>
                        </a:spcAft>
                        <a:buNone/>
                      </a:pPr>
                      <a:r>
                        <a:rPr lang="en"/>
                        <a:t>Support Vector Machine Classifier</a:t>
                      </a:r>
                      <a:endParaRPr/>
                    </a:p>
                  </a:txBody>
                  <a:tcPr marT="91425" marB="91425" marR="91425" marL="91425"/>
                </a:tc>
                <a:tc>
                  <a:txBody>
                    <a:bodyPr/>
                    <a:lstStyle/>
                    <a:p>
                      <a:pPr indent="0" lvl="0" marL="0" rtl="0" algn="ctr">
                        <a:spcBef>
                          <a:spcPts val="0"/>
                        </a:spcBef>
                        <a:spcAft>
                          <a:spcPts val="0"/>
                        </a:spcAft>
                        <a:buNone/>
                      </a:pPr>
                      <a:r>
                        <a:rPr lang="en"/>
                        <a:t>0.515503</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Insights &amp; Recommendations </a:t>
            </a:r>
            <a:endParaRPr/>
          </a:p>
        </p:txBody>
      </p:sp>
      <p:sp>
        <p:nvSpPr>
          <p:cNvPr id="91" name="Google Shape;91;p17"/>
          <p:cNvSpPr txBox="1"/>
          <p:nvPr/>
        </p:nvSpPr>
        <p:spPr>
          <a:xfrm>
            <a:off x="396775" y="1740650"/>
            <a:ext cx="8350500" cy="2555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Bagging Classifier with a base model of Decision Tree</a:t>
            </a:r>
            <a:endParaRPr>
              <a:latin typeface="Merriweather"/>
              <a:ea typeface="Merriweather"/>
              <a:cs typeface="Merriweather"/>
              <a:sym typeface="Merriweather"/>
            </a:endParaRPr>
          </a:p>
          <a:p>
            <a:pPr indent="-317500" lvl="0" marL="4572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Possible improvement with more features such as geo-location (in addition to origin)</a:t>
            </a:r>
            <a:endParaRPr>
              <a:latin typeface="Merriweather"/>
              <a:ea typeface="Merriweather"/>
              <a:cs typeface="Merriweather"/>
              <a:sym typeface="Merriweather"/>
            </a:endParaRPr>
          </a:p>
          <a:p>
            <a:pPr indent="-317500" lvl="0" marL="4572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Depending on business type, set different threshold for long_delay (30min, 1hr)</a:t>
            </a:r>
            <a:endParaRPr>
              <a:latin typeface="Merriweather"/>
              <a:ea typeface="Merriweather"/>
              <a:cs typeface="Merriweather"/>
              <a:sym typeface="Merriweather"/>
            </a:endParaRPr>
          </a:p>
          <a:p>
            <a:pPr indent="-317500" lvl="0" marL="4572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Possible to predict more granular (short, medium, long delay)</a:t>
            </a:r>
            <a:endParaRPr>
              <a:latin typeface="Merriweather"/>
              <a:ea typeface="Merriweather"/>
              <a:cs typeface="Merriweather"/>
              <a:sym typeface="Merriweather"/>
            </a:endParaRPr>
          </a:p>
          <a:p>
            <a:pPr indent="-317500" lvl="0" marL="4572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Set up a business to attract potential customer target(s)</a:t>
            </a:r>
            <a:endParaRPr>
              <a:latin typeface="Merriweather"/>
              <a:ea typeface="Merriweather"/>
              <a:cs typeface="Merriweather"/>
              <a:sym typeface="Merriweather"/>
            </a:endParaRPr>
          </a:p>
          <a:p>
            <a:pPr indent="-317500" lvl="0" marL="457200" rtl="0" algn="l">
              <a:lnSpc>
                <a:spcPct val="200000"/>
              </a:lnSpc>
              <a:spcBef>
                <a:spcPts val="0"/>
              </a:spcBef>
              <a:spcAft>
                <a:spcPts val="0"/>
              </a:spcAft>
              <a:buSzPts val="1400"/>
              <a:buFont typeface="Merriweather"/>
              <a:buChar char="●"/>
            </a:pPr>
            <a:r>
              <a:rPr lang="en">
                <a:latin typeface="Merriweather"/>
                <a:ea typeface="Merriweather"/>
                <a:cs typeface="Merriweather"/>
                <a:sym typeface="Merriweather"/>
              </a:rPr>
              <a:t>Airports &amp; Airlines can utilize models to optimize in/out flights traffic</a:t>
            </a:r>
            <a:endParaRPr>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sp>
        <p:nvSpPr>
          <p:cNvPr id="96" name="Google Shape;96;p18"/>
          <p:cNvSpPr txBox="1"/>
          <p:nvPr>
            <p:ph type="ctrTitle"/>
          </p:nvPr>
        </p:nvSpPr>
        <p:spPr>
          <a:xfrm>
            <a:off x="2408250" y="1497050"/>
            <a:ext cx="4327500" cy="6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140"/>
              <a:t>Thank you</a:t>
            </a:r>
            <a:endParaRPr sz="5140"/>
          </a:p>
        </p:txBody>
      </p:sp>
      <p:sp>
        <p:nvSpPr>
          <p:cNvPr id="97" name="Google Shape;97;p18"/>
          <p:cNvSpPr txBox="1"/>
          <p:nvPr>
            <p:ph idx="1" type="subTitle"/>
          </p:nvPr>
        </p:nvSpPr>
        <p:spPr>
          <a:xfrm>
            <a:off x="2408250" y="3740500"/>
            <a:ext cx="4327500" cy="974400"/>
          </a:xfrm>
          <a:prstGeom prst="rect">
            <a:avLst/>
          </a:prstGeom>
        </p:spPr>
        <p:txBody>
          <a:bodyPr anchorCtr="0" anchor="t" bIns="91425" lIns="91425" spcFirstLastPara="1" rIns="91425" wrap="square" tIns="91425">
            <a:normAutofit fontScale="70000" lnSpcReduction="20000"/>
          </a:bodyPr>
          <a:lstStyle/>
          <a:p>
            <a:pPr indent="0" lvl="0" marL="0" rtl="0" algn="l">
              <a:lnSpc>
                <a:spcPct val="150000"/>
              </a:lnSpc>
              <a:spcBef>
                <a:spcPts val="0"/>
              </a:spcBef>
              <a:spcAft>
                <a:spcPts val="0"/>
              </a:spcAft>
              <a:buNone/>
            </a:pPr>
            <a:r>
              <a:rPr lang="en" sz="2000">
                <a:solidFill>
                  <a:schemeClr val="lt1"/>
                </a:solidFill>
                <a:latin typeface="Merriweather"/>
                <a:ea typeface="Merriweather"/>
                <a:cs typeface="Merriweather"/>
                <a:sym typeface="Merriweather"/>
              </a:rPr>
              <a:t>Hanmaro Song (hanmarosong@sandiego.edu)</a:t>
            </a:r>
            <a:endParaRPr sz="2000">
              <a:solidFill>
                <a:schemeClr val="lt1"/>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 sz="2000">
                <a:solidFill>
                  <a:schemeClr val="lt1"/>
                </a:solidFill>
                <a:latin typeface="Merriweather"/>
                <a:ea typeface="Merriweather"/>
                <a:cs typeface="Merriweather"/>
                <a:sym typeface="Merriweather"/>
              </a:rPr>
              <a:t>Eva Chow (echow@sandiego.edu)</a:t>
            </a:r>
            <a:endParaRPr sz="2000">
              <a:solidFill>
                <a:schemeClr val="lt1"/>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 sz="2000">
                <a:solidFill>
                  <a:schemeClr val="lt1"/>
                </a:solidFill>
                <a:latin typeface="Merriweather"/>
                <a:ea typeface="Merriweather"/>
                <a:cs typeface="Merriweather"/>
                <a:sym typeface="Merriweather"/>
              </a:rPr>
              <a:t>Jose Luis Estrada (joseestrada@sandiego.edu)</a:t>
            </a:r>
            <a:endParaRPr sz="2000">
              <a:solidFill>
                <a:schemeClr val="lt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