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D7EEC0-2DBD-41C3-853F-6611DAE96D76}">
  <a:tblStyle styleId="{C9D7EEC0-2DBD-41C3-853F-6611DAE96D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35fa9737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35fa9737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total of 32735 data points among which are 25430 long delay. Long delay indicates flights that have departure delay of equal to 15 minutes or longer than that. </a:t>
            </a:r>
            <a:endParaRPr/>
          </a:p>
          <a:p>
            <a:pPr indent="0" lvl="0" marL="0" rtl="0" algn="l">
              <a:spcBef>
                <a:spcPts val="0"/>
              </a:spcBef>
              <a:spcAft>
                <a:spcPts val="0"/>
              </a:spcAft>
              <a:buNone/>
            </a:pPr>
            <a:r>
              <a:rPr lang="en"/>
              <a:t>Because the ratio of y values are 3.48 to 1, naively sampling for train and test dataset might cause a problem where train dataset contains very low number of long delay of 0 values. </a:t>
            </a:r>
            <a:endParaRPr/>
          </a:p>
          <a:p>
            <a:pPr indent="0" lvl="0" marL="0" rtl="0" algn="l">
              <a:spcBef>
                <a:spcPts val="0"/>
              </a:spcBef>
              <a:spcAft>
                <a:spcPts val="0"/>
              </a:spcAft>
              <a:buNone/>
            </a:pPr>
            <a:r>
              <a:rPr lang="en"/>
              <a:t>So what’s been done is sampling 1000 random data points from each long delay values so that the test datasets of 2000 records are exactly comprised of equal number of those y values.</a:t>
            </a:r>
            <a:endParaRPr/>
          </a:p>
          <a:p>
            <a:pPr indent="0" lvl="0" marL="0" rtl="0" algn="l">
              <a:spcBef>
                <a:spcPts val="0"/>
              </a:spcBef>
              <a:spcAft>
                <a:spcPts val="0"/>
              </a:spcAft>
              <a:buNone/>
            </a:pPr>
            <a:r>
              <a:rPr lang="en"/>
              <a:t>When training models, to overcome the problem of class imbalance, although it is not as severe as other problems such as credit card fraud detection, Smote-Tomek algorithm for resampling with 5-fold stratified cross validation were used.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38bda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38bda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of 6 models have been implemented and evaluated which are</a:t>
            </a:r>
            <a:endParaRPr/>
          </a:p>
          <a:p>
            <a:pPr indent="0" lvl="0" marL="0" rtl="0" algn="l">
              <a:spcBef>
                <a:spcPts val="0"/>
              </a:spcBef>
              <a:spcAft>
                <a:spcPts val="0"/>
              </a:spcAft>
              <a:buNone/>
            </a:pPr>
            <a:r>
              <a:rPr lang="en"/>
              <a:t>Bagging classifier with a base model of decision tree, Gradient Boosting Classifier, Random Forest classifier, linear discriminant analysis, logistic </a:t>
            </a:r>
            <a:r>
              <a:rPr lang="en"/>
              <a:t>regression</a:t>
            </a:r>
            <a:r>
              <a:rPr lang="en"/>
              <a:t> and support vector classifier.</a:t>
            </a:r>
            <a:endParaRPr/>
          </a:p>
          <a:p>
            <a:pPr indent="0" lvl="0" marL="0" rtl="0" algn="l">
              <a:spcBef>
                <a:spcPts val="0"/>
              </a:spcBef>
              <a:spcAft>
                <a:spcPts val="0"/>
              </a:spcAft>
              <a:buNone/>
            </a:pPr>
            <a:r>
              <a:rPr lang="en"/>
              <a:t>Among them, Bagging classifier has been proved to be performing the best out of all with .78% accuracy and .65% precision. </a:t>
            </a:r>
            <a:endParaRPr/>
          </a:p>
          <a:p>
            <a:pPr indent="0" lvl="0" marL="0" rtl="0" algn="l">
              <a:spcBef>
                <a:spcPts val="0"/>
              </a:spcBef>
              <a:spcAft>
                <a:spcPts val="0"/>
              </a:spcAft>
              <a:buNone/>
            </a:pPr>
            <a:r>
              <a:rPr lang="en"/>
              <a:t>However, based on where businesses would like to put emphasis, either on accuracy, precision, or recall, they can choose a different model to have a better result.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35fa9737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35fa9737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before, the models that were implemented are quite robust since the target goal was to predict if a flight will be delayed more than 15 minutes or not but it is still possible to make it more granular either by using departure time as-is without converting it into 4 discrete values or setting different bins for departure delay instead of 15 minutes. There are many others that could help the performance of models improve more such as adding more features such as geo-location of origin airports in addition to their names.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such models, businesses can specifically target wanted potential customers. Using this 15-minute-threshold, they can set up, for example, a grab-and-go shop where it takes less than a couple minutes to make a purchase. Also if they would like to open up a restaurant, they can change the threshold to an hour or longer depending on the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airports and airlines, they can use these models to optimize flight traffic do decrease any delays so that their clients get where they need to go without much trouble to attract other customers as well.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938bda58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938bda5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35fa973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35fa973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9348f101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9348f101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Our dataset consisted of 32,735 records with 16 variables</a:t>
            </a:r>
            <a:endParaRPr/>
          </a:p>
          <a:p>
            <a:pPr indent="-298450" lvl="0" marL="457200" rtl="0" algn="l">
              <a:spcBef>
                <a:spcPts val="0"/>
              </a:spcBef>
              <a:spcAft>
                <a:spcPts val="0"/>
              </a:spcAft>
              <a:buSzPts val="1100"/>
              <a:buChar char="-"/>
            </a:pPr>
            <a:r>
              <a:rPr lang="en"/>
              <a:t>Early on, we had some initial thoughts, as seen in the table, on some of the variables based on basic understanding of flight data and early observations made about the dataset</a:t>
            </a:r>
            <a:endParaRPr/>
          </a:p>
          <a:p>
            <a:pPr indent="-298450" lvl="0" marL="457200" rtl="0" algn="l">
              <a:spcBef>
                <a:spcPts val="0"/>
              </a:spcBef>
              <a:spcAft>
                <a:spcPts val="0"/>
              </a:spcAft>
              <a:buSzPts val="1100"/>
              <a:buChar char="-"/>
            </a:pPr>
            <a:r>
              <a:rPr lang="en"/>
              <a:t>As all of the data collected was from the year 2013, we decided that dropping the ‘year’ variable would not have any impact on our models</a:t>
            </a:r>
            <a:endParaRPr/>
          </a:p>
          <a:p>
            <a:pPr indent="-298450" lvl="0" marL="457200" rtl="0" algn="l">
              <a:spcBef>
                <a:spcPts val="0"/>
              </a:spcBef>
              <a:spcAft>
                <a:spcPts val="0"/>
              </a:spcAft>
              <a:buSzPts val="1100"/>
              <a:buChar char="-"/>
            </a:pPr>
            <a:r>
              <a:rPr lang="en"/>
              <a:t>Arrival time and arrival delay are highly correlated with departure time and </a:t>
            </a:r>
            <a:r>
              <a:rPr lang="en"/>
              <a:t>departure</a:t>
            </a:r>
            <a:r>
              <a:rPr lang="en"/>
              <a:t> delay, and as our objective was to try to predict departure delays, we thought that information regarding the flight arriving at it’s final destination may not be the most helpful for our model</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9348f101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9348f101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Addressed multicollinearity issues regarding ‘dep_time’, ‘hour’, and ‘minute’ variables by dropping ‘hour’ and ‘minute’ and categorizing ‘dep_time’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When plotting departure time against departure delay in minutes, we found that there is a steady increase in departure delay time as the day progressed after 5AM. This was followed by a sharp drop in departure delays as flight departures in the early morning also dropped in quantity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 transformation was performed on departure time to further simplify departure time for modeling purposes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departure delay in relation to departure time showed a general upward trend as time progressed, transforming the departure time should assist in model performance by simplifying this variable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Ultimately, we decided to transform departure time into quarters. These quarters are defined as midnight to 6AM, 6AM to noon, noon to 6PM, and 6PM to midnight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36e41f8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36e41f8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continued our data exploration by examining month and day</a:t>
            </a:r>
            <a:endParaRPr/>
          </a:p>
          <a:p>
            <a:pPr indent="-298450" lvl="0" marL="457200" rtl="0" algn="l">
              <a:spcBef>
                <a:spcPts val="0"/>
              </a:spcBef>
              <a:spcAft>
                <a:spcPts val="0"/>
              </a:spcAft>
              <a:buSzPts val="1100"/>
              <a:buChar char="-"/>
            </a:pPr>
            <a:r>
              <a:rPr lang="en"/>
              <a:t>When comparing how many flights occur per days of the month, the 31st day of the month showed a decrease in the number of flights, which can be attributed to the fact that only 7 months of the year have a 31st day</a:t>
            </a:r>
            <a:endParaRPr/>
          </a:p>
          <a:p>
            <a:pPr indent="-298450" lvl="0" marL="457200" rtl="0" algn="l">
              <a:spcBef>
                <a:spcPts val="0"/>
              </a:spcBef>
              <a:spcAft>
                <a:spcPts val="0"/>
              </a:spcAft>
              <a:buSzPts val="1100"/>
              <a:buChar char="-"/>
            </a:pPr>
            <a:r>
              <a:rPr lang="en"/>
              <a:t>The number of flights per month ranged from 2200 to 2900 flights per month, with the lowest number of flights being in February, but this can be attributed to February being the shortest month of the year. Likewise, months with 31 days had more flights compared to months with only 30 days</a:t>
            </a:r>
            <a:endParaRPr/>
          </a:p>
          <a:p>
            <a:pPr indent="-298450" lvl="0" marL="457200" rtl="0" algn="l">
              <a:spcBef>
                <a:spcPts val="0"/>
              </a:spcBef>
              <a:spcAft>
                <a:spcPts val="0"/>
              </a:spcAft>
              <a:buSzPts val="1100"/>
              <a:buChar char="-"/>
            </a:pPr>
            <a:r>
              <a:rPr lang="en"/>
              <a:t>Overall, data distribution for flights across the months and days were fairly evenly distributed</a:t>
            </a:r>
            <a:endParaRPr/>
          </a:p>
          <a:p>
            <a:pPr indent="-298450" lvl="0" marL="457200" rtl="0" algn="l">
              <a:spcBef>
                <a:spcPts val="0"/>
              </a:spcBef>
              <a:spcAft>
                <a:spcPts val="0"/>
              </a:spcAft>
              <a:buSzPts val="1100"/>
              <a:buChar char="-"/>
            </a:pPr>
            <a:r>
              <a:rPr lang="en"/>
              <a:t>When plotting average departure delay by month, we saw a larger range in average departure delay, with a skew towards longer departure delays </a:t>
            </a:r>
            <a:r>
              <a:rPr lang="en"/>
              <a:t>occurring</a:t>
            </a:r>
            <a:r>
              <a:rPr lang="en"/>
              <a:t> in June, July, and December. Our initial thoughts were whether these longer departure delays are correlated with holidays, which would be assumed times of peak travel periods. This would mean </a:t>
            </a:r>
            <a:r>
              <a:rPr lang="en"/>
              <a:t>holiday</a:t>
            </a:r>
            <a:r>
              <a:rPr lang="en"/>
              <a:t> seasons, spring break, and the summer months may have longer departure delays, which is seen on the barplots</a:t>
            </a:r>
            <a:endParaRPr/>
          </a:p>
          <a:p>
            <a:pPr indent="-298450" lvl="0" marL="457200" rtl="0" algn="l">
              <a:spcBef>
                <a:spcPts val="0"/>
              </a:spcBef>
              <a:spcAft>
                <a:spcPts val="0"/>
              </a:spcAft>
              <a:buSzPts val="1100"/>
              <a:buChar char="-"/>
            </a:pPr>
            <a:r>
              <a:rPr lang="en"/>
              <a:t>To visualize this further, we grouped days by month showing average departure delay over the course of a year, and as highlighted, we see that in each month, the days with the longest average departure delays </a:t>
            </a:r>
            <a:r>
              <a:rPr lang="en"/>
              <a:t>occurred</a:t>
            </a:r>
            <a:r>
              <a:rPr lang="en"/>
              <a:t> around peak holiday times</a:t>
            </a:r>
            <a:endParaRPr/>
          </a:p>
          <a:p>
            <a:pPr indent="-298450" lvl="0" marL="457200" rtl="0" algn="l">
              <a:spcBef>
                <a:spcPts val="0"/>
              </a:spcBef>
              <a:spcAft>
                <a:spcPts val="0"/>
              </a:spcAft>
              <a:buSzPts val="1100"/>
              <a:buChar char="-"/>
            </a:pPr>
            <a:r>
              <a:rPr lang="en"/>
              <a:t>Most notably, we observed that:</a:t>
            </a:r>
            <a:endParaRPr/>
          </a:p>
          <a:p>
            <a:pPr indent="-298450" lvl="0" marL="457200" rtl="0" algn="l">
              <a:spcBef>
                <a:spcPts val="0"/>
              </a:spcBef>
              <a:spcAft>
                <a:spcPts val="0"/>
              </a:spcAft>
              <a:buSzPts val="1100"/>
              <a:buChar char="-"/>
            </a:pPr>
            <a:r>
              <a:rPr lang="en"/>
              <a:t>Feb: before Valentine's day</a:t>
            </a:r>
            <a:endParaRPr/>
          </a:p>
          <a:p>
            <a:pPr indent="-298450" lvl="0" marL="457200" rtl="0" algn="l">
              <a:spcBef>
                <a:spcPts val="0"/>
              </a:spcBef>
              <a:spcAft>
                <a:spcPts val="0"/>
              </a:spcAft>
              <a:buSzPts val="1100"/>
              <a:buChar char="-"/>
            </a:pPr>
            <a:r>
              <a:rPr lang="en"/>
              <a:t>Apr: spring break</a:t>
            </a:r>
            <a:endParaRPr/>
          </a:p>
          <a:p>
            <a:pPr indent="-298450" lvl="0" marL="457200" rtl="0" algn="l">
              <a:spcBef>
                <a:spcPts val="0"/>
              </a:spcBef>
              <a:spcAft>
                <a:spcPts val="0"/>
              </a:spcAft>
              <a:buSzPts val="1100"/>
              <a:buChar char="-"/>
            </a:pPr>
            <a:r>
              <a:rPr lang="en"/>
              <a:t>May: Memorial Day</a:t>
            </a:r>
            <a:endParaRPr/>
          </a:p>
          <a:p>
            <a:pPr indent="-298450" lvl="0" marL="457200" rtl="0" algn="l">
              <a:spcBef>
                <a:spcPts val="0"/>
              </a:spcBef>
              <a:spcAft>
                <a:spcPts val="0"/>
              </a:spcAft>
              <a:buSzPts val="1100"/>
              <a:buChar char="-"/>
            </a:pPr>
            <a:r>
              <a:rPr lang="en"/>
              <a:t>Sep: Labor Day</a:t>
            </a:r>
            <a:endParaRPr/>
          </a:p>
          <a:p>
            <a:pPr indent="-298450" lvl="0" marL="457200" rtl="0" algn="l">
              <a:spcBef>
                <a:spcPts val="0"/>
              </a:spcBef>
              <a:spcAft>
                <a:spcPts val="0"/>
              </a:spcAft>
              <a:buSzPts val="1100"/>
              <a:buChar char="-"/>
            </a:pPr>
            <a:r>
              <a:rPr lang="en"/>
              <a:t>Nov: Thanksgiving </a:t>
            </a:r>
            <a:endParaRPr/>
          </a:p>
          <a:p>
            <a:pPr indent="-298450" lvl="0" marL="457200" rtl="0" algn="l">
              <a:spcBef>
                <a:spcPts val="0"/>
              </a:spcBef>
              <a:spcAft>
                <a:spcPts val="0"/>
              </a:spcAft>
              <a:buSzPts val="1100"/>
              <a:buChar char="-"/>
            </a:pPr>
            <a:r>
              <a:rPr lang="en"/>
              <a:t>Dec: Peak delay occurs around Dec 5th, but note increase in average flight delay in the week leading up to Christmas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36e41f8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36e41f8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 additional variable of note is the origin</a:t>
            </a:r>
            <a:endParaRPr/>
          </a:p>
          <a:p>
            <a:pPr indent="-298450" lvl="0" marL="457200" rtl="0" algn="l">
              <a:spcBef>
                <a:spcPts val="0"/>
              </a:spcBef>
              <a:spcAft>
                <a:spcPts val="0"/>
              </a:spcAft>
              <a:buSzPts val="1100"/>
              <a:buChar char="-"/>
            </a:pPr>
            <a:r>
              <a:rPr lang="en"/>
              <a:t>As noted previously, the data gathered is from the three New York international airports </a:t>
            </a:r>
            <a:endParaRPr/>
          </a:p>
          <a:p>
            <a:pPr indent="-298450" lvl="0" marL="457200" rtl="0" algn="l">
              <a:spcBef>
                <a:spcPts val="0"/>
              </a:spcBef>
              <a:spcAft>
                <a:spcPts val="0"/>
              </a:spcAft>
              <a:buSzPts val="1100"/>
              <a:buChar char="-"/>
            </a:pPr>
            <a:r>
              <a:rPr lang="en"/>
              <a:t>In the barplot, we note the distribution of flights across all three airports. Newark international airport exhibits the most flights, and LaGuardia international airport had the least amount of flights of the three</a:t>
            </a:r>
            <a:endParaRPr/>
          </a:p>
          <a:p>
            <a:pPr indent="-298450" lvl="0" marL="457200" rtl="0" algn="l">
              <a:spcBef>
                <a:spcPts val="0"/>
              </a:spcBef>
              <a:spcAft>
                <a:spcPts val="0"/>
              </a:spcAft>
              <a:buSzPts val="1100"/>
              <a:buChar char="-"/>
            </a:pPr>
            <a:r>
              <a:rPr lang="en"/>
              <a:t>We then viewed departure delays per airport across a barplot. Without removing any outliers, the median for all three airports appears close to zero, with most of the delays </a:t>
            </a:r>
            <a:r>
              <a:rPr lang="en"/>
              <a:t>occurring</a:t>
            </a:r>
            <a:r>
              <a:rPr lang="en"/>
              <a:t> under 400 minutes</a:t>
            </a:r>
            <a:endParaRPr/>
          </a:p>
          <a:p>
            <a:pPr indent="-298450" lvl="0" marL="457200" rtl="0" algn="l">
              <a:spcBef>
                <a:spcPts val="0"/>
              </a:spcBef>
              <a:spcAft>
                <a:spcPts val="0"/>
              </a:spcAft>
              <a:buSzPts val="1100"/>
              <a:buChar char="-"/>
            </a:pPr>
            <a:r>
              <a:rPr lang="en"/>
              <a:t>After removing outliers, Newark international airport appears to experience the longest departure delays, followed by JFK, then LaGuardia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36e41f8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36e41f8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Early on in our data analysis, we were interested in dropping some variables</a:t>
            </a:r>
            <a:endParaRPr/>
          </a:p>
          <a:p>
            <a:pPr indent="-298450" lvl="0" marL="457200" rtl="0" algn="l">
              <a:spcBef>
                <a:spcPts val="0"/>
              </a:spcBef>
              <a:spcAft>
                <a:spcPts val="0"/>
              </a:spcAft>
              <a:buSzPts val="1100"/>
              <a:buChar char="-"/>
            </a:pPr>
            <a:r>
              <a:rPr lang="en"/>
              <a:t>Some variables of note include tail number and destination</a:t>
            </a:r>
            <a:endParaRPr/>
          </a:p>
          <a:p>
            <a:pPr indent="-298450" lvl="0" marL="457200" rtl="0" algn="l">
              <a:spcBef>
                <a:spcPts val="0"/>
              </a:spcBef>
              <a:spcAft>
                <a:spcPts val="0"/>
              </a:spcAft>
              <a:buSzPts val="1100"/>
              <a:buChar char="-"/>
            </a:pPr>
            <a:r>
              <a:rPr lang="en"/>
              <a:t>Tail number is the number on the tail of the plane and is unique to a plane that flies from these three airports</a:t>
            </a:r>
            <a:endParaRPr/>
          </a:p>
          <a:p>
            <a:pPr indent="-298450" lvl="0" marL="457200" rtl="0" algn="l">
              <a:spcBef>
                <a:spcPts val="0"/>
              </a:spcBef>
              <a:spcAft>
                <a:spcPts val="0"/>
              </a:spcAft>
              <a:buSzPts val="1100"/>
              <a:buChar char="-"/>
            </a:pPr>
            <a:r>
              <a:rPr lang="en"/>
              <a:t>There are 3490 unique tail numbers within the observations, therefore, we opted to drop this variable due to the amount of unique values within this variable</a:t>
            </a:r>
            <a:endParaRPr/>
          </a:p>
          <a:p>
            <a:pPr indent="-298450" lvl="0" marL="457200" rtl="0" algn="l">
              <a:spcBef>
                <a:spcPts val="0"/>
              </a:spcBef>
              <a:spcAft>
                <a:spcPts val="0"/>
              </a:spcAft>
              <a:buSzPts val="1100"/>
              <a:buChar char="-"/>
            </a:pPr>
            <a:r>
              <a:rPr lang="en"/>
              <a:t>This is similar to destination, of which there are 102 unique destinations that flights flew to. Although there aren’t thousands of unique values within the destination variable, the skew in the number of flights to each destination proved to be very uneven, further </a:t>
            </a:r>
            <a:r>
              <a:rPr lang="en"/>
              <a:t>prompting</a:t>
            </a:r>
            <a:r>
              <a:rPr lang="en"/>
              <a:t> us to drop this variable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936e41f8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936e41f8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then examined the carriers and whether they had any correlation to departure delay</a:t>
            </a:r>
            <a:endParaRPr/>
          </a:p>
          <a:p>
            <a:pPr indent="-298450" lvl="0" marL="457200" rtl="0" algn="l">
              <a:spcBef>
                <a:spcPts val="0"/>
              </a:spcBef>
              <a:spcAft>
                <a:spcPts val="0"/>
              </a:spcAft>
              <a:buSzPts val="1100"/>
              <a:buChar char="-"/>
            </a:pPr>
            <a:r>
              <a:rPr lang="en"/>
              <a:t>We have 16 unique carriers, and as we can see by the boxplot, the median departure delay for most of these airlines is close to 0, but the range of delays within each carrier shows great disparity depending on the carrier</a:t>
            </a:r>
            <a:endParaRPr/>
          </a:p>
          <a:p>
            <a:pPr indent="-298450" lvl="0" marL="457200" rtl="0" algn="l">
              <a:spcBef>
                <a:spcPts val="0"/>
              </a:spcBef>
              <a:spcAft>
                <a:spcPts val="0"/>
              </a:spcAft>
              <a:buSzPts val="1100"/>
              <a:buChar char="-"/>
            </a:pPr>
            <a:r>
              <a:rPr lang="en"/>
              <a:t>Across the carriers, a majority of them have delays of 200 minutes or less, with almost all carriers exhibiting delays of 400 minutes or less when excluding outliers</a:t>
            </a:r>
            <a:endParaRPr/>
          </a:p>
          <a:p>
            <a:pPr indent="-298450" lvl="0" marL="457200" rtl="0" algn="l">
              <a:spcBef>
                <a:spcPts val="0"/>
              </a:spcBef>
              <a:spcAft>
                <a:spcPts val="0"/>
              </a:spcAft>
              <a:buSzPts val="1100"/>
              <a:buChar char="-"/>
            </a:pPr>
            <a:r>
              <a:rPr lang="en"/>
              <a:t>Although the distribution of flights across carriers is not even, with some carriers having thousands of flights and other carriers having only hundreds in comparison, the disparity in departure delay time across the carriers warrants keeping carrier as a variable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938bda58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938bda58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features that have been dropped are year, hour, minute, arr_time, arr_delay, tailnum, flight, and dest.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Among those remain, Month, Day, and Air Time features have been normalized.</a:t>
            </a:r>
            <a:endParaRPr/>
          </a:p>
          <a:p>
            <a:pPr indent="0" lvl="0" marL="0" rtl="0" algn="l">
              <a:spcBef>
                <a:spcPts val="0"/>
              </a:spcBef>
              <a:spcAft>
                <a:spcPts val="0"/>
              </a:spcAft>
              <a:buNone/>
            </a:pPr>
            <a:r>
              <a:rPr lang="en"/>
              <a:t>Month was divided by 12 which is the maximum value in months while Day was divided by 31.</a:t>
            </a:r>
            <a:endParaRPr/>
          </a:p>
          <a:p>
            <a:pPr indent="0" lvl="0" marL="0" rtl="0" algn="l">
              <a:spcBef>
                <a:spcPts val="0"/>
              </a:spcBef>
              <a:spcAft>
                <a:spcPts val="0"/>
              </a:spcAft>
              <a:buNone/>
            </a:pPr>
            <a:r>
              <a:rPr lang="en"/>
              <a:t>Air_time has been converted into hours. </a:t>
            </a:r>
            <a:endParaRPr/>
          </a:p>
          <a:p>
            <a:pPr indent="0" lvl="0" marL="0" rtl="0" algn="l">
              <a:spcBef>
                <a:spcPts val="0"/>
              </a:spcBef>
              <a:spcAft>
                <a:spcPts val="0"/>
              </a:spcAft>
              <a:buNone/>
            </a:pPr>
            <a:r>
              <a:rPr lang="en"/>
              <a:t>Distance is in miles and this has not been normalized.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Departure time has been converted into 4 discrete values from 0 to 3, which represent 24 hours divided into 4 sections.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looking at the correlation plot on the right side, most of them </a:t>
            </a:r>
            <a:r>
              <a:rPr lang="en"/>
              <a:t>quite</a:t>
            </a:r>
            <a:r>
              <a:rPr lang="en"/>
              <a:t> have neutral relationship among them. But we can see very high correlation value between air time and distance which makes sense since the farther the distance is between point A and point B, the more time it takes to get there. However, it may not be so wise to drop either of them as it is possible that even a short distance takes longer-than-usual air time depending on air traffic at a destination.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4" y="744575"/>
            <a:ext cx="41298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Airport Delays</a:t>
            </a:r>
            <a:endParaRPr/>
          </a:p>
        </p:txBody>
      </p:sp>
      <p:sp>
        <p:nvSpPr>
          <p:cNvPr id="65" name="Google Shape;65;p13"/>
          <p:cNvSpPr txBox="1"/>
          <p:nvPr>
            <p:ph idx="1" type="subTitle"/>
          </p:nvPr>
        </p:nvSpPr>
        <p:spPr>
          <a:xfrm>
            <a:off x="311700" y="2245075"/>
            <a:ext cx="4327500" cy="15648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0"/>
              </a:spcBef>
              <a:spcAft>
                <a:spcPts val="0"/>
              </a:spcAft>
              <a:buNone/>
            </a:pPr>
            <a:r>
              <a:rPr b="1" lang="en" sz="2000">
                <a:latin typeface="Merriweather"/>
                <a:ea typeface="Merriweather"/>
                <a:cs typeface="Merriweather"/>
                <a:sym typeface="Merriweather"/>
              </a:rPr>
              <a:t>ADS505</a:t>
            </a:r>
            <a:endParaRPr b="1" sz="2000">
              <a:latin typeface="Merriweather"/>
              <a:ea typeface="Merriweather"/>
              <a:cs typeface="Merriweather"/>
              <a:sym typeface="Merriweather"/>
            </a:endParaRPr>
          </a:p>
          <a:p>
            <a:pPr indent="0" lvl="0" marL="0" rtl="0" algn="l">
              <a:lnSpc>
                <a:spcPct val="90000"/>
              </a:lnSpc>
              <a:spcBef>
                <a:spcPts val="0"/>
              </a:spcBef>
              <a:spcAft>
                <a:spcPts val="0"/>
              </a:spcAft>
              <a:buNone/>
            </a:pPr>
            <a:r>
              <a:rPr b="1" lang="en" sz="2000">
                <a:latin typeface="Merriweather"/>
                <a:ea typeface="Merriweather"/>
                <a:cs typeface="Merriweather"/>
                <a:sym typeface="Merriweather"/>
              </a:rPr>
              <a:t>Team 4:</a:t>
            </a:r>
            <a:endParaRPr b="1" sz="2000">
              <a:latin typeface="Merriweather"/>
              <a:ea typeface="Merriweather"/>
              <a:cs typeface="Merriweather"/>
              <a:sym typeface="Merriweather"/>
            </a:endParaRPr>
          </a:p>
          <a:p>
            <a:pPr indent="0" lvl="0" marL="0" rtl="0" algn="l">
              <a:lnSpc>
                <a:spcPct val="90000"/>
              </a:lnSpc>
              <a:spcBef>
                <a:spcPts val="0"/>
              </a:spcBef>
              <a:spcAft>
                <a:spcPts val="0"/>
              </a:spcAft>
              <a:buNone/>
            </a:pPr>
            <a:r>
              <a:t/>
            </a:r>
            <a:endParaRPr sz="2000">
              <a:latin typeface="Merriweather"/>
              <a:ea typeface="Merriweather"/>
              <a:cs typeface="Merriweather"/>
              <a:sym typeface="Merriweather"/>
            </a:endParaRPr>
          </a:p>
          <a:p>
            <a:pPr indent="0" lvl="0" marL="0" rtl="0" algn="l">
              <a:lnSpc>
                <a:spcPct val="90000"/>
              </a:lnSpc>
              <a:spcBef>
                <a:spcPts val="0"/>
              </a:spcBef>
              <a:spcAft>
                <a:spcPts val="0"/>
              </a:spcAft>
              <a:buNone/>
            </a:pPr>
            <a:r>
              <a:rPr lang="en" sz="2000">
                <a:latin typeface="Merriweather"/>
                <a:ea typeface="Merriweather"/>
                <a:cs typeface="Merriweather"/>
                <a:sym typeface="Merriweather"/>
              </a:rPr>
              <a:t>Hanmaro Song</a:t>
            </a:r>
            <a:endParaRPr sz="2000">
              <a:latin typeface="Merriweather"/>
              <a:ea typeface="Merriweather"/>
              <a:cs typeface="Merriweather"/>
              <a:sym typeface="Merriweather"/>
            </a:endParaRPr>
          </a:p>
          <a:p>
            <a:pPr indent="0" lvl="0" marL="0" rtl="0" algn="l">
              <a:lnSpc>
                <a:spcPct val="90000"/>
              </a:lnSpc>
              <a:spcBef>
                <a:spcPts val="0"/>
              </a:spcBef>
              <a:spcAft>
                <a:spcPts val="0"/>
              </a:spcAft>
              <a:buNone/>
            </a:pPr>
            <a:r>
              <a:rPr lang="en" sz="2000">
                <a:latin typeface="Merriweather"/>
                <a:ea typeface="Merriweather"/>
                <a:cs typeface="Merriweather"/>
                <a:sym typeface="Merriweather"/>
              </a:rPr>
              <a:t>Eva Chow</a:t>
            </a:r>
            <a:endParaRPr sz="2000">
              <a:latin typeface="Merriweather"/>
              <a:ea typeface="Merriweather"/>
              <a:cs typeface="Merriweather"/>
              <a:sym typeface="Merriweather"/>
            </a:endParaRPr>
          </a:p>
          <a:p>
            <a:pPr indent="0" lvl="0" marL="0" rtl="0" algn="l">
              <a:lnSpc>
                <a:spcPct val="90000"/>
              </a:lnSpc>
              <a:spcBef>
                <a:spcPts val="0"/>
              </a:spcBef>
              <a:spcAft>
                <a:spcPts val="0"/>
              </a:spcAft>
              <a:buNone/>
            </a:pPr>
            <a:r>
              <a:rPr lang="en" sz="2000">
                <a:latin typeface="Merriweather"/>
                <a:ea typeface="Merriweather"/>
                <a:cs typeface="Merriweather"/>
                <a:sym typeface="Merriweather"/>
              </a:rPr>
              <a:t>Jose Luis Estrada</a:t>
            </a:r>
            <a:endParaRPr sz="2000">
              <a:latin typeface="Merriweather"/>
              <a:ea typeface="Merriweather"/>
              <a:cs typeface="Merriweather"/>
              <a:sym typeface="Merriweather"/>
            </a:endParaRPr>
          </a:p>
        </p:txBody>
      </p:sp>
      <p:pic>
        <p:nvPicPr>
          <p:cNvPr id="66" name="Google Shape;66;p13"/>
          <p:cNvPicPr preferRelativeResize="0"/>
          <p:nvPr/>
        </p:nvPicPr>
        <p:blipFill rotWithShape="1">
          <a:blip r:embed="rId3">
            <a:alphaModFix/>
          </a:blip>
          <a:srcRect b="0" l="20348" r="20342" t="0"/>
          <a:stretch/>
        </p:blipFill>
        <p:spPr>
          <a:xfrm>
            <a:off x="4572000" y="0"/>
            <a:ext cx="45762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Distribution &amp; Split</a:t>
            </a:r>
            <a:endParaRPr/>
          </a:p>
        </p:txBody>
      </p:sp>
      <p:sp>
        <p:nvSpPr>
          <p:cNvPr id="138" name="Google Shape;138;p22"/>
          <p:cNvSpPr txBox="1"/>
          <p:nvPr/>
        </p:nvSpPr>
        <p:spPr>
          <a:xfrm>
            <a:off x="396775" y="1725950"/>
            <a:ext cx="8350500" cy="2555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Total of 32735 Data points </a:t>
            </a:r>
            <a:endParaRPr>
              <a:latin typeface="Merriweather"/>
              <a:ea typeface="Merriweather"/>
              <a:cs typeface="Merriweather"/>
              <a:sym typeface="Merriweather"/>
            </a:endParaRPr>
          </a:p>
          <a:p>
            <a:pPr indent="-317500" lvl="1" marL="9144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25430 long_delay = 1</a:t>
            </a:r>
            <a:endParaRPr>
              <a:latin typeface="Merriweather"/>
              <a:ea typeface="Merriweather"/>
              <a:cs typeface="Merriweather"/>
              <a:sym typeface="Merriweather"/>
            </a:endParaRPr>
          </a:p>
          <a:p>
            <a:pPr indent="-317500" lvl="1" marL="9144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7305 long_delay = 0</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1000 data points from each long_delay for test datasets</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Ratio of 3.48 : 1 ( Class Imbalance )</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Resample data with SMOTE-Tomek and 5-fold Stratified Cross Validation </a:t>
            </a:r>
            <a:endParaRPr>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Implementation &amp; Evaluation</a:t>
            </a:r>
            <a:endParaRPr/>
          </a:p>
        </p:txBody>
      </p:sp>
      <p:pic>
        <p:nvPicPr>
          <p:cNvPr id="144" name="Google Shape;144;p23"/>
          <p:cNvPicPr preferRelativeResize="0"/>
          <p:nvPr/>
        </p:nvPicPr>
        <p:blipFill>
          <a:blip r:embed="rId3">
            <a:alphaModFix/>
          </a:blip>
          <a:stretch>
            <a:fillRect/>
          </a:stretch>
        </p:blipFill>
        <p:spPr>
          <a:xfrm>
            <a:off x="311725" y="1724950"/>
            <a:ext cx="3161701" cy="3018675"/>
          </a:xfrm>
          <a:prstGeom prst="rect">
            <a:avLst/>
          </a:prstGeom>
          <a:noFill/>
          <a:ln>
            <a:noFill/>
          </a:ln>
        </p:spPr>
      </p:pic>
      <p:pic>
        <p:nvPicPr>
          <p:cNvPr id="145" name="Google Shape;145;p23"/>
          <p:cNvPicPr preferRelativeResize="0"/>
          <p:nvPr/>
        </p:nvPicPr>
        <p:blipFill>
          <a:blip r:embed="rId4">
            <a:alphaModFix/>
          </a:blip>
          <a:stretch>
            <a:fillRect/>
          </a:stretch>
        </p:blipFill>
        <p:spPr>
          <a:xfrm>
            <a:off x="3669025" y="3302126"/>
            <a:ext cx="5239501" cy="1760145"/>
          </a:xfrm>
          <a:prstGeom prst="rect">
            <a:avLst/>
          </a:prstGeom>
          <a:noFill/>
          <a:ln>
            <a:noFill/>
          </a:ln>
        </p:spPr>
      </p:pic>
      <p:pic>
        <p:nvPicPr>
          <p:cNvPr id="146" name="Google Shape;146;p23"/>
          <p:cNvPicPr preferRelativeResize="0"/>
          <p:nvPr/>
        </p:nvPicPr>
        <p:blipFill>
          <a:blip r:embed="rId5">
            <a:alphaModFix/>
          </a:blip>
          <a:stretch>
            <a:fillRect/>
          </a:stretch>
        </p:blipFill>
        <p:spPr>
          <a:xfrm>
            <a:off x="3670338" y="1505710"/>
            <a:ext cx="5236874" cy="16518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Recommendati</a:t>
            </a:r>
            <a:r>
              <a:rPr lang="en"/>
              <a:t>ons</a:t>
            </a:r>
            <a:endParaRPr/>
          </a:p>
        </p:txBody>
      </p:sp>
      <p:sp>
        <p:nvSpPr>
          <p:cNvPr id="152" name="Google Shape;152;p24"/>
          <p:cNvSpPr txBox="1"/>
          <p:nvPr/>
        </p:nvSpPr>
        <p:spPr>
          <a:xfrm>
            <a:off x="396775" y="1740650"/>
            <a:ext cx="8350500" cy="2555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Bagging Classifier with a </a:t>
            </a:r>
            <a:r>
              <a:rPr lang="en">
                <a:latin typeface="Merriweather"/>
                <a:ea typeface="Merriweather"/>
                <a:cs typeface="Merriweather"/>
                <a:sym typeface="Merriweather"/>
              </a:rPr>
              <a:t>base model of</a:t>
            </a:r>
            <a:r>
              <a:rPr lang="en">
                <a:latin typeface="Merriweather"/>
                <a:ea typeface="Merriweather"/>
                <a:cs typeface="Merriweather"/>
                <a:sym typeface="Merriweather"/>
              </a:rPr>
              <a:t> Decision Tree</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Possible improvement with more features such as geo-location (in addition to origin)</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Depending on business type, set different threshold for long_delay (30min, 1hr)</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Possible to predict more </a:t>
            </a:r>
            <a:r>
              <a:rPr lang="en">
                <a:latin typeface="Merriweather"/>
                <a:ea typeface="Merriweather"/>
                <a:cs typeface="Merriweather"/>
                <a:sym typeface="Merriweather"/>
              </a:rPr>
              <a:t>granular (short, medium, long delay)</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Set up a business to attract potential customer target(s)</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Airports &amp; Airlines can utilize models to optimize in/out flights traffic</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25"/>
          <p:cNvSpPr txBox="1"/>
          <p:nvPr>
            <p:ph type="ctrTitle"/>
          </p:nvPr>
        </p:nvSpPr>
        <p:spPr>
          <a:xfrm>
            <a:off x="2408250" y="1497050"/>
            <a:ext cx="4327500" cy="6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140"/>
              <a:t>Thank you</a:t>
            </a:r>
            <a:endParaRPr sz="5140"/>
          </a:p>
        </p:txBody>
      </p:sp>
      <p:sp>
        <p:nvSpPr>
          <p:cNvPr id="158" name="Google Shape;158;p25"/>
          <p:cNvSpPr txBox="1"/>
          <p:nvPr>
            <p:ph idx="1" type="subTitle"/>
          </p:nvPr>
        </p:nvSpPr>
        <p:spPr>
          <a:xfrm>
            <a:off x="2408250" y="3740500"/>
            <a:ext cx="4327500" cy="9744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lang="en" sz="2000">
                <a:solidFill>
                  <a:schemeClr val="lt1"/>
                </a:solidFill>
                <a:latin typeface="Merriweather"/>
                <a:ea typeface="Merriweather"/>
                <a:cs typeface="Merriweather"/>
                <a:sym typeface="Merriweather"/>
              </a:rPr>
              <a:t>Hanmaro Song (hanmarosong@sandiego.edu)</a:t>
            </a:r>
            <a:endParaRPr sz="2000">
              <a:solidFill>
                <a:schemeClr val="lt1"/>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2000">
                <a:solidFill>
                  <a:schemeClr val="lt1"/>
                </a:solidFill>
                <a:latin typeface="Merriweather"/>
                <a:ea typeface="Merriweather"/>
                <a:cs typeface="Merriweather"/>
                <a:sym typeface="Merriweather"/>
              </a:rPr>
              <a:t>Eva Chow (echow@sandiego.edu)</a:t>
            </a:r>
            <a:endParaRPr sz="2000">
              <a:solidFill>
                <a:schemeClr val="lt1"/>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2000">
                <a:solidFill>
                  <a:schemeClr val="lt1"/>
                </a:solidFill>
                <a:latin typeface="Merriweather"/>
                <a:ea typeface="Merriweather"/>
                <a:cs typeface="Merriweather"/>
                <a:sym typeface="Merriweather"/>
              </a:rPr>
              <a:t>Jose Luis Estrada (joseestrada@sandiego.edu)</a:t>
            </a:r>
            <a:endParaRPr sz="2000">
              <a:solidFill>
                <a:schemeClr val="lt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pic>
        <p:nvPicPr>
          <p:cNvPr id="72" name="Google Shape;72;p14"/>
          <p:cNvPicPr preferRelativeResize="0"/>
          <p:nvPr/>
        </p:nvPicPr>
        <p:blipFill>
          <a:blip r:embed="rId3">
            <a:alphaModFix/>
          </a:blip>
          <a:stretch>
            <a:fillRect/>
          </a:stretch>
        </p:blipFill>
        <p:spPr>
          <a:xfrm>
            <a:off x="5832300" y="1825425"/>
            <a:ext cx="3311700" cy="2666700"/>
          </a:xfrm>
          <a:prstGeom prst="ellipse">
            <a:avLst/>
          </a:prstGeom>
          <a:noFill/>
          <a:ln>
            <a:noFill/>
          </a:ln>
        </p:spPr>
      </p:pic>
      <p:sp>
        <p:nvSpPr>
          <p:cNvPr id="73" name="Google Shape;73;p14"/>
          <p:cNvSpPr txBox="1"/>
          <p:nvPr/>
        </p:nvSpPr>
        <p:spPr>
          <a:xfrm>
            <a:off x="398075" y="1744625"/>
            <a:ext cx="52452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Merriweather"/>
                <a:ea typeface="Merriweather"/>
                <a:cs typeface="Merriweather"/>
                <a:sym typeface="Merriweather"/>
              </a:rPr>
              <a:t>Three major airports of New York have been experiencing flight delays, which impacts profitability negatively. As a result, business partners search for alternatives to mitigate the financial impact and create a strategy to increase profitability.</a:t>
            </a:r>
            <a:endParaRPr>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a:latin typeface="Merriweather"/>
              <a:ea typeface="Merriweather"/>
              <a:cs typeface="Merriweather"/>
              <a:sym typeface="Merriweather"/>
            </a:endParaRPr>
          </a:p>
          <a:p>
            <a:pPr indent="0" lvl="0" marL="0" rtl="0" algn="l">
              <a:lnSpc>
                <a:spcPct val="150000"/>
              </a:lnSpc>
              <a:spcBef>
                <a:spcPts val="0"/>
              </a:spcBef>
              <a:spcAft>
                <a:spcPts val="0"/>
              </a:spcAft>
              <a:buNone/>
            </a:pPr>
            <a:r>
              <a:rPr lang="en">
                <a:latin typeface="Merriweather"/>
                <a:ea typeface="Merriweather"/>
                <a:cs typeface="Merriweather"/>
                <a:sym typeface="Merriweather"/>
              </a:rPr>
              <a:t>The scope of this analysis takes into account all flights from 2013 from all major airlines operating in the New York airports.</a:t>
            </a:r>
            <a:endParaRPr>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a:t>
            </a:r>
            <a:endParaRPr/>
          </a:p>
        </p:txBody>
      </p:sp>
      <p:pic>
        <p:nvPicPr>
          <p:cNvPr id="79" name="Google Shape;79;p15"/>
          <p:cNvPicPr preferRelativeResize="0"/>
          <p:nvPr/>
        </p:nvPicPr>
        <p:blipFill>
          <a:blip r:embed="rId3">
            <a:alphaModFix/>
          </a:blip>
          <a:stretch>
            <a:fillRect/>
          </a:stretch>
        </p:blipFill>
        <p:spPr>
          <a:xfrm>
            <a:off x="263050" y="1526300"/>
            <a:ext cx="3174525" cy="3147211"/>
          </a:xfrm>
          <a:prstGeom prst="rect">
            <a:avLst/>
          </a:prstGeom>
          <a:noFill/>
          <a:ln>
            <a:noFill/>
          </a:ln>
        </p:spPr>
      </p:pic>
      <p:sp>
        <p:nvSpPr>
          <p:cNvPr id="80" name="Google Shape;80;p15"/>
          <p:cNvSpPr txBox="1"/>
          <p:nvPr/>
        </p:nvSpPr>
        <p:spPr>
          <a:xfrm>
            <a:off x="509300" y="1369850"/>
            <a:ext cx="28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1" name="Google Shape;81;p15"/>
          <p:cNvSpPr txBox="1"/>
          <p:nvPr/>
        </p:nvSpPr>
        <p:spPr>
          <a:xfrm>
            <a:off x="4494575" y="1579975"/>
            <a:ext cx="3279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32,735 records of 16 variables</a:t>
            </a:r>
            <a:endParaRPr>
              <a:latin typeface="Roboto"/>
              <a:ea typeface="Roboto"/>
              <a:cs typeface="Roboto"/>
              <a:sym typeface="Roboto"/>
            </a:endParaRPr>
          </a:p>
        </p:txBody>
      </p:sp>
      <p:sp>
        <p:nvSpPr>
          <p:cNvPr id="82" name="Google Shape;82;p15"/>
          <p:cNvSpPr txBox="1"/>
          <p:nvPr/>
        </p:nvSpPr>
        <p:spPr>
          <a:xfrm>
            <a:off x="3676325" y="2130875"/>
            <a:ext cx="50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83" name="Google Shape;83;p15"/>
          <p:cNvGraphicFramePr/>
          <p:nvPr/>
        </p:nvGraphicFramePr>
        <p:xfrm>
          <a:off x="3437575" y="2097075"/>
          <a:ext cx="3000000" cy="3000000"/>
        </p:xfrm>
        <a:graphic>
          <a:graphicData uri="http://schemas.openxmlformats.org/drawingml/2006/table">
            <a:tbl>
              <a:tblPr>
                <a:noFill/>
                <a:tableStyleId>{C9D7EEC0-2DBD-41C3-853F-6611DAE96D76}</a:tableStyleId>
              </a:tblPr>
              <a:tblGrid>
                <a:gridCol w="1850025"/>
                <a:gridCol w="1850025"/>
                <a:gridCol w="1850025"/>
              </a:tblGrid>
              <a:tr h="628375">
                <a:tc>
                  <a:txBody>
                    <a:bodyPr/>
                    <a:lstStyle/>
                    <a:p>
                      <a:pPr indent="0" lvl="0" marL="0" rtl="0" algn="ctr">
                        <a:spcBef>
                          <a:spcPts val="0"/>
                        </a:spcBef>
                        <a:spcAft>
                          <a:spcPts val="0"/>
                        </a:spcAft>
                        <a:buNone/>
                      </a:pPr>
                      <a:r>
                        <a:rPr lang="en"/>
                        <a:t>Suggested Dropped Variables</a:t>
                      </a:r>
                      <a:endParaRPr/>
                    </a:p>
                  </a:txBody>
                  <a:tcPr marT="91425" marB="91425" marR="91425" marL="91425"/>
                </a:tc>
                <a:tc>
                  <a:txBody>
                    <a:bodyPr/>
                    <a:lstStyle/>
                    <a:p>
                      <a:pPr indent="0" lvl="0" marL="0" rtl="0" algn="ctr">
                        <a:spcBef>
                          <a:spcPts val="0"/>
                        </a:spcBef>
                        <a:spcAft>
                          <a:spcPts val="0"/>
                        </a:spcAft>
                        <a:buNone/>
                      </a:pPr>
                      <a:r>
                        <a:rPr lang="en"/>
                        <a:t>Suggested Predictors</a:t>
                      </a:r>
                      <a:endParaRPr/>
                    </a:p>
                  </a:txBody>
                  <a:tcPr marT="91425" marB="91425" marR="91425" marL="91425"/>
                </a:tc>
                <a:tc>
                  <a:txBody>
                    <a:bodyPr/>
                    <a:lstStyle/>
                    <a:p>
                      <a:pPr indent="0" lvl="0" marL="0" rtl="0" algn="ctr">
                        <a:spcBef>
                          <a:spcPts val="0"/>
                        </a:spcBef>
                        <a:spcAft>
                          <a:spcPts val="0"/>
                        </a:spcAft>
                        <a:buNone/>
                      </a:pPr>
                      <a:r>
                        <a:rPr lang="en"/>
                        <a:t>Suggested Target</a:t>
                      </a:r>
                      <a:endParaRPr/>
                    </a:p>
                  </a:txBody>
                  <a:tcPr marT="91425" marB="91425" marR="91425" marL="91425"/>
                </a:tc>
              </a:tr>
              <a:tr h="1948050">
                <a:tc>
                  <a:txBody>
                    <a:bodyPr/>
                    <a:lstStyle/>
                    <a:p>
                      <a:pPr indent="-317500" lvl="0" marL="457200" rtl="0" algn="l">
                        <a:spcBef>
                          <a:spcPts val="0"/>
                        </a:spcBef>
                        <a:spcAft>
                          <a:spcPts val="0"/>
                        </a:spcAft>
                        <a:buSzPts val="1400"/>
                        <a:buChar char="❏"/>
                      </a:pPr>
                      <a:r>
                        <a:rPr lang="en"/>
                        <a:t>‘year’</a:t>
                      </a:r>
                      <a:endParaRPr/>
                    </a:p>
                    <a:p>
                      <a:pPr indent="-317500" lvl="0" marL="457200" rtl="0" algn="l">
                        <a:spcBef>
                          <a:spcPts val="0"/>
                        </a:spcBef>
                        <a:spcAft>
                          <a:spcPts val="0"/>
                        </a:spcAft>
                        <a:buSzPts val="1400"/>
                        <a:buChar char="❏"/>
                      </a:pPr>
                      <a:r>
                        <a:rPr lang="en"/>
                        <a:t>‘arr_time’</a:t>
                      </a:r>
                      <a:endParaRPr/>
                    </a:p>
                    <a:p>
                      <a:pPr indent="-317500" lvl="0" marL="457200" rtl="0" algn="l">
                        <a:spcBef>
                          <a:spcPts val="0"/>
                        </a:spcBef>
                        <a:spcAft>
                          <a:spcPts val="0"/>
                        </a:spcAft>
                        <a:buSzPts val="1400"/>
                        <a:buChar char="❏"/>
                      </a:pPr>
                      <a:r>
                        <a:rPr lang="en"/>
                        <a:t>‘arr_delay’</a:t>
                      </a:r>
                      <a:endParaRPr/>
                    </a:p>
                    <a:p>
                      <a:pPr indent="-317500" lvl="0" marL="457200" rtl="0" algn="l">
                        <a:spcBef>
                          <a:spcPts val="0"/>
                        </a:spcBef>
                        <a:spcAft>
                          <a:spcPts val="0"/>
                        </a:spcAft>
                        <a:buSzPts val="1400"/>
                        <a:buChar char="❏"/>
                      </a:pPr>
                      <a:r>
                        <a:rPr lang="en"/>
                        <a:t>‘tailnum’</a:t>
                      </a:r>
                      <a:endParaRPr/>
                    </a:p>
                    <a:p>
                      <a:pPr indent="-317500" lvl="0" marL="457200" rtl="0" algn="l">
                        <a:spcBef>
                          <a:spcPts val="0"/>
                        </a:spcBef>
                        <a:spcAft>
                          <a:spcPts val="0"/>
                        </a:spcAft>
                        <a:buSzPts val="1400"/>
                        <a:buChar char="❏"/>
                      </a:pPr>
                      <a:r>
                        <a:rPr lang="en"/>
                        <a:t>‘flight’</a:t>
                      </a:r>
                      <a:endParaRPr/>
                    </a:p>
                    <a:p>
                      <a:pPr indent="-317500" lvl="0" marL="457200" rtl="0" algn="l">
                        <a:spcBef>
                          <a:spcPts val="0"/>
                        </a:spcBef>
                        <a:spcAft>
                          <a:spcPts val="0"/>
                        </a:spcAft>
                        <a:buSzPts val="1400"/>
                        <a:buChar char="❏"/>
                      </a:pPr>
                      <a:r>
                        <a:rPr lang="en"/>
                        <a:t>‘dest’</a:t>
                      </a:r>
                      <a:endParaRPr/>
                    </a:p>
                    <a:p>
                      <a:pPr indent="-317500" lvl="0" marL="457200" rtl="0" algn="l">
                        <a:spcBef>
                          <a:spcPts val="0"/>
                        </a:spcBef>
                        <a:spcAft>
                          <a:spcPts val="0"/>
                        </a:spcAft>
                        <a:buSzPts val="1400"/>
                        <a:buChar char="❏"/>
                      </a:pPr>
                      <a:r>
                        <a:rPr lang="en"/>
                        <a:t>‘hour’</a:t>
                      </a:r>
                      <a:endParaRPr/>
                    </a:p>
                    <a:p>
                      <a:pPr indent="-317500" lvl="0" marL="457200" rtl="0" algn="l">
                        <a:spcBef>
                          <a:spcPts val="0"/>
                        </a:spcBef>
                        <a:spcAft>
                          <a:spcPts val="0"/>
                        </a:spcAft>
                        <a:buSzPts val="1400"/>
                        <a:buChar char="❏"/>
                      </a:pPr>
                      <a:r>
                        <a:rPr lang="en"/>
                        <a:t>‘minute’</a:t>
                      </a:r>
                      <a:endParaRPr/>
                    </a:p>
                  </a:txBody>
                  <a:tcPr marT="91425" marB="91425" marR="91425" marL="91425"/>
                </a:tc>
                <a:tc>
                  <a:txBody>
                    <a:bodyPr/>
                    <a:lstStyle/>
                    <a:p>
                      <a:pPr indent="-317500" lvl="0" marL="457200" rtl="0" algn="l">
                        <a:spcBef>
                          <a:spcPts val="0"/>
                        </a:spcBef>
                        <a:spcAft>
                          <a:spcPts val="0"/>
                        </a:spcAft>
                        <a:buSzPts val="1400"/>
                        <a:buChar char="❏"/>
                      </a:pPr>
                      <a:r>
                        <a:rPr lang="en"/>
                        <a:t>‘carrier’</a:t>
                      </a:r>
                      <a:endParaRPr/>
                    </a:p>
                    <a:p>
                      <a:pPr indent="-317500" lvl="0" marL="457200" rtl="0" algn="l">
                        <a:spcBef>
                          <a:spcPts val="0"/>
                        </a:spcBef>
                        <a:spcAft>
                          <a:spcPts val="0"/>
                        </a:spcAft>
                        <a:buSzPts val="1400"/>
                        <a:buChar char="❏"/>
                      </a:pPr>
                      <a:r>
                        <a:rPr lang="en"/>
                        <a:t>‘month’</a:t>
                      </a:r>
                      <a:endParaRPr/>
                    </a:p>
                    <a:p>
                      <a:pPr indent="-317500" lvl="0" marL="457200" rtl="0" algn="l">
                        <a:spcBef>
                          <a:spcPts val="0"/>
                        </a:spcBef>
                        <a:spcAft>
                          <a:spcPts val="0"/>
                        </a:spcAft>
                        <a:buSzPts val="1400"/>
                        <a:buChar char="❏"/>
                      </a:pPr>
                      <a:r>
                        <a:rPr lang="en"/>
                        <a:t>‘day’</a:t>
                      </a:r>
                      <a:endParaRPr/>
                    </a:p>
                    <a:p>
                      <a:pPr indent="-317500" lvl="0" marL="457200" rtl="0" algn="l">
                        <a:spcBef>
                          <a:spcPts val="0"/>
                        </a:spcBef>
                        <a:spcAft>
                          <a:spcPts val="0"/>
                        </a:spcAft>
                        <a:buSzPts val="1400"/>
                        <a:buChar char="❏"/>
                      </a:pPr>
                      <a:r>
                        <a:rPr lang="en"/>
                        <a:t>‘dep_time’</a:t>
                      </a:r>
                      <a:endParaRPr/>
                    </a:p>
                    <a:p>
                      <a:pPr indent="-317500" lvl="0" marL="457200" rtl="0" algn="l">
                        <a:spcBef>
                          <a:spcPts val="0"/>
                        </a:spcBef>
                        <a:spcAft>
                          <a:spcPts val="0"/>
                        </a:spcAft>
                        <a:buSzPts val="1400"/>
                        <a:buChar char="❏"/>
                      </a:pPr>
                      <a:r>
                        <a:rPr lang="en"/>
                        <a:t>‘origin’</a:t>
                      </a:r>
                      <a:endParaRPr/>
                    </a:p>
                    <a:p>
                      <a:pPr indent="-317500" lvl="0" marL="457200" rtl="0" algn="l">
                        <a:spcBef>
                          <a:spcPts val="0"/>
                        </a:spcBef>
                        <a:spcAft>
                          <a:spcPts val="0"/>
                        </a:spcAft>
                        <a:buSzPts val="1400"/>
                        <a:buChar char="❏"/>
                      </a:pPr>
                      <a:r>
                        <a:rPr lang="en"/>
                        <a:t>‘air_time’</a:t>
                      </a:r>
                      <a:endParaRPr/>
                    </a:p>
                    <a:p>
                      <a:pPr indent="-317500" lvl="0" marL="457200" rtl="0" algn="l">
                        <a:spcBef>
                          <a:spcPts val="0"/>
                        </a:spcBef>
                        <a:spcAft>
                          <a:spcPts val="0"/>
                        </a:spcAft>
                        <a:buSzPts val="1400"/>
                        <a:buChar char="❏"/>
                      </a:pPr>
                      <a:r>
                        <a:rPr lang="en"/>
                        <a:t>‘distance’</a:t>
                      </a:r>
                      <a:endParaRPr/>
                    </a:p>
                  </a:txBody>
                  <a:tcPr marT="91425" marB="91425" marR="91425" marL="91425"/>
                </a:tc>
                <a:tc>
                  <a:txBody>
                    <a:bodyPr/>
                    <a:lstStyle/>
                    <a:p>
                      <a:pPr indent="-317500" lvl="0" marL="457200" rtl="0" algn="l">
                        <a:spcBef>
                          <a:spcPts val="0"/>
                        </a:spcBef>
                        <a:spcAft>
                          <a:spcPts val="0"/>
                        </a:spcAft>
                        <a:buSzPts val="1400"/>
                        <a:buChar char="❏"/>
                      </a:pPr>
                      <a:r>
                        <a:rPr lang="en"/>
                        <a:t>‘dep_delay’</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300" y="500925"/>
            <a:ext cx="3704400" cy="132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(continued)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 name="Google Shape;89;p16"/>
          <p:cNvSpPr txBox="1"/>
          <p:nvPr>
            <p:ph idx="2" type="body"/>
          </p:nvPr>
        </p:nvSpPr>
        <p:spPr>
          <a:xfrm>
            <a:off x="4879025" y="500925"/>
            <a:ext cx="3954000" cy="41115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a:t>
            </a:r>
            <a:r>
              <a:rPr lang="en"/>
              <a:t>dep_time’,</a:t>
            </a:r>
            <a:r>
              <a:rPr lang="en"/>
              <a:t> ‘hour’, and ‘minute’</a:t>
            </a:r>
            <a:endParaRPr/>
          </a:p>
          <a:p>
            <a:pPr indent="-298767" lvl="0" marL="457200" rtl="0" algn="l">
              <a:spcBef>
                <a:spcPts val="0"/>
              </a:spcBef>
              <a:spcAft>
                <a:spcPts val="0"/>
              </a:spcAft>
              <a:buSzPct val="100000"/>
              <a:buChar char="❏"/>
            </a:pPr>
            <a:r>
              <a:rPr lang="en"/>
              <a:t>‘</a:t>
            </a:r>
            <a:r>
              <a:rPr lang="en"/>
              <a:t>dep_time’</a:t>
            </a:r>
            <a:r>
              <a:rPr lang="en"/>
              <a:t> is string combination of ‘hour’ and ‘minute’ variables</a:t>
            </a:r>
            <a:endParaRPr/>
          </a:p>
          <a:p>
            <a:pPr indent="-287972" lvl="1" marL="914400" rtl="0" algn="l">
              <a:spcBef>
                <a:spcPts val="0"/>
              </a:spcBef>
              <a:spcAft>
                <a:spcPts val="0"/>
              </a:spcAft>
              <a:buSzPct val="100000"/>
              <a:buChar char="❏"/>
            </a:pPr>
            <a:r>
              <a:rPr lang="en"/>
              <a:t>i.e.</a:t>
            </a:r>
            <a:r>
              <a:rPr lang="en"/>
              <a:t> ‘dep_time’ of 1437 has ‘hour’ 14 and ‘minute’ 37</a:t>
            </a:r>
            <a:endParaRPr/>
          </a:p>
          <a:p>
            <a:pPr indent="-298767" lvl="0" marL="457200" rtl="0" algn="l">
              <a:spcBef>
                <a:spcPts val="0"/>
              </a:spcBef>
              <a:spcAft>
                <a:spcPts val="0"/>
              </a:spcAft>
              <a:buSzPct val="100000"/>
              <a:buChar char="❏"/>
            </a:pPr>
            <a:r>
              <a:rPr lang="en"/>
              <a:t>‘hour’ and ‘minute’ variables were dropped</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‘dep_time’ was transformed into a categorical variable, where departure time has divided the 24 hour cycle into quarters</a:t>
            </a:r>
            <a:endParaRPr/>
          </a:p>
        </p:txBody>
      </p:sp>
      <p:pic>
        <p:nvPicPr>
          <p:cNvPr id="90" name="Google Shape;90;p16"/>
          <p:cNvPicPr preferRelativeResize="0"/>
          <p:nvPr/>
        </p:nvPicPr>
        <p:blipFill>
          <a:blip r:embed="rId3">
            <a:alphaModFix/>
          </a:blip>
          <a:stretch>
            <a:fillRect/>
          </a:stretch>
        </p:blipFill>
        <p:spPr>
          <a:xfrm>
            <a:off x="5207625" y="1653575"/>
            <a:ext cx="3145775" cy="2211000"/>
          </a:xfrm>
          <a:prstGeom prst="rect">
            <a:avLst/>
          </a:prstGeom>
          <a:noFill/>
          <a:ln>
            <a:noFill/>
          </a:ln>
        </p:spPr>
      </p:pic>
      <p:sp>
        <p:nvSpPr>
          <p:cNvPr id="91" name="Google Shape;91;p16"/>
          <p:cNvSpPr txBox="1"/>
          <p:nvPr>
            <p:ph idx="1" type="subTitle"/>
          </p:nvPr>
        </p:nvSpPr>
        <p:spPr>
          <a:xfrm>
            <a:off x="281375" y="1826325"/>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Dealing with Time Variables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(continued)</a:t>
            </a:r>
            <a:endParaRPr/>
          </a:p>
        </p:txBody>
      </p:sp>
      <p:sp>
        <p:nvSpPr>
          <p:cNvPr id="97" name="Google Shape;97;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8" name="Google Shape;98;p17"/>
          <p:cNvSpPr txBox="1"/>
          <p:nvPr>
            <p:ph idx="4294967295" type="subTitle"/>
          </p:nvPr>
        </p:nvSpPr>
        <p:spPr>
          <a:xfrm>
            <a:off x="311700" y="1481100"/>
            <a:ext cx="3704400" cy="515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t>Dates (‘month’ and ‘day’)</a:t>
            </a:r>
            <a:endParaRPr sz="2000"/>
          </a:p>
        </p:txBody>
      </p:sp>
      <p:pic>
        <p:nvPicPr>
          <p:cNvPr id="99" name="Google Shape;99;p17"/>
          <p:cNvPicPr preferRelativeResize="0"/>
          <p:nvPr/>
        </p:nvPicPr>
        <p:blipFill>
          <a:blip r:embed="rId3">
            <a:alphaModFix/>
          </a:blip>
          <a:stretch>
            <a:fillRect/>
          </a:stretch>
        </p:blipFill>
        <p:spPr>
          <a:xfrm>
            <a:off x="478750" y="2398638"/>
            <a:ext cx="3595551" cy="2079675"/>
          </a:xfrm>
          <a:prstGeom prst="rect">
            <a:avLst/>
          </a:prstGeom>
          <a:noFill/>
          <a:ln>
            <a:noFill/>
          </a:ln>
        </p:spPr>
      </p:pic>
      <p:sp>
        <p:nvSpPr>
          <p:cNvPr id="100" name="Google Shape;100;p17"/>
          <p:cNvSpPr txBox="1"/>
          <p:nvPr/>
        </p:nvSpPr>
        <p:spPr>
          <a:xfrm>
            <a:off x="4949550" y="298550"/>
            <a:ext cx="3468600" cy="384900"/>
          </a:xfrm>
          <a:prstGeom prst="rect">
            <a:avLst/>
          </a:prstGeom>
          <a:noFill/>
          <a:ln>
            <a:noFill/>
          </a:ln>
        </p:spPr>
        <p:txBody>
          <a:bodyPr anchorCtr="0" anchor="t" bIns="91425" lIns="91425" spcFirstLastPara="1" rIns="91425" wrap="square" tIns="91425">
            <a:spAutoFit/>
          </a:bodyPr>
          <a:lstStyle/>
          <a:p>
            <a:pPr indent="-311150" lvl="0" marL="457200" rtl="0" algn="ctr">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‘month’ and ‘day’</a:t>
            </a:r>
            <a:endParaRPr>
              <a:latin typeface="Roboto"/>
              <a:ea typeface="Roboto"/>
              <a:cs typeface="Roboto"/>
              <a:sym typeface="Roboto"/>
            </a:endParaRPr>
          </a:p>
        </p:txBody>
      </p:sp>
      <p:sp>
        <p:nvSpPr>
          <p:cNvPr id="101" name="Google Shape;101;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7"/>
          <p:cNvPicPr preferRelativeResize="0"/>
          <p:nvPr/>
        </p:nvPicPr>
        <p:blipFill>
          <a:blip r:embed="rId4">
            <a:alphaModFix/>
          </a:blip>
          <a:stretch>
            <a:fillRect/>
          </a:stretch>
        </p:blipFill>
        <p:spPr>
          <a:xfrm>
            <a:off x="4142261" y="0"/>
            <a:ext cx="5001727"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(continued)</a:t>
            </a:r>
            <a:endParaRPr/>
          </a:p>
        </p:txBody>
      </p:sp>
      <p:pic>
        <p:nvPicPr>
          <p:cNvPr id="108" name="Google Shape;108;p18"/>
          <p:cNvPicPr preferRelativeResize="0"/>
          <p:nvPr/>
        </p:nvPicPr>
        <p:blipFill>
          <a:blip r:embed="rId3">
            <a:alphaModFix/>
          </a:blip>
          <a:stretch>
            <a:fillRect/>
          </a:stretch>
        </p:blipFill>
        <p:spPr>
          <a:xfrm>
            <a:off x="240225" y="1511175"/>
            <a:ext cx="8413401" cy="310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(continued)</a:t>
            </a:r>
            <a:endParaRPr/>
          </a:p>
        </p:txBody>
      </p:sp>
      <p:sp>
        <p:nvSpPr>
          <p:cNvPr id="114" name="Google Shape;114;p19"/>
          <p:cNvSpPr txBox="1"/>
          <p:nvPr>
            <p:ph idx="4294967295" type="subTitle"/>
          </p:nvPr>
        </p:nvSpPr>
        <p:spPr>
          <a:xfrm>
            <a:off x="311300" y="1818850"/>
            <a:ext cx="8253300" cy="3705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Why we dropped variables such as ‘tailnum’ and ‘dest’</a:t>
            </a:r>
            <a:endParaRPr/>
          </a:p>
        </p:txBody>
      </p:sp>
      <p:pic>
        <p:nvPicPr>
          <p:cNvPr id="115" name="Google Shape;115;p19"/>
          <p:cNvPicPr preferRelativeResize="0"/>
          <p:nvPr/>
        </p:nvPicPr>
        <p:blipFill>
          <a:blip r:embed="rId3">
            <a:alphaModFix/>
          </a:blip>
          <a:stretch>
            <a:fillRect/>
          </a:stretch>
        </p:blipFill>
        <p:spPr>
          <a:xfrm>
            <a:off x="952050" y="2249350"/>
            <a:ext cx="7062125" cy="265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(continued)</a:t>
            </a:r>
            <a:endParaRPr/>
          </a:p>
        </p:txBody>
      </p:sp>
      <p:sp>
        <p:nvSpPr>
          <p:cNvPr id="121" name="Google Shape;121;p2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2" name="Google Shape;122;p20"/>
          <p:cNvSpPr txBox="1"/>
          <p:nvPr>
            <p:ph idx="2" type="body"/>
          </p:nvPr>
        </p:nvSpPr>
        <p:spPr>
          <a:xfrm>
            <a:off x="5294875" y="1490100"/>
            <a:ext cx="3339900" cy="310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16 unique carriers</a:t>
            </a:r>
            <a:endParaRPr/>
          </a:p>
          <a:p>
            <a:pPr indent="-311150" lvl="0" marL="457200" rtl="0" algn="l">
              <a:spcBef>
                <a:spcPts val="0"/>
              </a:spcBef>
              <a:spcAft>
                <a:spcPts val="0"/>
              </a:spcAft>
              <a:buSzPts val="1300"/>
              <a:buChar char="❏"/>
            </a:pPr>
            <a:r>
              <a:rPr lang="en"/>
              <a:t>Range of delays varies across carrier</a:t>
            </a:r>
            <a:endParaRPr/>
          </a:p>
          <a:p>
            <a:pPr indent="-311150" lvl="0" marL="457200" rtl="0" algn="l">
              <a:spcBef>
                <a:spcPts val="0"/>
              </a:spcBef>
              <a:spcAft>
                <a:spcPts val="0"/>
              </a:spcAft>
              <a:buSzPts val="1300"/>
              <a:buChar char="❏"/>
            </a:pPr>
            <a:r>
              <a:rPr lang="en"/>
              <a:t>Departure delays for most carriers fall under 200 minutes, with almost all carriers having less than 400 minutes in departure delays when excluding outliers</a:t>
            </a:r>
            <a:endParaRPr/>
          </a:p>
        </p:txBody>
      </p:sp>
      <p:pic>
        <p:nvPicPr>
          <p:cNvPr id="123" name="Google Shape;123;p20"/>
          <p:cNvPicPr preferRelativeResize="0"/>
          <p:nvPr/>
        </p:nvPicPr>
        <p:blipFill>
          <a:blip r:embed="rId3">
            <a:alphaModFix/>
          </a:blip>
          <a:stretch>
            <a:fillRect/>
          </a:stretch>
        </p:blipFill>
        <p:spPr>
          <a:xfrm>
            <a:off x="117075" y="1433025"/>
            <a:ext cx="4694926" cy="344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Finalized Data (Pre-processed)</a:t>
            </a:r>
            <a:endParaRPr/>
          </a:p>
        </p:txBody>
      </p:sp>
      <p:pic>
        <p:nvPicPr>
          <p:cNvPr id="129" name="Google Shape;129;p21"/>
          <p:cNvPicPr preferRelativeResize="0"/>
          <p:nvPr/>
        </p:nvPicPr>
        <p:blipFill>
          <a:blip r:embed="rId3">
            <a:alphaModFix/>
          </a:blip>
          <a:stretch>
            <a:fillRect/>
          </a:stretch>
        </p:blipFill>
        <p:spPr>
          <a:xfrm>
            <a:off x="5079975" y="1974975"/>
            <a:ext cx="3752360" cy="2712550"/>
          </a:xfrm>
          <a:prstGeom prst="rect">
            <a:avLst/>
          </a:prstGeom>
          <a:noFill/>
          <a:ln>
            <a:noFill/>
          </a:ln>
        </p:spPr>
      </p:pic>
      <p:pic>
        <p:nvPicPr>
          <p:cNvPr id="130" name="Google Shape;130;p21"/>
          <p:cNvPicPr preferRelativeResize="0"/>
          <p:nvPr/>
        </p:nvPicPr>
        <p:blipFill>
          <a:blip r:embed="rId4">
            <a:alphaModFix/>
          </a:blip>
          <a:stretch>
            <a:fillRect/>
          </a:stretch>
        </p:blipFill>
        <p:spPr>
          <a:xfrm>
            <a:off x="311725" y="2051175"/>
            <a:ext cx="4525999" cy="1559050"/>
          </a:xfrm>
          <a:prstGeom prst="rect">
            <a:avLst/>
          </a:prstGeom>
          <a:noFill/>
          <a:ln>
            <a:noFill/>
          </a:ln>
        </p:spPr>
      </p:pic>
      <p:sp>
        <p:nvSpPr>
          <p:cNvPr id="131" name="Google Shape;131;p21"/>
          <p:cNvSpPr txBox="1"/>
          <p:nvPr/>
        </p:nvSpPr>
        <p:spPr>
          <a:xfrm>
            <a:off x="6223100" y="1536775"/>
            <a:ext cx="14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Correlation Plot</a:t>
            </a:r>
            <a:endParaRPr>
              <a:latin typeface="Roboto"/>
              <a:ea typeface="Roboto"/>
              <a:cs typeface="Roboto"/>
              <a:sym typeface="Roboto"/>
            </a:endParaRPr>
          </a:p>
        </p:txBody>
      </p:sp>
      <p:sp>
        <p:nvSpPr>
          <p:cNvPr id="132" name="Google Shape;132;p21"/>
          <p:cNvSpPr txBox="1"/>
          <p:nvPr/>
        </p:nvSpPr>
        <p:spPr>
          <a:xfrm>
            <a:off x="1915625" y="1536775"/>
            <a:ext cx="13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Data Overview</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