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8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0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7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72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5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8B1C-86EF-43CF-8304-249481088644}" type="datetimeFigureOut">
              <a:rPr lang="en-US" smtClean="0"/>
              <a:pPr/>
              <a:t>12/16/2020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4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3D4F42-47F1-4EF6-8CAD-01BF5418DA1B}"/>
              </a:ext>
            </a:extLst>
          </p:cNvPr>
          <p:cNvCxnSpPr>
            <a:cxnSpLocks/>
          </p:cNvCxnSpPr>
          <p:nvPr/>
        </p:nvCxnSpPr>
        <p:spPr>
          <a:xfrm>
            <a:off x="0" y="3422238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34F5F6-9731-4E17-AC64-6B7D9FD4E6E5}"/>
              </a:ext>
            </a:extLst>
          </p:cNvPr>
          <p:cNvSpPr txBox="1"/>
          <p:nvPr/>
        </p:nvSpPr>
        <p:spPr>
          <a:xfrm>
            <a:off x="4397267" y="3541978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1980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E7F21BD-A7B7-4A03-B26C-9A25BC181498}"/>
              </a:ext>
            </a:extLst>
          </p:cNvPr>
          <p:cNvSpPr txBox="1"/>
          <p:nvPr/>
        </p:nvSpPr>
        <p:spPr>
          <a:xfrm>
            <a:off x="4089514" y="2041915"/>
            <a:ext cx="26019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First large wind farms installed in California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28D502-6514-44DD-8E07-AF531EB2C292}"/>
              </a:ext>
            </a:extLst>
          </p:cNvPr>
          <p:cNvSpPr txBox="1"/>
          <p:nvPr/>
        </p:nvSpPr>
        <p:spPr>
          <a:xfrm>
            <a:off x="359983" y="3541977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1970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B11FD3-F1DE-44C0-803A-87D4CBBEB8D5}"/>
              </a:ext>
            </a:extLst>
          </p:cNvPr>
          <p:cNvSpPr txBox="1"/>
          <p:nvPr/>
        </p:nvSpPr>
        <p:spPr>
          <a:xfrm>
            <a:off x="8142886" y="3541977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1AA2DF-A205-49B7-A8AE-FE69888636F9}"/>
              </a:ext>
            </a:extLst>
          </p:cNvPr>
          <p:cNvSpPr txBox="1"/>
          <p:nvPr/>
        </p:nvSpPr>
        <p:spPr>
          <a:xfrm>
            <a:off x="662152" y="1794008"/>
            <a:ext cx="197594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Oil crisis renews interest in wind energy 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885CA60-DC3C-48FA-BBB2-AE502C2AEC31}"/>
              </a:ext>
            </a:extLst>
          </p:cNvPr>
          <p:cNvSpPr txBox="1"/>
          <p:nvPr/>
        </p:nvSpPr>
        <p:spPr>
          <a:xfrm>
            <a:off x="2206193" y="4133890"/>
            <a:ext cx="268768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Public Utility Regulatory </a:t>
            </a:r>
          </a:p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Policies Act of 1978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773492-2EBF-4C6E-BBEA-1BADA3EA5A27}"/>
              </a:ext>
            </a:extLst>
          </p:cNvPr>
          <p:cNvSpPr txBox="1"/>
          <p:nvPr/>
        </p:nvSpPr>
        <p:spPr>
          <a:xfrm>
            <a:off x="8639499" y="1734139"/>
            <a:ext cx="316361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1993 Production Tax Credit Established Focus on Renewable Energy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5093F4F-A577-43BF-A731-E18C7015537B}"/>
              </a:ext>
            </a:extLst>
          </p:cNvPr>
          <p:cNvSpPr txBox="1"/>
          <p:nvPr/>
        </p:nvSpPr>
        <p:spPr>
          <a:xfrm>
            <a:off x="7076746" y="4123380"/>
            <a:ext cx="411873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More than 2,200 megawatts of wind energy capacity was installed in California — more than half of the world’s capacity at the time.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2087DC2-C09D-4E09-9557-69E4CD236757}"/>
              </a:ext>
            </a:extLst>
          </p:cNvPr>
          <p:cNvCxnSpPr>
            <a:cxnSpLocks/>
          </p:cNvCxnSpPr>
          <p:nvPr/>
        </p:nvCxnSpPr>
        <p:spPr>
          <a:xfrm flipV="1">
            <a:off x="5390494" y="3064898"/>
            <a:ext cx="0" cy="7713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C262FB5-91BC-40BE-B5D0-25A1F32DC99B}"/>
              </a:ext>
            </a:extLst>
          </p:cNvPr>
          <p:cNvCxnSpPr>
            <a:cxnSpLocks/>
          </p:cNvCxnSpPr>
          <p:nvPr/>
        </p:nvCxnSpPr>
        <p:spPr>
          <a:xfrm flipV="1">
            <a:off x="9136112" y="3362510"/>
            <a:ext cx="0" cy="77138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4EE3123-ACB7-4F85-B0CD-C5F5D65082AF}"/>
              </a:ext>
            </a:extLst>
          </p:cNvPr>
          <p:cNvCxnSpPr>
            <a:cxnSpLocks/>
          </p:cNvCxnSpPr>
          <p:nvPr/>
        </p:nvCxnSpPr>
        <p:spPr>
          <a:xfrm flipV="1">
            <a:off x="10239692" y="3043310"/>
            <a:ext cx="0" cy="319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B39A6F4-40D8-43A4-BA95-417C05431076}"/>
              </a:ext>
            </a:extLst>
          </p:cNvPr>
          <p:cNvCxnSpPr>
            <a:cxnSpLocks/>
            <a:stCxn id="134" idx="0"/>
          </p:cNvCxnSpPr>
          <p:nvPr/>
        </p:nvCxnSpPr>
        <p:spPr>
          <a:xfrm flipV="1">
            <a:off x="3550037" y="3481967"/>
            <a:ext cx="0" cy="65192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6817363-BB1A-489E-B847-9649175EFCF0}"/>
              </a:ext>
            </a:extLst>
          </p:cNvPr>
          <p:cNvCxnSpPr>
            <a:cxnSpLocks/>
          </p:cNvCxnSpPr>
          <p:nvPr/>
        </p:nvCxnSpPr>
        <p:spPr>
          <a:xfrm flipV="1">
            <a:off x="1584420" y="3113548"/>
            <a:ext cx="0" cy="3192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76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3D4F42-47F1-4EF6-8CAD-01BF5418DA1B}"/>
              </a:ext>
            </a:extLst>
          </p:cNvPr>
          <p:cNvCxnSpPr>
            <a:cxnSpLocks/>
          </p:cNvCxnSpPr>
          <p:nvPr/>
        </p:nvCxnSpPr>
        <p:spPr>
          <a:xfrm>
            <a:off x="0" y="3422238"/>
            <a:ext cx="12192000" cy="0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434F5F6-9731-4E17-AC64-6B7D9FD4E6E5}"/>
              </a:ext>
            </a:extLst>
          </p:cNvPr>
          <p:cNvSpPr txBox="1"/>
          <p:nvPr/>
        </p:nvSpPr>
        <p:spPr>
          <a:xfrm>
            <a:off x="4397267" y="3541978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1980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E7F21BD-A7B7-4A03-B26C-9A25BC181498}"/>
              </a:ext>
            </a:extLst>
          </p:cNvPr>
          <p:cNvSpPr txBox="1"/>
          <p:nvPr/>
        </p:nvSpPr>
        <p:spPr>
          <a:xfrm>
            <a:off x="4215633" y="1768644"/>
            <a:ext cx="260196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First large wind farms installed in California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328D502-6514-44DD-8E07-AF531EB2C292}"/>
              </a:ext>
            </a:extLst>
          </p:cNvPr>
          <p:cNvSpPr txBox="1"/>
          <p:nvPr/>
        </p:nvSpPr>
        <p:spPr>
          <a:xfrm>
            <a:off x="359983" y="3541977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1970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9B11FD3-F1DE-44C0-803A-87D4CBBEB8D5}"/>
              </a:ext>
            </a:extLst>
          </p:cNvPr>
          <p:cNvSpPr txBox="1"/>
          <p:nvPr/>
        </p:nvSpPr>
        <p:spPr>
          <a:xfrm>
            <a:off x="8142886" y="3541977"/>
            <a:ext cx="99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Verdana Pro SemiBold" panose="020B0604020202020204" pitchFamily="34" charset="0"/>
              </a:rPr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1AA2DF-A205-49B7-A8AE-FE69888636F9}"/>
              </a:ext>
            </a:extLst>
          </p:cNvPr>
          <p:cNvSpPr txBox="1"/>
          <p:nvPr/>
        </p:nvSpPr>
        <p:spPr>
          <a:xfrm>
            <a:off x="515006" y="1768646"/>
            <a:ext cx="23753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Oil crisis renews interest in wind energy 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7773492-2EBF-4C6E-BBEA-1BADA3EA5A27}"/>
              </a:ext>
            </a:extLst>
          </p:cNvPr>
          <p:cNvSpPr txBox="1"/>
          <p:nvPr/>
        </p:nvSpPr>
        <p:spPr>
          <a:xfrm>
            <a:off x="8142886" y="1768645"/>
            <a:ext cx="319777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Verdana Pro SemiBold" panose="020B0704030504040204" pitchFamily="34" charset="0"/>
              </a:rPr>
              <a:t>Production Tax Credit Established Focus on Renewable Energy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D9C98B-9BCC-4B9E-BD72-DA0FB56A51A9}"/>
              </a:ext>
            </a:extLst>
          </p:cNvPr>
          <p:cNvCxnSpPr>
            <a:cxnSpLocks/>
          </p:cNvCxnSpPr>
          <p:nvPr/>
        </p:nvCxnSpPr>
        <p:spPr>
          <a:xfrm flipV="1">
            <a:off x="4893880" y="2784307"/>
            <a:ext cx="0" cy="6379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3FCDC1-21F1-412D-B013-E9B559FA0E9F}"/>
              </a:ext>
            </a:extLst>
          </p:cNvPr>
          <p:cNvCxnSpPr>
            <a:cxnSpLocks/>
          </p:cNvCxnSpPr>
          <p:nvPr/>
        </p:nvCxnSpPr>
        <p:spPr>
          <a:xfrm flipV="1">
            <a:off x="1594944" y="2784305"/>
            <a:ext cx="0" cy="6379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A706B5-3BE0-4BD6-8A3C-810A93C3AA83}"/>
              </a:ext>
            </a:extLst>
          </p:cNvPr>
          <p:cNvCxnSpPr>
            <a:cxnSpLocks/>
          </p:cNvCxnSpPr>
          <p:nvPr/>
        </p:nvCxnSpPr>
        <p:spPr>
          <a:xfrm flipV="1">
            <a:off x="9534197" y="2784306"/>
            <a:ext cx="0" cy="63793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78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644</TotalTime>
  <Words>82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 Pro SemiBold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Heather Sopel</dc:creator>
  <cp:lastModifiedBy>Heather Sopel</cp:lastModifiedBy>
  <cp:revision>12</cp:revision>
  <dcterms:created xsi:type="dcterms:W3CDTF">2020-12-16T17:59:25Z</dcterms:created>
  <dcterms:modified xsi:type="dcterms:W3CDTF">2020-12-17T04:44:06Z</dcterms:modified>
</cp:coreProperties>
</file>