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2" r:id="rId2"/>
    <p:sldMasterId id="2147483704" r:id="rId3"/>
  </p:sldMasterIdLst>
  <p:notesMasterIdLst>
    <p:notesMasterId r:id="rId20"/>
  </p:notesMasterIdLst>
  <p:sldIdLst>
    <p:sldId id="256" r:id="rId4"/>
    <p:sldId id="266" r:id="rId5"/>
    <p:sldId id="259" r:id="rId6"/>
    <p:sldId id="260" r:id="rId7"/>
    <p:sldId id="261" r:id="rId8"/>
    <p:sldId id="262" r:id="rId9"/>
    <p:sldId id="263" r:id="rId10"/>
    <p:sldId id="264" r:id="rId11"/>
    <p:sldId id="267" r:id="rId12"/>
    <p:sldId id="269" r:id="rId13"/>
    <p:sldId id="268" r:id="rId14"/>
    <p:sldId id="270"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C5A"/>
    <a:srgbClr val="C4AA80"/>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96327"/>
  </p:normalViewPr>
  <p:slideViewPr>
    <p:cSldViewPr snapToGrid="0" snapToObjects="1">
      <p:cViewPr>
        <p:scale>
          <a:sx n="75" d="100"/>
          <a:sy n="75" d="100"/>
        </p:scale>
        <p:origin x="1584"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5E063-A38C-467B-9CEC-E24D447533AC}" type="datetimeFigureOut">
              <a:rPr lang="ko-KR" altLang="en-US" smtClean="0"/>
              <a:t>2021-10-12</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43125-E530-43E7-AD3F-92B422C17805}" type="slidenum">
              <a:rPr lang="ko-KR" altLang="en-US" smtClean="0"/>
              <a:t>‹#›</a:t>
            </a:fld>
            <a:endParaRPr lang="ko-KR" altLang="en-US"/>
          </a:p>
        </p:txBody>
      </p:sp>
    </p:spTree>
    <p:extLst>
      <p:ext uri="{BB962C8B-B14F-4D97-AF65-F5344CB8AC3E}">
        <p14:creationId xmlns:p14="http://schemas.microsoft.com/office/powerpoint/2010/main" val="10110408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FOMO -&gt; </a:t>
            </a:r>
            <a:r>
              <a:rPr lang="en-US" altLang="ko-KR" dirty="0" err="1"/>
              <a:t>techinique</a:t>
            </a:r>
            <a:r>
              <a:rPr lang="en-US" altLang="ko-KR" dirty="0"/>
              <a:t> that is using to consumer psychology. It will encourage visitors to purchase products by creating a humor or sense of urgency. – Great example would be Gilt. Gilt operate the whole business with in </a:t>
            </a:r>
            <a:r>
              <a:rPr lang="en-US" altLang="ko-KR" dirty="0" err="1"/>
              <a:t>Fomo</a:t>
            </a:r>
            <a:r>
              <a:rPr lang="en-US" altLang="ko-KR" dirty="0"/>
              <a:t>. Can’t miss out things.</a:t>
            </a:r>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6</a:t>
            </a:fld>
            <a:endParaRPr lang="ko-KR" altLang="en-US"/>
          </a:p>
        </p:txBody>
      </p:sp>
    </p:spTree>
    <p:extLst>
      <p:ext uri="{BB962C8B-B14F-4D97-AF65-F5344CB8AC3E}">
        <p14:creationId xmlns:p14="http://schemas.microsoft.com/office/powerpoint/2010/main" val="378389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10</a:t>
            </a:fld>
            <a:endParaRPr lang="ko-KR" altLang="en-US"/>
          </a:p>
        </p:txBody>
      </p:sp>
    </p:spTree>
    <p:extLst>
      <p:ext uri="{BB962C8B-B14F-4D97-AF65-F5344CB8AC3E}">
        <p14:creationId xmlns:p14="http://schemas.microsoft.com/office/powerpoint/2010/main" val="25911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800" b="0" i="0" u="none" strike="noStrike" dirty="0" err="1">
                <a:solidFill>
                  <a:srgbClr val="000000"/>
                </a:solidFill>
                <a:effectLst/>
                <a:latin typeface="Arial" panose="020B0604020202020204" pitchFamily="34" charset="0"/>
              </a:rPr>
              <a:t>너가좀</a:t>
            </a:r>
            <a:r>
              <a:rPr lang="ko-KR" altLang="en-US" sz="1800" b="0" i="0" u="none" strike="noStrike" dirty="0">
                <a:solidFill>
                  <a:srgbClr val="000000"/>
                </a:solidFill>
                <a:effectLst/>
                <a:latin typeface="Arial" panose="020B0604020202020204" pitchFamily="34" charset="0"/>
              </a:rPr>
              <a:t> 넣어봐</a:t>
            </a:r>
            <a:r>
              <a:rPr lang="en-US" altLang="ko-KR" sz="1800" b="0" i="0" u="none" strike="noStrike" dirty="0">
                <a:solidFill>
                  <a:srgbClr val="000000"/>
                </a:solidFill>
                <a:effectLst/>
                <a:latin typeface="Arial" panose="020B0604020202020204" pitchFamily="34" charset="0"/>
              </a:rPr>
              <a:t>. → give many purchase options for customers, allow users to shopping through SNS, Provide multiple discount options, free return, free shipping, and allow guest check out, lastly provide multiple payment and delivery options</a:t>
            </a:r>
          </a:p>
          <a:p>
            <a:endParaRPr lang="ko-KR" altLang="en-US" dirty="0"/>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11</a:t>
            </a:fld>
            <a:endParaRPr lang="ko-KR" altLang="en-US"/>
          </a:p>
        </p:txBody>
      </p:sp>
    </p:spTree>
    <p:extLst>
      <p:ext uri="{BB962C8B-B14F-4D97-AF65-F5344CB8AC3E}">
        <p14:creationId xmlns:p14="http://schemas.microsoft.com/office/powerpoint/2010/main" val="276860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12</a:t>
            </a:fld>
            <a:endParaRPr lang="ko-KR" altLang="en-US"/>
          </a:p>
        </p:txBody>
      </p:sp>
    </p:spTree>
    <p:extLst>
      <p:ext uri="{BB962C8B-B14F-4D97-AF65-F5344CB8AC3E}">
        <p14:creationId xmlns:p14="http://schemas.microsoft.com/office/powerpoint/2010/main" val="325951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13</a:t>
            </a:fld>
            <a:endParaRPr lang="ko-KR" altLang="en-US"/>
          </a:p>
        </p:txBody>
      </p:sp>
    </p:spTree>
    <p:extLst>
      <p:ext uri="{BB962C8B-B14F-4D97-AF65-F5344CB8AC3E}">
        <p14:creationId xmlns:p14="http://schemas.microsoft.com/office/powerpoint/2010/main" val="183560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800" b="0" i="0" u="none" strike="noStrike" dirty="0" err="1">
                <a:solidFill>
                  <a:srgbClr val="000000"/>
                </a:solidFill>
                <a:effectLst/>
                <a:latin typeface="Arial" panose="020B0604020202020204" pitchFamily="34" charset="0"/>
              </a:rPr>
              <a:t>너가좀</a:t>
            </a:r>
            <a:r>
              <a:rPr lang="ko-KR" altLang="en-US" sz="1800" b="0" i="0" u="none" strike="noStrike" dirty="0">
                <a:solidFill>
                  <a:srgbClr val="000000"/>
                </a:solidFill>
                <a:effectLst/>
                <a:latin typeface="Arial" panose="020B0604020202020204" pitchFamily="34" charset="0"/>
              </a:rPr>
              <a:t> 넣어봐</a:t>
            </a:r>
            <a:r>
              <a:rPr lang="en-US" altLang="ko-KR" sz="1800" b="0" i="0" u="none" strike="noStrike" dirty="0">
                <a:solidFill>
                  <a:srgbClr val="000000"/>
                </a:solidFill>
                <a:effectLst/>
                <a:latin typeface="Arial" panose="020B0604020202020204" pitchFamily="34" charset="0"/>
              </a:rPr>
              <a:t>. → give many purchase options for customers, allow users to shopping through SNS, Provide multiple discount options, free return, free shipping, and allow guest check out, lastly provide multiple payment and delivery options</a:t>
            </a:r>
          </a:p>
          <a:p>
            <a:endParaRPr lang="ko-KR" altLang="en-US" dirty="0"/>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14</a:t>
            </a:fld>
            <a:endParaRPr lang="ko-KR" altLang="en-US"/>
          </a:p>
        </p:txBody>
      </p:sp>
    </p:spTree>
    <p:extLst>
      <p:ext uri="{BB962C8B-B14F-4D97-AF65-F5344CB8AC3E}">
        <p14:creationId xmlns:p14="http://schemas.microsoft.com/office/powerpoint/2010/main" val="324657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sz="1800" b="0" i="0" u="none" strike="noStrike" dirty="0" err="1">
                <a:solidFill>
                  <a:srgbClr val="000000"/>
                </a:solidFill>
                <a:effectLst/>
                <a:latin typeface="Arial" panose="020B0604020202020204" pitchFamily="34" charset="0"/>
              </a:rPr>
              <a:t>너가좀</a:t>
            </a:r>
            <a:r>
              <a:rPr lang="ko-KR" altLang="en-US" sz="1800" b="0" i="0" u="none" strike="noStrike" dirty="0">
                <a:solidFill>
                  <a:srgbClr val="000000"/>
                </a:solidFill>
                <a:effectLst/>
                <a:latin typeface="Arial" panose="020B0604020202020204" pitchFamily="34" charset="0"/>
              </a:rPr>
              <a:t> 넣어봐</a:t>
            </a:r>
            <a:r>
              <a:rPr lang="en-US" altLang="ko-KR" sz="1800" b="0" i="0" u="none" strike="noStrike" dirty="0">
                <a:solidFill>
                  <a:srgbClr val="000000"/>
                </a:solidFill>
                <a:effectLst/>
                <a:latin typeface="Arial" panose="020B0604020202020204" pitchFamily="34" charset="0"/>
              </a:rPr>
              <a:t>. → give many purchase options for customers, allow users to shopping through SNS, Provide multiple discount options, free return, free shipping, and allow guest check out, lastly provide multiple payment and delivery options</a:t>
            </a:r>
          </a:p>
          <a:p>
            <a:endParaRPr lang="ko-KR" altLang="en-US" dirty="0"/>
          </a:p>
        </p:txBody>
      </p:sp>
      <p:sp>
        <p:nvSpPr>
          <p:cNvPr id="4" name="Slide Number Placeholder 3"/>
          <p:cNvSpPr>
            <a:spLocks noGrp="1"/>
          </p:cNvSpPr>
          <p:nvPr>
            <p:ph type="sldNum" sz="quarter" idx="5"/>
          </p:nvPr>
        </p:nvSpPr>
        <p:spPr/>
        <p:txBody>
          <a:bodyPr/>
          <a:lstStyle/>
          <a:p>
            <a:fld id="{6A343125-E530-43E7-AD3F-92B422C17805}" type="slidenum">
              <a:rPr lang="ko-KR" altLang="en-US" smtClean="0"/>
              <a:t>15</a:t>
            </a:fld>
            <a:endParaRPr lang="ko-KR" altLang="en-US"/>
          </a:p>
        </p:txBody>
      </p:sp>
    </p:spTree>
    <p:extLst>
      <p:ext uri="{BB962C8B-B14F-4D97-AF65-F5344CB8AC3E}">
        <p14:creationId xmlns:p14="http://schemas.microsoft.com/office/powerpoint/2010/main" val="3745945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2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2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A4A908DD-8A6B-CA4C-A972-B41A7779B82D}"/>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6366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4" name="Picture 3" descr="A picture containing screenshot, bird&#10;&#10;Description automatically generated">
            <a:extLst>
              <a:ext uri="{FF2B5EF4-FFF2-40B4-BE49-F238E27FC236}">
                <a16:creationId xmlns:a16="http://schemas.microsoft.com/office/drawing/2014/main" id="{3EE9051B-EE1E-6E4F-9694-61E46BF379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B80E6F5C-96D4-2C42-A755-56B3A934362C}"/>
              </a:ext>
            </a:extLst>
          </p:cNvPr>
          <p:cNvSpPr/>
          <p:nvPr userDrawn="1"/>
        </p:nvSpPr>
        <p:spPr>
          <a:xfrm>
            <a:off x="0" y="0"/>
            <a:ext cx="12192000" cy="6858000"/>
          </a:xfrm>
          <a:prstGeom prst="rect">
            <a:avLst/>
          </a:prstGeom>
          <a:solidFill>
            <a:srgbClr val="00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234C2B7B-BC28-FA40-9621-C1B66ACC3A09}"/>
              </a:ext>
            </a:extLst>
          </p:cNvPr>
          <p:cNvPicPr>
            <a:picLocks noChangeAspect="1"/>
          </p:cNvPicPr>
          <p:nvPr userDrawn="1"/>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86578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31DE6E88-83B3-4D4F-9E40-6D50AB5E0BE5}"/>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picture containing brick, drawing&#10;&#10;Description automatically generated">
            <a:extLst>
              <a:ext uri="{FF2B5EF4-FFF2-40B4-BE49-F238E27FC236}">
                <a16:creationId xmlns:a16="http://schemas.microsoft.com/office/drawing/2014/main" id="{6F5ACEC9-B6BC-BB44-A490-7942ABDCA6C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17946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264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title</a:t>
            </a:r>
          </a:p>
        </p:txBody>
      </p:sp>
    </p:spTree>
    <p:extLst>
      <p:ext uri="{BB962C8B-B14F-4D97-AF65-F5344CB8AC3E}">
        <p14:creationId xmlns:p14="http://schemas.microsoft.com/office/powerpoint/2010/main" val="39138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marL="0" indent="0">
              <a:buNone/>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76051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584466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158501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16012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BE7CF1A-F401-2C48-970E-B029112B61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10;&#10;Description automatically generated">
            <a:extLst>
              <a:ext uri="{FF2B5EF4-FFF2-40B4-BE49-F238E27FC236}">
                <a16:creationId xmlns:a16="http://schemas.microsoft.com/office/drawing/2014/main" id="{2C349984-7690-2A47-87D3-C0DD158BA11F}"/>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92272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57E5DAEA-9D65-2A41-94A3-D73BF29B06BB}"/>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ird&#10;&#10;Description automatically generated">
            <a:extLst>
              <a:ext uri="{FF2B5EF4-FFF2-40B4-BE49-F238E27FC236}">
                <a16:creationId xmlns:a16="http://schemas.microsoft.com/office/drawing/2014/main" id="{2F1E15CE-4088-7C4E-8064-638CAAE8E1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5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660216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3BBE3F-8531-7640-B2C4-6EB1B05B39F7}"/>
              </a:ext>
            </a:extLst>
          </p:cNvPr>
          <p:cNvSpPr/>
          <p:nvPr userDrawn="1"/>
        </p:nvSpPr>
        <p:spPr>
          <a:xfrm>
            <a:off x="0" y="0"/>
            <a:ext cx="12192000" cy="6858000"/>
          </a:xfrm>
          <a:prstGeom prst="rect">
            <a:avLst/>
          </a:prstGeom>
          <a:solidFill>
            <a:srgbClr val="0073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8F805847-4216-854B-BDC6-6E0F9050F842}"/>
              </a:ext>
            </a:extLst>
          </p:cNvPr>
          <p:cNvPicPr>
            <a:picLocks noChangeAspect="1"/>
          </p:cNvPicPr>
          <p:nvPr userDrawn="1"/>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003958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5706C32-4A7F-904A-A159-858BADF285E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 drawing&#10;&#10;Description automatically generated">
            <a:extLst>
              <a:ext uri="{FF2B5EF4-FFF2-40B4-BE49-F238E27FC236}">
                <a16:creationId xmlns:a16="http://schemas.microsoft.com/office/drawing/2014/main" id="{DCE32C8E-AD93-564F-8B06-E5E9585FFCF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Picture 3" descr="A picture containing food&#10;&#10;Description automatically generated">
            <a:extLst>
              <a:ext uri="{FF2B5EF4-FFF2-40B4-BE49-F238E27FC236}">
                <a16:creationId xmlns:a16="http://schemas.microsoft.com/office/drawing/2014/main" id="{418E01C3-C0B3-CD4D-A23C-46B4FEE34FBB}"/>
              </a:ext>
            </a:extLst>
          </p:cNvPr>
          <p:cNvPicPr>
            <a:picLocks noChangeAspect="1"/>
          </p:cNvPicPr>
          <p:nvPr userDrawn="1"/>
        </p:nvPicPr>
        <p:blipFill>
          <a:blip r:embed="rId4"/>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A36B4BA9-309F-334E-A8C9-AE868B684689}"/>
              </a:ext>
            </a:extLst>
          </p:cNvPr>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noFill/>
                  <a:prstDash val="solid"/>
                </a:ln>
                <a:solidFill>
                  <a:schemeClr val="tx2">
                    <a:lumMod val="75000"/>
                  </a:schemeClr>
                </a:solidFill>
                <a:effectLst/>
                <a:latin typeface="Arial"/>
                <a:cs typeface="Arial"/>
              </a:defRPr>
            </a:lvl1pPr>
          </a:lstStyle>
          <a:p>
            <a:r>
              <a:rPr lang="en-US" dirty="0"/>
              <a:t>Click to edit title</a:t>
            </a:r>
          </a:p>
        </p:txBody>
      </p:sp>
      <p:sp>
        <p:nvSpPr>
          <p:cNvPr id="11" name="Subtitle 2">
            <a:extLst>
              <a:ext uri="{FF2B5EF4-FFF2-40B4-BE49-F238E27FC236}">
                <a16:creationId xmlns:a16="http://schemas.microsoft.com/office/drawing/2014/main" id="{9AC8EBA3-BD00-8C48-ADBA-8DABB356C09A}"/>
              </a:ext>
            </a:extLst>
          </p:cNvPr>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tx2">
                    <a:lumMod val="75000"/>
                  </a:schemeClr>
                </a:solidFill>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967292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488C0E-02BE-5C49-A846-3FF4F3CAA090}"/>
              </a:ext>
            </a:extLst>
          </p:cNvPr>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text</a:t>
            </a:r>
          </a:p>
        </p:txBody>
      </p:sp>
      <p:sp>
        <p:nvSpPr>
          <p:cNvPr id="11" name="Title 10">
            <a:extLst>
              <a:ext uri="{FF2B5EF4-FFF2-40B4-BE49-F238E27FC236}">
                <a16:creationId xmlns:a16="http://schemas.microsoft.com/office/drawing/2014/main" id="{5D59335E-859B-EA41-949E-B89FCE73C96E}"/>
              </a:ext>
            </a:extLst>
          </p:cNvPr>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535119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407375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500331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3409152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776599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3922397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827A096B-CACF-5A49-BD46-861181D641C1}"/>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510335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chemeClr val="tx2">
                    <a:lumMod val="75000"/>
                  </a:schemeClr>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chemeClr val="tx2">
                    <a:lumMod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389771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D6F268F-E515-BE40-8152-BE6D91B530A1}"/>
              </a:ext>
            </a:extLst>
          </p:cNvPr>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a:extLst>
              <a:ext uri="{FF2B5EF4-FFF2-40B4-BE49-F238E27FC236}">
                <a16:creationId xmlns:a16="http://schemas.microsoft.com/office/drawing/2014/main" id="{AFDB4ACE-6BB7-DC43-94AC-F200D98BC3F2}"/>
              </a:ext>
            </a:extLst>
          </p:cNvPr>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title</a:t>
            </a:r>
          </a:p>
        </p:txBody>
      </p:sp>
    </p:spTree>
    <p:extLst>
      <p:ext uri="{BB962C8B-B14F-4D97-AF65-F5344CB8AC3E}">
        <p14:creationId xmlns:p14="http://schemas.microsoft.com/office/powerpoint/2010/main" val="23252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AE40E4B-A2A3-7344-AB57-DFD4DEF80991}"/>
              </a:ext>
            </a:extLst>
          </p:cNvPr>
          <p:cNvPicPr>
            <a:picLocks noChangeAspect="1"/>
          </p:cNvPicPr>
          <p:nvPr userDrawn="1"/>
        </p:nvPicPr>
        <p:blipFill>
          <a:blip r:embed="rId2"/>
          <a:stretch>
            <a:fillRect/>
          </a:stretch>
        </p:blipFill>
        <p:spPr>
          <a:xfrm>
            <a:off x="1524000" y="0"/>
            <a:ext cx="9144000" cy="6858000"/>
          </a:xfrm>
          <a:prstGeom prst="rect">
            <a:avLst/>
          </a:prstGeom>
        </p:spPr>
      </p:pic>
      <p:sp>
        <p:nvSpPr>
          <p:cNvPr id="6" name="Rectangle 5">
            <a:extLst>
              <a:ext uri="{FF2B5EF4-FFF2-40B4-BE49-F238E27FC236}">
                <a16:creationId xmlns:a16="http://schemas.microsoft.com/office/drawing/2014/main" id="{6997EF48-876B-0347-9579-189D84F2E965}"/>
              </a:ext>
            </a:extLst>
          </p:cNvPr>
          <p:cNvSpPr/>
          <p:nvPr userDrawn="1"/>
        </p:nvSpPr>
        <p:spPr>
          <a:xfrm>
            <a:off x="9128502" y="4277532"/>
            <a:ext cx="2805193" cy="2293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1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19C3F02-B6E3-1744-B80B-6505F54EFB97}"/>
              </a:ext>
            </a:extLst>
          </p:cNvPr>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11" name="Content Placeholder 9">
            <a:extLst>
              <a:ext uri="{FF2B5EF4-FFF2-40B4-BE49-F238E27FC236}">
                <a16:creationId xmlns:a16="http://schemas.microsoft.com/office/drawing/2014/main" id="{77F182C4-AAD3-BF47-93EC-79384E798071}"/>
              </a:ext>
            </a:extLst>
          </p:cNvPr>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a:cs typeface="Arial"/>
              </a:defRPr>
            </a:lvl1pPr>
          </a:lstStyle>
          <a:p>
            <a:pPr lvl="0"/>
            <a:r>
              <a:rPr lang="en-US" dirty="0"/>
              <a:t>Click to edit text</a:t>
            </a:r>
          </a:p>
        </p:txBody>
      </p:sp>
      <p:sp>
        <p:nvSpPr>
          <p:cNvPr id="6" name="Title 10">
            <a:extLst>
              <a:ext uri="{FF2B5EF4-FFF2-40B4-BE49-F238E27FC236}">
                <a16:creationId xmlns:a16="http://schemas.microsoft.com/office/drawing/2014/main" id="{175FE108-4075-5A45-A4E9-9081D3B6D5C3}"/>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23585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18FCF574-13C1-E34E-9AD4-186822F3CCF8}"/>
              </a:ext>
            </a:extLst>
          </p:cNvPr>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a:extLst>
              <a:ext uri="{FF2B5EF4-FFF2-40B4-BE49-F238E27FC236}">
                <a16:creationId xmlns:a16="http://schemas.microsoft.com/office/drawing/2014/main" id="{7021BC8C-7BCA-EC46-BE8D-F70B4B6E013B}"/>
              </a:ext>
            </a:extLst>
          </p:cNvPr>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a:extLst>
              <a:ext uri="{FF2B5EF4-FFF2-40B4-BE49-F238E27FC236}">
                <a16:creationId xmlns:a16="http://schemas.microsoft.com/office/drawing/2014/main" id="{A37FF6C0-6C09-5344-9FBE-132344305788}"/>
              </a:ext>
            </a:extLst>
          </p:cNvPr>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a:extLst>
              <a:ext uri="{FF2B5EF4-FFF2-40B4-BE49-F238E27FC236}">
                <a16:creationId xmlns:a16="http://schemas.microsoft.com/office/drawing/2014/main" id="{0B8AC4B7-59A8-AE4E-93F4-95E06972F624}"/>
              </a:ext>
            </a:extLst>
          </p:cNvPr>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a:extLst>
              <a:ext uri="{FF2B5EF4-FFF2-40B4-BE49-F238E27FC236}">
                <a16:creationId xmlns:a16="http://schemas.microsoft.com/office/drawing/2014/main" id="{F7B3874A-2DC5-F14B-8126-7334A2094A3C}"/>
              </a:ext>
            </a:extLst>
          </p:cNvPr>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4782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2FB655-7025-3744-B125-F9DA8484AC93}"/>
              </a:ext>
            </a:extLst>
          </p:cNvPr>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a:extLst>
              <a:ext uri="{FF2B5EF4-FFF2-40B4-BE49-F238E27FC236}">
                <a16:creationId xmlns:a16="http://schemas.microsoft.com/office/drawing/2014/main" id="{013EFB54-EB68-5143-A86E-CA54DCF62C8D}"/>
              </a:ext>
            </a:extLst>
          </p:cNvPr>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185783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19A1016-F770-EC41-ACBA-A78F094780F3}"/>
              </a:ext>
            </a:extLst>
          </p:cNvPr>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a:extLst>
              <a:ext uri="{FF2B5EF4-FFF2-40B4-BE49-F238E27FC236}">
                <a16:creationId xmlns:a16="http://schemas.microsoft.com/office/drawing/2014/main" id="{364AB05B-7E50-5444-9451-E62CF9F94186}"/>
              </a:ext>
            </a:extLst>
          </p:cNvPr>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extLst>
      <p:ext uri="{BB962C8B-B14F-4D97-AF65-F5344CB8AC3E}">
        <p14:creationId xmlns:p14="http://schemas.microsoft.com/office/powerpoint/2010/main" val="22783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a:extLst>
              <a:ext uri="{FF2B5EF4-FFF2-40B4-BE49-F238E27FC236}">
                <a16:creationId xmlns:a16="http://schemas.microsoft.com/office/drawing/2014/main" id="{9084CF26-838B-4E40-ACF0-0614B36F1F0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a:extLst>
              <a:ext uri="{FF2B5EF4-FFF2-40B4-BE49-F238E27FC236}">
                <a16:creationId xmlns:a16="http://schemas.microsoft.com/office/drawing/2014/main" id="{D234C7AA-D40B-5847-86A6-3CD23C130603}"/>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2592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A picture containing bird&#10;&#10;Description automatically generated">
            <a:extLst>
              <a:ext uri="{FF2B5EF4-FFF2-40B4-BE49-F238E27FC236}">
                <a16:creationId xmlns:a16="http://schemas.microsoft.com/office/drawing/2014/main" id="{CC941C59-736C-AA42-A40C-1FD6A9C0F0A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ird&#10;&#10;Description automatically generated">
            <a:extLst>
              <a:ext uri="{FF2B5EF4-FFF2-40B4-BE49-F238E27FC236}">
                <a16:creationId xmlns:a16="http://schemas.microsoft.com/office/drawing/2014/main" id="{29667154-201A-9841-BEEE-FE4CF6604A60}"/>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F4913A5E-91C7-B946-A3C2-20ACDA0D96F4}"/>
              </a:ext>
            </a:extLst>
          </p:cNvPr>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a:cs typeface="Arial"/>
              </a:defRPr>
            </a:lvl1pPr>
          </a:lstStyle>
          <a:p>
            <a:r>
              <a:rPr lang="en-US" dirty="0"/>
              <a:t>Click to edit title</a:t>
            </a:r>
          </a:p>
        </p:txBody>
      </p:sp>
      <p:sp>
        <p:nvSpPr>
          <p:cNvPr id="14" name="Text Placeholder 2">
            <a:extLst>
              <a:ext uri="{FF2B5EF4-FFF2-40B4-BE49-F238E27FC236}">
                <a16:creationId xmlns:a16="http://schemas.microsoft.com/office/drawing/2014/main" id="{87E0C233-1CBA-F843-B340-70E8D4D42D4C}"/>
              </a:ext>
            </a:extLst>
          </p:cNvPr>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rgbClr val="FFFFFF"/>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29799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2.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1.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0.jp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jp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8B88693D-82A9-C941-B148-1250D9B2438F}"/>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1388263180"/>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49" r:id="rId3"/>
    <p:sldLayoutId id="2147483652" r:id="rId4"/>
    <p:sldLayoutId id="2147483653" r:id="rId5"/>
    <p:sldLayoutId id="2147483655" r:id="rId6"/>
    <p:sldLayoutId id="2147483654" r:id="rId7"/>
    <p:sldLayoutId id="2147483673" r:id="rId8"/>
    <p:sldLayoutId id="2147483677"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2B238D30-2F91-4C40-9D8B-1760377E0BC0}"/>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E4E9D20F-A939-7E47-A0F0-7A4B86BA1543}"/>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88443574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3"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a:extLst>
              <a:ext uri="{FF2B5EF4-FFF2-40B4-BE49-F238E27FC236}">
                <a16:creationId xmlns:a16="http://schemas.microsoft.com/office/drawing/2014/main" id="{591C326E-BF68-6445-9231-1C87CA8DE2E8}"/>
              </a:ext>
            </a:extLst>
          </p:cNvPr>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a:extLst>
              <a:ext uri="{FF2B5EF4-FFF2-40B4-BE49-F238E27FC236}">
                <a16:creationId xmlns:a16="http://schemas.microsoft.com/office/drawing/2014/main" id="{D886E8AC-23B8-D04F-ACEE-B128CD5224FC}"/>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256411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37BA-2E84-3549-8B00-4D6E2E7C8053}"/>
              </a:ext>
            </a:extLst>
          </p:cNvPr>
          <p:cNvSpPr>
            <a:spLocks noGrp="1"/>
          </p:cNvSpPr>
          <p:nvPr>
            <p:ph type="ctrTitle"/>
          </p:nvPr>
        </p:nvSpPr>
        <p:spPr>
          <a:xfrm>
            <a:off x="1093304" y="2208420"/>
            <a:ext cx="8389575" cy="2441160"/>
          </a:xfrm>
        </p:spPr>
        <p:txBody>
          <a:bodyPr/>
          <a:lstStyle/>
          <a:p>
            <a:r>
              <a:rPr lang="en-US" dirty="0" err="1"/>
              <a:t>Avocci</a:t>
            </a:r>
            <a:r>
              <a:rPr lang="en-US" dirty="0"/>
              <a:t> LLC.</a:t>
            </a:r>
          </a:p>
        </p:txBody>
      </p:sp>
      <p:sp>
        <p:nvSpPr>
          <p:cNvPr id="3" name="Subtitle 2">
            <a:extLst>
              <a:ext uri="{FF2B5EF4-FFF2-40B4-BE49-F238E27FC236}">
                <a16:creationId xmlns:a16="http://schemas.microsoft.com/office/drawing/2014/main" id="{D04025FF-B551-7A4B-9349-720975BC8529}"/>
              </a:ext>
            </a:extLst>
          </p:cNvPr>
          <p:cNvSpPr>
            <a:spLocks noGrp="1"/>
          </p:cNvSpPr>
          <p:nvPr>
            <p:ph type="subTitle" idx="1"/>
          </p:nvPr>
        </p:nvSpPr>
        <p:spPr>
          <a:xfrm>
            <a:off x="2709121" y="2896980"/>
            <a:ext cx="8389575" cy="1752600"/>
          </a:xfrm>
        </p:spPr>
        <p:txBody>
          <a:bodyPr/>
          <a:lstStyle/>
          <a:p>
            <a:r>
              <a:rPr lang="en-US" dirty="0"/>
              <a:t>Customer Analytics Report</a:t>
            </a:r>
          </a:p>
        </p:txBody>
      </p:sp>
      <p:sp>
        <p:nvSpPr>
          <p:cNvPr id="4" name="Subtitle 2">
            <a:extLst>
              <a:ext uri="{FF2B5EF4-FFF2-40B4-BE49-F238E27FC236}">
                <a16:creationId xmlns:a16="http://schemas.microsoft.com/office/drawing/2014/main" id="{58068BB1-877A-4B7A-98E0-60974B5038B9}"/>
              </a:ext>
            </a:extLst>
          </p:cNvPr>
          <p:cNvSpPr txBox="1">
            <a:spLocks/>
          </p:cNvSpPr>
          <p:nvPr/>
        </p:nvSpPr>
        <p:spPr>
          <a:xfrm>
            <a:off x="4538742" y="6261653"/>
            <a:ext cx="7514110" cy="4976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2">
                    <a:lumMod val="90000"/>
                  </a:schemeClr>
                </a:solidFill>
                <a:effectLst>
                  <a:outerShdw blurRad="34925" dist="12700" dir="14400000" rotWithShape="0">
                    <a:prstClr val="black">
                      <a:alpha val="21000"/>
                    </a:prstClr>
                  </a:outerShdw>
                </a:effectLst>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r"/>
            <a:r>
              <a:rPr lang="en-US" dirty="0" err="1"/>
              <a:t>Haelim</a:t>
            </a:r>
            <a:r>
              <a:rPr lang="en-US" dirty="0"/>
              <a:t> Kim, </a:t>
            </a:r>
            <a:r>
              <a:rPr lang="en-US" dirty="0" err="1"/>
              <a:t>Dahyun</a:t>
            </a:r>
            <a:r>
              <a:rPr lang="en-US" dirty="0"/>
              <a:t> Choi, Sunpil Howang</a:t>
            </a:r>
          </a:p>
        </p:txBody>
      </p:sp>
    </p:spTree>
    <p:extLst>
      <p:ext uri="{BB962C8B-B14F-4D97-AF65-F5344CB8AC3E}">
        <p14:creationId xmlns:p14="http://schemas.microsoft.com/office/powerpoint/2010/main" val="227626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Analysis by Category</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609599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EEBC68C2-7FB4-4D1E-B739-0DB52FD74131}"/>
              </a:ext>
            </a:extLst>
          </p:cNvPr>
          <p:cNvSpPr/>
          <p:nvPr/>
        </p:nvSpPr>
        <p:spPr>
          <a:xfrm>
            <a:off x="0" y="5657850"/>
            <a:ext cx="12192000" cy="12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 Placeholder 5">
            <a:extLst>
              <a:ext uri="{FF2B5EF4-FFF2-40B4-BE49-F238E27FC236}">
                <a16:creationId xmlns:a16="http://schemas.microsoft.com/office/drawing/2014/main" id="{D88EAD31-A9D0-472C-99A3-9292DD7D97B0}"/>
              </a:ext>
            </a:extLst>
          </p:cNvPr>
          <p:cNvSpPr>
            <a:spLocks noGrp="1"/>
          </p:cNvSpPr>
          <p:nvPr>
            <p:ph type="body" idx="13"/>
          </p:nvPr>
        </p:nvSpPr>
        <p:spPr>
          <a:xfrm>
            <a:off x="6162675" y="4463275"/>
            <a:ext cx="6029323" cy="2310625"/>
          </a:xfrm>
        </p:spPr>
        <p:txBody>
          <a:bodyPr/>
          <a:lstStyle/>
          <a:p>
            <a:pPr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AR  is the most popular item, the revenue generated amount increases over the year. However, the purchase conversion rate is 6%. For the sheets, the purchase amount is stable and also conversion rate is good.  For the AR and WA, purchases increase every year.</a:t>
            </a:r>
            <a:endParaRPr lang="en-US" altLang="ko-KR" b="0" dirty="0">
              <a:effectLst/>
              <a:latin typeface="Avenir Next LT Pro Light" panose="020B0304020202020204" pitchFamily="34" charset="0"/>
            </a:endParaRPr>
          </a:p>
        </p:txBody>
      </p:sp>
      <p:pic>
        <p:nvPicPr>
          <p:cNvPr id="8194" name="Picture 2">
            <a:extLst>
              <a:ext uri="{FF2B5EF4-FFF2-40B4-BE49-F238E27FC236}">
                <a16:creationId xmlns:a16="http://schemas.microsoft.com/office/drawing/2014/main" id="{ACD527B8-8D3F-4A5E-930A-D08F0E90D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133850"/>
            <a:ext cx="5892799" cy="272415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6ECF3139-B257-4264-8790-CC3F35D2C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96176"/>
            <a:ext cx="120269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0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Recommendation</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520064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75070" y="1068639"/>
            <a:ext cx="11569255" cy="4436811"/>
          </a:xfrm>
        </p:spPr>
        <p:txBody>
          <a:bodyPr/>
          <a:lstStyle/>
          <a:p>
            <a:pPr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SKU view- AR, BED sheets are the most popular items.</a:t>
            </a:r>
            <a:endParaRPr lang="en-US" altLang="ko-KR" sz="1950" b="0" dirty="0">
              <a:effectLst/>
              <a:latin typeface="Avenir Next LT Pro Light" panose="020B0304020202020204" pitchFamily="34" charset="0"/>
            </a:endParaRPr>
          </a:p>
          <a:p>
            <a:pPr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 AR, WA the purchase amount increases every year. The company should focus on the trend, stock up on the products. Also focusing on an ad, for these products to maintain the increasing trend. </a:t>
            </a:r>
            <a:endParaRPr lang="en-US" altLang="ko-KR" sz="1950" b="0" dirty="0">
              <a:effectLst/>
              <a:latin typeface="Avenir Next LT Pro Light" panose="020B0304020202020204" pitchFamily="34" charset="0"/>
            </a:endParaRPr>
          </a:p>
          <a:p>
            <a:pPr algn="l" rtl="0">
              <a:spcBef>
                <a:spcPts val="0"/>
              </a:spcBef>
              <a:spcAft>
                <a:spcPts val="0"/>
              </a:spcAft>
            </a:pPr>
            <a:br>
              <a:rPr lang="en-US" altLang="ko-KR" sz="1950" b="0" dirty="0">
                <a:effectLst/>
                <a:latin typeface="Avenir Next LT Pro Light" panose="020B0304020202020204" pitchFamily="34" charset="0"/>
              </a:rPr>
            </a:br>
            <a:r>
              <a:rPr lang="en-US" altLang="ko-KR" sz="1950" b="0" i="0" u="none" strike="noStrike" dirty="0">
                <a:solidFill>
                  <a:srgbClr val="000000"/>
                </a:solidFill>
                <a:effectLst/>
                <a:latin typeface="Avenir Next LT Pro Light" panose="020B0304020202020204" pitchFamily="34" charset="0"/>
              </a:rPr>
              <a:t>However, for the AR, the purchase conversion rate is only 6%. Also for the bed purchase conversion rate is only 5% Compare to SKUs view, purchase, this is </a:t>
            </a:r>
            <a:r>
              <a:rPr lang="en-US" altLang="ko-KR" sz="1950" b="0" i="0" u="none" strike="noStrike" dirty="0">
                <a:solidFill>
                  <a:srgbClr val="202124"/>
                </a:solidFill>
                <a:effectLst/>
                <a:latin typeface="Avenir Next LT Pro Light" panose="020B0304020202020204" pitchFamily="34" charset="0"/>
              </a:rPr>
              <a:t>noticeably low. To increase the purchase conversion rate it will good idea for the time-deal sales for the AR, Bed or give the extra point for the AR, Bed buyers to promote purchase.</a:t>
            </a:r>
            <a:r>
              <a:rPr lang="en-US" altLang="ko-KR" sz="1950" b="0" i="0" u="none" strike="noStrike" dirty="0">
                <a:solidFill>
                  <a:srgbClr val="000000"/>
                </a:solidFill>
                <a:effectLst/>
                <a:latin typeface="Avenir Next LT Pro Light" panose="020B0304020202020204" pitchFamily="34" charset="0"/>
              </a:rPr>
              <a:t> Give many purchase options for customers, allow users to shopping through SNS, and allow guest check out.</a:t>
            </a:r>
            <a:endParaRPr lang="en-US" altLang="ko-KR" sz="1950" b="0" dirty="0">
              <a:effectLst/>
              <a:latin typeface="Avenir Next LT Pro Light" panose="020B0304020202020204" pitchFamily="34" charset="0"/>
            </a:endParaRPr>
          </a:p>
          <a:p>
            <a:pPr algn="l" rtl="0">
              <a:spcBef>
                <a:spcPts val="0"/>
              </a:spcBef>
              <a:spcAft>
                <a:spcPts val="0"/>
              </a:spcAft>
            </a:pPr>
            <a:br>
              <a:rPr lang="en-US" altLang="ko-KR" sz="1950" b="0" dirty="0">
                <a:effectLst/>
                <a:latin typeface="Avenir Next LT Pro Light" panose="020B0304020202020204" pitchFamily="34" charset="0"/>
              </a:rPr>
            </a:br>
            <a:r>
              <a:rPr lang="en-US" altLang="ko-KR" sz="1950" b="0" i="0" u="none" strike="noStrike" dirty="0">
                <a:solidFill>
                  <a:srgbClr val="000000"/>
                </a:solidFill>
                <a:effectLst/>
                <a:latin typeface="Avenir Next LT Pro Light" panose="020B0304020202020204" pitchFamily="34" charset="0"/>
              </a:rPr>
              <a:t>Category - sheets have stable purchases and revenue generated. Also, the purchase conversion rate is stable.</a:t>
            </a:r>
            <a:endParaRPr lang="en-US" altLang="ko-KR" sz="1950" b="0" dirty="0">
              <a:effectLst/>
              <a:latin typeface="Avenir Next LT Pro Light" panose="020B0304020202020204" pitchFamily="34" charset="0"/>
            </a:endParaRPr>
          </a:p>
          <a:p>
            <a:pPr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It will be a good strategy to subscribe to the sheets for a stable purchase in the future. </a:t>
            </a:r>
            <a:endParaRPr lang="en-US" altLang="ko-KR" sz="1950" b="0" dirty="0">
              <a:effectLst/>
              <a:latin typeface="Avenir Next LT Pro Light" panose="020B0304020202020204" pitchFamily="34" charset="0"/>
            </a:endParaRPr>
          </a:p>
          <a:p>
            <a:pPr algn="l" rtl="0">
              <a:spcBef>
                <a:spcPts val="0"/>
              </a:spcBef>
              <a:spcAft>
                <a:spcPts val="0"/>
              </a:spcAft>
            </a:pPr>
            <a:br>
              <a:rPr lang="en-US" altLang="ko-KR" sz="1950" b="0" dirty="0">
                <a:effectLst/>
                <a:latin typeface="Avenir Next LT Pro Light" panose="020B0304020202020204" pitchFamily="34" charset="0"/>
              </a:rPr>
            </a:br>
            <a:r>
              <a:rPr lang="en-US" altLang="ko-KR" sz="1950" b="0" i="0" u="none" strike="noStrike" dirty="0">
                <a:solidFill>
                  <a:srgbClr val="000000"/>
                </a:solidFill>
                <a:effectLst/>
                <a:latin typeface="Avenir Next LT Pro Light" panose="020B0304020202020204" pitchFamily="34" charset="0"/>
              </a:rPr>
              <a:t> For all categories, the SKUs view decreases in the 2018 year. This is because active users are increased in 2017 and decline sharply. The company should check up on the reason for increased and decreased to determine re-increase the active users.  </a:t>
            </a:r>
            <a:endParaRPr lang="en-US" altLang="ko-KR" sz="1950" b="0" dirty="0">
              <a:effectLst/>
              <a:latin typeface="Avenir Next LT Pro Light" panose="020B0304020202020204" pitchFamily="34" charset="0"/>
            </a:endParaRPr>
          </a:p>
        </p:txBody>
      </p:sp>
    </p:spTree>
    <p:extLst>
      <p:ext uri="{BB962C8B-B14F-4D97-AF65-F5344CB8AC3E}">
        <p14:creationId xmlns:p14="http://schemas.microsoft.com/office/powerpoint/2010/main" val="391710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Repeat Buyer vs New Buyers</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820419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EEBC68C2-7FB4-4D1E-B739-0DB52FD74131}"/>
              </a:ext>
            </a:extLst>
          </p:cNvPr>
          <p:cNvSpPr/>
          <p:nvPr/>
        </p:nvSpPr>
        <p:spPr>
          <a:xfrm>
            <a:off x="0" y="5657850"/>
            <a:ext cx="12192000" cy="12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 Placeholder 5">
            <a:extLst>
              <a:ext uri="{FF2B5EF4-FFF2-40B4-BE49-F238E27FC236}">
                <a16:creationId xmlns:a16="http://schemas.microsoft.com/office/drawing/2014/main" id="{D88EAD31-A9D0-472C-99A3-9292DD7D97B0}"/>
              </a:ext>
            </a:extLst>
          </p:cNvPr>
          <p:cNvSpPr>
            <a:spLocks noGrp="1"/>
          </p:cNvSpPr>
          <p:nvPr>
            <p:ph type="body" idx="13"/>
          </p:nvPr>
        </p:nvSpPr>
        <p:spPr>
          <a:xfrm>
            <a:off x="126999" y="4744719"/>
            <a:ext cx="11938001" cy="2029181"/>
          </a:xfrm>
        </p:spPr>
        <p:txBody>
          <a:bodyPr/>
          <a:lstStyle/>
          <a:p>
            <a:pPr algn="l" rtl="0">
              <a:spcBef>
                <a:spcPts val="0"/>
              </a:spcBef>
              <a:spcAft>
                <a:spcPts val="0"/>
              </a:spcAft>
            </a:pPr>
            <a:endParaRPr lang="en-US" altLang="ko-KR" b="0" i="0" u="none" strike="noStrike" dirty="0">
              <a:solidFill>
                <a:srgbClr val="000000"/>
              </a:solidFill>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Repeat customer rate means the customer who makes the purchase more than 2 times in a year. </a:t>
            </a:r>
            <a:endParaRPr lang="en-US" altLang="ko-KR" b="0" dirty="0">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In 2016, repeat customer is  28%, in 2017 29% and in 2018 34%.</a:t>
            </a:r>
            <a:endParaRPr lang="en-US" altLang="ko-KR" b="0" dirty="0">
              <a:effectLst/>
              <a:latin typeface="Avenir Next LT Pro Light" panose="020B0304020202020204" pitchFamily="34" charset="0"/>
            </a:endParaRPr>
          </a:p>
          <a:p>
            <a:pPr algn="l" rtl="0">
              <a:spcBef>
                <a:spcPts val="0"/>
              </a:spcBef>
              <a:spcAft>
                <a:spcPts val="0"/>
              </a:spcAft>
            </a:pPr>
            <a:endParaRPr lang="en-US" altLang="ko-KR" dirty="0">
              <a:solidFill>
                <a:srgbClr val="000000"/>
              </a:solidFill>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From 2016 to 2018, the repeat customer rate and percentage of retained from the previous year were lower than 30%.</a:t>
            </a:r>
            <a:endParaRPr lang="en-US" altLang="ko-KR" b="0" dirty="0">
              <a:effectLst/>
              <a:latin typeface="Avenir Next LT Pro Light" panose="020B0304020202020204" pitchFamily="34" charset="0"/>
            </a:endParaRPr>
          </a:p>
          <a:p>
            <a:pPr algn="l"/>
            <a:br>
              <a:rPr lang="en-US" altLang="ko-KR" b="0" dirty="0">
                <a:effectLst/>
                <a:latin typeface="Avenir Next LT Pro Light" panose="020B0304020202020204" pitchFamily="34" charset="0"/>
              </a:rPr>
            </a:br>
            <a:endParaRPr lang="en-US" altLang="ko-KR" b="0" dirty="0">
              <a:effectLst/>
              <a:latin typeface="Avenir Next LT Pro Light" panose="020B0304020202020204" pitchFamily="34" charset="0"/>
            </a:endParaRPr>
          </a:p>
        </p:txBody>
      </p:sp>
      <p:pic>
        <p:nvPicPr>
          <p:cNvPr id="10242" name="Picture 2">
            <a:extLst>
              <a:ext uri="{FF2B5EF4-FFF2-40B4-BE49-F238E27FC236}">
                <a16:creationId xmlns:a16="http://schemas.microsoft.com/office/drawing/2014/main" id="{B1AA0835-4751-4B58-A3D8-FB6CFE564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9" y="1068247"/>
            <a:ext cx="6035675" cy="359237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a:extLst>
              <a:ext uri="{FF2B5EF4-FFF2-40B4-BE49-F238E27FC236}">
                <a16:creationId xmlns:a16="http://schemas.microsoft.com/office/drawing/2014/main" id="{A3A690F0-6014-4231-A5ED-3A75BAE61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200" y="1068247"/>
            <a:ext cx="5638800" cy="359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99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Power Users</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353059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EEBC68C2-7FB4-4D1E-B739-0DB52FD74131}"/>
              </a:ext>
            </a:extLst>
          </p:cNvPr>
          <p:cNvSpPr/>
          <p:nvPr/>
        </p:nvSpPr>
        <p:spPr>
          <a:xfrm>
            <a:off x="0" y="5657850"/>
            <a:ext cx="12192000" cy="12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266" name="Picture 2">
            <a:extLst>
              <a:ext uri="{FF2B5EF4-FFF2-40B4-BE49-F238E27FC236}">
                <a16:creationId xmlns:a16="http://schemas.microsoft.com/office/drawing/2014/main" id="{9BEAF1E4-5EA1-48A3-AB96-9311FDA63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1001428"/>
            <a:ext cx="8151812" cy="55238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5">
            <a:extLst>
              <a:ext uri="{FF2B5EF4-FFF2-40B4-BE49-F238E27FC236}">
                <a16:creationId xmlns:a16="http://schemas.microsoft.com/office/drawing/2014/main" id="{B836057E-290F-44B5-B283-1B3B42F485AF}"/>
              </a:ext>
            </a:extLst>
          </p:cNvPr>
          <p:cNvSpPr>
            <a:spLocks noGrp="1"/>
          </p:cNvSpPr>
          <p:nvPr>
            <p:ph type="body" idx="13"/>
          </p:nvPr>
        </p:nvSpPr>
        <p:spPr>
          <a:xfrm>
            <a:off x="8256588" y="1001429"/>
            <a:ext cx="3808412" cy="5772472"/>
          </a:xfrm>
        </p:spPr>
        <p:txBody>
          <a:bodyPr/>
          <a:lstStyle/>
          <a:p>
            <a:pPr algn="l" rtl="0">
              <a:spcBef>
                <a:spcPts val="0"/>
              </a:spcBef>
              <a:spcAft>
                <a:spcPts val="1200"/>
              </a:spcAft>
            </a:pPr>
            <a:r>
              <a:rPr lang="en-US" altLang="ko-KR" b="0" i="0" u="none" strike="noStrike" dirty="0">
                <a:solidFill>
                  <a:srgbClr val="000000"/>
                </a:solidFill>
                <a:effectLst/>
                <a:latin typeface="Avenir Next LT Pro Light" panose="020B0304020202020204" pitchFamily="34" charset="0"/>
              </a:rPr>
              <a:t>The Power-user curve is The graph is a downward curve.  This means active users are decreasing. We said a good power user curve is when the graph is smile. When graph is smiling it means there are more active users than past. </a:t>
            </a:r>
            <a:endParaRPr lang="en-US" altLang="ko-KR" b="0" dirty="0">
              <a:effectLst/>
              <a:latin typeface="Avenir Next LT Pro Light" panose="020B0304020202020204" pitchFamily="34" charset="0"/>
            </a:endParaRPr>
          </a:p>
          <a:p>
            <a:pPr algn="l" rtl="0">
              <a:spcBef>
                <a:spcPts val="0"/>
              </a:spcBef>
              <a:spcAft>
                <a:spcPts val="1200"/>
              </a:spcAft>
            </a:pPr>
            <a:r>
              <a:rPr lang="en-US" altLang="ko-KR" b="0" i="0" u="none" strike="noStrike" dirty="0" err="1">
                <a:solidFill>
                  <a:srgbClr val="000000"/>
                </a:solidFill>
                <a:effectLst/>
                <a:latin typeface="Avenir Next LT Pro Light" panose="020B0304020202020204" pitchFamily="34" charset="0"/>
              </a:rPr>
              <a:t>Avocci</a:t>
            </a:r>
            <a:r>
              <a:rPr lang="en-US" altLang="ko-KR" b="0" i="0" u="none" strike="noStrike" dirty="0">
                <a:solidFill>
                  <a:srgbClr val="000000"/>
                </a:solidFill>
                <a:effectLst/>
                <a:latin typeface="Avenir Next LT Pro Light" panose="020B0304020202020204" pitchFamily="34" charset="0"/>
              </a:rPr>
              <a:t> LLC, needs to pay attention to make users keep active.</a:t>
            </a:r>
            <a:endParaRPr lang="en-US" altLang="ko-KR" b="0" dirty="0">
              <a:effectLst/>
              <a:latin typeface="Avenir Next LT Pro Light" panose="020B0304020202020204" pitchFamily="34" charset="0"/>
            </a:endParaRPr>
          </a:p>
          <a:p>
            <a:pPr algn="l" rtl="0">
              <a:spcBef>
                <a:spcPts val="0"/>
              </a:spcBef>
              <a:spcAft>
                <a:spcPts val="1200"/>
              </a:spcAft>
            </a:pPr>
            <a:r>
              <a:rPr lang="en-US" altLang="ko-KR" b="0" i="0" u="none" strike="noStrike" dirty="0">
                <a:solidFill>
                  <a:srgbClr val="000000"/>
                </a:solidFill>
                <a:effectLst/>
                <a:latin typeface="Avenir Next LT Pro Light" panose="020B0304020202020204" pitchFamily="34" charset="0"/>
              </a:rPr>
              <a:t>→ consistently send email with special promotions code, introducing customer loyalty program(</a:t>
            </a:r>
            <a:r>
              <a:rPr lang="en-US" altLang="ko-KR" b="0" i="0" u="none" strike="noStrike" dirty="0" err="1">
                <a:solidFill>
                  <a:srgbClr val="000000"/>
                </a:solidFill>
                <a:effectLst/>
                <a:latin typeface="Avenir Next LT Pro Light" panose="020B0304020202020204" pitchFamily="34" charset="0"/>
              </a:rPr>
              <a:t>starbucks</a:t>
            </a:r>
            <a:r>
              <a:rPr lang="en-US" altLang="ko-KR" b="0" i="0" u="none" strike="noStrike" dirty="0">
                <a:solidFill>
                  <a:srgbClr val="000000"/>
                </a:solidFill>
                <a:effectLst/>
                <a:latin typeface="Avenir Next LT Pro Light" panose="020B0304020202020204" pitchFamily="34" charset="0"/>
              </a:rPr>
              <a:t> star reward program), SMS Marketing campaign, and referral program.</a:t>
            </a:r>
            <a:endParaRPr lang="en-US" altLang="ko-KR" b="0" dirty="0">
              <a:effectLst/>
              <a:latin typeface="Avenir Next LT Pro Light" panose="020B0304020202020204" pitchFamily="34" charset="0"/>
            </a:endParaRPr>
          </a:p>
          <a:p>
            <a:pPr algn="l"/>
            <a:br>
              <a:rPr lang="en-US" altLang="ko-KR" dirty="0">
                <a:latin typeface="Avenir Next LT Pro Light" panose="020B0304020202020204" pitchFamily="34" charset="0"/>
              </a:rPr>
            </a:br>
            <a:endParaRPr lang="en-US" altLang="ko-KR" b="0" dirty="0">
              <a:effectLst/>
              <a:latin typeface="Avenir Next LT Pro Light" panose="020B0304020202020204" pitchFamily="34" charset="0"/>
            </a:endParaRPr>
          </a:p>
        </p:txBody>
      </p:sp>
    </p:spTree>
    <p:extLst>
      <p:ext uri="{BB962C8B-B14F-4D97-AF65-F5344CB8AC3E}">
        <p14:creationId xmlns:p14="http://schemas.microsoft.com/office/powerpoint/2010/main" val="22530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Recommendation</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520064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75070" y="1068639"/>
            <a:ext cx="11569255" cy="4436811"/>
          </a:xfrm>
        </p:spPr>
        <p:txBody>
          <a:bodyPr/>
          <a:lstStyle/>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Above the data,  there is an average of 30.3% of repeat buyers. This interprets that the customer does not satisfy the experience in our service.</a:t>
            </a:r>
            <a:endParaRPr lang="en-US" altLang="ko-KR" b="0" dirty="0">
              <a:effectLst/>
              <a:latin typeface="Avenir Next LT Pro Light" panose="020B0304020202020204" pitchFamily="34" charset="0"/>
            </a:endParaRPr>
          </a:p>
          <a:p>
            <a:pPr algn="l" rtl="0">
              <a:spcBef>
                <a:spcPts val="0"/>
              </a:spcBef>
              <a:spcAft>
                <a:spcPts val="0"/>
              </a:spcAft>
            </a:pPr>
            <a:br>
              <a:rPr lang="en-US" altLang="ko-KR" b="0" dirty="0">
                <a:effectLst/>
                <a:latin typeface="Avenir Next LT Pro Light" panose="020B0304020202020204" pitchFamily="34" charset="0"/>
              </a:rPr>
            </a:br>
            <a:r>
              <a:rPr lang="en-US" altLang="ko-KR" b="0" i="0" u="none" strike="noStrike" dirty="0">
                <a:solidFill>
                  <a:srgbClr val="000000"/>
                </a:solidFill>
                <a:effectLst/>
                <a:latin typeface="Avenir Next LT Pro Light" panose="020B0304020202020204" pitchFamily="34" charset="0"/>
              </a:rPr>
              <a:t>As there is 30.3% of repeat buyers, which is less than 40%. We recommend turn on acquisition mode.</a:t>
            </a:r>
            <a:endParaRPr lang="en-US" altLang="ko-KR" b="0" dirty="0">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Repeat buyer rate is low, so acquire a new customer is more effective than focusing on increasing retention rate. </a:t>
            </a:r>
            <a:endParaRPr lang="en-US" altLang="ko-KR" b="0" dirty="0">
              <a:effectLst/>
              <a:latin typeface="Avenir Next LT Pro Light" panose="020B0304020202020204" pitchFamily="34" charset="0"/>
            </a:endParaRPr>
          </a:p>
          <a:p>
            <a:pPr algn="l" rtl="0">
              <a:spcBef>
                <a:spcPts val="0"/>
              </a:spcBef>
              <a:spcAft>
                <a:spcPts val="0"/>
              </a:spcAft>
            </a:pPr>
            <a:br>
              <a:rPr lang="en-US" altLang="ko-KR" b="0" dirty="0">
                <a:effectLst/>
                <a:latin typeface="Avenir Next LT Pro Light" panose="020B0304020202020204" pitchFamily="34" charset="0"/>
              </a:rPr>
            </a:br>
            <a:r>
              <a:rPr lang="en-US" altLang="ko-KR" b="0" i="0" u="none" strike="noStrike" dirty="0">
                <a:solidFill>
                  <a:srgbClr val="000000"/>
                </a:solidFill>
                <a:effectLst/>
                <a:latin typeface="Avenir Next LT Pro Light" panose="020B0304020202020204" pitchFamily="34" charset="0"/>
              </a:rPr>
              <a:t>To acquire new customers. </a:t>
            </a:r>
            <a:endParaRPr lang="en-US" altLang="ko-KR" b="0" dirty="0">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Run referral programs to get new customers and also increasing active users. </a:t>
            </a:r>
            <a:endParaRPr lang="en-US" altLang="ko-KR" b="0" dirty="0">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It will be a good idea to focusing on search-paid channels based on our analysis of the channel above. Run a promotion for the new customers. free shipping and free returns for the new customers and discount coupons for the next purchase. </a:t>
            </a:r>
            <a:endParaRPr lang="en-US" altLang="ko-KR" b="0" dirty="0">
              <a:effectLst/>
              <a:latin typeface="Avenir Next LT Pro Light" panose="020B0304020202020204" pitchFamily="34" charset="0"/>
            </a:endParaRPr>
          </a:p>
          <a:p>
            <a:pPr algn="l" rtl="0">
              <a:spcBef>
                <a:spcPts val="0"/>
              </a:spcBef>
              <a:spcAft>
                <a:spcPts val="0"/>
              </a:spcAft>
            </a:pPr>
            <a:br>
              <a:rPr lang="en-US" altLang="ko-KR" b="0" dirty="0">
                <a:effectLst/>
                <a:latin typeface="Avenir Next LT Pro Light" panose="020B0304020202020204" pitchFamily="34" charset="0"/>
              </a:rPr>
            </a:br>
            <a:endParaRPr lang="en-US" altLang="ko-KR" b="0" dirty="0">
              <a:effectLst/>
              <a:latin typeface="Avenir Next LT Pro Light" panose="020B0304020202020204" pitchFamily="34" charset="0"/>
            </a:endParaRPr>
          </a:p>
        </p:txBody>
      </p:sp>
    </p:spTree>
    <p:extLst>
      <p:ext uri="{BB962C8B-B14F-4D97-AF65-F5344CB8AC3E}">
        <p14:creationId xmlns:p14="http://schemas.microsoft.com/office/powerpoint/2010/main" val="277578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Recommendation</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520064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75070" y="1068639"/>
            <a:ext cx="11569255" cy="4436811"/>
          </a:xfrm>
        </p:spPr>
        <p:txBody>
          <a:bodyPr/>
          <a:lstStyle/>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For the further steps for the future to long term engagement with customers, also recommend for the increase retention rate:</a:t>
            </a:r>
            <a:endParaRPr lang="en-US" altLang="ko-KR" b="0" dirty="0">
              <a:effectLst/>
              <a:latin typeface="Avenir Next LT Pro Light" panose="020B0304020202020204" pitchFamily="34" charset="0"/>
            </a:endParaRPr>
          </a:p>
          <a:p>
            <a:pPr algn="l" rtl="0">
              <a:spcBef>
                <a:spcPts val="0"/>
              </a:spcBef>
              <a:spcAft>
                <a:spcPts val="0"/>
              </a:spcAft>
            </a:pPr>
            <a:br>
              <a:rPr lang="en-US" altLang="ko-KR" b="0" dirty="0">
                <a:effectLst/>
                <a:latin typeface="Avenir Next LT Pro Light" panose="020B0304020202020204" pitchFamily="34" charset="0"/>
              </a:rPr>
            </a:br>
            <a:r>
              <a:rPr lang="en-US" altLang="ko-KR" b="0" i="0" u="none" strike="noStrike" dirty="0">
                <a:solidFill>
                  <a:srgbClr val="000000"/>
                </a:solidFill>
                <a:effectLst/>
                <a:latin typeface="Avenir Next LT Pro Light" panose="020B0304020202020204" pitchFamily="34" charset="0"/>
              </a:rPr>
              <a:t>To increase retention rate, need to provide better customer experiences and make loyalty to the company. </a:t>
            </a:r>
            <a:endParaRPr lang="en-US" altLang="ko-KR" b="0" dirty="0">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For example, make customers earn points with each purchase. Free shipping and Free return for the subscribed customers.</a:t>
            </a:r>
            <a:endParaRPr lang="en-US" altLang="ko-KR" b="0" dirty="0">
              <a:effectLst/>
              <a:latin typeface="Avenir Next LT Pro Light" panose="020B0304020202020204" pitchFamily="34" charset="0"/>
            </a:endParaRPr>
          </a:p>
          <a:p>
            <a:pPr algn="l"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It is a good idea to send regular commercial mail, send a push notification with the right subject and with good content.</a:t>
            </a:r>
            <a:endParaRPr lang="en-US" altLang="ko-KR" b="0" dirty="0">
              <a:effectLst/>
              <a:latin typeface="Avenir Next LT Pro Light" panose="020B0304020202020204" pitchFamily="34" charset="0"/>
            </a:endParaRPr>
          </a:p>
          <a:p>
            <a:pPr algn="l" rtl="0">
              <a:spcBef>
                <a:spcPts val="0"/>
              </a:spcBef>
              <a:spcAft>
                <a:spcPts val="0"/>
              </a:spcAft>
            </a:pPr>
            <a:br>
              <a:rPr lang="en-US" altLang="ko-KR" b="0" dirty="0">
                <a:effectLst/>
                <a:latin typeface="Avenir Next LT Pro Light" panose="020B0304020202020204" pitchFamily="34" charset="0"/>
              </a:rPr>
            </a:br>
            <a:r>
              <a:rPr lang="en-US" altLang="ko-KR" b="0" i="0" u="none" strike="noStrike" dirty="0">
                <a:solidFill>
                  <a:srgbClr val="000000"/>
                </a:solidFill>
                <a:effectLst/>
                <a:latin typeface="Avenir Next LT Pro Light" panose="020B0304020202020204" pitchFamily="34" charset="0"/>
              </a:rPr>
              <a:t>By using Social Media, make our customers make feel engaged in our company. For example, the Instagram, Create an Instagram account and follow the users who following our account and press the like on post who make hashtags or tag our company. Also, provide special campaign for the social media followers.</a:t>
            </a:r>
            <a:endParaRPr lang="en-US" altLang="ko-KR" b="0" dirty="0">
              <a:effectLst/>
              <a:latin typeface="Avenir Next LT Pro Light" panose="020B0304020202020204" pitchFamily="34" charset="0"/>
            </a:endParaRPr>
          </a:p>
          <a:p>
            <a:pPr algn="l" rtl="0">
              <a:spcBef>
                <a:spcPts val="0"/>
              </a:spcBef>
              <a:spcAft>
                <a:spcPts val="0"/>
              </a:spcAft>
            </a:pPr>
            <a:endParaRPr lang="en-US" altLang="ko-KR" b="0" dirty="0">
              <a:effectLst/>
              <a:latin typeface="Avenir Next LT Pro Light" panose="020B0304020202020204" pitchFamily="34" charset="0"/>
            </a:endParaRPr>
          </a:p>
        </p:txBody>
      </p:sp>
    </p:spTree>
    <p:extLst>
      <p:ext uri="{BB962C8B-B14F-4D97-AF65-F5344CB8AC3E}">
        <p14:creationId xmlns:p14="http://schemas.microsoft.com/office/powerpoint/2010/main" val="383815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CBBD8B-5A19-45E5-BB48-879826518AB8}"/>
              </a:ext>
            </a:extLst>
          </p:cNvPr>
          <p:cNvSpPr>
            <a:spLocks noGrp="1"/>
          </p:cNvSpPr>
          <p:nvPr>
            <p:ph type="title"/>
          </p:nvPr>
        </p:nvSpPr>
        <p:spPr>
          <a:xfrm>
            <a:off x="5765" y="136068"/>
            <a:ext cx="9093200" cy="774837"/>
          </a:xfrm>
        </p:spPr>
        <p:txBody>
          <a:bodyPr/>
          <a:lstStyle/>
          <a:p>
            <a:pPr algn="l"/>
            <a:r>
              <a:rPr lang="en-US" altLang="ko-KR" sz="4800" dirty="0">
                <a:latin typeface="Avenir Next LT Pro Demi" panose="020B0604020202020204" pitchFamily="34" charset="0"/>
              </a:rPr>
              <a:t>Summary of Recommendation</a:t>
            </a:r>
            <a:endParaRPr lang="ko-KR" altLang="en-US" sz="4800" dirty="0">
              <a:latin typeface="Avenir Next LT Pro Demi" panose="020B0604020202020204" pitchFamily="34" charset="0"/>
            </a:endParaRPr>
          </a:p>
        </p:txBody>
      </p:sp>
      <p:sp>
        <p:nvSpPr>
          <p:cNvPr id="6" name="Rectangle 5">
            <a:extLst>
              <a:ext uri="{FF2B5EF4-FFF2-40B4-BE49-F238E27FC236}">
                <a16:creationId xmlns:a16="http://schemas.microsoft.com/office/drawing/2014/main" id="{FCC56416-544F-4CD9-B439-C93E4A19875F}"/>
              </a:ext>
            </a:extLst>
          </p:cNvPr>
          <p:cNvSpPr/>
          <p:nvPr/>
        </p:nvSpPr>
        <p:spPr>
          <a:xfrm flipV="1">
            <a:off x="0" y="868114"/>
            <a:ext cx="866139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09912E7D-93C3-4EB6-BC45-85A5AC7595FE}"/>
              </a:ext>
            </a:extLst>
          </p:cNvPr>
          <p:cNvSpPr/>
          <p:nvPr/>
        </p:nvSpPr>
        <p:spPr>
          <a:xfrm>
            <a:off x="9702800" y="4330700"/>
            <a:ext cx="2171700" cy="2260600"/>
          </a:xfrm>
          <a:prstGeom prst="rect">
            <a:avLst/>
          </a:prstGeom>
          <a:solidFill>
            <a:srgbClr val="033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 Placeholder 1">
            <a:extLst>
              <a:ext uri="{FF2B5EF4-FFF2-40B4-BE49-F238E27FC236}">
                <a16:creationId xmlns:a16="http://schemas.microsoft.com/office/drawing/2014/main" id="{72513D81-F39D-4B38-98CB-4E6FE3218574}"/>
              </a:ext>
            </a:extLst>
          </p:cNvPr>
          <p:cNvSpPr txBox="1">
            <a:spLocks/>
          </p:cNvSpPr>
          <p:nvPr/>
        </p:nvSpPr>
        <p:spPr>
          <a:xfrm>
            <a:off x="275056" y="1184018"/>
            <a:ext cx="11408944" cy="3503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0"/>
              </a:spcBef>
              <a:spcAft>
                <a:spcPts val="0"/>
              </a:spcAft>
              <a:buNone/>
            </a:pPr>
            <a:r>
              <a:rPr lang="en-US" altLang="ko-KR" sz="2000" b="1" i="0" u="none" strike="noStrike" dirty="0" err="1">
                <a:solidFill>
                  <a:schemeClr val="bg1"/>
                </a:solidFill>
                <a:effectLst/>
                <a:latin typeface="Avenir Next LT Pro Light" panose="020B0304020202020204" pitchFamily="34" charset="0"/>
              </a:rPr>
              <a:t>Avocci</a:t>
            </a:r>
            <a:r>
              <a:rPr lang="en-US" altLang="ko-KR" sz="2000" b="1" i="0" u="none" strike="noStrike" dirty="0">
                <a:solidFill>
                  <a:schemeClr val="bg1"/>
                </a:solidFill>
                <a:effectLst/>
                <a:latin typeface="Avenir Next LT Pro Light" panose="020B0304020202020204" pitchFamily="34" charset="0"/>
              </a:rPr>
              <a:t> has good channels to acquire more customers.</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Make shortcut to make purchase. </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Investment and focus  on some channels (Search organic, Search-</a:t>
            </a:r>
            <a:r>
              <a:rPr lang="en-US" altLang="ko-KR" sz="2000" b="0" i="0" u="none" strike="noStrike" dirty="0" err="1">
                <a:solidFill>
                  <a:schemeClr val="bg1"/>
                </a:solidFill>
                <a:effectLst/>
                <a:latin typeface="Avenir Next LT Pro Light" panose="020B0304020202020204" pitchFamily="34" charset="0"/>
              </a:rPr>
              <a:t>paid,comparison</a:t>
            </a:r>
            <a:r>
              <a:rPr lang="en-US" altLang="ko-KR" sz="2000" b="0" i="0" u="none" strike="noStrike" dirty="0">
                <a:solidFill>
                  <a:schemeClr val="bg1"/>
                </a:solidFill>
                <a:effectLst/>
                <a:latin typeface="Avenir Next LT Pro Light" panose="020B0304020202020204" pitchFamily="34" charset="0"/>
              </a:rPr>
              <a:t> shopping)</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Acquire more customers from mobile devices( phone, tablet)</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Lead customers make actual purchases. </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br>
              <a:rPr lang="en-US" altLang="ko-KR" sz="2000" b="0" dirty="0">
                <a:solidFill>
                  <a:schemeClr val="bg1"/>
                </a:solidFill>
                <a:effectLst/>
                <a:latin typeface="Avenir Next LT Pro Light" panose="020B0304020202020204" pitchFamily="34" charset="0"/>
              </a:rPr>
            </a:br>
            <a:r>
              <a:rPr lang="en-US" altLang="ko-KR" sz="2000" b="1" i="0" u="none" strike="noStrike" dirty="0" err="1">
                <a:solidFill>
                  <a:schemeClr val="bg1"/>
                </a:solidFill>
                <a:effectLst/>
                <a:latin typeface="Avenir Next LT Pro Light" panose="020B0304020202020204" pitchFamily="34" charset="0"/>
              </a:rPr>
              <a:t>Avocci</a:t>
            </a:r>
            <a:r>
              <a:rPr lang="en-US" altLang="ko-KR" sz="2000" b="1" i="0" u="none" strike="noStrike" dirty="0">
                <a:solidFill>
                  <a:schemeClr val="bg1"/>
                </a:solidFill>
                <a:effectLst/>
                <a:latin typeface="Avenir Next LT Pro Light" panose="020B0304020202020204" pitchFamily="34" charset="0"/>
              </a:rPr>
              <a:t> has popular items and There are items that are growing in popularity.</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br>
              <a:rPr lang="en-US" altLang="ko-KR" sz="2000" b="0" dirty="0">
                <a:solidFill>
                  <a:schemeClr val="bg1"/>
                </a:solidFill>
                <a:effectLst/>
                <a:latin typeface="Avenir Next LT Pro Light" panose="020B0304020202020204" pitchFamily="34" charset="0"/>
              </a:rPr>
            </a:br>
            <a:r>
              <a:rPr lang="en-US" altLang="ko-KR" sz="2000" b="0" i="0" u="none" strike="noStrike" dirty="0">
                <a:solidFill>
                  <a:schemeClr val="bg1"/>
                </a:solidFill>
                <a:effectLst/>
                <a:latin typeface="Avenir Next LT Pro Light" panose="020B0304020202020204" pitchFamily="34" charset="0"/>
              </a:rPr>
              <a:t>→ Keep up the trend of growing in popularity on AR, WA  products which is growing in popularity.</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For some products, need to increase conversion rate.</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Sheets has stable purchasing power, make a strategy sheets become a stable purchasing items.</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br>
              <a:rPr lang="en-US" altLang="ko-KR" sz="2000" b="0" dirty="0">
                <a:solidFill>
                  <a:schemeClr val="bg1"/>
                </a:solidFill>
                <a:effectLst/>
                <a:latin typeface="Avenir Next LT Pro Light" panose="020B0304020202020204" pitchFamily="34" charset="0"/>
              </a:rPr>
            </a:br>
            <a:r>
              <a:rPr lang="en-US" altLang="ko-KR" sz="2000" b="1" i="0" u="none" strike="noStrike" dirty="0">
                <a:solidFill>
                  <a:schemeClr val="bg1"/>
                </a:solidFill>
                <a:effectLst/>
                <a:latin typeface="Avenir Next LT Pro Light" panose="020B0304020202020204" pitchFamily="34" charset="0"/>
              </a:rPr>
              <a:t>Customer relationship management need improvement</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br>
              <a:rPr lang="en-US" altLang="ko-KR" sz="2000" b="0" dirty="0">
                <a:solidFill>
                  <a:schemeClr val="bg1"/>
                </a:solidFill>
                <a:effectLst/>
                <a:latin typeface="Avenir Next LT Pro Light" panose="020B0304020202020204" pitchFamily="34" charset="0"/>
              </a:rPr>
            </a:br>
            <a:r>
              <a:rPr lang="en-US" altLang="ko-KR" sz="2000" b="0" i="0" u="none" strike="noStrike" dirty="0">
                <a:solidFill>
                  <a:schemeClr val="bg1"/>
                </a:solidFill>
                <a:effectLst/>
                <a:latin typeface="Avenir Next LT Pro Light" panose="020B0304020202020204" pitchFamily="34" charset="0"/>
              </a:rPr>
              <a:t>→ Repeat buyer is less than 40%, run acquisition mode.</a:t>
            </a:r>
            <a:endParaRPr lang="en-US" altLang="ko-KR" sz="2000" b="0" dirty="0">
              <a:solidFill>
                <a:schemeClr val="bg1"/>
              </a:solidFill>
              <a:effectLst/>
              <a:latin typeface="Avenir Next LT Pro Light" panose="020B0304020202020204" pitchFamily="34" charset="0"/>
            </a:endParaRPr>
          </a:p>
          <a:p>
            <a:pPr marL="0" indent="0" rtl="0">
              <a:spcBef>
                <a:spcPts val="0"/>
              </a:spcBef>
              <a:spcAft>
                <a:spcPts val="0"/>
              </a:spcAft>
              <a:buNone/>
            </a:pPr>
            <a:r>
              <a:rPr lang="en-US" altLang="ko-KR" sz="2000" b="0" i="0" u="none" strike="noStrike" dirty="0">
                <a:solidFill>
                  <a:schemeClr val="bg1"/>
                </a:solidFill>
                <a:effectLst/>
                <a:latin typeface="Avenir Next LT Pro Light" panose="020B0304020202020204" pitchFamily="34" charset="0"/>
              </a:rPr>
              <a:t>→ To make more active users, need strategy for the customer keep engagement with shopping mall.</a:t>
            </a:r>
            <a:br>
              <a:rPr lang="en-US" altLang="ko-KR" sz="2000" dirty="0">
                <a:solidFill>
                  <a:schemeClr val="bg1"/>
                </a:solidFill>
                <a:latin typeface="Avenir Next LT Pro Light" panose="020B0304020202020204" pitchFamily="34" charset="0"/>
              </a:rPr>
            </a:br>
            <a:endParaRPr lang="en-US" altLang="ko-KR" sz="2000" b="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286332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180415BD-BC87-436C-8783-3E38DE6DC0ED}"/>
              </a:ext>
            </a:extLst>
          </p:cNvPr>
          <p:cNvSpPr txBox="1">
            <a:spLocks/>
          </p:cNvSpPr>
          <p:nvPr/>
        </p:nvSpPr>
        <p:spPr>
          <a:xfrm>
            <a:off x="1799056" y="1476118"/>
            <a:ext cx="5506619" cy="3503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spcBef>
                <a:spcPts val="0"/>
              </a:spcBef>
              <a:spcAft>
                <a:spcPts val="1200"/>
              </a:spcAft>
              <a:buFont typeface="+mj-lt"/>
              <a:buAutoNum type="arabicPeriod"/>
            </a:pPr>
            <a:r>
              <a:rPr lang="en-US" altLang="ko-KR" b="1" dirty="0">
                <a:solidFill>
                  <a:schemeClr val="bg1"/>
                </a:solidFill>
                <a:latin typeface="Avenir Next LT Pro Light" panose="020B0304020202020204" pitchFamily="34" charset="0"/>
              </a:rPr>
              <a:t>Analysis of customer acquired</a:t>
            </a:r>
          </a:p>
          <a:p>
            <a:pPr marL="742950" lvl="1" indent="-285750">
              <a:spcBef>
                <a:spcPts val="0"/>
              </a:spcBef>
              <a:spcAft>
                <a:spcPts val="1200"/>
              </a:spcAft>
            </a:pPr>
            <a:r>
              <a:rPr lang="en-US" altLang="ko-KR" sz="2000" dirty="0">
                <a:solidFill>
                  <a:schemeClr val="bg1"/>
                </a:solidFill>
                <a:latin typeface="Avenir Next LT Pro Light" panose="020B0304020202020204" pitchFamily="34" charset="0"/>
              </a:rPr>
              <a:t>by channel</a:t>
            </a:r>
          </a:p>
          <a:p>
            <a:pPr marL="742950" lvl="1" indent="-285750">
              <a:spcBef>
                <a:spcPts val="0"/>
              </a:spcBef>
              <a:spcAft>
                <a:spcPts val="1200"/>
              </a:spcAft>
            </a:pPr>
            <a:r>
              <a:rPr lang="en-US" altLang="ko-KR" sz="2000" dirty="0">
                <a:solidFill>
                  <a:schemeClr val="bg1"/>
                </a:solidFill>
                <a:latin typeface="Avenir Next LT Pro Light" panose="020B0304020202020204" pitchFamily="34" charset="0"/>
              </a:rPr>
              <a:t>by devices</a:t>
            </a:r>
          </a:p>
          <a:p>
            <a:pPr marL="342900" indent="-342900" fontAlgn="base">
              <a:spcBef>
                <a:spcPts val="0"/>
              </a:spcBef>
              <a:spcAft>
                <a:spcPts val="1200"/>
              </a:spcAft>
              <a:buFont typeface="+mj-lt"/>
              <a:buAutoNum type="arabicPeriod"/>
            </a:pPr>
            <a:r>
              <a:rPr lang="en-US" altLang="ko-KR" b="1" dirty="0">
                <a:solidFill>
                  <a:schemeClr val="bg1"/>
                </a:solidFill>
                <a:latin typeface="Avenir Next LT Pro Light" panose="020B0304020202020204" pitchFamily="34" charset="0"/>
              </a:rPr>
              <a:t>Analysis for Long term engagement</a:t>
            </a:r>
          </a:p>
          <a:p>
            <a:pPr marL="742950" lvl="1" indent="-285750" fontAlgn="base">
              <a:spcBef>
                <a:spcPts val="0"/>
              </a:spcBef>
              <a:spcAft>
                <a:spcPts val="1200"/>
              </a:spcAft>
            </a:pPr>
            <a:r>
              <a:rPr lang="en-US" altLang="ko-KR" sz="2000" dirty="0">
                <a:solidFill>
                  <a:schemeClr val="bg1"/>
                </a:solidFill>
                <a:latin typeface="Avenir Next LT Pro Light" panose="020B0304020202020204" pitchFamily="34" charset="0"/>
              </a:rPr>
              <a:t>repeat  buyer vs new buyer</a:t>
            </a:r>
          </a:p>
          <a:p>
            <a:pPr marL="742950" lvl="1" indent="-285750" fontAlgn="base">
              <a:spcBef>
                <a:spcPts val="0"/>
              </a:spcBef>
              <a:spcAft>
                <a:spcPts val="1200"/>
              </a:spcAft>
            </a:pPr>
            <a:r>
              <a:rPr lang="en-US" altLang="ko-KR" sz="2000" dirty="0">
                <a:solidFill>
                  <a:schemeClr val="bg1"/>
                </a:solidFill>
                <a:latin typeface="Avenir Next LT Pro Light" panose="020B0304020202020204" pitchFamily="34" charset="0"/>
              </a:rPr>
              <a:t>power user curve?</a:t>
            </a:r>
          </a:p>
          <a:p>
            <a:pPr marL="342900" indent="-342900" fontAlgn="base">
              <a:spcBef>
                <a:spcPts val="0"/>
              </a:spcBef>
              <a:spcAft>
                <a:spcPts val="1200"/>
              </a:spcAft>
              <a:buFont typeface="+mj-lt"/>
              <a:buAutoNum type="arabicPeriod"/>
            </a:pPr>
            <a:r>
              <a:rPr lang="en-US" altLang="ko-KR" b="1" dirty="0">
                <a:solidFill>
                  <a:schemeClr val="bg1"/>
                </a:solidFill>
                <a:latin typeface="Avenir Next LT Pro Light" panose="020B0304020202020204" pitchFamily="34" charset="0"/>
              </a:rPr>
              <a:t>Analysis of  category </a:t>
            </a:r>
          </a:p>
          <a:p>
            <a:pPr marL="342900" indent="-342900" fontAlgn="base">
              <a:spcBef>
                <a:spcPts val="0"/>
              </a:spcBef>
              <a:spcAft>
                <a:spcPts val="1200"/>
              </a:spcAft>
              <a:buFont typeface="+mj-lt"/>
              <a:buAutoNum type="arabicPeriod"/>
            </a:pPr>
            <a:r>
              <a:rPr lang="en-US" altLang="ko-KR" b="1" dirty="0">
                <a:solidFill>
                  <a:schemeClr val="bg1"/>
                </a:solidFill>
                <a:latin typeface="Avenir Next LT Pro Light" panose="020B0304020202020204" pitchFamily="34" charset="0"/>
              </a:rPr>
              <a:t>Summary of Recommendation</a:t>
            </a:r>
          </a:p>
        </p:txBody>
      </p:sp>
      <p:sp>
        <p:nvSpPr>
          <p:cNvPr id="5" name="Title 2">
            <a:extLst>
              <a:ext uri="{FF2B5EF4-FFF2-40B4-BE49-F238E27FC236}">
                <a16:creationId xmlns:a16="http://schemas.microsoft.com/office/drawing/2014/main" id="{27CBBD8B-5A19-45E5-BB48-879826518AB8}"/>
              </a:ext>
            </a:extLst>
          </p:cNvPr>
          <p:cNvSpPr>
            <a:spLocks noGrp="1"/>
          </p:cNvSpPr>
          <p:nvPr>
            <p:ph type="title"/>
          </p:nvPr>
        </p:nvSpPr>
        <p:spPr>
          <a:xfrm>
            <a:off x="0" y="352960"/>
            <a:ext cx="3737114" cy="774837"/>
          </a:xfrm>
        </p:spPr>
        <p:txBody>
          <a:bodyPr/>
          <a:lstStyle/>
          <a:p>
            <a:pPr algn="l"/>
            <a:r>
              <a:rPr lang="en-US" altLang="ko-KR" sz="4800" dirty="0">
                <a:latin typeface="Avenir Next LT Pro Demi" panose="020B0604020202020204" pitchFamily="34" charset="0"/>
              </a:rPr>
              <a:t>Contents</a:t>
            </a:r>
            <a:endParaRPr lang="ko-KR" altLang="en-US" sz="4800" dirty="0">
              <a:latin typeface="Avenir Next LT Pro Demi" panose="020B0604020202020204" pitchFamily="34" charset="0"/>
            </a:endParaRPr>
          </a:p>
        </p:txBody>
      </p:sp>
      <p:sp>
        <p:nvSpPr>
          <p:cNvPr id="6" name="Rectangle 5">
            <a:extLst>
              <a:ext uri="{FF2B5EF4-FFF2-40B4-BE49-F238E27FC236}">
                <a16:creationId xmlns:a16="http://schemas.microsoft.com/office/drawing/2014/main" id="{FCC56416-544F-4CD9-B439-C93E4A19875F}"/>
              </a:ext>
            </a:extLst>
          </p:cNvPr>
          <p:cNvSpPr/>
          <p:nvPr/>
        </p:nvSpPr>
        <p:spPr>
          <a:xfrm>
            <a:off x="1" y="1074809"/>
            <a:ext cx="3737112"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7337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A03E3-0BCB-9F4B-94E4-32826A5EB12B}"/>
              </a:ext>
            </a:extLst>
          </p:cNvPr>
          <p:cNvSpPr>
            <a:spLocks noGrp="1"/>
          </p:cNvSpPr>
          <p:nvPr>
            <p:ph idx="13"/>
          </p:nvPr>
        </p:nvSpPr>
        <p:spPr>
          <a:xfrm>
            <a:off x="685372" y="1691746"/>
            <a:ext cx="10515600" cy="3474508"/>
          </a:xfrm>
        </p:spPr>
        <p:txBody>
          <a:bodyPr/>
          <a:lstStyle/>
          <a:p>
            <a:pPr rtl="0">
              <a:spcBef>
                <a:spcPts val="0"/>
              </a:spcBef>
              <a:spcAft>
                <a:spcPts val="1200"/>
              </a:spcAft>
            </a:pPr>
            <a:r>
              <a:rPr lang="en-US" sz="2000" dirty="0" err="1">
                <a:latin typeface="Avenir Next LT Pro Light" panose="020B0604020202020204" pitchFamily="34" charset="0"/>
              </a:rPr>
              <a:t>Avoicci</a:t>
            </a:r>
            <a:r>
              <a:rPr lang="en-US" sz="2000" dirty="0">
                <a:latin typeface="Avenir Next LT Pro Light" panose="020B0604020202020204" pitchFamily="34" charset="0"/>
              </a:rPr>
              <a:t> LLC. Is a Canadian e-Commerce Company that acquires customers from various channels. </a:t>
            </a:r>
            <a:r>
              <a:rPr lang="en-US" altLang="ko-KR" sz="2000" b="0" i="0" u="none" strike="noStrike" dirty="0" err="1">
                <a:solidFill>
                  <a:srgbClr val="595959"/>
                </a:solidFill>
                <a:effectLst/>
                <a:latin typeface="Avenir Next LT Pro Light" panose="020B0604020202020204" pitchFamily="34" charset="0"/>
              </a:rPr>
              <a:t>Avocci</a:t>
            </a:r>
            <a:r>
              <a:rPr lang="en-US" altLang="ko-KR" sz="2000" b="0" i="0" u="none" strike="noStrike" dirty="0">
                <a:solidFill>
                  <a:srgbClr val="595959"/>
                </a:solidFill>
                <a:effectLst/>
                <a:latin typeface="Avenir Next LT Pro Light" panose="020B0604020202020204" pitchFamily="34" charset="0"/>
              </a:rPr>
              <a:t> LLC needs solutions and suggests recommendations about the enhance best customer experience. Also, they need strategies to acquire customers and lead to the purchase.</a:t>
            </a:r>
            <a:endParaRPr lang="en-US" altLang="ko-KR" sz="2000" b="0" dirty="0">
              <a:effectLst/>
              <a:latin typeface="Avenir Next LT Pro Light" panose="020B0604020202020204" pitchFamily="34" charset="0"/>
            </a:endParaRPr>
          </a:p>
          <a:p>
            <a:br>
              <a:rPr lang="en-US" altLang="ko-KR" sz="2000" dirty="0">
                <a:latin typeface="Avenir Next LT Pro Light" panose="020B0604020202020204" pitchFamily="34" charset="0"/>
              </a:rPr>
            </a:br>
            <a:endParaRPr lang="en-US" sz="2000" dirty="0">
              <a:latin typeface="Avenir Next LT Pro Light" panose="020B0604020202020204" pitchFamily="34" charset="0"/>
            </a:endParaRPr>
          </a:p>
        </p:txBody>
      </p:sp>
      <p:sp>
        <p:nvSpPr>
          <p:cNvPr id="9" name="Title 8">
            <a:extLst>
              <a:ext uri="{FF2B5EF4-FFF2-40B4-BE49-F238E27FC236}">
                <a16:creationId xmlns:a16="http://schemas.microsoft.com/office/drawing/2014/main" id="{01349A66-BE07-C14D-99B8-BB68FA592C8F}"/>
              </a:ext>
            </a:extLst>
          </p:cNvPr>
          <p:cNvSpPr>
            <a:spLocks noGrp="1"/>
          </p:cNvSpPr>
          <p:nvPr>
            <p:ph type="title"/>
          </p:nvPr>
        </p:nvSpPr>
        <p:spPr>
          <a:xfrm>
            <a:off x="0" y="162918"/>
            <a:ext cx="4210064" cy="975070"/>
          </a:xfrm>
        </p:spPr>
        <p:txBody>
          <a:bodyPr/>
          <a:lstStyle/>
          <a:p>
            <a:r>
              <a:rPr lang="en-US" sz="4800" dirty="0">
                <a:latin typeface="Avenir Next LT Pro Demi" panose="020B0704020202020204" pitchFamily="34" charset="0"/>
              </a:rPr>
              <a:t>Introduction</a:t>
            </a:r>
          </a:p>
        </p:txBody>
      </p:sp>
      <p:sp>
        <p:nvSpPr>
          <p:cNvPr id="4" name="Rectangle 3">
            <a:extLst>
              <a:ext uri="{FF2B5EF4-FFF2-40B4-BE49-F238E27FC236}">
                <a16:creationId xmlns:a16="http://schemas.microsoft.com/office/drawing/2014/main" id="{5A4CC624-1864-4D92-BE85-EC9B24A024CA}"/>
              </a:ext>
            </a:extLst>
          </p:cNvPr>
          <p:cNvSpPr/>
          <p:nvPr/>
        </p:nvSpPr>
        <p:spPr>
          <a:xfrm>
            <a:off x="1" y="950984"/>
            <a:ext cx="3737112"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059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0" y="229135"/>
            <a:ext cx="8567973" cy="774837"/>
          </a:xfrm>
        </p:spPr>
        <p:txBody>
          <a:bodyPr/>
          <a:lstStyle/>
          <a:p>
            <a:pPr algn="l"/>
            <a:r>
              <a:rPr lang="en-US" altLang="ko-KR" sz="4800" dirty="0">
                <a:latin typeface="Avenir Next LT Pro Demi" panose="020B0604020202020204" pitchFamily="34" charset="0"/>
              </a:rPr>
              <a:t>Analysis About the Channel</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50984"/>
            <a:ext cx="8203962"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a:extLst>
              <a:ext uri="{FF2B5EF4-FFF2-40B4-BE49-F238E27FC236}">
                <a16:creationId xmlns:a16="http://schemas.microsoft.com/office/drawing/2014/main" id="{E90C3401-CA32-474F-AC63-4289CA7F6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9" y="1118475"/>
            <a:ext cx="7794164" cy="4467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5E80AC58-7051-455A-9748-634DEAE4471B}"/>
              </a:ext>
            </a:extLst>
          </p:cNvPr>
          <p:cNvSpPr>
            <a:spLocks noGrp="1"/>
          </p:cNvSpPr>
          <p:nvPr>
            <p:ph type="body" idx="13"/>
          </p:nvPr>
        </p:nvSpPr>
        <p:spPr>
          <a:xfrm>
            <a:off x="8022216" y="2005587"/>
            <a:ext cx="4169784" cy="2692999"/>
          </a:xfrm>
        </p:spPr>
        <p:txBody>
          <a:bodyPr/>
          <a:lstStyle/>
          <a:p>
            <a:pPr algn="l" rtl="0" fontAlgn="base">
              <a:spcBef>
                <a:spcPts val="0"/>
              </a:spcBef>
              <a:spcAft>
                <a:spcPts val="1200"/>
              </a:spcAft>
            </a:pPr>
            <a:r>
              <a:rPr lang="en-US" altLang="ko-KR" b="1" i="0" u="none" strike="noStrike" dirty="0" err="1">
                <a:solidFill>
                  <a:srgbClr val="595959"/>
                </a:solidFill>
                <a:effectLst/>
                <a:latin typeface="Avenir Next LT Pro Light" panose="020B0304020202020204" pitchFamily="34" charset="0"/>
              </a:rPr>
              <a:t>Overivew</a:t>
            </a:r>
            <a:r>
              <a:rPr lang="en-US" altLang="ko-KR" b="1" i="0" u="none" strike="noStrike" dirty="0">
                <a:solidFill>
                  <a:srgbClr val="595959"/>
                </a:solidFill>
                <a:effectLst/>
                <a:latin typeface="Avenir Next LT Pro Light" panose="020B0304020202020204" pitchFamily="34" charset="0"/>
              </a:rPr>
              <a:t> of Acquisition Channel and device by ID number</a:t>
            </a:r>
          </a:p>
          <a:p>
            <a:pPr algn="l" rtl="0" fontAlgn="base">
              <a:spcBef>
                <a:spcPts val="0"/>
              </a:spcBef>
              <a:spcAft>
                <a:spcPts val="1200"/>
              </a:spcAft>
            </a:pPr>
            <a:endParaRPr lang="en-US" altLang="ko-KR" b="1" dirty="0">
              <a:latin typeface="Avenir Next LT Pro Light" panose="020B0304020202020204" pitchFamily="34" charset="0"/>
            </a:endParaRPr>
          </a:p>
          <a:p>
            <a:pPr algn="l" rtl="0" fontAlgn="base">
              <a:spcBef>
                <a:spcPts val="0"/>
              </a:spcBef>
              <a:spcAft>
                <a:spcPts val="1200"/>
              </a:spcAft>
            </a:pPr>
            <a:r>
              <a:rPr lang="en-US" altLang="ko-KR" b="1" i="0" u="none" strike="noStrike" dirty="0">
                <a:solidFill>
                  <a:srgbClr val="595959"/>
                </a:solidFill>
                <a:effectLst/>
                <a:latin typeface="Avenir Next LT Pro Light" panose="020B0304020202020204" pitchFamily="34" charset="0"/>
              </a:rPr>
              <a:t>Most users are acquired by the desktop device</a:t>
            </a:r>
          </a:p>
          <a:p>
            <a:pPr algn="l" rtl="0" fontAlgn="base">
              <a:spcBef>
                <a:spcPts val="0"/>
              </a:spcBef>
              <a:spcAft>
                <a:spcPts val="1200"/>
              </a:spcAft>
            </a:pPr>
            <a:r>
              <a:rPr lang="en-US" altLang="ko-KR" b="1" dirty="0">
                <a:latin typeface="Avenir Next LT Pro Light" panose="020B0304020202020204" pitchFamily="34" charset="0"/>
              </a:rPr>
              <a:t>The search-paid engine is the most powerful acquisition channel</a:t>
            </a:r>
          </a:p>
        </p:txBody>
      </p:sp>
    </p:spTree>
    <p:extLst>
      <p:ext uri="{BB962C8B-B14F-4D97-AF65-F5344CB8AC3E}">
        <p14:creationId xmlns:p14="http://schemas.microsoft.com/office/powerpoint/2010/main" val="169720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Device Analysis</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452119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a:extLst>
              <a:ext uri="{FF2B5EF4-FFF2-40B4-BE49-F238E27FC236}">
                <a16:creationId xmlns:a16="http://schemas.microsoft.com/office/drawing/2014/main" id="{E19922D6-312F-4AC1-9B4C-64F57F20F6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3" t="2254" r="-1" b="3121"/>
          <a:stretch/>
        </p:blipFill>
        <p:spPr bwMode="auto">
          <a:xfrm>
            <a:off x="7715249" y="1086435"/>
            <a:ext cx="4476749" cy="427971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80B6F5B0-4826-4928-A796-EA0E0A19F2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 y="1073902"/>
            <a:ext cx="7610473" cy="42962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CAD3859-52D9-4F76-B345-D866DECF0E02}"/>
              </a:ext>
            </a:extLst>
          </p:cNvPr>
          <p:cNvSpPr/>
          <p:nvPr/>
        </p:nvSpPr>
        <p:spPr>
          <a:xfrm>
            <a:off x="0" y="5657850"/>
            <a:ext cx="12192000" cy="12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186085" y="5404008"/>
            <a:ext cx="9819829" cy="1082215"/>
          </a:xfrm>
        </p:spPr>
        <p:txBody>
          <a:bodyPr/>
          <a:lstStyle/>
          <a:p>
            <a:pPr rtl="0">
              <a:spcBef>
                <a:spcPts val="0"/>
              </a:spcBef>
              <a:spcAft>
                <a:spcPts val="0"/>
              </a:spcAft>
            </a:pPr>
            <a:r>
              <a:rPr lang="en-US" altLang="ko-KR" b="0" i="0" u="none" strike="noStrike" dirty="0">
                <a:solidFill>
                  <a:schemeClr val="tx1"/>
                </a:solidFill>
                <a:effectLst/>
                <a:latin typeface="Avenir Next LT Pro Light" panose="020B0304020202020204" pitchFamily="34" charset="0"/>
              </a:rPr>
              <a:t>The most powerful acquisition/revenue-generating channel is the Desktop.</a:t>
            </a:r>
            <a:endParaRPr lang="en-US" altLang="ko-KR" b="0" dirty="0">
              <a:solidFill>
                <a:schemeClr val="tx1"/>
              </a:solidFill>
              <a:effectLst/>
              <a:latin typeface="Avenir Next LT Pro Light" panose="020B0304020202020204" pitchFamily="34" charset="0"/>
            </a:endParaRPr>
          </a:p>
          <a:p>
            <a:pPr rtl="0">
              <a:spcBef>
                <a:spcPts val="0"/>
              </a:spcBef>
              <a:spcAft>
                <a:spcPts val="0"/>
              </a:spcAft>
            </a:pPr>
            <a:r>
              <a:rPr lang="en-US" altLang="ko-KR" b="0" i="0" u="none" strike="noStrike" dirty="0">
                <a:solidFill>
                  <a:schemeClr val="tx1"/>
                </a:solidFill>
                <a:effectLst/>
                <a:latin typeface="Avenir Next LT Pro Light" panose="020B0304020202020204" pitchFamily="34" charset="0"/>
              </a:rPr>
              <a:t>However, when checking up the % of viewed customers who add something to the basket, there is no big difference. </a:t>
            </a:r>
            <a:endParaRPr lang="en-US" altLang="ko-KR" b="0" dirty="0">
              <a:solidFill>
                <a:schemeClr val="tx1"/>
              </a:solidFill>
              <a:effectLst/>
              <a:latin typeface="Avenir Next LT Pro Light" panose="020B0304020202020204" pitchFamily="34" charset="0"/>
            </a:endParaRPr>
          </a:p>
          <a:p>
            <a:pPr rtl="0">
              <a:spcBef>
                <a:spcPts val="0"/>
              </a:spcBef>
              <a:spcAft>
                <a:spcPts val="0"/>
              </a:spcAft>
            </a:pPr>
            <a:r>
              <a:rPr lang="en-US" altLang="ko-KR" b="0" i="0" u="none" strike="noStrike" dirty="0">
                <a:solidFill>
                  <a:schemeClr val="tx1"/>
                </a:solidFill>
                <a:effectLst/>
                <a:latin typeface="Avenir Next LT Pro Light" panose="020B0304020202020204" pitchFamily="34" charset="0"/>
              </a:rPr>
              <a:t>Purchase conversion rate is smaller than Phone and Tablet.</a:t>
            </a:r>
            <a:endParaRPr lang="en-US" altLang="ko-KR" b="0" dirty="0">
              <a:solidFill>
                <a:schemeClr val="tx1"/>
              </a:solidFill>
              <a:effectLst/>
              <a:latin typeface="Avenir Next LT Pro Light" panose="020B0304020202020204" pitchFamily="34" charset="0"/>
            </a:endParaRPr>
          </a:p>
        </p:txBody>
      </p:sp>
    </p:spTree>
    <p:extLst>
      <p:ext uri="{BB962C8B-B14F-4D97-AF65-F5344CB8AC3E}">
        <p14:creationId xmlns:p14="http://schemas.microsoft.com/office/powerpoint/2010/main" val="156170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Recommendation</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520064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75070" y="1068639"/>
            <a:ext cx="11569255" cy="3600517"/>
          </a:xfrm>
        </p:spPr>
        <p:txBody>
          <a:bodyPr/>
          <a:lstStyle/>
          <a:p>
            <a:pPr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The most powerful acquisition/revenue-generating channel is Desktop</a:t>
            </a:r>
            <a:endParaRPr lang="en-US" altLang="ko-KR" sz="1950" b="0" dirty="0">
              <a:effectLst/>
              <a:latin typeface="Avenir Next LT Pro Light" panose="020B0304020202020204" pitchFamily="34" charset="0"/>
            </a:endParaRPr>
          </a:p>
          <a:p>
            <a:pPr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The purchase conversion rate of desktops is smaller than phones and tablets.</a:t>
            </a:r>
            <a:endParaRPr lang="en-US" altLang="ko-KR" sz="1950" b="0" dirty="0">
              <a:effectLst/>
              <a:latin typeface="Avenir Next LT Pro Light" panose="020B0304020202020204" pitchFamily="34" charset="0"/>
            </a:endParaRPr>
          </a:p>
          <a:p>
            <a:pPr algn="l" rtl="0">
              <a:spcBef>
                <a:spcPts val="0"/>
              </a:spcBef>
              <a:spcAft>
                <a:spcPts val="0"/>
              </a:spcAft>
            </a:pPr>
            <a:br>
              <a:rPr lang="en-US" altLang="ko-KR" sz="1950" b="0" dirty="0">
                <a:effectLst/>
                <a:latin typeface="Avenir Next LT Pro Light" panose="020B0304020202020204" pitchFamily="34" charset="0"/>
              </a:rPr>
            </a:br>
            <a:r>
              <a:rPr lang="en-US" altLang="ko-KR" sz="1950" b="0" i="0" u="none" strike="noStrike" dirty="0">
                <a:solidFill>
                  <a:srgbClr val="000000"/>
                </a:solidFill>
                <a:effectLst/>
                <a:latin typeface="Avenir Next LT Pro Light" panose="020B0304020202020204" pitchFamily="34" charset="0"/>
              </a:rPr>
              <a:t>To accelerate the purchase,</a:t>
            </a:r>
            <a:endParaRPr lang="en-US" altLang="ko-KR" sz="1950" b="0" dirty="0">
              <a:effectLst/>
              <a:latin typeface="Avenir Next LT Pro Light" panose="020B0304020202020204" pitchFamily="34" charset="0"/>
            </a:endParaRPr>
          </a:p>
          <a:p>
            <a:pPr algn="l" rtl="0" fontAlgn="base">
              <a:spcBef>
                <a:spcPts val="0"/>
              </a:spcBef>
              <a:spcAft>
                <a:spcPts val="0"/>
              </a:spcAft>
              <a:buFont typeface="+mj-lt"/>
              <a:buAutoNum type="arabicPeriod"/>
            </a:pPr>
            <a:r>
              <a:rPr lang="en-US" altLang="ko-KR" sz="1950" b="0" i="0" u="none" strike="noStrike" dirty="0">
                <a:solidFill>
                  <a:srgbClr val="000000"/>
                </a:solidFill>
                <a:effectLst/>
                <a:latin typeface="Avenir Next LT Pro Light" panose="020B0304020202020204" pitchFamily="34" charset="0"/>
              </a:rPr>
              <a:t> Desktop</a:t>
            </a:r>
          </a:p>
          <a:p>
            <a:pPr marL="457200"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It is important to lead customers to make an actual buy when they are looking(view) for the products.</a:t>
            </a:r>
            <a:endParaRPr lang="en-US" altLang="ko-KR" sz="1950" b="0" dirty="0">
              <a:effectLst/>
              <a:latin typeface="Avenir Next LT Pro Light" panose="020B0304020202020204" pitchFamily="34" charset="0"/>
            </a:endParaRPr>
          </a:p>
          <a:p>
            <a:pPr marL="457200"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Add shortcut click sections such as the “buy now” button, pop-up messages for the buying options.</a:t>
            </a:r>
          </a:p>
          <a:p>
            <a:pPr marL="457200" algn="l" rtl="0">
              <a:spcBef>
                <a:spcPts val="0"/>
              </a:spcBef>
              <a:spcAft>
                <a:spcPts val="0"/>
              </a:spcAft>
            </a:pPr>
            <a:endParaRPr lang="en-US" altLang="ko-KR" sz="1950" b="0" i="0" u="none" strike="noStrike" dirty="0">
              <a:solidFill>
                <a:srgbClr val="202124"/>
              </a:solidFill>
              <a:effectLst/>
              <a:latin typeface="Avenir Next LT Pro Light" panose="020B0304020202020204" pitchFamily="34" charset="0"/>
            </a:endParaRPr>
          </a:p>
          <a:p>
            <a:pPr marL="457200" algn="l" rtl="0">
              <a:spcBef>
                <a:spcPts val="0"/>
              </a:spcBef>
              <a:spcAft>
                <a:spcPts val="0"/>
              </a:spcAft>
            </a:pPr>
            <a:r>
              <a:rPr lang="en-US" altLang="ko-KR" sz="1950" b="0" i="0" u="none" strike="noStrike" dirty="0">
                <a:solidFill>
                  <a:srgbClr val="202124"/>
                </a:solidFill>
                <a:effectLst/>
                <a:latin typeface="Avenir Next LT Pro Light" panose="020B0304020202020204" pitchFamily="34" charset="0"/>
              </a:rPr>
              <a:t>Provide discount coupons and U</a:t>
            </a:r>
            <a:r>
              <a:rPr lang="en-US" altLang="ko-KR" sz="1950" dirty="0">
                <a:solidFill>
                  <a:srgbClr val="202124"/>
                </a:solidFill>
                <a:latin typeface="Avenir Next LT Pro Light" panose="020B0304020202020204" pitchFamily="34" charset="0"/>
              </a:rPr>
              <a:t>se Technique of FOMO (Fear of missing out) </a:t>
            </a:r>
          </a:p>
          <a:p>
            <a:pPr marL="457200" algn="l" rtl="0">
              <a:spcBef>
                <a:spcPts val="0"/>
              </a:spcBef>
              <a:spcAft>
                <a:spcPts val="0"/>
              </a:spcAft>
            </a:pPr>
            <a:endParaRPr lang="en-US" altLang="ko-KR" sz="1950" b="0" dirty="0">
              <a:effectLst/>
              <a:latin typeface="Avenir Next LT Pro Light" panose="020B0304020202020204" pitchFamily="34" charset="0"/>
            </a:endParaRPr>
          </a:p>
          <a:p>
            <a:pPr algn="l" rtl="0" fontAlgn="base">
              <a:spcBef>
                <a:spcPts val="0"/>
              </a:spcBef>
              <a:spcAft>
                <a:spcPts val="0"/>
              </a:spcAft>
              <a:buFont typeface="+mj-lt"/>
              <a:buAutoNum type="arabicPeriod" startAt="2"/>
            </a:pPr>
            <a:r>
              <a:rPr lang="en-US" altLang="ko-KR" sz="1950" i="0" u="none" strike="noStrike" dirty="0">
                <a:solidFill>
                  <a:srgbClr val="000000"/>
                </a:solidFill>
                <a:latin typeface="Avenir Next LT Pro Light" panose="020B0304020202020204" pitchFamily="34" charset="0"/>
              </a:rPr>
              <a:t> </a:t>
            </a:r>
            <a:r>
              <a:rPr lang="en-US" altLang="ko-KR" sz="1950" b="0" i="0" u="none" strike="noStrike" dirty="0">
                <a:solidFill>
                  <a:srgbClr val="000000"/>
                </a:solidFill>
                <a:effectLst/>
                <a:latin typeface="Avenir Next LT Pro Light" panose="020B0304020202020204" pitchFamily="34" charset="0"/>
              </a:rPr>
              <a:t>Tablet, Phone(Mobile Devices)</a:t>
            </a:r>
          </a:p>
          <a:p>
            <a:pPr marL="457200"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The view is much less than desktop but the purchase conversion rate is higher than desktop.</a:t>
            </a:r>
            <a:endParaRPr lang="en-US" altLang="ko-KR" sz="1950" b="0" dirty="0">
              <a:effectLst/>
              <a:latin typeface="Avenir Next LT Pro Light" panose="020B0304020202020204" pitchFamily="34" charset="0"/>
            </a:endParaRPr>
          </a:p>
          <a:p>
            <a:pPr marL="457200" algn="l" rtl="0">
              <a:spcBef>
                <a:spcPts val="0"/>
              </a:spcBef>
              <a:spcAft>
                <a:spcPts val="0"/>
              </a:spcAft>
            </a:pPr>
            <a:r>
              <a:rPr lang="en-US" altLang="ko-KR" sz="1950" b="0" i="0" u="none" strike="noStrike" dirty="0">
                <a:solidFill>
                  <a:srgbClr val="000000"/>
                </a:solidFill>
                <a:effectLst/>
                <a:latin typeface="Avenir Next LT Pro Light" panose="020B0304020202020204" pitchFamily="34" charset="0"/>
              </a:rPr>
              <a:t>More need to focusing on the acquired of customers. It will be a good idea to start mobile-only promotions- such as sales, free delivery.  Also, make or optimize the mobile apps to acquire more users on mobile devices. </a:t>
            </a:r>
            <a:endParaRPr lang="en-US" altLang="ko-KR" sz="1950" b="0" dirty="0">
              <a:effectLst/>
              <a:latin typeface="Avenir Next LT Pro Light" panose="020B0304020202020204" pitchFamily="34" charset="0"/>
            </a:endParaRPr>
          </a:p>
        </p:txBody>
      </p:sp>
    </p:spTree>
    <p:extLst>
      <p:ext uri="{BB962C8B-B14F-4D97-AF65-F5344CB8AC3E}">
        <p14:creationId xmlns:p14="http://schemas.microsoft.com/office/powerpoint/2010/main" val="75719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Customer Journey by Channel</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870584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098" name="Picture 2">
            <a:extLst>
              <a:ext uri="{FF2B5EF4-FFF2-40B4-BE49-F238E27FC236}">
                <a16:creationId xmlns:a16="http://schemas.microsoft.com/office/drawing/2014/main" id="{281E98B7-05EA-4B80-BFE4-51A5793AA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65164"/>
            <a:ext cx="7394575" cy="408454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21331FAE-7834-40B5-9DF1-6883199A5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700" y="958603"/>
            <a:ext cx="4128562" cy="40919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EBC68C2-7FB4-4D1E-B739-0DB52FD74131}"/>
              </a:ext>
            </a:extLst>
          </p:cNvPr>
          <p:cNvSpPr/>
          <p:nvPr/>
        </p:nvSpPr>
        <p:spPr>
          <a:xfrm>
            <a:off x="0" y="5657850"/>
            <a:ext cx="12192000" cy="12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 y="5116330"/>
            <a:ext cx="12191999" cy="1657571"/>
          </a:xfrm>
        </p:spPr>
        <p:txBody>
          <a:bodyPr/>
          <a:lstStyle/>
          <a:p>
            <a:pPr algn="l" rtl="0">
              <a:spcBef>
                <a:spcPts val="0"/>
              </a:spcBef>
              <a:spcAft>
                <a:spcPts val="0"/>
              </a:spcAft>
            </a:pPr>
            <a:r>
              <a:rPr lang="en-US" altLang="ko-KR" b="0" i="0" u="none" strike="noStrike" dirty="0">
                <a:solidFill>
                  <a:schemeClr val="tx1"/>
                </a:solidFill>
                <a:effectLst/>
                <a:latin typeface="Avenir Next LT Pro Light" panose="020B0304020202020204" pitchFamily="34" charset="0"/>
              </a:rPr>
              <a:t>Search Organic #1 SKUs View</a:t>
            </a:r>
          </a:p>
          <a:p>
            <a:pPr algn="l" rtl="0">
              <a:spcBef>
                <a:spcPts val="0"/>
              </a:spcBef>
              <a:spcAft>
                <a:spcPts val="0"/>
              </a:spcAft>
            </a:pPr>
            <a:r>
              <a:rPr lang="en-US" altLang="ko-KR" dirty="0">
                <a:solidFill>
                  <a:schemeClr val="tx1"/>
                </a:solidFill>
                <a:latin typeface="Avenir Next LT Pro Light" panose="020B0304020202020204" pitchFamily="34" charset="0"/>
              </a:rPr>
              <a:t>Search Paid #1 Revenue Generated</a:t>
            </a:r>
          </a:p>
          <a:p>
            <a:pPr algn="l" rtl="0">
              <a:spcBef>
                <a:spcPts val="0"/>
              </a:spcBef>
              <a:spcAft>
                <a:spcPts val="0"/>
              </a:spcAft>
            </a:pPr>
            <a:r>
              <a:rPr lang="en-US" altLang="ko-KR" dirty="0">
                <a:solidFill>
                  <a:schemeClr val="tx1"/>
                </a:solidFill>
                <a:latin typeface="Avenir Next LT Pro Light" panose="020B0304020202020204" pitchFamily="34" charset="0"/>
              </a:rPr>
              <a:t>Purchase Conversion rate of Search-Organic is 10%</a:t>
            </a:r>
          </a:p>
          <a:p>
            <a:pPr algn="l" rtl="0">
              <a:spcBef>
                <a:spcPts val="0"/>
              </a:spcBef>
              <a:spcAft>
                <a:spcPts val="0"/>
              </a:spcAft>
            </a:pPr>
            <a:r>
              <a:rPr lang="en-US" altLang="ko-KR" b="0" dirty="0">
                <a:solidFill>
                  <a:schemeClr val="tx1"/>
                </a:solidFill>
                <a:effectLst/>
                <a:latin typeface="Avenir Next LT Pro Light" panose="020B0304020202020204" pitchFamily="34" charset="0"/>
              </a:rPr>
              <a:t>Comparison Shopping has similarity of something to basket rate, but for the purchase conversion rate is overwhelm other channels</a:t>
            </a:r>
          </a:p>
        </p:txBody>
      </p:sp>
    </p:spTree>
    <p:extLst>
      <p:ext uri="{BB962C8B-B14F-4D97-AF65-F5344CB8AC3E}">
        <p14:creationId xmlns:p14="http://schemas.microsoft.com/office/powerpoint/2010/main" val="243281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Recommendation</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520064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5">
            <a:extLst>
              <a:ext uri="{FF2B5EF4-FFF2-40B4-BE49-F238E27FC236}">
                <a16:creationId xmlns:a16="http://schemas.microsoft.com/office/drawing/2014/main" id="{211C98D9-507D-43F8-B114-9B3C036BF270}"/>
              </a:ext>
            </a:extLst>
          </p:cNvPr>
          <p:cNvSpPr>
            <a:spLocks noGrp="1"/>
          </p:cNvSpPr>
          <p:nvPr>
            <p:ph type="body" idx="13"/>
          </p:nvPr>
        </p:nvSpPr>
        <p:spPr>
          <a:xfrm>
            <a:off x="175070" y="1068639"/>
            <a:ext cx="11569255" cy="4436811"/>
          </a:xfrm>
        </p:spPr>
        <p:txBody>
          <a:bodyPr/>
          <a:lstStyle/>
          <a:p>
            <a:pPr rtl="0">
              <a:spcBef>
                <a:spcPts val="0"/>
              </a:spcBef>
              <a:spcAft>
                <a:spcPts val="0"/>
              </a:spcAft>
            </a:pPr>
            <a:br>
              <a:rPr lang="en-US" altLang="ko-KR" b="0" dirty="0">
                <a:effectLst/>
                <a:latin typeface="Avenir Next LT Pro Light" panose="020B0304020202020204" pitchFamily="34" charset="0"/>
              </a:rPr>
            </a:br>
            <a:r>
              <a:rPr lang="en-US" altLang="ko-KR" b="0" i="0" u="none" strike="noStrike" dirty="0">
                <a:solidFill>
                  <a:srgbClr val="595959"/>
                </a:solidFill>
                <a:effectLst/>
                <a:latin typeface="Avenir Next LT Pro Light" panose="020B0304020202020204" pitchFamily="34" charset="0"/>
              </a:rPr>
              <a:t>Search- paid is Top2  SKUs view but, making most revenue generate and buyer count. So our If the SKUs view is increased, there will be more purchases and make more revenues. although, we have to check the CAC and LTV amount, if the budget is allowed, it will be great to increase the amount of Search-paid channels.</a:t>
            </a:r>
            <a:endParaRPr lang="en-US" altLang="ko-KR" b="0" dirty="0">
              <a:effectLst/>
              <a:latin typeface="Avenir Next LT Pro Light" panose="020B0304020202020204" pitchFamily="34" charset="0"/>
            </a:endParaRPr>
          </a:p>
          <a:p>
            <a:pPr rtl="0">
              <a:spcBef>
                <a:spcPts val="1200"/>
              </a:spcBef>
              <a:spcAft>
                <a:spcPts val="0"/>
              </a:spcAft>
            </a:pPr>
            <a:r>
              <a:rPr lang="en-US" altLang="ko-KR" b="0" i="0" u="none" strike="noStrike" dirty="0">
                <a:solidFill>
                  <a:srgbClr val="595959"/>
                </a:solidFill>
                <a:effectLst/>
                <a:latin typeface="Avenir Next LT Pro Light" panose="020B0304020202020204" pitchFamily="34" charset="0"/>
              </a:rPr>
              <a:t>Search organic - Most people look over the product by search organic not really conversion to the purchase rate. To promote this channel, when people looking for something, make shortcuts payment options, time deal coupons ( expired in 10min) to increase the conversion rate.</a:t>
            </a:r>
            <a:endParaRPr lang="en-US" altLang="ko-KR" b="0" dirty="0">
              <a:effectLst/>
              <a:latin typeface="Avenir Next LT Pro Light" panose="020B0304020202020204" pitchFamily="34" charset="0"/>
            </a:endParaRPr>
          </a:p>
          <a:p>
            <a:pPr rtl="0">
              <a:spcBef>
                <a:spcPts val="1200"/>
              </a:spcBef>
              <a:spcAft>
                <a:spcPts val="0"/>
              </a:spcAft>
            </a:pPr>
            <a:r>
              <a:rPr lang="en-US" altLang="ko-KR" b="0" i="0" u="none" strike="noStrike" dirty="0">
                <a:solidFill>
                  <a:srgbClr val="595959"/>
                </a:solidFill>
                <a:effectLst/>
                <a:latin typeface="Avenir Next LT Pro Light" panose="020B0304020202020204" pitchFamily="34" charset="0"/>
              </a:rPr>
              <a:t>Comparison shopping - buyer is #3 and also SKUs view is not many compare to search organic and search paid, however, the paid conversion rate is #1. We guess this is because of the character of comparison shopping, customers select our website after making certain decisions compare to another shopping mall. To promote this channel it is a good idea to make a special discount for the compassion sale, also making pop-ups to make reducing the comparing time and products.</a:t>
            </a:r>
            <a:endParaRPr lang="en-US" altLang="ko-KR" b="0" dirty="0">
              <a:effectLst/>
              <a:latin typeface="Avenir Next LT Pro Light" panose="020B0304020202020204" pitchFamily="34" charset="0"/>
            </a:endParaRPr>
          </a:p>
        </p:txBody>
      </p:sp>
    </p:spTree>
    <p:extLst>
      <p:ext uri="{BB962C8B-B14F-4D97-AF65-F5344CB8AC3E}">
        <p14:creationId xmlns:p14="http://schemas.microsoft.com/office/powerpoint/2010/main" val="269825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650218-BC08-4AD7-BCC5-FE34DF3F3584}"/>
              </a:ext>
            </a:extLst>
          </p:cNvPr>
          <p:cNvSpPr>
            <a:spLocks noGrp="1"/>
          </p:cNvSpPr>
          <p:nvPr>
            <p:ph type="title"/>
          </p:nvPr>
        </p:nvSpPr>
        <p:spPr>
          <a:xfrm>
            <a:off x="1" y="149887"/>
            <a:ext cx="8885582" cy="774837"/>
          </a:xfrm>
        </p:spPr>
        <p:txBody>
          <a:bodyPr/>
          <a:lstStyle/>
          <a:p>
            <a:pPr algn="l"/>
            <a:r>
              <a:rPr lang="en-US" altLang="ko-KR" sz="4800" dirty="0">
                <a:latin typeface="Avenir Next LT Pro Demi" panose="020B0604020202020204" pitchFamily="34" charset="0"/>
              </a:rPr>
              <a:t>Analysis by Category</a:t>
            </a:r>
            <a:endParaRPr lang="ko-KR" altLang="en-US" sz="4800" dirty="0">
              <a:latin typeface="Avenir Next LT Pro Demi" panose="020B0604020202020204" pitchFamily="34" charset="0"/>
            </a:endParaRPr>
          </a:p>
        </p:txBody>
      </p:sp>
      <p:sp>
        <p:nvSpPr>
          <p:cNvPr id="4" name="Rectangle 3">
            <a:extLst>
              <a:ext uri="{FF2B5EF4-FFF2-40B4-BE49-F238E27FC236}">
                <a16:creationId xmlns:a16="http://schemas.microsoft.com/office/drawing/2014/main" id="{80236B7D-4F0B-4448-9F8E-E7039DC4FBD1}"/>
              </a:ext>
            </a:extLst>
          </p:cNvPr>
          <p:cNvSpPr/>
          <p:nvPr/>
        </p:nvSpPr>
        <p:spPr>
          <a:xfrm>
            <a:off x="1" y="912884"/>
            <a:ext cx="6095999" cy="45719"/>
          </a:xfrm>
          <a:prstGeom prst="rect">
            <a:avLst/>
          </a:prstGeom>
          <a:solidFill>
            <a:srgbClr val="C4A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a:extLst>
              <a:ext uri="{FF2B5EF4-FFF2-40B4-BE49-F238E27FC236}">
                <a16:creationId xmlns:a16="http://schemas.microsoft.com/office/drawing/2014/main" id="{EEBC68C2-7FB4-4D1E-B739-0DB52FD74131}"/>
              </a:ext>
            </a:extLst>
          </p:cNvPr>
          <p:cNvSpPr/>
          <p:nvPr/>
        </p:nvSpPr>
        <p:spPr>
          <a:xfrm>
            <a:off x="0" y="5657850"/>
            <a:ext cx="12192000" cy="1200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170" name="Picture 2">
            <a:extLst>
              <a:ext uri="{FF2B5EF4-FFF2-40B4-BE49-F238E27FC236}">
                <a16:creationId xmlns:a16="http://schemas.microsoft.com/office/drawing/2014/main" id="{0FDF3AD7-FCEC-4C12-B96E-C5F78FA4F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8603"/>
            <a:ext cx="6505575" cy="339350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a:extLst>
              <a:ext uri="{FF2B5EF4-FFF2-40B4-BE49-F238E27FC236}">
                <a16:creationId xmlns:a16="http://schemas.microsoft.com/office/drawing/2014/main" id="{42567CF6-E320-4765-B579-7350FFB5B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575" y="922215"/>
            <a:ext cx="5683983" cy="339350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672AC84-0A8A-4487-9656-517B17522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136571"/>
            <a:ext cx="5734503" cy="272142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5">
            <a:extLst>
              <a:ext uri="{FF2B5EF4-FFF2-40B4-BE49-F238E27FC236}">
                <a16:creationId xmlns:a16="http://schemas.microsoft.com/office/drawing/2014/main" id="{D88EAD31-A9D0-472C-99A3-9292DD7D97B0}"/>
              </a:ext>
            </a:extLst>
          </p:cNvPr>
          <p:cNvSpPr>
            <a:spLocks noGrp="1"/>
          </p:cNvSpPr>
          <p:nvPr>
            <p:ph type="body" idx="13"/>
          </p:nvPr>
        </p:nvSpPr>
        <p:spPr>
          <a:xfrm>
            <a:off x="6162675" y="4397829"/>
            <a:ext cx="6029323" cy="2376072"/>
          </a:xfrm>
        </p:spPr>
        <p:txBody>
          <a:bodyPr/>
          <a:lstStyle/>
          <a:p>
            <a:pPr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SKU view- AR, BED sheets are popular items. </a:t>
            </a:r>
            <a:endParaRPr lang="en-US" altLang="ko-KR" b="0" dirty="0">
              <a:effectLst/>
              <a:latin typeface="Avenir Next LT Pro Light" panose="020B0304020202020204" pitchFamily="34" charset="0"/>
            </a:endParaRPr>
          </a:p>
          <a:p>
            <a:pPr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AR, WA the purchase amount increases every year. </a:t>
            </a:r>
            <a:endParaRPr lang="en-US" altLang="ko-KR" b="0" dirty="0">
              <a:effectLst/>
              <a:latin typeface="Avenir Next LT Pro Light" panose="020B0304020202020204" pitchFamily="34" charset="0"/>
            </a:endParaRPr>
          </a:p>
          <a:p>
            <a:pPr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For all categories, the SKUs view decreases in the 2018 year.  </a:t>
            </a:r>
            <a:endParaRPr lang="en-US" altLang="ko-KR" b="0" dirty="0">
              <a:effectLst/>
              <a:latin typeface="Avenir Next LT Pro Light" panose="020B0304020202020204" pitchFamily="34" charset="0"/>
            </a:endParaRPr>
          </a:p>
          <a:p>
            <a:pPr rtl="0">
              <a:spcBef>
                <a:spcPts val="0"/>
              </a:spcBef>
              <a:spcAft>
                <a:spcPts val="0"/>
              </a:spcAft>
            </a:pPr>
            <a:r>
              <a:rPr lang="en-US" altLang="ko-KR" b="0" i="0" u="none" strike="noStrike" dirty="0">
                <a:solidFill>
                  <a:srgbClr val="000000"/>
                </a:solidFill>
                <a:effectLst/>
                <a:latin typeface="Avenir Next LT Pro Light" panose="020B0304020202020204" pitchFamily="34" charset="0"/>
              </a:rPr>
              <a:t>When checking up the active users, it is possible to assume that this is because of active user rates. </a:t>
            </a:r>
            <a:endParaRPr lang="en-US" altLang="ko-KR" b="0" dirty="0">
              <a:effectLst/>
              <a:latin typeface="Avenir Next LT Pro Light" panose="020B0304020202020204" pitchFamily="34" charset="0"/>
            </a:endParaRPr>
          </a:p>
        </p:txBody>
      </p:sp>
    </p:spTree>
    <p:extLst>
      <p:ext uri="{BB962C8B-B14F-4D97-AF65-F5344CB8AC3E}">
        <p14:creationId xmlns:p14="http://schemas.microsoft.com/office/powerpoint/2010/main" val="158764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1685</Words>
  <Application>Microsoft Office PowerPoint</Application>
  <PresentationFormat>Widescreen</PresentationFormat>
  <Paragraphs>110</Paragraphs>
  <Slides>16</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맑은 고딕</vt:lpstr>
      <vt:lpstr>Arial</vt:lpstr>
      <vt:lpstr>Avenir Next LT Pro Demi</vt:lpstr>
      <vt:lpstr>Avenir Next LT Pro Light</vt:lpstr>
      <vt:lpstr>Calibri</vt:lpstr>
      <vt:lpstr>Office Theme</vt:lpstr>
      <vt:lpstr>2_Office Theme</vt:lpstr>
      <vt:lpstr>1_Office Theme</vt:lpstr>
      <vt:lpstr>Avocci LLC.</vt:lpstr>
      <vt:lpstr>Contents</vt:lpstr>
      <vt:lpstr>Introduction</vt:lpstr>
      <vt:lpstr>Analysis About the Channel</vt:lpstr>
      <vt:lpstr>Device Analysis</vt:lpstr>
      <vt:lpstr>Recommendation</vt:lpstr>
      <vt:lpstr>Customer Journey by Channel</vt:lpstr>
      <vt:lpstr>Recommendation</vt:lpstr>
      <vt:lpstr>Analysis by Category</vt:lpstr>
      <vt:lpstr>Analysis by Category</vt:lpstr>
      <vt:lpstr>Recommendation</vt:lpstr>
      <vt:lpstr>Repeat Buyer vs New Buyers</vt:lpstr>
      <vt:lpstr>Power Users</vt:lpstr>
      <vt:lpstr>Recommendation</vt:lpstr>
      <vt:lpstr>Recommendation</vt:lpstr>
      <vt:lpstr>Summary of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Howang, Sun Pil</cp:lastModifiedBy>
  <cp:revision>44</cp:revision>
  <dcterms:created xsi:type="dcterms:W3CDTF">2020-03-10T16:22:03Z</dcterms:created>
  <dcterms:modified xsi:type="dcterms:W3CDTF">2021-10-12T19:22:17Z</dcterms:modified>
</cp:coreProperties>
</file>