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2.xml" ContentType="application/vnd.openxmlformats-officedocument.themeOverr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Override3.xml" ContentType="application/vnd.openxmlformats-officedocument.themeOverr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 id="2147483859" r:id="rId2"/>
  </p:sldMasterIdLst>
  <p:notesMasterIdLst>
    <p:notesMasterId r:id="rId56"/>
  </p:notesMasterIdLst>
  <p:handoutMasterIdLst>
    <p:handoutMasterId r:id="rId57"/>
  </p:handoutMasterIdLst>
  <p:sldIdLst>
    <p:sldId id="526" r:id="rId3"/>
    <p:sldId id="889" r:id="rId4"/>
    <p:sldId id="787" r:id="rId5"/>
    <p:sldId id="792" r:id="rId6"/>
    <p:sldId id="794" r:id="rId7"/>
    <p:sldId id="840" r:id="rId8"/>
    <p:sldId id="829" r:id="rId9"/>
    <p:sldId id="862" r:id="rId10"/>
    <p:sldId id="841" r:id="rId11"/>
    <p:sldId id="861" r:id="rId12"/>
    <p:sldId id="842" r:id="rId13"/>
    <p:sldId id="852" r:id="rId14"/>
    <p:sldId id="879" r:id="rId15"/>
    <p:sldId id="843" r:id="rId16"/>
    <p:sldId id="860" r:id="rId17"/>
    <p:sldId id="853" r:id="rId18"/>
    <p:sldId id="854" r:id="rId19"/>
    <p:sldId id="855" r:id="rId20"/>
    <p:sldId id="881" r:id="rId21"/>
    <p:sldId id="882" r:id="rId22"/>
    <p:sldId id="886" r:id="rId23"/>
    <p:sldId id="856" r:id="rId24"/>
    <p:sldId id="857" r:id="rId25"/>
    <p:sldId id="871" r:id="rId26"/>
    <p:sldId id="795" r:id="rId27"/>
    <p:sldId id="837" r:id="rId28"/>
    <p:sldId id="776" r:id="rId29"/>
    <p:sldId id="858" r:id="rId30"/>
    <p:sldId id="846" r:id="rId31"/>
    <p:sldId id="849" r:id="rId32"/>
    <p:sldId id="859" r:id="rId33"/>
    <p:sldId id="867" r:id="rId34"/>
    <p:sldId id="844" r:id="rId35"/>
    <p:sldId id="838" r:id="rId36"/>
    <p:sldId id="851" r:id="rId37"/>
    <p:sldId id="887" r:id="rId38"/>
    <p:sldId id="888" r:id="rId39"/>
    <p:sldId id="863" r:id="rId40"/>
    <p:sldId id="864" r:id="rId41"/>
    <p:sldId id="872" r:id="rId42"/>
    <p:sldId id="875" r:id="rId43"/>
    <p:sldId id="755" r:id="rId44"/>
    <p:sldId id="869" r:id="rId45"/>
    <p:sldId id="845" r:id="rId46"/>
    <p:sldId id="884" r:id="rId47"/>
    <p:sldId id="885" r:id="rId48"/>
    <p:sldId id="883" r:id="rId49"/>
    <p:sldId id="839" r:id="rId50"/>
    <p:sldId id="877" r:id="rId51"/>
    <p:sldId id="784" r:id="rId52"/>
    <p:sldId id="833" r:id="rId53"/>
    <p:sldId id="758" r:id="rId54"/>
    <p:sldId id="772" r:id="rId55"/>
  </p:sldIdLst>
  <p:sldSz cx="9144000" cy="6858000" type="screen4x3"/>
  <p:notesSz cx="9601200" cy="7315200"/>
  <p:defaultTextStyle>
    <a:defPPr>
      <a:defRPr lang="en-US"/>
    </a:defPPr>
    <a:lvl1pPr algn="ctr" rtl="0" eaLnBrk="0" fontAlgn="base" hangingPunct="0">
      <a:spcBef>
        <a:spcPct val="20000"/>
      </a:spcBef>
      <a:spcAft>
        <a:spcPct val="0"/>
      </a:spcAft>
      <a:buClr>
        <a:schemeClr val="folHlink"/>
      </a:buClr>
      <a:buSzPct val="80000"/>
      <a:buFont typeface="Wingdings" pitchFamily="2" charset="2"/>
      <a:defRPr sz="2800" kern="1200">
        <a:solidFill>
          <a:schemeClr val="tx1"/>
        </a:solidFill>
        <a:latin typeface="Arial" charset="0"/>
        <a:ea typeface="+mn-ea"/>
        <a:cs typeface="+mn-cs"/>
      </a:defRPr>
    </a:lvl1pPr>
    <a:lvl2pPr marL="457200" algn="ctr" rtl="0" eaLnBrk="0" fontAlgn="base" hangingPunct="0">
      <a:spcBef>
        <a:spcPct val="20000"/>
      </a:spcBef>
      <a:spcAft>
        <a:spcPct val="0"/>
      </a:spcAft>
      <a:buClr>
        <a:schemeClr val="folHlink"/>
      </a:buClr>
      <a:buSzPct val="80000"/>
      <a:buFont typeface="Wingdings" pitchFamily="2" charset="2"/>
      <a:defRPr sz="2800" kern="1200">
        <a:solidFill>
          <a:schemeClr val="tx1"/>
        </a:solidFill>
        <a:latin typeface="Arial" charset="0"/>
        <a:ea typeface="+mn-ea"/>
        <a:cs typeface="+mn-cs"/>
      </a:defRPr>
    </a:lvl2pPr>
    <a:lvl3pPr marL="914400" algn="ctr" rtl="0" eaLnBrk="0" fontAlgn="base" hangingPunct="0">
      <a:spcBef>
        <a:spcPct val="20000"/>
      </a:spcBef>
      <a:spcAft>
        <a:spcPct val="0"/>
      </a:spcAft>
      <a:buClr>
        <a:schemeClr val="folHlink"/>
      </a:buClr>
      <a:buSzPct val="80000"/>
      <a:buFont typeface="Wingdings" pitchFamily="2" charset="2"/>
      <a:defRPr sz="2800" kern="1200">
        <a:solidFill>
          <a:schemeClr val="tx1"/>
        </a:solidFill>
        <a:latin typeface="Arial" charset="0"/>
        <a:ea typeface="+mn-ea"/>
        <a:cs typeface="+mn-cs"/>
      </a:defRPr>
    </a:lvl3pPr>
    <a:lvl4pPr marL="1371600" algn="ctr" rtl="0" eaLnBrk="0" fontAlgn="base" hangingPunct="0">
      <a:spcBef>
        <a:spcPct val="20000"/>
      </a:spcBef>
      <a:spcAft>
        <a:spcPct val="0"/>
      </a:spcAft>
      <a:buClr>
        <a:schemeClr val="folHlink"/>
      </a:buClr>
      <a:buSzPct val="80000"/>
      <a:buFont typeface="Wingdings" pitchFamily="2" charset="2"/>
      <a:defRPr sz="2800" kern="1200">
        <a:solidFill>
          <a:schemeClr val="tx1"/>
        </a:solidFill>
        <a:latin typeface="Arial" charset="0"/>
        <a:ea typeface="+mn-ea"/>
        <a:cs typeface="+mn-cs"/>
      </a:defRPr>
    </a:lvl4pPr>
    <a:lvl5pPr marL="1828800" algn="ctr" rtl="0" eaLnBrk="0" fontAlgn="base" hangingPunct="0">
      <a:spcBef>
        <a:spcPct val="20000"/>
      </a:spcBef>
      <a:spcAft>
        <a:spcPct val="0"/>
      </a:spcAft>
      <a:buClr>
        <a:schemeClr val="folHlink"/>
      </a:buClr>
      <a:buSzPct val="80000"/>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userDrawn="1">
          <p15:clr>
            <a:srgbClr val="A4A3A4"/>
          </p15:clr>
        </p15:guide>
        <p15:guide id="2" pos="302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2B800"/>
    <a:srgbClr val="FF0000"/>
    <a:srgbClr val="FF6600"/>
    <a:srgbClr val="FF9999"/>
    <a:srgbClr val="005582"/>
    <a:srgbClr val="FFF2B4"/>
    <a:srgbClr val="FFCCFF"/>
    <a:srgbClr val="F2FCB4"/>
    <a:srgbClr val="C8B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8249" autoAdjust="0"/>
  </p:normalViewPr>
  <p:slideViewPr>
    <p:cSldViewPr>
      <p:cViewPr varScale="1">
        <p:scale>
          <a:sx n="59" d="100"/>
          <a:sy n="59" d="100"/>
        </p:scale>
        <p:origin x="658" y="42"/>
      </p:cViewPr>
      <p:guideLst>
        <p:guide orient="horz" pos="2160"/>
        <p:guide pos="2880"/>
      </p:guideLst>
    </p:cSldViewPr>
  </p:slideViewPr>
  <p:outlineViewPr>
    <p:cViewPr>
      <p:scale>
        <a:sx n="33" d="100"/>
        <a:sy n="33" d="100"/>
      </p:scale>
      <p:origin x="0" y="-676"/>
    </p:cViewPr>
  </p:outlineViewPr>
  <p:notesTextViewPr>
    <p:cViewPr>
      <p:scale>
        <a:sx n="100" d="100"/>
        <a:sy n="100" d="100"/>
      </p:scale>
      <p:origin x="0" y="0"/>
    </p:cViewPr>
  </p:notesTextViewPr>
  <p:sorterViewPr>
    <p:cViewPr>
      <p:scale>
        <a:sx n="66" d="100"/>
        <a:sy n="66" d="100"/>
      </p:scale>
      <p:origin x="0" y="-6296"/>
    </p:cViewPr>
  </p:sorterViewPr>
  <p:notesViewPr>
    <p:cSldViewPr>
      <p:cViewPr varScale="1">
        <p:scale>
          <a:sx n="86" d="100"/>
          <a:sy n="86" d="100"/>
        </p:scale>
        <p:origin x="-3126" y="-78"/>
      </p:cViewPr>
      <p:guideLst>
        <p:guide orient="horz" pos="2305"/>
        <p:guide pos="302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ipi\Google%20Drive\Ongoing%20Projects\LIVE%20PROJECTS%202018-2019\Analytics%20Course%20design%20Fall%202019\Customer%20Analytics%20Course\Sessions\Week3\In%20class%20tab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lipi\Google%20Drive\Ongoing%20Projects\LIVE%20PROJECTS%202018-2019\Analytics%20Course%20design%20Fall%202019\Customer%20Analytics%20Course\Sessions\Week3\In%20class%20tab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lipi\Google%20Drive\Ongoing%20Projects\Live%20Project%20end%20of%202020%20and%202021\GWU%20Customer%20analytics%202021\Fall%202021\Week%203\In-class%20tables%20and%20examples,%20Lecture%20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lipi\Google%20Drive\Ongoing%20Projects\Live%20Project%202020\Analytics%20Course%20design%20Fall%202020\Customer%20Analytics%20Course%202020\Sessions\Week%203\In-class%20tables%20and%20examples,%20Lecture%20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lipi\Google%20Drive\Ongoing%20Projects\LIVE%20PROJECTS%202018-2019\Analytics%20Course%20design%20Fall%202019\Customer%20Analytics%20Course\Sessions\Week3\How%20to%20(Actually)%20Calculate%20CAC%20--%20Interactive%20Spreadsheet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akkurat"/>
                <a:ea typeface="+mn-ea"/>
                <a:cs typeface="+mn-cs"/>
              </a:defRPr>
            </a:pPr>
            <a:r>
              <a:rPr lang="en-US" sz="1600" b="1" dirty="0"/>
              <a:t>Customer Economics</a:t>
            </a: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akkurat"/>
              <a:ea typeface="+mn-ea"/>
              <a:cs typeface="+mn-cs"/>
            </a:defRPr>
          </a:pPr>
          <a:endParaRPr lang="en-US"/>
        </a:p>
      </c:txPr>
    </c:title>
    <c:autoTitleDeleted val="0"/>
    <c:plotArea>
      <c:layout>
        <c:manualLayout>
          <c:layoutTarget val="inner"/>
          <c:xMode val="edge"/>
          <c:yMode val="edge"/>
          <c:x val="6.9570418222481015E-2"/>
          <c:y val="0.14566517138988999"/>
          <c:w val="0.89455514569352346"/>
          <c:h val="0.63975133188037281"/>
        </c:manualLayout>
      </c:layout>
      <c:lineChart>
        <c:grouping val="standard"/>
        <c:varyColors val="0"/>
        <c:ser>
          <c:idx val="0"/>
          <c:order val="0"/>
          <c:tx>
            <c:strRef>
              <c:f>'CAC investor and companies'!$B$3</c:f>
              <c:strCache>
                <c:ptCount val="1"/>
                <c:pt idx="0">
                  <c:v>Revenue Per Customer in 2 quarters</c:v>
                </c:pt>
              </c:strCache>
            </c:strRef>
          </c:tx>
          <c:spPr>
            <a:ln w="28575" cap="rnd">
              <a:solidFill>
                <a:srgbClr val="00B0F0"/>
              </a:solidFill>
              <a:round/>
            </a:ln>
            <a:effectLst/>
          </c:spPr>
          <c:marker>
            <c:symbol val="none"/>
          </c:marker>
          <c:cat>
            <c:strRef>
              <c:f>'CAC investor and companies'!$C$2:$I$2</c:f>
              <c:strCache>
                <c:ptCount val="7"/>
                <c:pt idx="0">
                  <c:v>Q1FY17</c:v>
                </c:pt>
                <c:pt idx="1">
                  <c:v>Q2FY17</c:v>
                </c:pt>
                <c:pt idx="2">
                  <c:v>Q3FY17</c:v>
                </c:pt>
                <c:pt idx="3">
                  <c:v>Q4FY18</c:v>
                </c:pt>
                <c:pt idx="4">
                  <c:v>Q1FY18</c:v>
                </c:pt>
                <c:pt idx="5">
                  <c:v>Q2FY18</c:v>
                </c:pt>
                <c:pt idx="6">
                  <c:v>Q3FY18</c:v>
                </c:pt>
              </c:strCache>
            </c:strRef>
          </c:cat>
          <c:val>
            <c:numRef>
              <c:f>'CAC investor and companies'!$C$3:$I$3</c:f>
              <c:numCache>
                <c:formatCode>"$"#,##0</c:formatCode>
                <c:ptCount val="7"/>
                <c:pt idx="0">
                  <c:v>200</c:v>
                </c:pt>
                <c:pt idx="1">
                  <c:v>220</c:v>
                </c:pt>
                <c:pt idx="2">
                  <c:v>250</c:v>
                </c:pt>
                <c:pt idx="3">
                  <c:v>280</c:v>
                </c:pt>
                <c:pt idx="4">
                  <c:v>350</c:v>
                </c:pt>
                <c:pt idx="5">
                  <c:v>400</c:v>
                </c:pt>
                <c:pt idx="6">
                  <c:v>440</c:v>
                </c:pt>
              </c:numCache>
            </c:numRef>
          </c:val>
          <c:smooth val="0"/>
          <c:extLst>
            <c:ext xmlns:c16="http://schemas.microsoft.com/office/drawing/2014/chart" uri="{C3380CC4-5D6E-409C-BE32-E72D297353CC}">
              <c16:uniqueId val="{00000000-EFDA-412D-A50A-38BEB86C2C70}"/>
            </c:ext>
          </c:extLst>
        </c:ser>
        <c:ser>
          <c:idx val="1"/>
          <c:order val="1"/>
          <c:tx>
            <c:strRef>
              <c:f>'CAC investor and companies'!$B$7</c:f>
              <c:strCache>
                <c:ptCount val="1"/>
                <c:pt idx="0">
                  <c:v>CAC</c:v>
                </c:pt>
              </c:strCache>
            </c:strRef>
          </c:tx>
          <c:spPr>
            <a:ln w="28575" cap="rnd">
              <a:solidFill>
                <a:srgbClr val="FF0000"/>
              </a:solidFill>
              <a:round/>
            </a:ln>
            <a:effectLst/>
          </c:spPr>
          <c:marker>
            <c:symbol val="none"/>
          </c:marker>
          <c:cat>
            <c:strRef>
              <c:f>'CAC investor and companies'!$C$2:$I$2</c:f>
              <c:strCache>
                <c:ptCount val="7"/>
                <c:pt idx="0">
                  <c:v>Q1FY17</c:v>
                </c:pt>
                <c:pt idx="1">
                  <c:v>Q2FY17</c:v>
                </c:pt>
                <c:pt idx="2">
                  <c:v>Q3FY17</c:v>
                </c:pt>
                <c:pt idx="3">
                  <c:v>Q4FY18</c:v>
                </c:pt>
                <c:pt idx="4">
                  <c:v>Q1FY18</c:v>
                </c:pt>
                <c:pt idx="5">
                  <c:v>Q2FY18</c:v>
                </c:pt>
                <c:pt idx="6">
                  <c:v>Q3FY18</c:v>
                </c:pt>
              </c:strCache>
            </c:strRef>
          </c:cat>
          <c:val>
            <c:numRef>
              <c:f>'CAC investor and companies'!$C$7:$I$7</c:f>
              <c:numCache>
                <c:formatCode>"$"#,##0</c:formatCode>
                <c:ptCount val="7"/>
                <c:pt idx="0">
                  <c:v>266.66666666666669</c:v>
                </c:pt>
                <c:pt idx="1">
                  <c:v>273.44632768361583</c:v>
                </c:pt>
                <c:pt idx="2">
                  <c:v>290.23689166418876</c:v>
                </c:pt>
                <c:pt idx="3">
                  <c:v>308.05845518742848</c:v>
                </c:pt>
                <c:pt idx="4">
                  <c:v>326.97432524279691</c:v>
                </c:pt>
                <c:pt idx="5">
                  <c:v>329.69911128648687</c:v>
                </c:pt>
                <c:pt idx="6">
                  <c:v>329.69911128648681</c:v>
                </c:pt>
              </c:numCache>
            </c:numRef>
          </c:val>
          <c:smooth val="0"/>
          <c:extLst>
            <c:ext xmlns:c16="http://schemas.microsoft.com/office/drawing/2014/chart" uri="{C3380CC4-5D6E-409C-BE32-E72D297353CC}">
              <c16:uniqueId val="{00000001-EFDA-412D-A50A-38BEB86C2C70}"/>
            </c:ext>
          </c:extLst>
        </c:ser>
        <c:dLbls>
          <c:showLegendKey val="0"/>
          <c:showVal val="0"/>
          <c:showCatName val="0"/>
          <c:showSerName val="0"/>
          <c:showPercent val="0"/>
          <c:showBubbleSize val="0"/>
        </c:dLbls>
        <c:smooth val="0"/>
        <c:axId val="533125464"/>
        <c:axId val="533129400"/>
      </c:lineChart>
      <c:catAx>
        <c:axId val="533125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akkurat"/>
                <a:ea typeface="+mn-ea"/>
                <a:cs typeface="+mn-cs"/>
              </a:defRPr>
            </a:pPr>
            <a:endParaRPr lang="en-US"/>
          </a:p>
        </c:txPr>
        <c:crossAx val="533129400"/>
        <c:crosses val="autoZero"/>
        <c:auto val="1"/>
        <c:lblAlgn val="ctr"/>
        <c:lblOffset val="100"/>
        <c:noMultiLvlLbl val="0"/>
      </c:catAx>
      <c:valAx>
        <c:axId val="533129400"/>
        <c:scaling>
          <c:orientation val="minMax"/>
          <c:min val="150"/>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akkurat"/>
                <a:ea typeface="+mn-ea"/>
                <a:cs typeface="+mn-cs"/>
              </a:defRPr>
            </a:pPr>
            <a:endParaRPr lang="en-US"/>
          </a:p>
        </c:txPr>
        <c:crossAx val="53312546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200" b="0" i="0" u="none" strike="noStrike" kern="1200" baseline="0">
                <a:solidFill>
                  <a:schemeClr val="tx1"/>
                </a:solidFill>
                <a:latin typeface="akkurat"/>
                <a:ea typeface="+mn-ea"/>
                <a:cs typeface="+mn-cs"/>
              </a:defRPr>
            </a:pPr>
            <a:endParaRPr lang="en-US"/>
          </a:p>
        </c:txPr>
      </c:legendEntry>
      <c:layout>
        <c:manualLayout>
          <c:xMode val="edge"/>
          <c:yMode val="edge"/>
          <c:x val="7.4191801827928755E-2"/>
          <c:y val="0.90221197679237464"/>
          <c:w val="0.86426203880147823"/>
          <c:h val="9.7788023207625363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kkura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latin typeface="akkura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akkurat"/>
                <a:ea typeface="+mn-ea"/>
                <a:cs typeface="+mn-cs"/>
              </a:defRPr>
            </a:pPr>
            <a:r>
              <a:rPr lang="en-US" sz="1800" b="1" dirty="0"/>
              <a:t>CAC benchmark across different industries</a:t>
            </a:r>
          </a:p>
        </c:rich>
      </c:tx>
      <c:layout>
        <c:manualLayout>
          <c:xMode val="edge"/>
          <c:yMode val="edge"/>
          <c:x val="0.27088693121280627"/>
          <c:y val="1.71712118548965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akkurat"/>
              <a:ea typeface="+mn-ea"/>
              <a:cs typeface="+mn-cs"/>
            </a:defRPr>
          </a:pPr>
          <a:endParaRPr lang="en-US"/>
        </a:p>
      </c:txPr>
    </c:title>
    <c:autoTitleDeleted val="0"/>
    <c:plotArea>
      <c:layout>
        <c:manualLayout>
          <c:layoutTarget val="inner"/>
          <c:xMode val="edge"/>
          <c:yMode val="edge"/>
          <c:x val="0.27670691163604549"/>
          <c:y val="0.11615740740740743"/>
          <c:w val="0.68129308836395452"/>
          <c:h val="0.79959135316418783"/>
        </c:manualLayout>
      </c:layout>
      <c:barChart>
        <c:barDir val="bar"/>
        <c:grouping val="clustered"/>
        <c:varyColors val="0"/>
        <c:ser>
          <c:idx val="0"/>
          <c:order val="0"/>
          <c:spPr>
            <a:solidFill>
              <a:srgbClr val="F2B800"/>
            </a:solidFill>
            <a:ln>
              <a:noFill/>
            </a:ln>
            <a:effectLst/>
          </c:spPr>
          <c:invertIfNegative val="0"/>
          <c:dLbls>
            <c:spPr>
              <a:noFill/>
              <a:ln>
                <a:noFill/>
              </a:ln>
              <a:effectLst/>
            </c:spPr>
            <c:txPr>
              <a:bodyPr rot="0" spcFirstLastPara="1" vertOverflow="ellipsis" vert="horz" wrap="square" anchor="ctr" anchorCtr="1"/>
              <a:lstStyle/>
              <a:p>
                <a:pPr>
                  <a:defRPr sz="1300" b="0" i="0" u="none" strike="noStrike" kern="1200" baseline="0">
                    <a:solidFill>
                      <a:schemeClr val="tx1">
                        <a:lumMod val="75000"/>
                        <a:lumOff val="25000"/>
                      </a:schemeClr>
                    </a:solidFill>
                    <a:latin typeface="akkura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'Industry CAC benchmark'!$F$4:$F$15</c:f>
              <c:strCache>
                <c:ptCount val="12"/>
                <c:pt idx="0">
                  <c:v>Travel</c:v>
                </c:pt>
                <c:pt idx="1">
                  <c:v>Retail</c:v>
                </c:pt>
                <c:pt idx="2">
                  <c:v>Cusumer goods</c:v>
                </c:pt>
                <c:pt idx="3">
                  <c:v>Manufacturing</c:v>
                </c:pt>
                <c:pt idx="4">
                  <c:v>Transportation</c:v>
                </c:pt>
                <c:pt idx="5">
                  <c:v>Marketing Agency</c:v>
                </c:pt>
                <c:pt idx="6">
                  <c:v>Financial</c:v>
                </c:pt>
                <c:pt idx="7">
                  <c:v>Technology (hardware)</c:v>
                </c:pt>
                <c:pt idx="8">
                  <c:v>Real Estate </c:v>
                </c:pt>
                <c:pt idx="9">
                  <c:v>Banking/insurance</c:v>
                </c:pt>
                <c:pt idx="10">
                  <c:v>Telecom</c:v>
                </c:pt>
                <c:pt idx="11">
                  <c:v>Technology (Software)</c:v>
                </c:pt>
              </c:strCache>
            </c:strRef>
          </c:cat>
          <c:val>
            <c:numRef>
              <c:f>'Industry CAC benchmark'!$G$4:$G$15</c:f>
              <c:numCache>
                <c:formatCode>"$"#,##0</c:formatCode>
                <c:ptCount val="12"/>
                <c:pt idx="0">
                  <c:v>7</c:v>
                </c:pt>
                <c:pt idx="1">
                  <c:v>10</c:v>
                </c:pt>
                <c:pt idx="2">
                  <c:v>22</c:v>
                </c:pt>
                <c:pt idx="3">
                  <c:v>83</c:v>
                </c:pt>
                <c:pt idx="4">
                  <c:v>98</c:v>
                </c:pt>
                <c:pt idx="5">
                  <c:v>141</c:v>
                </c:pt>
                <c:pt idx="6">
                  <c:v>175</c:v>
                </c:pt>
                <c:pt idx="7">
                  <c:v>182</c:v>
                </c:pt>
                <c:pt idx="8">
                  <c:v>213</c:v>
                </c:pt>
                <c:pt idx="9">
                  <c:v>303</c:v>
                </c:pt>
                <c:pt idx="10">
                  <c:v>315</c:v>
                </c:pt>
                <c:pt idx="11">
                  <c:v>395</c:v>
                </c:pt>
              </c:numCache>
            </c:numRef>
          </c:val>
          <c:extLst>
            <c:ext xmlns:c16="http://schemas.microsoft.com/office/drawing/2014/chart" uri="{C3380CC4-5D6E-409C-BE32-E72D297353CC}">
              <c16:uniqueId val="{00000000-B984-411E-9AE4-52D80D6068F2}"/>
            </c:ext>
          </c:extLst>
        </c:ser>
        <c:dLbls>
          <c:showLegendKey val="0"/>
          <c:showVal val="0"/>
          <c:showCatName val="0"/>
          <c:showSerName val="0"/>
          <c:showPercent val="0"/>
          <c:showBubbleSize val="0"/>
        </c:dLbls>
        <c:gapWidth val="182"/>
        <c:axId val="648507272"/>
        <c:axId val="648510224"/>
      </c:barChart>
      <c:catAx>
        <c:axId val="6485072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akkurat"/>
                <a:ea typeface="+mn-ea"/>
                <a:cs typeface="+mn-cs"/>
              </a:defRPr>
            </a:pPr>
            <a:endParaRPr lang="en-US"/>
          </a:p>
        </c:txPr>
        <c:crossAx val="648510224"/>
        <c:crosses val="autoZero"/>
        <c:auto val="1"/>
        <c:lblAlgn val="ctr"/>
        <c:lblOffset val="100"/>
        <c:noMultiLvlLbl val="0"/>
      </c:catAx>
      <c:valAx>
        <c:axId val="648510224"/>
        <c:scaling>
          <c:orientation val="minMax"/>
        </c:scaling>
        <c:delete val="0"/>
        <c:axPos val="b"/>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kkurat"/>
                <a:ea typeface="+mn-ea"/>
                <a:cs typeface="+mn-cs"/>
              </a:defRPr>
            </a:pPr>
            <a:endParaRPr lang="en-US"/>
          </a:p>
        </c:txPr>
        <c:crossAx val="648507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akkurat"/>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Customer mix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'Docu Sign example'!$A$21</c:f>
              <c:strCache>
                <c:ptCount val="1"/>
                <c:pt idx="0">
                  <c:v>-- Personal</c:v>
                </c:pt>
              </c:strCache>
            </c:strRef>
          </c:tx>
          <c:spPr>
            <a:ln w="19050" cap="rnd">
              <a:solidFill>
                <a:srgbClr val="F2B8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'Docu Sign example'!$B$20:$K$20</c:f>
              <c:numCache>
                <c:formatCode>General</c:formatCode>
                <c:ptCount val="10"/>
              </c:numCache>
            </c:numRef>
          </c:cat>
          <c:val>
            <c:numRef>
              <c:f>'Docu Sign example'!$B$21:$K$21</c:f>
              <c:numCache>
                <c:formatCode>0%</c:formatCode>
                <c:ptCount val="10"/>
                <c:pt idx="0">
                  <c:v>0.50118764845605701</c:v>
                </c:pt>
                <c:pt idx="1">
                  <c:v>0.51972157772621808</c:v>
                </c:pt>
                <c:pt idx="2">
                  <c:v>0.53533190578158463</c:v>
                </c:pt>
                <c:pt idx="3">
                  <c:v>0.51670378619153678</c:v>
                </c:pt>
                <c:pt idx="4">
                  <c:v>0.53172866520787743</c:v>
                </c:pt>
                <c:pt idx="5">
                  <c:v>0.57228915662650603</c:v>
                </c:pt>
                <c:pt idx="6">
                  <c:v>0.50984682713347917</c:v>
                </c:pt>
                <c:pt idx="7">
                  <c:v>0.4817351598173516</c:v>
                </c:pt>
                <c:pt idx="8">
                  <c:v>0.49074074074074076</c:v>
                </c:pt>
                <c:pt idx="9">
                  <c:v>0.48448687350835323</c:v>
                </c:pt>
              </c:numCache>
            </c:numRef>
          </c:val>
          <c:smooth val="1"/>
          <c:extLst>
            <c:ext xmlns:c16="http://schemas.microsoft.com/office/drawing/2014/chart" uri="{C3380CC4-5D6E-409C-BE32-E72D297353CC}">
              <c16:uniqueId val="{00000000-E9D7-4F39-BF40-0E0EF123EC77}"/>
            </c:ext>
          </c:extLst>
        </c:ser>
        <c:ser>
          <c:idx val="1"/>
          <c:order val="1"/>
          <c:tx>
            <c:strRef>
              <c:f>'Docu Sign example'!$A$22</c:f>
              <c:strCache>
                <c:ptCount val="1"/>
                <c:pt idx="0">
                  <c:v>-- Standard</c:v>
                </c:pt>
              </c:strCache>
            </c:strRef>
          </c:tx>
          <c:spPr>
            <a:ln w="19050" cap="rnd">
              <a:solidFill>
                <a:srgbClr val="00B0F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'Docu Sign example'!$B$20:$K$20</c:f>
              <c:numCache>
                <c:formatCode>General</c:formatCode>
                <c:ptCount val="10"/>
              </c:numCache>
            </c:numRef>
          </c:cat>
          <c:val>
            <c:numRef>
              <c:f>'Docu Sign example'!$B$22:$K$22</c:f>
              <c:numCache>
                <c:formatCode>0%</c:formatCode>
                <c:ptCount val="10"/>
                <c:pt idx="0">
                  <c:v>0.43705463182897863</c:v>
                </c:pt>
                <c:pt idx="1">
                  <c:v>0.42691415313225056</c:v>
                </c:pt>
                <c:pt idx="2">
                  <c:v>0.39400428265524623</c:v>
                </c:pt>
                <c:pt idx="3">
                  <c:v>0.40979955456570155</c:v>
                </c:pt>
                <c:pt idx="4">
                  <c:v>0.40262582056892782</c:v>
                </c:pt>
                <c:pt idx="5">
                  <c:v>0.36947791164658633</c:v>
                </c:pt>
                <c:pt idx="6">
                  <c:v>0.40262582056892782</c:v>
                </c:pt>
                <c:pt idx="7">
                  <c:v>0.42009132420091322</c:v>
                </c:pt>
                <c:pt idx="8">
                  <c:v>0.42592592592592593</c:v>
                </c:pt>
                <c:pt idx="9">
                  <c:v>0.43914081145584727</c:v>
                </c:pt>
              </c:numCache>
            </c:numRef>
          </c:val>
          <c:smooth val="1"/>
          <c:extLst>
            <c:ext xmlns:c16="http://schemas.microsoft.com/office/drawing/2014/chart" uri="{C3380CC4-5D6E-409C-BE32-E72D297353CC}">
              <c16:uniqueId val="{00000001-E9D7-4F39-BF40-0E0EF123EC77}"/>
            </c:ext>
          </c:extLst>
        </c:ser>
        <c:ser>
          <c:idx val="2"/>
          <c:order val="2"/>
          <c:tx>
            <c:strRef>
              <c:f>'Docu Sign example'!$A$23</c:f>
              <c:strCache>
                <c:ptCount val="1"/>
                <c:pt idx="0">
                  <c:v>-- Business Pro</c:v>
                </c:pt>
              </c:strCache>
            </c:strRef>
          </c:tx>
          <c:spPr>
            <a:ln w="1905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'Docu Sign example'!$B$20:$K$20</c:f>
              <c:numCache>
                <c:formatCode>General</c:formatCode>
                <c:ptCount val="10"/>
              </c:numCache>
            </c:numRef>
          </c:cat>
          <c:val>
            <c:numRef>
              <c:f>'Docu Sign example'!$B$23:$K$23</c:f>
              <c:numCache>
                <c:formatCode>0%</c:formatCode>
                <c:ptCount val="10"/>
                <c:pt idx="0">
                  <c:v>5.4631828978622329E-2</c:v>
                </c:pt>
                <c:pt idx="1">
                  <c:v>4.4083526682134569E-2</c:v>
                </c:pt>
                <c:pt idx="2">
                  <c:v>6.4239828693790149E-2</c:v>
                </c:pt>
                <c:pt idx="3">
                  <c:v>6.2360801781737196E-2</c:v>
                </c:pt>
                <c:pt idx="4">
                  <c:v>4.8140043763676151E-2</c:v>
                </c:pt>
                <c:pt idx="5">
                  <c:v>5.0200803212851405E-2</c:v>
                </c:pt>
                <c:pt idx="6">
                  <c:v>7.6586433260393869E-2</c:v>
                </c:pt>
                <c:pt idx="7">
                  <c:v>9.1324200913242004E-2</c:v>
                </c:pt>
                <c:pt idx="8">
                  <c:v>7.407407407407407E-2</c:v>
                </c:pt>
                <c:pt idx="9">
                  <c:v>7.1599045346062054E-2</c:v>
                </c:pt>
              </c:numCache>
            </c:numRef>
          </c:val>
          <c:smooth val="1"/>
          <c:extLst>
            <c:ext xmlns:c16="http://schemas.microsoft.com/office/drawing/2014/chart" uri="{C3380CC4-5D6E-409C-BE32-E72D297353CC}">
              <c16:uniqueId val="{00000002-E9D7-4F39-BF40-0E0EF123EC77}"/>
            </c:ext>
          </c:extLst>
        </c:ser>
        <c:ser>
          <c:idx val="3"/>
          <c:order val="3"/>
          <c:tx>
            <c:strRef>
              <c:f>'Docu Sign example'!$A$24</c:f>
              <c:strCache>
                <c:ptCount val="1"/>
                <c:pt idx="0">
                  <c:v>-- Enterprise</c:v>
                </c:pt>
              </c:strCache>
            </c:strRef>
          </c:tx>
          <c:spPr>
            <a:ln w="19050" cap="rnd">
              <a:solidFill>
                <a:srgbClr val="FF0000"/>
              </a:solidFill>
              <a:round/>
            </a:ln>
            <a:effectLst/>
          </c:spPr>
          <c:marker>
            <c:symbol val="none"/>
          </c:marker>
          <c:cat>
            <c:numRef>
              <c:f>'Docu Sign example'!$B$20:$K$20</c:f>
              <c:numCache>
                <c:formatCode>General</c:formatCode>
                <c:ptCount val="10"/>
              </c:numCache>
            </c:numRef>
          </c:cat>
          <c:val>
            <c:numRef>
              <c:f>'Docu Sign example'!$B$24:$K$24</c:f>
              <c:numCache>
                <c:formatCode>0%</c:formatCode>
                <c:ptCount val="10"/>
                <c:pt idx="0">
                  <c:v>7.1258907363420431E-3</c:v>
                </c:pt>
                <c:pt idx="1">
                  <c:v>9.2807424593967514E-3</c:v>
                </c:pt>
                <c:pt idx="2">
                  <c:v>6.4239828693790149E-3</c:v>
                </c:pt>
                <c:pt idx="3">
                  <c:v>1.1135857461024499E-2</c:v>
                </c:pt>
                <c:pt idx="4">
                  <c:v>1.7505470459518599E-2</c:v>
                </c:pt>
                <c:pt idx="5">
                  <c:v>8.0321285140562242E-3</c:v>
                </c:pt>
                <c:pt idx="6">
                  <c:v>1.0940919037199124E-2</c:v>
                </c:pt>
                <c:pt idx="7">
                  <c:v>6.8493150684931503E-3</c:v>
                </c:pt>
                <c:pt idx="8">
                  <c:v>9.2592592592592587E-3</c:v>
                </c:pt>
                <c:pt idx="9">
                  <c:v>4.7732696897374704E-3</c:v>
                </c:pt>
              </c:numCache>
            </c:numRef>
          </c:val>
          <c:smooth val="1"/>
          <c:extLst>
            <c:ext xmlns:c16="http://schemas.microsoft.com/office/drawing/2014/chart" uri="{C3380CC4-5D6E-409C-BE32-E72D297353CC}">
              <c16:uniqueId val="{00000003-E9D7-4F39-BF40-0E0EF123EC77}"/>
            </c:ext>
          </c:extLst>
        </c:ser>
        <c:dLbls>
          <c:showLegendKey val="0"/>
          <c:showVal val="0"/>
          <c:showCatName val="0"/>
          <c:showSerName val="0"/>
          <c:showPercent val="0"/>
          <c:showBubbleSize val="0"/>
        </c:dLbls>
        <c:smooth val="0"/>
        <c:axId val="414665704"/>
        <c:axId val="414666032"/>
      </c:lineChart>
      <c:catAx>
        <c:axId val="414665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666032"/>
        <c:crosses val="autoZero"/>
        <c:auto val="1"/>
        <c:lblAlgn val="ctr"/>
        <c:lblOffset val="100"/>
        <c:noMultiLvlLbl val="0"/>
      </c:catAx>
      <c:valAx>
        <c:axId val="4146660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665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1"/>
          <c:tx>
            <c:strRef>
              <c:f>'C:\Users\alipi\Google Drive\Ongoing Projects\Live Project 2020\Analytics Course design Fall 2020\Customer Analytics Course 2020\Sessions\Week 3\[Average CAC is Wrong -- Interactive Spreadsheets by BrianBalfour.xlsx]Segment - Channel'!$A$13</c:f>
              <c:strCache>
                <c:ptCount val="1"/>
                <c:pt idx="0">
                  <c:v>Facebook CAC</c:v>
                </c:pt>
              </c:strCache>
            </c:strRef>
          </c:tx>
          <c:spPr>
            <a:solidFill>
              <a:srgbClr val="92D050"/>
            </a:solidFill>
            <a:ln>
              <a:noFill/>
            </a:ln>
            <a:effectLst/>
          </c:spPr>
          <c:invertIfNegative val="0"/>
          <c:val>
            <c:numRef>
              <c:f>'[2]Segment - Channel'!$B$13:$M$13</c:f>
              <c:numCache>
                <c:formatCode>General</c:formatCode>
                <c:ptCount val="12"/>
                <c:pt idx="0">
                  <c:v>84.876543209876544</c:v>
                </c:pt>
                <c:pt idx="1">
                  <c:v>74.829931972789112</c:v>
                </c:pt>
                <c:pt idx="2">
                  <c:v>80.409356725146196</c:v>
                </c:pt>
                <c:pt idx="3">
                  <c:v>81.72043010752688</c:v>
                </c:pt>
                <c:pt idx="4">
                  <c:v>87.962962962962962</c:v>
                </c:pt>
                <c:pt idx="5">
                  <c:v>83.333333333333329</c:v>
                </c:pt>
                <c:pt idx="6">
                  <c:v>85.32176428054953</c:v>
                </c:pt>
                <c:pt idx="7">
                  <c:v>91.049382716049394</c:v>
                </c:pt>
                <c:pt idx="8">
                  <c:v>80.272108843537424</c:v>
                </c:pt>
                <c:pt idx="9">
                  <c:v>89.181286549707593</c:v>
                </c:pt>
                <c:pt idx="10">
                  <c:v>101.92147034252297</c:v>
                </c:pt>
                <c:pt idx="11">
                  <c:v>93.918398768283282</c:v>
                </c:pt>
              </c:numCache>
            </c:numRef>
          </c:val>
          <c:extLst>
            <c:ext xmlns:c16="http://schemas.microsoft.com/office/drawing/2014/chart" uri="{C3380CC4-5D6E-409C-BE32-E72D297353CC}">
              <c16:uniqueId val="{00000000-2083-40EC-93F9-520E0687902F}"/>
            </c:ext>
          </c:extLst>
        </c:ser>
        <c:ser>
          <c:idx val="2"/>
          <c:order val="2"/>
          <c:tx>
            <c:strRef>
              <c:f>'C:\Users\alipi\Google Drive\Ongoing Projects\Live Project 2020\Analytics Course design Fall 2020\Customer Analytics Course 2020\Sessions\Week 3\[Average CAC is Wrong -- Interactive Spreadsheets by BrianBalfour.xlsx]Segment - Channel'!$A$14</c:f>
              <c:strCache>
                <c:ptCount val="1"/>
                <c:pt idx="0">
                  <c:v>Twitter CAC</c:v>
                </c:pt>
              </c:strCache>
            </c:strRef>
          </c:tx>
          <c:spPr>
            <a:solidFill>
              <a:srgbClr val="FF0000"/>
            </a:solidFill>
            <a:ln>
              <a:noFill/>
            </a:ln>
            <a:effectLst/>
          </c:spPr>
          <c:invertIfNegative val="0"/>
          <c:dLbls>
            <c:numFmt formatCode="&quot;$&quot;#,##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'[2]Segment - Channel'!$B$14:$M$14</c:f>
              <c:numCache>
                <c:formatCode>General</c:formatCode>
                <c:ptCount val="12"/>
                <c:pt idx="0">
                  <c:v>793.65079365079373</c:v>
                </c:pt>
                <c:pt idx="1">
                  <c:v>666.66666666666674</c:v>
                </c:pt>
                <c:pt idx="2">
                  <c:v>595.2380952380953</c:v>
                </c:pt>
                <c:pt idx="3">
                  <c:v>580.64516129032256</c:v>
                </c:pt>
                <c:pt idx="4">
                  <c:v>782.60869565217388</c:v>
                </c:pt>
                <c:pt idx="5">
                  <c:v>692.30769230769226</c:v>
                </c:pt>
                <c:pt idx="6">
                  <c:v>690.4761904761906</c:v>
                </c:pt>
                <c:pt idx="7">
                  <c:v>840.57971014492762</c:v>
                </c:pt>
                <c:pt idx="8">
                  <c:v>805.55555555555566</c:v>
                </c:pt>
                <c:pt idx="9">
                  <c:v>826.66666666666652</c:v>
                </c:pt>
                <c:pt idx="10">
                  <c:v>898.55072463768101</c:v>
                </c:pt>
                <c:pt idx="11">
                  <c:v>984.12698412698398</c:v>
                </c:pt>
              </c:numCache>
            </c:numRef>
          </c:val>
          <c:extLst>
            <c:ext xmlns:c16="http://schemas.microsoft.com/office/drawing/2014/chart" uri="{C3380CC4-5D6E-409C-BE32-E72D297353CC}">
              <c16:uniqueId val="{00000001-2083-40EC-93F9-520E0687902F}"/>
            </c:ext>
          </c:extLst>
        </c:ser>
        <c:ser>
          <c:idx val="3"/>
          <c:order val="3"/>
          <c:tx>
            <c:strRef>
              <c:f>'C:\Users\alipi\Google Drive\Ongoing Projects\Live Project 2020\Analytics Course design Fall 2020\Customer Analytics Course 2020\Sessions\Week 3\[Average CAC is Wrong -- Interactive Spreadsheets by BrianBalfour.xlsx]Segment - Channel'!$A$15</c:f>
              <c:strCache>
                <c:ptCount val="1"/>
                <c:pt idx="0">
                  <c:v>Google CAC</c:v>
                </c:pt>
              </c:strCache>
            </c:strRef>
          </c:tx>
          <c:spPr>
            <a:solidFill>
              <a:srgbClr val="FFC000"/>
            </a:solidFill>
            <a:ln>
              <a:noFill/>
            </a:ln>
            <a:effectLst/>
          </c:spPr>
          <c:invertIfNegative val="0"/>
          <c:val>
            <c:numRef>
              <c:f>'[2]Segment - Channel'!$B$15:$M$15</c:f>
              <c:numCache>
                <c:formatCode>General</c:formatCode>
                <c:ptCount val="12"/>
                <c:pt idx="0">
                  <c:v>212.41830065359477</c:v>
                </c:pt>
                <c:pt idx="1">
                  <c:v>164.14141414141415</c:v>
                </c:pt>
                <c:pt idx="2">
                  <c:v>179.06336088154271</c:v>
                </c:pt>
                <c:pt idx="3">
                  <c:v>159.72222222222223</c:v>
                </c:pt>
                <c:pt idx="4">
                  <c:v>174.24242424242425</c:v>
                </c:pt>
                <c:pt idx="5">
                  <c:v>121.6931216931217</c:v>
                </c:pt>
                <c:pt idx="6">
                  <c:v>147.47474747474749</c:v>
                </c:pt>
                <c:pt idx="7">
                  <c:v>158.00865800865802</c:v>
                </c:pt>
                <c:pt idx="8">
                  <c:v>128.7477954144621</c:v>
                </c:pt>
                <c:pt idx="9">
                  <c:v>155.55555555555554</c:v>
                </c:pt>
                <c:pt idx="10">
                  <c:v>166.66666666666666</c:v>
                </c:pt>
                <c:pt idx="11">
                  <c:v>208.67208672086718</c:v>
                </c:pt>
              </c:numCache>
            </c:numRef>
          </c:val>
          <c:extLst>
            <c:ext xmlns:c16="http://schemas.microsoft.com/office/drawing/2014/chart" uri="{C3380CC4-5D6E-409C-BE32-E72D297353CC}">
              <c16:uniqueId val="{00000002-2083-40EC-93F9-520E0687902F}"/>
            </c:ext>
          </c:extLst>
        </c:ser>
        <c:dLbls>
          <c:showLegendKey val="0"/>
          <c:showVal val="0"/>
          <c:showCatName val="0"/>
          <c:showSerName val="0"/>
          <c:showPercent val="0"/>
          <c:showBubbleSize val="0"/>
        </c:dLbls>
        <c:gapWidth val="150"/>
        <c:axId val="719600320"/>
        <c:axId val="719600976"/>
      </c:barChart>
      <c:lineChart>
        <c:grouping val="standard"/>
        <c:varyColors val="0"/>
        <c:ser>
          <c:idx val="1"/>
          <c:order val="0"/>
          <c:tx>
            <c:strRef>
              <c:f>'C:\Users\alipi\Google Drive\Ongoing Projects\Live Project 2020\Analytics Course design Fall 2020\Customer Analytics Course 2020\Sessions\Week 3\[Average CAC is Wrong -- Interactive Spreadsheets by BrianBalfour.xlsx]Segment - Channel'!$A$12</c:f>
              <c:strCache>
                <c:ptCount val="1"/>
                <c:pt idx="0">
                  <c:v>Average CAC</c:v>
                </c:pt>
              </c:strCache>
            </c:strRef>
          </c:tx>
          <c:spPr>
            <a:ln w="28575" cap="rnd">
              <a:solidFill>
                <a:schemeClr val="tx1"/>
              </a:solidFill>
              <a:round/>
            </a:ln>
            <a:effectLst/>
          </c:spPr>
          <c:marker>
            <c:symbol val="none"/>
          </c:marker>
          <c:cat>
            <c:strRef>
              <c:f>'[2]Segment - Channel'!$B$1:$M$1</c:f>
              <c:strCache>
                <c:ptCount val="12"/>
                <c:pt idx="0">
                  <c:v>Jan</c:v>
                </c:pt>
                <c:pt idx="1">
                  <c:v>Feb</c:v>
                </c:pt>
                <c:pt idx="2">
                  <c:v>Mar</c:v>
                </c:pt>
                <c:pt idx="3">
                  <c:v>April</c:v>
                </c:pt>
                <c:pt idx="4">
                  <c:v>May</c:v>
                </c:pt>
                <c:pt idx="5">
                  <c:v>June</c:v>
                </c:pt>
                <c:pt idx="6">
                  <c:v>July</c:v>
                </c:pt>
                <c:pt idx="7">
                  <c:v>Aug</c:v>
                </c:pt>
                <c:pt idx="8">
                  <c:v>Sept</c:v>
                </c:pt>
                <c:pt idx="9">
                  <c:v>Oct</c:v>
                </c:pt>
                <c:pt idx="10">
                  <c:v>Nov</c:v>
                </c:pt>
                <c:pt idx="11">
                  <c:v>Dec</c:v>
                </c:pt>
              </c:strCache>
            </c:strRef>
          </c:cat>
          <c:val>
            <c:numRef>
              <c:f>'[2]Segment - Channel'!$B$12:$N$12</c:f>
              <c:numCache>
                <c:formatCode>General</c:formatCode>
                <c:ptCount val="13"/>
                <c:pt idx="0">
                  <c:v>135.13513513513513</c:v>
                </c:pt>
                <c:pt idx="1">
                  <c:v>115.91962905718702</c:v>
                </c:pt>
                <c:pt idx="2">
                  <c:v>123.96694214876032</c:v>
                </c:pt>
                <c:pt idx="3">
                  <c:v>123.4375</c:v>
                </c:pt>
                <c:pt idx="4">
                  <c:v>134.58262350936968</c:v>
                </c:pt>
                <c:pt idx="5">
                  <c:v>117.73472429210135</c:v>
                </c:pt>
                <c:pt idx="6">
                  <c:v>126.91131498470948</c:v>
                </c:pt>
                <c:pt idx="7">
                  <c:v>136.28899835796386</c:v>
                </c:pt>
                <c:pt idx="8">
                  <c:v>118.06543385490754</c:v>
                </c:pt>
                <c:pt idx="9">
                  <c:v>134.6749226006192</c:v>
                </c:pt>
                <c:pt idx="10">
                  <c:v>151.04166666666666</c:v>
                </c:pt>
                <c:pt idx="11">
                  <c:v>150.77989601386483</c:v>
                </c:pt>
              </c:numCache>
            </c:numRef>
          </c:val>
          <c:smooth val="0"/>
          <c:extLst>
            <c:ext xmlns:c16="http://schemas.microsoft.com/office/drawing/2014/chart" uri="{C3380CC4-5D6E-409C-BE32-E72D297353CC}">
              <c16:uniqueId val="{00000003-2083-40EC-93F9-520E0687902F}"/>
            </c:ext>
          </c:extLst>
        </c:ser>
        <c:dLbls>
          <c:showLegendKey val="0"/>
          <c:showVal val="0"/>
          <c:showCatName val="0"/>
          <c:showSerName val="0"/>
          <c:showPercent val="0"/>
          <c:showBubbleSize val="0"/>
        </c:dLbls>
        <c:marker val="1"/>
        <c:smooth val="0"/>
        <c:axId val="719600320"/>
        <c:axId val="719600976"/>
      </c:lineChart>
      <c:catAx>
        <c:axId val="71960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719600976"/>
        <c:crosses val="autoZero"/>
        <c:auto val="1"/>
        <c:lblAlgn val="ctr"/>
        <c:lblOffset val="100"/>
        <c:noMultiLvlLbl val="0"/>
      </c:catAx>
      <c:valAx>
        <c:axId val="719600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719600320"/>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105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Entry>
      <c:legendEntry>
        <c:idx val="3"/>
        <c:txPr>
          <a:bodyPr rot="0" spcFirstLastPara="1" vertOverflow="ellipsis" vert="horz" wrap="square" anchor="ctr" anchorCtr="1"/>
          <a:lstStyle/>
          <a:p>
            <a:pPr>
              <a:defRPr sz="105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Entry>
      <c:overlay val="0"/>
      <c:spPr>
        <a:noFill/>
        <a:ln>
          <a:noFill/>
        </a:ln>
        <a:effectLst/>
      </c:spPr>
      <c:txPr>
        <a:bodyPr rot="0" spcFirstLastPara="1" vertOverflow="ellipsis" vert="horz" wrap="square" anchor="ctr" anchorCtr="1"/>
        <a:lstStyle/>
        <a:p>
          <a:pPr>
            <a:defRPr sz="105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akkurat"/>
                <a:ea typeface="+mn-ea"/>
                <a:cs typeface="+mn-cs"/>
              </a:defRPr>
            </a:pPr>
            <a:r>
              <a:rPr lang="en-US" sz="1800" b="1" dirty="0"/>
              <a:t>CAC (different scenarios)</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akkurat"/>
              <a:ea typeface="+mn-ea"/>
              <a:cs typeface="+mn-cs"/>
            </a:defRPr>
          </a:pPr>
          <a:endParaRPr lang="en-US"/>
        </a:p>
      </c:txPr>
    </c:title>
    <c:autoTitleDeleted val="0"/>
    <c:plotArea>
      <c:layout/>
      <c:lineChart>
        <c:grouping val="standard"/>
        <c:varyColors val="0"/>
        <c:ser>
          <c:idx val="0"/>
          <c:order val="0"/>
          <c:tx>
            <c:strRef>
              <c:f>Sheet1!$B$2</c:f>
              <c:strCache>
                <c:ptCount val="1"/>
                <c:pt idx="0">
                  <c:v>Scenario 1</c:v>
                </c:pt>
              </c:strCache>
            </c:strRef>
          </c:tx>
          <c:spPr>
            <a:ln w="28575" cap="rnd">
              <a:solidFill>
                <a:schemeClr val="tx1"/>
              </a:solidFill>
              <a:round/>
            </a:ln>
            <a:effectLst/>
          </c:spPr>
          <c:marker>
            <c:symbol val="none"/>
          </c:marker>
          <c:dLbls>
            <c:dLbl>
              <c:idx val="4"/>
              <c:layout>
                <c:manualLayout>
                  <c:x val="-4.2640018386809413E-2"/>
                  <c:y val="-8.55157688622255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45B-498E-817C-6E0C11AB1418}"/>
                </c:ext>
              </c:extLst>
            </c:dLbl>
            <c:dLbl>
              <c:idx val="6"/>
              <c:layout>
                <c:manualLayout>
                  <c:x val="-1.3850808673284658E-2"/>
                  <c:y val="-9.874328208973882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45B-498E-817C-6E0C11AB1418}"/>
                </c:ext>
              </c:extLst>
            </c:dLbl>
            <c:dLbl>
              <c:idx val="7"/>
              <c:layout>
                <c:manualLayout>
                  <c:x val="-4.1904294138574837E-3"/>
                  <c:y val="-9.609777944423614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45B-498E-817C-6E0C11AB1418}"/>
                </c:ext>
              </c:extLst>
            </c:dLbl>
            <c:dLbl>
              <c:idx val="8"/>
              <c:layout>
                <c:manualLayout>
                  <c:x val="-2.1783835349900353E-2"/>
                  <c:y val="-0.1119707953172520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45B-498E-817C-6E0C11AB1418}"/>
                </c:ext>
              </c:extLst>
            </c:dLbl>
            <c:dLbl>
              <c:idx val="9"/>
              <c:layout>
                <c:manualLayout>
                  <c:x val="-2.9780838048101773E-2"/>
                  <c:y val="-9.34522767987335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45B-498E-817C-6E0C11AB1418}"/>
                </c:ext>
              </c:extLst>
            </c:dLbl>
            <c:dLbl>
              <c:idx val="10"/>
              <c:layout>
                <c:manualLayout>
                  <c:x val="-2.9780838048101655E-2"/>
                  <c:y val="-9.080677415323085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45B-498E-817C-6E0C11AB141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akkura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Sheet1!$C$1:$N$1</c:f>
              <c:strCache>
                <c:ptCount val="12"/>
                <c:pt idx="0">
                  <c:v>Jan</c:v>
                </c:pt>
                <c:pt idx="1">
                  <c:v>Feb</c:v>
                </c:pt>
                <c:pt idx="2">
                  <c:v>Mar</c:v>
                </c:pt>
                <c:pt idx="3">
                  <c:v>April</c:v>
                </c:pt>
                <c:pt idx="4">
                  <c:v>May</c:v>
                </c:pt>
                <c:pt idx="5">
                  <c:v>June</c:v>
                </c:pt>
                <c:pt idx="6">
                  <c:v>July</c:v>
                </c:pt>
                <c:pt idx="7">
                  <c:v>Aug</c:v>
                </c:pt>
                <c:pt idx="8">
                  <c:v>Sept</c:v>
                </c:pt>
                <c:pt idx="9">
                  <c:v>Oct</c:v>
                </c:pt>
                <c:pt idx="10">
                  <c:v>Nov</c:v>
                </c:pt>
                <c:pt idx="11">
                  <c:v>Dec</c:v>
                </c:pt>
              </c:strCache>
            </c:strRef>
          </c:cat>
          <c:val>
            <c:numRef>
              <c:f>Sheet1!$C$2:$N$2</c:f>
              <c:numCache>
                <c:formatCode>"$"#,##0</c:formatCode>
                <c:ptCount val="12"/>
                <c:pt idx="0">
                  <c:v>89.562913907284766</c:v>
                </c:pt>
                <c:pt idx="1">
                  <c:v>95.284536082474233</c:v>
                </c:pt>
                <c:pt idx="2">
                  <c:v>106.63201663201663</c:v>
                </c:pt>
                <c:pt idx="3">
                  <c:v>100.85458167330677</c:v>
                </c:pt>
                <c:pt idx="4">
                  <c:v>106.04322200392927</c:v>
                </c:pt>
                <c:pt idx="5">
                  <c:v>124.25450450450451</c:v>
                </c:pt>
                <c:pt idx="6">
                  <c:v>107.78532110091743</c:v>
                </c:pt>
                <c:pt idx="7">
                  <c:v>98.142614601018678</c:v>
                </c:pt>
                <c:pt idx="8">
                  <c:v>96.784745762711864</c:v>
                </c:pt>
                <c:pt idx="9">
                  <c:v>95.557189542483655</c:v>
                </c:pt>
                <c:pt idx="10">
                  <c:v>88.118840579710138</c:v>
                </c:pt>
                <c:pt idx="11">
                  <c:v>89.207142857142856</c:v>
                </c:pt>
              </c:numCache>
            </c:numRef>
          </c:val>
          <c:smooth val="0"/>
          <c:extLst>
            <c:ext xmlns:c16="http://schemas.microsoft.com/office/drawing/2014/chart" uri="{C3380CC4-5D6E-409C-BE32-E72D297353CC}">
              <c16:uniqueId val="{00000000-F535-47E1-8716-00B3036032C9}"/>
            </c:ext>
          </c:extLst>
        </c:ser>
        <c:ser>
          <c:idx val="1"/>
          <c:order val="1"/>
          <c:tx>
            <c:strRef>
              <c:f>Sheet1!$B$3</c:f>
              <c:strCache>
                <c:ptCount val="1"/>
                <c:pt idx="0">
                  <c:v>Scenario 2</c:v>
                </c:pt>
              </c:strCache>
            </c:strRef>
          </c:tx>
          <c:spPr>
            <a:ln w="28575" cap="rnd">
              <a:solidFill>
                <a:srgbClr val="00B0F0"/>
              </a:solidFill>
              <a:round/>
            </a:ln>
            <a:effectLst/>
          </c:spPr>
          <c:marker>
            <c:symbol val="none"/>
          </c:marker>
          <c:dLbls>
            <c:dLbl>
              <c:idx val="2"/>
              <c:layout>
                <c:manualLayout>
                  <c:x val="-1.7593405936042927E-2"/>
                  <c:y val="6.8783068783068682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00B0F0"/>
                      </a:solidFill>
                      <a:latin typeface="akkura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45B-498E-817C-6E0C11AB1418}"/>
                </c:ext>
              </c:extLst>
            </c:dLbl>
            <c:dLbl>
              <c:idx val="5"/>
              <c:layout>
                <c:manualLayout>
                  <c:x val="-2.0792207015323451E-2"/>
                  <c:y val="0.11904761904761904"/>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00B0F0"/>
                      </a:solidFill>
                      <a:latin typeface="akkura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45B-498E-817C-6E0C11AB141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akkura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Sheet1!$C$1:$N$1</c:f>
              <c:strCache>
                <c:ptCount val="12"/>
                <c:pt idx="0">
                  <c:v>Jan</c:v>
                </c:pt>
                <c:pt idx="1">
                  <c:v>Feb</c:v>
                </c:pt>
                <c:pt idx="2">
                  <c:v>Mar</c:v>
                </c:pt>
                <c:pt idx="3">
                  <c:v>April</c:v>
                </c:pt>
                <c:pt idx="4">
                  <c:v>May</c:v>
                </c:pt>
                <c:pt idx="5">
                  <c:v>June</c:v>
                </c:pt>
                <c:pt idx="6">
                  <c:v>July</c:v>
                </c:pt>
                <c:pt idx="7">
                  <c:v>Aug</c:v>
                </c:pt>
                <c:pt idx="8">
                  <c:v>Sept</c:v>
                </c:pt>
                <c:pt idx="9">
                  <c:v>Oct</c:v>
                </c:pt>
                <c:pt idx="10">
                  <c:v>Nov</c:v>
                </c:pt>
                <c:pt idx="11">
                  <c:v>Dec</c:v>
                </c:pt>
              </c:strCache>
            </c:strRef>
          </c:cat>
          <c:val>
            <c:numRef>
              <c:f>Sheet1!$C$3:$N$3</c:f>
              <c:numCache>
                <c:formatCode>General</c:formatCode>
                <c:ptCount val="12"/>
                <c:pt idx="2" formatCode="&quot;$&quot;#,##0">
                  <c:v>84.349272349272354</c:v>
                </c:pt>
                <c:pt idx="3" formatCode="&quot;$&quot;#,##0">
                  <c:v>92.057768924302792</c:v>
                </c:pt>
                <c:pt idx="4" formatCode="&quot;$&quot;#,##0">
                  <c:v>79.766718506998444</c:v>
                </c:pt>
                <c:pt idx="5" formatCode="&quot;$&quot;#,##0">
                  <c:v>114.02927927927928</c:v>
                </c:pt>
                <c:pt idx="6" formatCode="&quot;$&quot;#,##0">
                  <c:v>99.038532110091737</c:v>
                </c:pt>
                <c:pt idx="7" formatCode="&quot;$&quot;#,##0">
                  <c:v>93.665534804753818</c:v>
                </c:pt>
                <c:pt idx="8" formatCode="&quot;$&quot;#,##0">
                  <c:v>99.564406779661013</c:v>
                </c:pt>
                <c:pt idx="9" formatCode="&quot;$&quot;#,##0">
                  <c:v>94.454248366013076</c:v>
                </c:pt>
                <c:pt idx="10" formatCode="&quot;$&quot;#,##0">
                  <c:v>82.757971014492753</c:v>
                </c:pt>
                <c:pt idx="11" formatCode="&quot;$&quot;#,##0">
                  <c:v>83.544285714285721</c:v>
                </c:pt>
              </c:numCache>
            </c:numRef>
          </c:val>
          <c:smooth val="0"/>
          <c:extLst>
            <c:ext xmlns:c16="http://schemas.microsoft.com/office/drawing/2014/chart" uri="{C3380CC4-5D6E-409C-BE32-E72D297353CC}">
              <c16:uniqueId val="{00000001-F535-47E1-8716-00B3036032C9}"/>
            </c:ext>
          </c:extLst>
        </c:ser>
        <c:ser>
          <c:idx val="2"/>
          <c:order val="2"/>
          <c:tx>
            <c:strRef>
              <c:f>Sheet1!$B$4</c:f>
              <c:strCache>
                <c:ptCount val="1"/>
                <c:pt idx="0">
                  <c:v>Scenario 3</c:v>
                </c:pt>
              </c:strCache>
            </c:strRef>
          </c:tx>
          <c:spPr>
            <a:ln w="28575" cap="rnd">
              <a:solidFill>
                <a:srgbClr val="FF0000"/>
              </a:solidFill>
              <a:round/>
            </a:ln>
            <a:effectLst/>
          </c:spPr>
          <c:marker>
            <c:symbol val="none"/>
          </c:marker>
          <c:dLbls>
            <c:dLbl>
              <c:idx val="2"/>
              <c:layout>
                <c:manualLayout>
                  <c:x val="-1.4394604856762347E-2"/>
                  <c:y val="2.64550264550264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45B-498E-817C-6E0C11AB1418}"/>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45B-498E-817C-6E0C11AB141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FF0000"/>
                    </a:solidFill>
                    <a:latin typeface="akkura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Sheet1!$C$1:$N$1</c:f>
              <c:strCache>
                <c:ptCount val="12"/>
                <c:pt idx="0">
                  <c:v>Jan</c:v>
                </c:pt>
                <c:pt idx="1">
                  <c:v>Feb</c:v>
                </c:pt>
                <c:pt idx="2">
                  <c:v>Mar</c:v>
                </c:pt>
                <c:pt idx="3">
                  <c:v>April</c:v>
                </c:pt>
                <c:pt idx="4">
                  <c:v>May</c:v>
                </c:pt>
                <c:pt idx="5">
                  <c:v>June</c:v>
                </c:pt>
                <c:pt idx="6">
                  <c:v>July</c:v>
                </c:pt>
                <c:pt idx="7">
                  <c:v>Aug</c:v>
                </c:pt>
                <c:pt idx="8">
                  <c:v>Sept</c:v>
                </c:pt>
                <c:pt idx="9">
                  <c:v>Oct</c:v>
                </c:pt>
                <c:pt idx="10">
                  <c:v>Nov</c:v>
                </c:pt>
                <c:pt idx="11">
                  <c:v>Dec</c:v>
                </c:pt>
              </c:strCache>
            </c:strRef>
          </c:cat>
          <c:val>
            <c:numRef>
              <c:f>Sheet1!$C$4:$N$4</c:f>
              <c:numCache>
                <c:formatCode>General</c:formatCode>
                <c:ptCount val="12"/>
                <c:pt idx="2" formatCode="&quot;$&quot;#,##0">
                  <c:v>97.883575883575887</c:v>
                </c:pt>
                <c:pt idx="3" formatCode="&quot;$&quot;#,##0">
                  <c:v>100.55876494023904</c:v>
                </c:pt>
                <c:pt idx="4" formatCode="&quot;$&quot;#,##0">
                  <c:v>80.377916018662518</c:v>
                </c:pt>
                <c:pt idx="5" formatCode="&quot;$&quot;#,##0">
                  <c:v>123.88738738738739</c:v>
                </c:pt>
                <c:pt idx="6" formatCode="&quot;$&quot;#,##0">
                  <c:v>110.28256880733944</c:v>
                </c:pt>
                <c:pt idx="7" formatCode="&quot;$&quot;#,##0">
                  <c:v>96.297962648556876</c:v>
                </c:pt>
                <c:pt idx="8" formatCode="&quot;$&quot;#,##0">
                  <c:v>93.107627118644061</c:v>
                </c:pt>
                <c:pt idx="9" formatCode="&quot;$&quot;#,##0">
                  <c:v>95.317810457516345</c:v>
                </c:pt>
                <c:pt idx="10" formatCode="&quot;$&quot;#,##0">
                  <c:v>85.402173913043484</c:v>
                </c:pt>
                <c:pt idx="11" formatCode="&quot;$&quot;#,##0">
                  <c:v>89.728571428571428</c:v>
                </c:pt>
              </c:numCache>
            </c:numRef>
          </c:val>
          <c:smooth val="0"/>
          <c:extLst>
            <c:ext xmlns:c16="http://schemas.microsoft.com/office/drawing/2014/chart" uri="{C3380CC4-5D6E-409C-BE32-E72D297353CC}">
              <c16:uniqueId val="{00000002-F535-47E1-8716-00B3036032C9}"/>
            </c:ext>
          </c:extLst>
        </c:ser>
        <c:dLbls>
          <c:showLegendKey val="0"/>
          <c:showVal val="0"/>
          <c:showCatName val="0"/>
          <c:showSerName val="0"/>
          <c:showPercent val="0"/>
          <c:showBubbleSize val="0"/>
        </c:dLbls>
        <c:smooth val="0"/>
        <c:axId val="533120208"/>
        <c:axId val="533121520"/>
      </c:lineChart>
      <c:catAx>
        <c:axId val="533120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akkurat"/>
                <a:ea typeface="+mn-ea"/>
                <a:cs typeface="+mn-cs"/>
              </a:defRPr>
            </a:pPr>
            <a:endParaRPr lang="en-US"/>
          </a:p>
        </c:txPr>
        <c:crossAx val="533121520"/>
        <c:crosses val="autoZero"/>
        <c:auto val="1"/>
        <c:lblAlgn val="ctr"/>
        <c:lblOffset val="100"/>
        <c:noMultiLvlLbl val="0"/>
      </c:catAx>
      <c:valAx>
        <c:axId val="533121520"/>
        <c:scaling>
          <c:orientation val="minMax"/>
          <c:min val="70"/>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kkurat"/>
                <a:ea typeface="+mn-ea"/>
                <a:cs typeface="+mn-cs"/>
              </a:defRPr>
            </a:pPr>
            <a:endParaRPr lang="en-US"/>
          </a:p>
        </c:txPr>
        <c:crossAx val="533120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akkura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akkura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BFD50F-A4B0-4C1B-AB02-AC97CAEA147A}" type="doc">
      <dgm:prSet loTypeId="urn:microsoft.com/office/officeart/2005/8/layout/pyramid3" loCatId="pyramid" qsTypeId="urn:microsoft.com/office/officeart/2005/8/quickstyle/simple1" qsCatId="simple" csTypeId="urn:microsoft.com/office/officeart/2005/8/colors/accent1_2" csCatId="accent1" phldr="1"/>
      <dgm:spPr/>
    </dgm:pt>
    <dgm:pt modelId="{34777DDE-DF49-41FD-B940-3D76F47CFE41}">
      <dgm:prSet phldrT="[Text]" custT="1"/>
      <dgm:spPr>
        <a:solidFill>
          <a:srgbClr val="FF9900"/>
        </a:solidFill>
      </dgm:spPr>
      <dgm:t>
        <a:bodyPr/>
        <a:lstStyle/>
        <a:p>
          <a:r>
            <a:rPr lang="en-US" sz="1600" b="1" dirty="0">
              <a:latin typeface="akkurat"/>
            </a:rPr>
            <a:t>Visits</a:t>
          </a:r>
        </a:p>
      </dgm:t>
    </dgm:pt>
    <dgm:pt modelId="{84486F2B-B542-4804-9E88-D94EE5D13640}" type="parTrans" cxnId="{87DE6808-6E87-4DED-90F1-115B26457BF0}">
      <dgm:prSet/>
      <dgm:spPr/>
      <dgm:t>
        <a:bodyPr/>
        <a:lstStyle/>
        <a:p>
          <a:endParaRPr lang="en-US" sz="1600">
            <a:latin typeface="akkurat"/>
          </a:endParaRPr>
        </a:p>
      </dgm:t>
    </dgm:pt>
    <dgm:pt modelId="{7B0DF82A-B7C3-4139-8693-681C477B04A2}" type="sibTrans" cxnId="{87DE6808-6E87-4DED-90F1-115B26457BF0}">
      <dgm:prSet/>
      <dgm:spPr/>
      <dgm:t>
        <a:bodyPr/>
        <a:lstStyle/>
        <a:p>
          <a:endParaRPr lang="en-US" sz="1600">
            <a:latin typeface="akkurat"/>
          </a:endParaRPr>
        </a:p>
      </dgm:t>
    </dgm:pt>
    <dgm:pt modelId="{744E7BA6-14B8-4FD7-91BC-E6899D1A8FDC}">
      <dgm:prSet phldrT="[Text]" custT="1"/>
      <dgm:spPr>
        <a:solidFill>
          <a:srgbClr val="F2B800"/>
        </a:solidFill>
      </dgm:spPr>
      <dgm:t>
        <a:bodyPr/>
        <a:lstStyle/>
        <a:p>
          <a:r>
            <a:rPr lang="en-US" sz="1600" b="1" dirty="0">
              <a:latin typeface="akkurat"/>
            </a:rPr>
            <a:t>Sign up</a:t>
          </a:r>
        </a:p>
      </dgm:t>
    </dgm:pt>
    <dgm:pt modelId="{99729036-9F6C-4F55-87A9-4B7A6367955E}" type="parTrans" cxnId="{D0660412-68F4-4472-9DD2-CDC9CE04BAE3}">
      <dgm:prSet/>
      <dgm:spPr/>
      <dgm:t>
        <a:bodyPr/>
        <a:lstStyle/>
        <a:p>
          <a:endParaRPr lang="en-US" sz="1600">
            <a:latin typeface="akkurat"/>
          </a:endParaRPr>
        </a:p>
      </dgm:t>
    </dgm:pt>
    <dgm:pt modelId="{195C5AB3-C473-4B07-A9F8-4C14D458E7E5}" type="sibTrans" cxnId="{D0660412-68F4-4472-9DD2-CDC9CE04BAE3}">
      <dgm:prSet/>
      <dgm:spPr/>
      <dgm:t>
        <a:bodyPr/>
        <a:lstStyle/>
        <a:p>
          <a:endParaRPr lang="en-US" sz="1600">
            <a:latin typeface="akkurat"/>
          </a:endParaRPr>
        </a:p>
      </dgm:t>
    </dgm:pt>
    <dgm:pt modelId="{857DCB40-6571-4430-842B-4CE1A3615D5F}">
      <dgm:prSet phldrT="[Text]" custT="1"/>
      <dgm:spPr>
        <a:solidFill>
          <a:srgbClr val="FFF2B4"/>
        </a:solidFill>
      </dgm:spPr>
      <dgm:t>
        <a:bodyPr/>
        <a:lstStyle/>
        <a:p>
          <a:r>
            <a:rPr lang="en-US" sz="1600" b="1" dirty="0">
              <a:latin typeface="akkurat"/>
            </a:rPr>
            <a:t>Buyers or paid users</a:t>
          </a:r>
        </a:p>
      </dgm:t>
    </dgm:pt>
    <dgm:pt modelId="{384D5D8B-9680-4632-8ED7-8BEA01F575DF}" type="parTrans" cxnId="{1A3F5DCE-AF5C-41E9-8E11-98DA76F72055}">
      <dgm:prSet/>
      <dgm:spPr/>
      <dgm:t>
        <a:bodyPr/>
        <a:lstStyle/>
        <a:p>
          <a:endParaRPr lang="en-US" sz="1600">
            <a:latin typeface="akkurat"/>
          </a:endParaRPr>
        </a:p>
      </dgm:t>
    </dgm:pt>
    <dgm:pt modelId="{E09ECA0B-BAE2-40C2-9F95-90AC26D340EF}" type="sibTrans" cxnId="{1A3F5DCE-AF5C-41E9-8E11-98DA76F72055}">
      <dgm:prSet/>
      <dgm:spPr/>
      <dgm:t>
        <a:bodyPr/>
        <a:lstStyle/>
        <a:p>
          <a:endParaRPr lang="en-US" sz="1600">
            <a:latin typeface="akkurat"/>
          </a:endParaRPr>
        </a:p>
      </dgm:t>
    </dgm:pt>
    <dgm:pt modelId="{0DB46759-7ECB-44A6-B16E-D236089E4EBE}" type="pres">
      <dgm:prSet presAssocID="{F3BFD50F-A4B0-4C1B-AB02-AC97CAEA147A}" presName="Name0" presStyleCnt="0">
        <dgm:presLayoutVars>
          <dgm:dir/>
          <dgm:animLvl val="lvl"/>
          <dgm:resizeHandles val="exact"/>
        </dgm:presLayoutVars>
      </dgm:prSet>
      <dgm:spPr/>
    </dgm:pt>
    <dgm:pt modelId="{4EA530F1-8AE2-4EE9-9F54-2CA3EE194CDA}" type="pres">
      <dgm:prSet presAssocID="{34777DDE-DF49-41FD-B940-3D76F47CFE41}" presName="Name8" presStyleCnt="0"/>
      <dgm:spPr/>
    </dgm:pt>
    <dgm:pt modelId="{6C2F6258-8510-4666-A7C9-757A05A49A4F}" type="pres">
      <dgm:prSet presAssocID="{34777DDE-DF49-41FD-B940-3D76F47CFE41}" presName="level" presStyleLbl="node1" presStyleIdx="0" presStyleCnt="3" custLinFactNeighborX="33333" custLinFactNeighborY="-625">
        <dgm:presLayoutVars>
          <dgm:chMax val="1"/>
          <dgm:bulletEnabled val="1"/>
        </dgm:presLayoutVars>
      </dgm:prSet>
      <dgm:spPr/>
    </dgm:pt>
    <dgm:pt modelId="{6E294DA3-F32B-4EA8-ADBC-5AC53498E54D}" type="pres">
      <dgm:prSet presAssocID="{34777DDE-DF49-41FD-B940-3D76F47CFE41}" presName="levelTx" presStyleLbl="revTx" presStyleIdx="0" presStyleCnt="0">
        <dgm:presLayoutVars>
          <dgm:chMax val="1"/>
          <dgm:bulletEnabled val="1"/>
        </dgm:presLayoutVars>
      </dgm:prSet>
      <dgm:spPr/>
    </dgm:pt>
    <dgm:pt modelId="{81A25DD4-D70F-4D2A-929B-75B9D0E77FCF}" type="pres">
      <dgm:prSet presAssocID="{744E7BA6-14B8-4FD7-91BC-E6899D1A8FDC}" presName="Name8" presStyleCnt="0"/>
      <dgm:spPr/>
    </dgm:pt>
    <dgm:pt modelId="{6F40F464-BB05-446B-84FB-F15552EDFD64}" type="pres">
      <dgm:prSet presAssocID="{744E7BA6-14B8-4FD7-91BC-E6899D1A8FDC}" presName="level" presStyleLbl="node1" presStyleIdx="1" presStyleCnt="3">
        <dgm:presLayoutVars>
          <dgm:chMax val="1"/>
          <dgm:bulletEnabled val="1"/>
        </dgm:presLayoutVars>
      </dgm:prSet>
      <dgm:spPr/>
    </dgm:pt>
    <dgm:pt modelId="{8384C45E-84DD-4453-9B5A-8826BA8E959E}" type="pres">
      <dgm:prSet presAssocID="{744E7BA6-14B8-4FD7-91BC-E6899D1A8FDC}" presName="levelTx" presStyleLbl="revTx" presStyleIdx="0" presStyleCnt="0">
        <dgm:presLayoutVars>
          <dgm:chMax val="1"/>
          <dgm:bulletEnabled val="1"/>
        </dgm:presLayoutVars>
      </dgm:prSet>
      <dgm:spPr/>
    </dgm:pt>
    <dgm:pt modelId="{549F858D-AB54-4138-84A9-70ECFB57AFA5}" type="pres">
      <dgm:prSet presAssocID="{857DCB40-6571-4430-842B-4CE1A3615D5F}" presName="Name8" presStyleCnt="0"/>
      <dgm:spPr/>
    </dgm:pt>
    <dgm:pt modelId="{C12F7493-B111-400D-AFC1-BCB24A84FEC7}" type="pres">
      <dgm:prSet presAssocID="{857DCB40-6571-4430-842B-4CE1A3615D5F}" presName="level" presStyleLbl="node1" presStyleIdx="2" presStyleCnt="3">
        <dgm:presLayoutVars>
          <dgm:chMax val="1"/>
          <dgm:bulletEnabled val="1"/>
        </dgm:presLayoutVars>
      </dgm:prSet>
      <dgm:spPr/>
    </dgm:pt>
    <dgm:pt modelId="{9D235884-82EB-49DA-8DB6-A33EE5690683}" type="pres">
      <dgm:prSet presAssocID="{857DCB40-6571-4430-842B-4CE1A3615D5F}" presName="levelTx" presStyleLbl="revTx" presStyleIdx="0" presStyleCnt="0">
        <dgm:presLayoutVars>
          <dgm:chMax val="1"/>
          <dgm:bulletEnabled val="1"/>
        </dgm:presLayoutVars>
      </dgm:prSet>
      <dgm:spPr/>
    </dgm:pt>
  </dgm:ptLst>
  <dgm:cxnLst>
    <dgm:cxn modelId="{87DE6808-6E87-4DED-90F1-115B26457BF0}" srcId="{F3BFD50F-A4B0-4C1B-AB02-AC97CAEA147A}" destId="{34777DDE-DF49-41FD-B940-3D76F47CFE41}" srcOrd="0" destOrd="0" parTransId="{84486F2B-B542-4804-9E88-D94EE5D13640}" sibTransId="{7B0DF82A-B7C3-4139-8693-681C477B04A2}"/>
    <dgm:cxn modelId="{D0660412-68F4-4472-9DD2-CDC9CE04BAE3}" srcId="{F3BFD50F-A4B0-4C1B-AB02-AC97CAEA147A}" destId="{744E7BA6-14B8-4FD7-91BC-E6899D1A8FDC}" srcOrd="1" destOrd="0" parTransId="{99729036-9F6C-4F55-87A9-4B7A6367955E}" sibTransId="{195C5AB3-C473-4B07-A9F8-4C14D458E7E5}"/>
    <dgm:cxn modelId="{B25C9028-CE07-4FFD-97FE-A841D9B6DF89}" type="presOf" srcId="{34777DDE-DF49-41FD-B940-3D76F47CFE41}" destId="{6C2F6258-8510-4666-A7C9-757A05A49A4F}" srcOrd="0" destOrd="0" presId="urn:microsoft.com/office/officeart/2005/8/layout/pyramid3"/>
    <dgm:cxn modelId="{82AA8A37-1121-4DD4-AAC1-0E320541D468}" type="presOf" srcId="{F3BFD50F-A4B0-4C1B-AB02-AC97CAEA147A}" destId="{0DB46759-7ECB-44A6-B16E-D236089E4EBE}" srcOrd="0" destOrd="0" presId="urn:microsoft.com/office/officeart/2005/8/layout/pyramid3"/>
    <dgm:cxn modelId="{D0675DA5-5B4B-452E-BCB0-A85A9DCEF322}" type="presOf" srcId="{857DCB40-6571-4430-842B-4CE1A3615D5F}" destId="{9D235884-82EB-49DA-8DB6-A33EE5690683}" srcOrd="1" destOrd="0" presId="urn:microsoft.com/office/officeart/2005/8/layout/pyramid3"/>
    <dgm:cxn modelId="{9EB384CA-81F9-4B01-8317-8F24B0587BBE}" type="presOf" srcId="{744E7BA6-14B8-4FD7-91BC-E6899D1A8FDC}" destId="{8384C45E-84DD-4453-9B5A-8826BA8E959E}" srcOrd="1" destOrd="0" presId="urn:microsoft.com/office/officeart/2005/8/layout/pyramid3"/>
    <dgm:cxn modelId="{1A3F5DCE-AF5C-41E9-8E11-98DA76F72055}" srcId="{F3BFD50F-A4B0-4C1B-AB02-AC97CAEA147A}" destId="{857DCB40-6571-4430-842B-4CE1A3615D5F}" srcOrd="2" destOrd="0" parTransId="{384D5D8B-9680-4632-8ED7-8BEA01F575DF}" sibTransId="{E09ECA0B-BAE2-40C2-9F95-90AC26D340EF}"/>
    <dgm:cxn modelId="{B47384E6-E716-44E5-B546-59039FDBC8A6}" type="presOf" srcId="{857DCB40-6571-4430-842B-4CE1A3615D5F}" destId="{C12F7493-B111-400D-AFC1-BCB24A84FEC7}" srcOrd="0" destOrd="0" presId="urn:microsoft.com/office/officeart/2005/8/layout/pyramid3"/>
    <dgm:cxn modelId="{6241C9F6-3CB0-454E-949B-D90E76C52FEB}" type="presOf" srcId="{34777DDE-DF49-41FD-B940-3D76F47CFE41}" destId="{6E294DA3-F32B-4EA8-ADBC-5AC53498E54D}" srcOrd="1" destOrd="0" presId="urn:microsoft.com/office/officeart/2005/8/layout/pyramid3"/>
    <dgm:cxn modelId="{EB774DFE-6D29-4A33-A3FC-DAB0F05DF5CC}" type="presOf" srcId="{744E7BA6-14B8-4FD7-91BC-E6899D1A8FDC}" destId="{6F40F464-BB05-446B-84FB-F15552EDFD64}" srcOrd="0" destOrd="0" presId="urn:microsoft.com/office/officeart/2005/8/layout/pyramid3"/>
    <dgm:cxn modelId="{7DF37C01-94DD-42DA-A117-F68619A87580}" type="presParOf" srcId="{0DB46759-7ECB-44A6-B16E-D236089E4EBE}" destId="{4EA530F1-8AE2-4EE9-9F54-2CA3EE194CDA}" srcOrd="0" destOrd="0" presId="urn:microsoft.com/office/officeart/2005/8/layout/pyramid3"/>
    <dgm:cxn modelId="{CAAADBF8-FB26-4507-B65F-93D994E7799A}" type="presParOf" srcId="{4EA530F1-8AE2-4EE9-9F54-2CA3EE194CDA}" destId="{6C2F6258-8510-4666-A7C9-757A05A49A4F}" srcOrd="0" destOrd="0" presId="urn:microsoft.com/office/officeart/2005/8/layout/pyramid3"/>
    <dgm:cxn modelId="{31F372D0-62F0-4C83-B92F-96D97C531328}" type="presParOf" srcId="{4EA530F1-8AE2-4EE9-9F54-2CA3EE194CDA}" destId="{6E294DA3-F32B-4EA8-ADBC-5AC53498E54D}" srcOrd="1" destOrd="0" presId="urn:microsoft.com/office/officeart/2005/8/layout/pyramid3"/>
    <dgm:cxn modelId="{48D497AE-B83E-4D3A-ABA9-CE0533DAD302}" type="presParOf" srcId="{0DB46759-7ECB-44A6-B16E-D236089E4EBE}" destId="{81A25DD4-D70F-4D2A-929B-75B9D0E77FCF}" srcOrd="1" destOrd="0" presId="urn:microsoft.com/office/officeart/2005/8/layout/pyramid3"/>
    <dgm:cxn modelId="{CD730AD4-59C5-405D-BA6B-BEC7441AE14F}" type="presParOf" srcId="{81A25DD4-D70F-4D2A-929B-75B9D0E77FCF}" destId="{6F40F464-BB05-446B-84FB-F15552EDFD64}" srcOrd="0" destOrd="0" presId="urn:microsoft.com/office/officeart/2005/8/layout/pyramid3"/>
    <dgm:cxn modelId="{383F9D4D-4B33-47F5-86AD-BEFC20F84B45}" type="presParOf" srcId="{81A25DD4-D70F-4D2A-929B-75B9D0E77FCF}" destId="{8384C45E-84DD-4453-9B5A-8826BA8E959E}" srcOrd="1" destOrd="0" presId="urn:microsoft.com/office/officeart/2005/8/layout/pyramid3"/>
    <dgm:cxn modelId="{E1913109-B733-4BCA-A798-F82839421B74}" type="presParOf" srcId="{0DB46759-7ECB-44A6-B16E-D236089E4EBE}" destId="{549F858D-AB54-4138-84A9-70ECFB57AFA5}" srcOrd="2" destOrd="0" presId="urn:microsoft.com/office/officeart/2005/8/layout/pyramid3"/>
    <dgm:cxn modelId="{BBD09513-5245-46F5-912A-94D30D75969A}" type="presParOf" srcId="{549F858D-AB54-4138-84A9-70ECFB57AFA5}" destId="{C12F7493-B111-400D-AFC1-BCB24A84FEC7}" srcOrd="0" destOrd="0" presId="urn:microsoft.com/office/officeart/2005/8/layout/pyramid3"/>
    <dgm:cxn modelId="{DCFD3809-7FFC-4988-BD3F-A50FF570159D}" type="presParOf" srcId="{549F858D-AB54-4138-84A9-70ECFB57AFA5}" destId="{9D235884-82EB-49DA-8DB6-A33EE5690683}" srcOrd="1" destOrd="0" presId="urn:microsoft.com/office/officeart/2005/8/layout/pyramid3"/>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BFD50F-A4B0-4C1B-AB02-AC97CAEA147A}" type="doc">
      <dgm:prSet loTypeId="urn:microsoft.com/office/officeart/2005/8/layout/pyramid3" loCatId="pyramid" qsTypeId="urn:microsoft.com/office/officeart/2005/8/quickstyle/simple1" qsCatId="simple" csTypeId="urn:microsoft.com/office/officeart/2005/8/colors/accent1_2" csCatId="accent1" phldr="1"/>
      <dgm:spPr/>
    </dgm:pt>
    <dgm:pt modelId="{34777DDE-DF49-41FD-B940-3D76F47CFE41}">
      <dgm:prSet phldrT="[Text]" custT="1"/>
      <dgm:spPr>
        <a:solidFill>
          <a:srgbClr val="FF9900"/>
        </a:solidFill>
      </dgm:spPr>
      <dgm:t>
        <a:bodyPr/>
        <a:lstStyle/>
        <a:p>
          <a:r>
            <a:rPr lang="en-US" sz="1400" b="1" dirty="0">
              <a:latin typeface="akkurat"/>
            </a:rPr>
            <a:t>Visits</a:t>
          </a:r>
        </a:p>
      </dgm:t>
    </dgm:pt>
    <dgm:pt modelId="{84486F2B-B542-4804-9E88-D94EE5D13640}" type="parTrans" cxnId="{87DE6808-6E87-4DED-90F1-115B26457BF0}">
      <dgm:prSet/>
      <dgm:spPr/>
      <dgm:t>
        <a:bodyPr/>
        <a:lstStyle/>
        <a:p>
          <a:endParaRPr lang="en-US" sz="1500">
            <a:latin typeface="akkurat"/>
          </a:endParaRPr>
        </a:p>
      </dgm:t>
    </dgm:pt>
    <dgm:pt modelId="{7B0DF82A-B7C3-4139-8693-681C477B04A2}" type="sibTrans" cxnId="{87DE6808-6E87-4DED-90F1-115B26457BF0}">
      <dgm:prSet/>
      <dgm:spPr/>
      <dgm:t>
        <a:bodyPr/>
        <a:lstStyle/>
        <a:p>
          <a:endParaRPr lang="en-US" sz="1500">
            <a:latin typeface="akkurat"/>
          </a:endParaRPr>
        </a:p>
      </dgm:t>
    </dgm:pt>
    <dgm:pt modelId="{744E7BA6-14B8-4FD7-91BC-E6899D1A8FDC}">
      <dgm:prSet phldrT="[Text]" custT="1"/>
      <dgm:spPr>
        <a:solidFill>
          <a:srgbClr val="F2B800"/>
        </a:solidFill>
      </dgm:spPr>
      <dgm:t>
        <a:bodyPr/>
        <a:lstStyle/>
        <a:p>
          <a:r>
            <a:rPr lang="en-US" sz="1600" b="1" dirty="0">
              <a:latin typeface="akkurat"/>
            </a:rPr>
            <a:t>Sign up</a:t>
          </a:r>
        </a:p>
      </dgm:t>
    </dgm:pt>
    <dgm:pt modelId="{99729036-9F6C-4F55-87A9-4B7A6367955E}" type="parTrans" cxnId="{D0660412-68F4-4472-9DD2-CDC9CE04BAE3}">
      <dgm:prSet/>
      <dgm:spPr/>
      <dgm:t>
        <a:bodyPr/>
        <a:lstStyle/>
        <a:p>
          <a:endParaRPr lang="en-US" sz="1500">
            <a:latin typeface="akkurat"/>
          </a:endParaRPr>
        </a:p>
      </dgm:t>
    </dgm:pt>
    <dgm:pt modelId="{195C5AB3-C473-4B07-A9F8-4C14D458E7E5}" type="sibTrans" cxnId="{D0660412-68F4-4472-9DD2-CDC9CE04BAE3}">
      <dgm:prSet/>
      <dgm:spPr/>
      <dgm:t>
        <a:bodyPr/>
        <a:lstStyle/>
        <a:p>
          <a:endParaRPr lang="en-US" sz="1500">
            <a:latin typeface="akkurat"/>
          </a:endParaRPr>
        </a:p>
      </dgm:t>
    </dgm:pt>
    <dgm:pt modelId="{857DCB40-6571-4430-842B-4CE1A3615D5F}">
      <dgm:prSet phldrT="[Text]" custT="1"/>
      <dgm:spPr>
        <a:solidFill>
          <a:srgbClr val="FFF2B4"/>
        </a:solidFill>
      </dgm:spPr>
      <dgm:t>
        <a:bodyPr/>
        <a:lstStyle/>
        <a:p>
          <a:r>
            <a:rPr lang="en-US" sz="1600" b="1" dirty="0">
              <a:latin typeface="akkurat"/>
            </a:rPr>
            <a:t>Buyers or paid users</a:t>
          </a:r>
        </a:p>
      </dgm:t>
    </dgm:pt>
    <dgm:pt modelId="{384D5D8B-9680-4632-8ED7-8BEA01F575DF}" type="parTrans" cxnId="{1A3F5DCE-AF5C-41E9-8E11-98DA76F72055}">
      <dgm:prSet/>
      <dgm:spPr/>
      <dgm:t>
        <a:bodyPr/>
        <a:lstStyle/>
        <a:p>
          <a:endParaRPr lang="en-US" sz="1500">
            <a:latin typeface="akkurat"/>
          </a:endParaRPr>
        </a:p>
      </dgm:t>
    </dgm:pt>
    <dgm:pt modelId="{E09ECA0B-BAE2-40C2-9F95-90AC26D340EF}" type="sibTrans" cxnId="{1A3F5DCE-AF5C-41E9-8E11-98DA76F72055}">
      <dgm:prSet/>
      <dgm:spPr/>
      <dgm:t>
        <a:bodyPr/>
        <a:lstStyle/>
        <a:p>
          <a:endParaRPr lang="en-US" sz="1500">
            <a:latin typeface="akkurat"/>
          </a:endParaRPr>
        </a:p>
      </dgm:t>
    </dgm:pt>
    <dgm:pt modelId="{0DB46759-7ECB-44A6-B16E-D236089E4EBE}" type="pres">
      <dgm:prSet presAssocID="{F3BFD50F-A4B0-4C1B-AB02-AC97CAEA147A}" presName="Name0" presStyleCnt="0">
        <dgm:presLayoutVars>
          <dgm:dir/>
          <dgm:animLvl val="lvl"/>
          <dgm:resizeHandles val="exact"/>
        </dgm:presLayoutVars>
      </dgm:prSet>
      <dgm:spPr/>
    </dgm:pt>
    <dgm:pt modelId="{4EA530F1-8AE2-4EE9-9F54-2CA3EE194CDA}" type="pres">
      <dgm:prSet presAssocID="{34777DDE-DF49-41FD-B940-3D76F47CFE41}" presName="Name8" presStyleCnt="0"/>
      <dgm:spPr/>
    </dgm:pt>
    <dgm:pt modelId="{6C2F6258-8510-4666-A7C9-757A05A49A4F}" type="pres">
      <dgm:prSet presAssocID="{34777DDE-DF49-41FD-B940-3D76F47CFE41}" presName="level" presStyleLbl="node1" presStyleIdx="0" presStyleCnt="3" custLinFactNeighborX="40421" custLinFactNeighborY="-64223">
        <dgm:presLayoutVars>
          <dgm:chMax val="1"/>
          <dgm:bulletEnabled val="1"/>
        </dgm:presLayoutVars>
      </dgm:prSet>
      <dgm:spPr/>
    </dgm:pt>
    <dgm:pt modelId="{6E294DA3-F32B-4EA8-ADBC-5AC53498E54D}" type="pres">
      <dgm:prSet presAssocID="{34777DDE-DF49-41FD-B940-3D76F47CFE41}" presName="levelTx" presStyleLbl="revTx" presStyleIdx="0" presStyleCnt="0">
        <dgm:presLayoutVars>
          <dgm:chMax val="1"/>
          <dgm:bulletEnabled val="1"/>
        </dgm:presLayoutVars>
      </dgm:prSet>
      <dgm:spPr/>
    </dgm:pt>
    <dgm:pt modelId="{81A25DD4-D70F-4D2A-929B-75B9D0E77FCF}" type="pres">
      <dgm:prSet presAssocID="{744E7BA6-14B8-4FD7-91BC-E6899D1A8FDC}" presName="Name8" presStyleCnt="0"/>
      <dgm:spPr/>
    </dgm:pt>
    <dgm:pt modelId="{6F40F464-BB05-446B-84FB-F15552EDFD64}" type="pres">
      <dgm:prSet presAssocID="{744E7BA6-14B8-4FD7-91BC-E6899D1A8FDC}" presName="level" presStyleLbl="node1" presStyleIdx="1" presStyleCnt="3">
        <dgm:presLayoutVars>
          <dgm:chMax val="1"/>
          <dgm:bulletEnabled val="1"/>
        </dgm:presLayoutVars>
      </dgm:prSet>
      <dgm:spPr/>
    </dgm:pt>
    <dgm:pt modelId="{8384C45E-84DD-4453-9B5A-8826BA8E959E}" type="pres">
      <dgm:prSet presAssocID="{744E7BA6-14B8-4FD7-91BC-E6899D1A8FDC}" presName="levelTx" presStyleLbl="revTx" presStyleIdx="0" presStyleCnt="0">
        <dgm:presLayoutVars>
          <dgm:chMax val="1"/>
          <dgm:bulletEnabled val="1"/>
        </dgm:presLayoutVars>
      </dgm:prSet>
      <dgm:spPr/>
    </dgm:pt>
    <dgm:pt modelId="{549F858D-AB54-4138-84A9-70ECFB57AFA5}" type="pres">
      <dgm:prSet presAssocID="{857DCB40-6571-4430-842B-4CE1A3615D5F}" presName="Name8" presStyleCnt="0"/>
      <dgm:spPr/>
    </dgm:pt>
    <dgm:pt modelId="{C12F7493-B111-400D-AFC1-BCB24A84FEC7}" type="pres">
      <dgm:prSet presAssocID="{857DCB40-6571-4430-842B-4CE1A3615D5F}" presName="level" presStyleLbl="node1" presStyleIdx="2" presStyleCnt="3">
        <dgm:presLayoutVars>
          <dgm:chMax val="1"/>
          <dgm:bulletEnabled val="1"/>
        </dgm:presLayoutVars>
      </dgm:prSet>
      <dgm:spPr/>
    </dgm:pt>
    <dgm:pt modelId="{9D235884-82EB-49DA-8DB6-A33EE5690683}" type="pres">
      <dgm:prSet presAssocID="{857DCB40-6571-4430-842B-4CE1A3615D5F}" presName="levelTx" presStyleLbl="revTx" presStyleIdx="0" presStyleCnt="0">
        <dgm:presLayoutVars>
          <dgm:chMax val="1"/>
          <dgm:bulletEnabled val="1"/>
        </dgm:presLayoutVars>
      </dgm:prSet>
      <dgm:spPr/>
    </dgm:pt>
  </dgm:ptLst>
  <dgm:cxnLst>
    <dgm:cxn modelId="{87DE6808-6E87-4DED-90F1-115B26457BF0}" srcId="{F3BFD50F-A4B0-4C1B-AB02-AC97CAEA147A}" destId="{34777DDE-DF49-41FD-B940-3D76F47CFE41}" srcOrd="0" destOrd="0" parTransId="{84486F2B-B542-4804-9E88-D94EE5D13640}" sibTransId="{7B0DF82A-B7C3-4139-8693-681C477B04A2}"/>
    <dgm:cxn modelId="{D0660412-68F4-4472-9DD2-CDC9CE04BAE3}" srcId="{F3BFD50F-A4B0-4C1B-AB02-AC97CAEA147A}" destId="{744E7BA6-14B8-4FD7-91BC-E6899D1A8FDC}" srcOrd="1" destOrd="0" parTransId="{99729036-9F6C-4F55-87A9-4B7A6367955E}" sibTransId="{195C5AB3-C473-4B07-A9F8-4C14D458E7E5}"/>
    <dgm:cxn modelId="{B25C9028-CE07-4FFD-97FE-A841D9B6DF89}" type="presOf" srcId="{34777DDE-DF49-41FD-B940-3D76F47CFE41}" destId="{6C2F6258-8510-4666-A7C9-757A05A49A4F}" srcOrd="0" destOrd="0" presId="urn:microsoft.com/office/officeart/2005/8/layout/pyramid3"/>
    <dgm:cxn modelId="{82AA8A37-1121-4DD4-AAC1-0E320541D468}" type="presOf" srcId="{F3BFD50F-A4B0-4C1B-AB02-AC97CAEA147A}" destId="{0DB46759-7ECB-44A6-B16E-D236089E4EBE}" srcOrd="0" destOrd="0" presId="urn:microsoft.com/office/officeart/2005/8/layout/pyramid3"/>
    <dgm:cxn modelId="{D0675DA5-5B4B-452E-BCB0-A85A9DCEF322}" type="presOf" srcId="{857DCB40-6571-4430-842B-4CE1A3615D5F}" destId="{9D235884-82EB-49DA-8DB6-A33EE5690683}" srcOrd="1" destOrd="0" presId="urn:microsoft.com/office/officeart/2005/8/layout/pyramid3"/>
    <dgm:cxn modelId="{9EB384CA-81F9-4B01-8317-8F24B0587BBE}" type="presOf" srcId="{744E7BA6-14B8-4FD7-91BC-E6899D1A8FDC}" destId="{8384C45E-84DD-4453-9B5A-8826BA8E959E}" srcOrd="1" destOrd="0" presId="urn:microsoft.com/office/officeart/2005/8/layout/pyramid3"/>
    <dgm:cxn modelId="{1A3F5DCE-AF5C-41E9-8E11-98DA76F72055}" srcId="{F3BFD50F-A4B0-4C1B-AB02-AC97CAEA147A}" destId="{857DCB40-6571-4430-842B-4CE1A3615D5F}" srcOrd="2" destOrd="0" parTransId="{384D5D8B-9680-4632-8ED7-8BEA01F575DF}" sibTransId="{E09ECA0B-BAE2-40C2-9F95-90AC26D340EF}"/>
    <dgm:cxn modelId="{B47384E6-E716-44E5-B546-59039FDBC8A6}" type="presOf" srcId="{857DCB40-6571-4430-842B-4CE1A3615D5F}" destId="{C12F7493-B111-400D-AFC1-BCB24A84FEC7}" srcOrd="0" destOrd="0" presId="urn:microsoft.com/office/officeart/2005/8/layout/pyramid3"/>
    <dgm:cxn modelId="{6241C9F6-3CB0-454E-949B-D90E76C52FEB}" type="presOf" srcId="{34777DDE-DF49-41FD-B940-3D76F47CFE41}" destId="{6E294DA3-F32B-4EA8-ADBC-5AC53498E54D}" srcOrd="1" destOrd="0" presId="urn:microsoft.com/office/officeart/2005/8/layout/pyramid3"/>
    <dgm:cxn modelId="{EB774DFE-6D29-4A33-A3FC-DAB0F05DF5CC}" type="presOf" srcId="{744E7BA6-14B8-4FD7-91BC-E6899D1A8FDC}" destId="{6F40F464-BB05-446B-84FB-F15552EDFD64}" srcOrd="0" destOrd="0" presId="urn:microsoft.com/office/officeart/2005/8/layout/pyramid3"/>
    <dgm:cxn modelId="{7DF37C01-94DD-42DA-A117-F68619A87580}" type="presParOf" srcId="{0DB46759-7ECB-44A6-B16E-D236089E4EBE}" destId="{4EA530F1-8AE2-4EE9-9F54-2CA3EE194CDA}" srcOrd="0" destOrd="0" presId="urn:microsoft.com/office/officeart/2005/8/layout/pyramid3"/>
    <dgm:cxn modelId="{CAAADBF8-FB26-4507-B65F-93D994E7799A}" type="presParOf" srcId="{4EA530F1-8AE2-4EE9-9F54-2CA3EE194CDA}" destId="{6C2F6258-8510-4666-A7C9-757A05A49A4F}" srcOrd="0" destOrd="0" presId="urn:microsoft.com/office/officeart/2005/8/layout/pyramid3"/>
    <dgm:cxn modelId="{31F372D0-62F0-4C83-B92F-96D97C531328}" type="presParOf" srcId="{4EA530F1-8AE2-4EE9-9F54-2CA3EE194CDA}" destId="{6E294DA3-F32B-4EA8-ADBC-5AC53498E54D}" srcOrd="1" destOrd="0" presId="urn:microsoft.com/office/officeart/2005/8/layout/pyramid3"/>
    <dgm:cxn modelId="{48D497AE-B83E-4D3A-ABA9-CE0533DAD302}" type="presParOf" srcId="{0DB46759-7ECB-44A6-B16E-D236089E4EBE}" destId="{81A25DD4-D70F-4D2A-929B-75B9D0E77FCF}" srcOrd="1" destOrd="0" presId="urn:microsoft.com/office/officeart/2005/8/layout/pyramid3"/>
    <dgm:cxn modelId="{CD730AD4-59C5-405D-BA6B-BEC7441AE14F}" type="presParOf" srcId="{81A25DD4-D70F-4D2A-929B-75B9D0E77FCF}" destId="{6F40F464-BB05-446B-84FB-F15552EDFD64}" srcOrd="0" destOrd="0" presId="urn:microsoft.com/office/officeart/2005/8/layout/pyramid3"/>
    <dgm:cxn modelId="{383F9D4D-4B33-47F5-86AD-BEFC20F84B45}" type="presParOf" srcId="{81A25DD4-D70F-4D2A-929B-75B9D0E77FCF}" destId="{8384C45E-84DD-4453-9B5A-8826BA8E959E}" srcOrd="1" destOrd="0" presId="urn:microsoft.com/office/officeart/2005/8/layout/pyramid3"/>
    <dgm:cxn modelId="{E1913109-B733-4BCA-A798-F82839421B74}" type="presParOf" srcId="{0DB46759-7ECB-44A6-B16E-D236089E4EBE}" destId="{549F858D-AB54-4138-84A9-70ECFB57AFA5}" srcOrd="2" destOrd="0" presId="urn:microsoft.com/office/officeart/2005/8/layout/pyramid3"/>
    <dgm:cxn modelId="{BBD09513-5245-46F5-912A-94D30D75969A}" type="presParOf" srcId="{549F858D-AB54-4138-84A9-70ECFB57AFA5}" destId="{C12F7493-B111-400D-AFC1-BCB24A84FEC7}" srcOrd="0" destOrd="0" presId="urn:microsoft.com/office/officeart/2005/8/layout/pyramid3"/>
    <dgm:cxn modelId="{DCFD3809-7FFC-4988-BD3F-A50FF570159D}" type="presParOf" srcId="{549F858D-AB54-4138-84A9-70ECFB57AFA5}" destId="{9D235884-82EB-49DA-8DB6-A33EE5690683}" srcOrd="1" destOrd="0" presId="urn:microsoft.com/office/officeart/2005/8/layout/pyramid3"/>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BFD50F-A4B0-4C1B-AB02-AC97CAEA147A}" type="doc">
      <dgm:prSet loTypeId="urn:microsoft.com/office/officeart/2005/8/layout/pyramid3" loCatId="pyramid" qsTypeId="urn:microsoft.com/office/officeart/2005/8/quickstyle/simple1" qsCatId="simple" csTypeId="urn:microsoft.com/office/officeart/2005/8/colors/accent1_2" csCatId="accent1" phldr="1"/>
      <dgm:spPr/>
    </dgm:pt>
    <dgm:pt modelId="{34777DDE-DF49-41FD-B940-3D76F47CFE41}">
      <dgm:prSet phldrT="[Text]" custT="1"/>
      <dgm:spPr>
        <a:solidFill>
          <a:srgbClr val="FF9900"/>
        </a:solidFill>
      </dgm:spPr>
      <dgm:t>
        <a:bodyPr/>
        <a:lstStyle/>
        <a:p>
          <a:r>
            <a:rPr lang="en-US" sz="1600" b="1" dirty="0">
              <a:latin typeface="akkurat"/>
            </a:rPr>
            <a:t>Visits</a:t>
          </a:r>
        </a:p>
      </dgm:t>
    </dgm:pt>
    <dgm:pt modelId="{84486F2B-B542-4804-9E88-D94EE5D13640}" type="parTrans" cxnId="{87DE6808-6E87-4DED-90F1-115B26457BF0}">
      <dgm:prSet/>
      <dgm:spPr/>
      <dgm:t>
        <a:bodyPr/>
        <a:lstStyle/>
        <a:p>
          <a:endParaRPr lang="en-US" sz="1500">
            <a:latin typeface="akkurat"/>
          </a:endParaRPr>
        </a:p>
      </dgm:t>
    </dgm:pt>
    <dgm:pt modelId="{7B0DF82A-B7C3-4139-8693-681C477B04A2}" type="sibTrans" cxnId="{87DE6808-6E87-4DED-90F1-115B26457BF0}">
      <dgm:prSet/>
      <dgm:spPr/>
      <dgm:t>
        <a:bodyPr/>
        <a:lstStyle/>
        <a:p>
          <a:endParaRPr lang="en-US" sz="1500">
            <a:latin typeface="akkurat"/>
          </a:endParaRPr>
        </a:p>
      </dgm:t>
    </dgm:pt>
    <dgm:pt modelId="{744E7BA6-14B8-4FD7-91BC-E6899D1A8FDC}">
      <dgm:prSet phldrT="[Text]" custT="1"/>
      <dgm:spPr>
        <a:solidFill>
          <a:srgbClr val="F2B800"/>
        </a:solidFill>
      </dgm:spPr>
      <dgm:t>
        <a:bodyPr/>
        <a:lstStyle/>
        <a:p>
          <a:r>
            <a:rPr lang="en-US" sz="1600" b="1" dirty="0">
              <a:latin typeface="akkurat"/>
            </a:rPr>
            <a:t>Sign up</a:t>
          </a:r>
        </a:p>
      </dgm:t>
    </dgm:pt>
    <dgm:pt modelId="{99729036-9F6C-4F55-87A9-4B7A6367955E}" type="parTrans" cxnId="{D0660412-68F4-4472-9DD2-CDC9CE04BAE3}">
      <dgm:prSet/>
      <dgm:spPr/>
      <dgm:t>
        <a:bodyPr/>
        <a:lstStyle/>
        <a:p>
          <a:endParaRPr lang="en-US" sz="1500">
            <a:latin typeface="akkurat"/>
          </a:endParaRPr>
        </a:p>
      </dgm:t>
    </dgm:pt>
    <dgm:pt modelId="{195C5AB3-C473-4B07-A9F8-4C14D458E7E5}" type="sibTrans" cxnId="{D0660412-68F4-4472-9DD2-CDC9CE04BAE3}">
      <dgm:prSet/>
      <dgm:spPr/>
      <dgm:t>
        <a:bodyPr/>
        <a:lstStyle/>
        <a:p>
          <a:endParaRPr lang="en-US" sz="1500">
            <a:latin typeface="akkurat"/>
          </a:endParaRPr>
        </a:p>
      </dgm:t>
    </dgm:pt>
    <dgm:pt modelId="{857DCB40-6571-4430-842B-4CE1A3615D5F}">
      <dgm:prSet phldrT="[Text]" custT="1"/>
      <dgm:spPr>
        <a:solidFill>
          <a:srgbClr val="FFF2B4"/>
        </a:solidFill>
      </dgm:spPr>
      <dgm:t>
        <a:bodyPr/>
        <a:lstStyle/>
        <a:p>
          <a:r>
            <a:rPr lang="en-US" sz="1600" b="1" dirty="0">
              <a:latin typeface="akkurat"/>
            </a:rPr>
            <a:t>Buyers or paid users</a:t>
          </a:r>
        </a:p>
      </dgm:t>
    </dgm:pt>
    <dgm:pt modelId="{384D5D8B-9680-4632-8ED7-8BEA01F575DF}" type="parTrans" cxnId="{1A3F5DCE-AF5C-41E9-8E11-98DA76F72055}">
      <dgm:prSet/>
      <dgm:spPr/>
      <dgm:t>
        <a:bodyPr/>
        <a:lstStyle/>
        <a:p>
          <a:endParaRPr lang="en-US" sz="1500">
            <a:latin typeface="akkurat"/>
          </a:endParaRPr>
        </a:p>
      </dgm:t>
    </dgm:pt>
    <dgm:pt modelId="{E09ECA0B-BAE2-40C2-9F95-90AC26D340EF}" type="sibTrans" cxnId="{1A3F5DCE-AF5C-41E9-8E11-98DA76F72055}">
      <dgm:prSet/>
      <dgm:spPr/>
      <dgm:t>
        <a:bodyPr/>
        <a:lstStyle/>
        <a:p>
          <a:endParaRPr lang="en-US" sz="1500">
            <a:latin typeface="akkurat"/>
          </a:endParaRPr>
        </a:p>
      </dgm:t>
    </dgm:pt>
    <dgm:pt modelId="{0DB46759-7ECB-44A6-B16E-D236089E4EBE}" type="pres">
      <dgm:prSet presAssocID="{F3BFD50F-A4B0-4C1B-AB02-AC97CAEA147A}" presName="Name0" presStyleCnt="0">
        <dgm:presLayoutVars>
          <dgm:dir/>
          <dgm:animLvl val="lvl"/>
          <dgm:resizeHandles val="exact"/>
        </dgm:presLayoutVars>
      </dgm:prSet>
      <dgm:spPr/>
    </dgm:pt>
    <dgm:pt modelId="{4EA530F1-8AE2-4EE9-9F54-2CA3EE194CDA}" type="pres">
      <dgm:prSet presAssocID="{34777DDE-DF49-41FD-B940-3D76F47CFE41}" presName="Name8" presStyleCnt="0"/>
      <dgm:spPr/>
    </dgm:pt>
    <dgm:pt modelId="{6C2F6258-8510-4666-A7C9-757A05A49A4F}" type="pres">
      <dgm:prSet presAssocID="{34777DDE-DF49-41FD-B940-3D76F47CFE41}" presName="level" presStyleLbl="node1" presStyleIdx="0" presStyleCnt="3" custLinFactNeighborX="33333" custLinFactNeighborY="-625">
        <dgm:presLayoutVars>
          <dgm:chMax val="1"/>
          <dgm:bulletEnabled val="1"/>
        </dgm:presLayoutVars>
      </dgm:prSet>
      <dgm:spPr/>
    </dgm:pt>
    <dgm:pt modelId="{6E294DA3-F32B-4EA8-ADBC-5AC53498E54D}" type="pres">
      <dgm:prSet presAssocID="{34777DDE-DF49-41FD-B940-3D76F47CFE41}" presName="levelTx" presStyleLbl="revTx" presStyleIdx="0" presStyleCnt="0">
        <dgm:presLayoutVars>
          <dgm:chMax val="1"/>
          <dgm:bulletEnabled val="1"/>
        </dgm:presLayoutVars>
      </dgm:prSet>
      <dgm:spPr/>
    </dgm:pt>
    <dgm:pt modelId="{81A25DD4-D70F-4D2A-929B-75B9D0E77FCF}" type="pres">
      <dgm:prSet presAssocID="{744E7BA6-14B8-4FD7-91BC-E6899D1A8FDC}" presName="Name8" presStyleCnt="0"/>
      <dgm:spPr/>
    </dgm:pt>
    <dgm:pt modelId="{6F40F464-BB05-446B-84FB-F15552EDFD64}" type="pres">
      <dgm:prSet presAssocID="{744E7BA6-14B8-4FD7-91BC-E6899D1A8FDC}" presName="level" presStyleLbl="node1" presStyleIdx="1" presStyleCnt="3">
        <dgm:presLayoutVars>
          <dgm:chMax val="1"/>
          <dgm:bulletEnabled val="1"/>
        </dgm:presLayoutVars>
      </dgm:prSet>
      <dgm:spPr/>
    </dgm:pt>
    <dgm:pt modelId="{8384C45E-84DD-4453-9B5A-8826BA8E959E}" type="pres">
      <dgm:prSet presAssocID="{744E7BA6-14B8-4FD7-91BC-E6899D1A8FDC}" presName="levelTx" presStyleLbl="revTx" presStyleIdx="0" presStyleCnt="0">
        <dgm:presLayoutVars>
          <dgm:chMax val="1"/>
          <dgm:bulletEnabled val="1"/>
        </dgm:presLayoutVars>
      </dgm:prSet>
      <dgm:spPr/>
    </dgm:pt>
    <dgm:pt modelId="{549F858D-AB54-4138-84A9-70ECFB57AFA5}" type="pres">
      <dgm:prSet presAssocID="{857DCB40-6571-4430-842B-4CE1A3615D5F}" presName="Name8" presStyleCnt="0"/>
      <dgm:spPr/>
    </dgm:pt>
    <dgm:pt modelId="{C12F7493-B111-400D-AFC1-BCB24A84FEC7}" type="pres">
      <dgm:prSet presAssocID="{857DCB40-6571-4430-842B-4CE1A3615D5F}" presName="level" presStyleLbl="node1" presStyleIdx="2" presStyleCnt="3">
        <dgm:presLayoutVars>
          <dgm:chMax val="1"/>
          <dgm:bulletEnabled val="1"/>
        </dgm:presLayoutVars>
      </dgm:prSet>
      <dgm:spPr/>
    </dgm:pt>
    <dgm:pt modelId="{9D235884-82EB-49DA-8DB6-A33EE5690683}" type="pres">
      <dgm:prSet presAssocID="{857DCB40-6571-4430-842B-4CE1A3615D5F}" presName="levelTx" presStyleLbl="revTx" presStyleIdx="0" presStyleCnt="0">
        <dgm:presLayoutVars>
          <dgm:chMax val="1"/>
          <dgm:bulletEnabled val="1"/>
        </dgm:presLayoutVars>
      </dgm:prSet>
      <dgm:spPr/>
    </dgm:pt>
  </dgm:ptLst>
  <dgm:cxnLst>
    <dgm:cxn modelId="{87DE6808-6E87-4DED-90F1-115B26457BF0}" srcId="{F3BFD50F-A4B0-4C1B-AB02-AC97CAEA147A}" destId="{34777DDE-DF49-41FD-B940-3D76F47CFE41}" srcOrd="0" destOrd="0" parTransId="{84486F2B-B542-4804-9E88-D94EE5D13640}" sibTransId="{7B0DF82A-B7C3-4139-8693-681C477B04A2}"/>
    <dgm:cxn modelId="{D0660412-68F4-4472-9DD2-CDC9CE04BAE3}" srcId="{F3BFD50F-A4B0-4C1B-AB02-AC97CAEA147A}" destId="{744E7BA6-14B8-4FD7-91BC-E6899D1A8FDC}" srcOrd="1" destOrd="0" parTransId="{99729036-9F6C-4F55-87A9-4B7A6367955E}" sibTransId="{195C5AB3-C473-4B07-A9F8-4C14D458E7E5}"/>
    <dgm:cxn modelId="{B25C9028-CE07-4FFD-97FE-A841D9B6DF89}" type="presOf" srcId="{34777DDE-DF49-41FD-B940-3D76F47CFE41}" destId="{6C2F6258-8510-4666-A7C9-757A05A49A4F}" srcOrd="0" destOrd="0" presId="urn:microsoft.com/office/officeart/2005/8/layout/pyramid3"/>
    <dgm:cxn modelId="{82AA8A37-1121-4DD4-AAC1-0E320541D468}" type="presOf" srcId="{F3BFD50F-A4B0-4C1B-AB02-AC97CAEA147A}" destId="{0DB46759-7ECB-44A6-B16E-D236089E4EBE}" srcOrd="0" destOrd="0" presId="urn:microsoft.com/office/officeart/2005/8/layout/pyramid3"/>
    <dgm:cxn modelId="{D0675DA5-5B4B-452E-BCB0-A85A9DCEF322}" type="presOf" srcId="{857DCB40-6571-4430-842B-4CE1A3615D5F}" destId="{9D235884-82EB-49DA-8DB6-A33EE5690683}" srcOrd="1" destOrd="0" presId="urn:microsoft.com/office/officeart/2005/8/layout/pyramid3"/>
    <dgm:cxn modelId="{9EB384CA-81F9-4B01-8317-8F24B0587BBE}" type="presOf" srcId="{744E7BA6-14B8-4FD7-91BC-E6899D1A8FDC}" destId="{8384C45E-84DD-4453-9B5A-8826BA8E959E}" srcOrd="1" destOrd="0" presId="urn:microsoft.com/office/officeart/2005/8/layout/pyramid3"/>
    <dgm:cxn modelId="{1A3F5DCE-AF5C-41E9-8E11-98DA76F72055}" srcId="{F3BFD50F-A4B0-4C1B-AB02-AC97CAEA147A}" destId="{857DCB40-6571-4430-842B-4CE1A3615D5F}" srcOrd="2" destOrd="0" parTransId="{384D5D8B-9680-4632-8ED7-8BEA01F575DF}" sibTransId="{E09ECA0B-BAE2-40C2-9F95-90AC26D340EF}"/>
    <dgm:cxn modelId="{B47384E6-E716-44E5-B546-59039FDBC8A6}" type="presOf" srcId="{857DCB40-6571-4430-842B-4CE1A3615D5F}" destId="{C12F7493-B111-400D-AFC1-BCB24A84FEC7}" srcOrd="0" destOrd="0" presId="urn:microsoft.com/office/officeart/2005/8/layout/pyramid3"/>
    <dgm:cxn modelId="{6241C9F6-3CB0-454E-949B-D90E76C52FEB}" type="presOf" srcId="{34777DDE-DF49-41FD-B940-3D76F47CFE41}" destId="{6E294DA3-F32B-4EA8-ADBC-5AC53498E54D}" srcOrd="1" destOrd="0" presId="urn:microsoft.com/office/officeart/2005/8/layout/pyramid3"/>
    <dgm:cxn modelId="{EB774DFE-6D29-4A33-A3FC-DAB0F05DF5CC}" type="presOf" srcId="{744E7BA6-14B8-4FD7-91BC-E6899D1A8FDC}" destId="{6F40F464-BB05-446B-84FB-F15552EDFD64}" srcOrd="0" destOrd="0" presId="urn:microsoft.com/office/officeart/2005/8/layout/pyramid3"/>
    <dgm:cxn modelId="{7DF37C01-94DD-42DA-A117-F68619A87580}" type="presParOf" srcId="{0DB46759-7ECB-44A6-B16E-D236089E4EBE}" destId="{4EA530F1-8AE2-4EE9-9F54-2CA3EE194CDA}" srcOrd="0" destOrd="0" presId="urn:microsoft.com/office/officeart/2005/8/layout/pyramid3"/>
    <dgm:cxn modelId="{CAAADBF8-FB26-4507-B65F-93D994E7799A}" type="presParOf" srcId="{4EA530F1-8AE2-4EE9-9F54-2CA3EE194CDA}" destId="{6C2F6258-8510-4666-A7C9-757A05A49A4F}" srcOrd="0" destOrd="0" presId="urn:microsoft.com/office/officeart/2005/8/layout/pyramid3"/>
    <dgm:cxn modelId="{31F372D0-62F0-4C83-B92F-96D97C531328}" type="presParOf" srcId="{4EA530F1-8AE2-4EE9-9F54-2CA3EE194CDA}" destId="{6E294DA3-F32B-4EA8-ADBC-5AC53498E54D}" srcOrd="1" destOrd="0" presId="urn:microsoft.com/office/officeart/2005/8/layout/pyramid3"/>
    <dgm:cxn modelId="{48D497AE-B83E-4D3A-ABA9-CE0533DAD302}" type="presParOf" srcId="{0DB46759-7ECB-44A6-B16E-D236089E4EBE}" destId="{81A25DD4-D70F-4D2A-929B-75B9D0E77FCF}" srcOrd="1" destOrd="0" presId="urn:microsoft.com/office/officeart/2005/8/layout/pyramid3"/>
    <dgm:cxn modelId="{CD730AD4-59C5-405D-BA6B-BEC7441AE14F}" type="presParOf" srcId="{81A25DD4-D70F-4D2A-929B-75B9D0E77FCF}" destId="{6F40F464-BB05-446B-84FB-F15552EDFD64}" srcOrd="0" destOrd="0" presId="urn:microsoft.com/office/officeart/2005/8/layout/pyramid3"/>
    <dgm:cxn modelId="{383F9D4D-4B33-47F5-86AD-BEFC20F84B45}" type="presParOf" srcId="{81A25DD4-D70F-4D2A-929B-75B9D0E77FCF}" destId="{8384C45E-84DD-4453-9B5A-8826BA8E959E}" srcOrd="1" destOrd="0" presId="urn:microsoft.com/office/officeart/2005/8/layout/pyramid3"/>
    <dgm:cxn modelId="{E1913109-B733-4BCA-A798-F82839421B74}" type="presParOf" srcId="{0DB46759-7ECB-44A6-B16E-D236089E4EBE}" destId="{549F858D-AB54-4138-84A9-70ECFB57AFA5}" srcOrd="2" destOrd="0" presId="urn:microsoft.com/office/officeart/2005/8/layout/pyramid3"/>
    <dgm:cxn modelId="{BBD09513-5245-46F5-912A-94D30D75969A}" type="presParOf" srcId="{549F858D-AB54-4138-84A9-70ECFB57AFA5}" destId="{C12F7493-B111-400D-AFC1-BCB24A84FEC7}" srcOrd="0" destOrd="0" presId="urn:microsoft.com/office/officeart/2005/8/layout/pyramid3"/>
    <dgm:cxn modelId="{DCFD3809-7FFC-4988-BD3F-A50FF570159D}" type="presParOf" srcId="{549F858D-AB54-4138-84A9-70ECFB57AFA5}" destId="{9D235884-82EB-49DA-8DB6-A33EE5690683}" srcOrd="1" destOrd="0" presId="urn:microsoft.com/office/officeart/2005/8/layout/pyramid3"/>
  </dgm:cxnLst>
  <dgm:bg/>
  <dgm:whole>
    <a:ln>
      <a:noFill/>
    </a:ln>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BFD50F-A4B0-4C1B-AB02-AC97CAEA147A}" type="doc">
      <dgm:prSet loTypeId="urn:microsoft.com/office/officeart/2005/8/layout/pyramid3" loCatId="pyramid" qsTypeId="urn:microsoft.com/office/officeart/2005/8/quickstyle/simple1" qsCatId="simple" csTypeId="urn:microsoft.com/office/officeart/2005/8/colors/accent1_2" csCatId="accent1" phldr="1"/>
      <dgm:spPr/>
    </dgm:pt>
    <dgm:pt modelId="{34777DDE-DF49-41FD-B940-3D76F47CFE41}">
      <dgm:prSet phldrT="[Text]" custT="1"/>
      <dgm:spPr>
        <a:solidFill>
          <a:srgbClr val="FF9900"/>
        </a:solidFill>
      </dgm:spPr>
      <dgm:t>
        <a:bodyPr/>
        <a:lstStyle/>
        <a:p>
          <a:r>
            <a:rPr lang="en-US" sz="1600" b="1" dirty="0">
              <a:latin typeface="akkurat"/>
            </a:rPr>
            <a:t>Visits</a:t>
          </a:r>
        </a:p>
      </dgm:t>
    </dgm:pt>
    <dgm:pt modelId="{84486F2B-B542-4804-9E88-D94EE5D13640}" type="parTrans" cxnId="{87DE6808-6E87-4DED-90F1-115B26457BF0}">
      <dgm:prSet/>
      <dgm:spPr/>
      <dgm:t>
        <a:bodyPr/>
        <a:lstStyle/>
        <a:p>
          <a:endParaRPr lang="en-US" sz="1500">
            <a:latin typeface="akkurat"/>
          </a:endParaRPr>
        </a:p>
      </dgm:t>
    </dgm:pt>
    <dgm:pt modelId="{7B0DF82A-B7C3-4139-8693-681C477B04A2}" type="sibTrans" cxnId="{87DE6808-6E87-4DED-90F1-115B26457BF0}">
      <dgm:prSet/>
      <dgm:spPr/>
      <dgm:t>
        <a:bodyPr/>
        <a:lstStyle/>
        <a:p>
          <a:endParaRPr lang="en-US" sz="1500">
            <a:latin typeface="akkurat"/>
          </a:endParaRPr>
        </a:p>
      </dgm:t>
    </dgm:pt>
    <dgm:pt modelId="{744E7BA6-14B8-4FD7-91BC-E6899D1A8FDC}">
      <dgm:prSet phldrT="[Text]" custT="1"/>
      <dgm:spPr>
        <a:solidFill>
          <a:srgbClr val="F2B800"/>
        </a:solidFill>
      </dgm:spPr>
      <dgm:t>
        <a:bodyPr/>
        <a:lstStyle/>
        <a:p>
          <a:r>
            <a:rPr lang="en-US" sz="1600" b="1" dirty="0">
              <a:latin typeface="akkurat"/>
            </a:rPr>
            <a:t>Sign up</a:t>
          </a:r>
        </a:p>
      </dgm:t>
    </dgm:pt>
    <dgm:pt modelId="{99729036-9F6C-4F55-87A9-4B7A6367955E}" type="parTrans" cxnId="{D0660412-68F4-4472-9DD2-CDC9CE04BAE3}">
      <dgm:prSet/>
      <dgm:spPr/>
      <dgm:t>
        <a:bodyPr/>
        <a:lstStyle/>
        <a:p>
          <a:endParaRPr lang="en-US" sz="1500">
            <a:latin typeface="akkurat"/>
          </a:endParaRPr>
        </a:p>
      </dgm:t>
    </dgm:pt>
    <dgm:pt modelId="{195C5AB3-C473-4B07-A9F8-4C14D458E7E5}" type="sibTrans" cxnId="{D0660412-68F4-4472-9DD2-CDC9CE04BAE3}">
      <dgm:prSet/>
      <dgm:spPr/>
      <dgm:t>
        <a:bodyPr/>
        <a:lstStyle/>
        <a:p>
          <a:endParaRPr lang="en-US" sz="1500">
            <a:latin typeface="akkurat"/>
          </a:endParaRPr>
        </a:p>
      </dgm:t>
    </dgm:pt>
    <dgm:pt modelId="{857DCB40-6571-4430-842B-4CE1A3615D5F}">
      <dgm:prSet phldrT="[Text]" custT="1"/>
      <dgm:spPr>
        <a:solidFill>
          <a:srgbClr val="FFF2B4"/>
        </a:solidFill>
      </dgm:spPr>
      <dgm:t>
        <a:bodyPr/>
        <a:lstStyle/>
        <a:p>
          <a:r>
            <a:rPr lang="en-US" sz="1600" b="1" dirty="0">
              <a:latin typeface="akkurat"/>
            </a:rPr>
            <a:t>Buyers or unpaid users</a:t>
          </a:r>
        </a:p>
      </dgm:t>
    </dgm:pt>
    <dgm:pt modelId="{384D5D8B-9680-4632-8ED7-8BEA01F575DF}" type="parTrans" cxnId="{1A3F5DCE-AF5C-41E9-8E11-98DA76F72055}">
      <dgm:prSet/>
      <dgm:spPr/>
      <dgm:t>
        <a:bodyPr/>
        <a:lstStyle/>
        <a:p>
          <a:endParaRPr lang="en-US" sz="1500">
            <a:latin typeface="akkurat"/>
          </a:endParaRPr>
        </a:p>
      </dgm:t>
    </dgm:pt>
    <dgm:pt modelId="{E09ECA0B-BAE2-40C2-9F95-90AC26D340EF}" type="sibTrans" cxnId="{1A3F5DCE-AF5C-41E9-8E11-98DA76F72055}">
      <dgm:prSet/>
      <dgm:spPr/>
      <dgm:t>
        <a:bodyPr/>
        <a:lstStyle/>
        <a:p>
          <a:endParaRPr lang="en-US" sz="1500">
            <a:latin typeface="akkurat"/>
          </a:endParaRPr>
        </a:p>
      </dgm:t>
    </dgm:pt>
    <dgm:pt modelId="{0DB46759-7ECB-44A6-B16E-D236089E4EBE}" type="pres">
      <dgm:prSet presAssocID="{F3BFD50F-A4B0-4C1B-AB02-AC97CAEA147A}" presName="Name0" presStyleCnt="0">
        <dgm:presLayoutVars>
          <dgm:dir/>
          <dgm:animLvl val="lvl"/>
          <dgm:resizeHandles val="exact"/>
        </dgm:presLayoutVars>
      </dgm:prSet>
      <dgm:spPr/>
    </dgm:pt>
    <dgm:pt modelId="{4EA530F1-8AE2-4EE9-9F54-2CA3EE194CDA}" type="pres">
      <dgm:prSet presAssocID="{34777DDE-DF49-41FD-B940-3D76F47CFE41}" presName="Name8" presStyleCnt="0"/>
      <dgm:spPr/>
    </dgm:pt>
    <dgm:pt modelId="{6C2F6258-8510-4666-A7C9-757A05A49A4F}" type="pres">
      <dgm:prSet presAssocID="{34777DDE-DF49-41FD-B940-3D76F47CFE41}" presName="level" presStyleLbl="node1" presStyleIdx="0" presStyleCnt="3" custLinFactNeighborX="1793" custLinFactNeighborY="2976">
        <dgm:presLayoutVars>
          <dgm:chMax val="1"/>
          <dgm:bulletEnabled val="1"/>
        </dgm:presLayoutVars>
      </dgm:prSet>
      <dgm:spPr/>
    </dgm:pt>
    <dgm:pt modelId="{6E294DA3-F32B-4EA8-ADBC-5AC53498E54D}" type="pres">
      <dgm:prSet presAssocID="{34777DDE-DF49-41FD-B940-3D76F47CFE41}" presName="levelTx" presStyleLbl="revTx" presStyleIdx="0" presStyleCnt="0">
        <dgm:presLayoutVars>
          <dgm:chMax val="1"/>
          <dgm:bulletEnabled val="1"/>
        </dgm:presLayoutVars>
      </dgm:prSet>
      <dgm:spPr/>
    </dgm:pt>
    <dgm:pt modelId="{81A25DD4-D70F-4D2A-929B-75B9D0E77FCF}" type="pres">
      <dgm:prSet presAssocID="{744E7BA6-14B8-4FD7-91BC-E6899D1A8FDC}" presName="Name8" presStyleCnt="0"/>
      <dgm:spPr/>
    </dgm:pt>
    <dgm:pt modelId="{6F40F464-BB05-446B-84FB-F15552EDFD64}" type="pres">
      <dgm:prSet presAssocID="{744E7BA6-14B8-4FD7-91BC-E6899D1A8FDC}" presName="level" presStyleLbl="node1" presStyleIdx="1" presStyleCnt="3">
        <dgm:presLayoutVars>
          <dgm:chMax val="1"/>
          <dgm:bulletEnabled val="1"/>
        </dgm:presLayoutVars>
      </dgm:prSet>
      <dgm:spPr/>
    </dgm:pt>
    <dgm:pt modelId="{8384C45E-84DD-4453-9B5A-8826BA8E959E}" type="pres">
      <dgm:prSet presAssocID="{744E7BA6-14B8-4FD7-91BC-E6899D1A8FDC}" presName="levelTx" presStyleLbl="revTx" presStyleIdx="0" presStyleCnt="0">
        <dgm:presLayoutVars>
          <dgm:chMax val="1"/>
          <dgm:bulletEnabled val="1"/>
        </dgm:presLayoutVars>
      </dgm:prSet>
      <dgm:spPr/>
    </dgm:pt>
    <dgm:pt modelId="{549F858D-AB54-4138-84A9-70ECFB57AFA5}" type="pres">
      <dgm:prSet presAssocID="{857DCB40-6571-4430-842B-4CE1A3615D5F}" presName="Name8" presStyleCnt="0"/>
      <dgm:spPr/>
    </dgm:pt>
    <dgm:pt modelId="{C12F7493-B111-400D-AFC1-BCB24A84FEC7}" type="pres">
      <dgm:prSet presAssocID="{857DCB40-6571-4430-842B-4CE1A3615D5F}" presName="level" presStyleLbl="node1" presStyleIdx="2" presStyleCnt="3">
        <dgm:presLayoutVars>
          <dgm:chMax val="1"/>
          <dgm:bulletEnabled val="1"/>
        </dgm:presLayoutVars>
      </dgm:prSet>
      <dgm:spPr/>
    </dgm:pt>
    <dgm:pt modelId="{9D235884-82EB-49DA-8DB6-A33EE5690683}" type="pres">
      <dgm:prSet presAssocID="{857DCB40-6571-4430-842B-4CE1A3615D5F}" presName="levelTx" presStyleLbl="revTx" presStyleIdx="0" presStyleCnt="0">
        <dgm:presLayoutVars>
          <dgm:chMax val="1"/>
          <dgm:bulletEnabled val="1"/>
        </dgm:presLayoutVars>
      </dgm:prSet>
      <dgm:spPr/>
    </dgm:pt>
  </dgm:ptLst>
  <dgm:cxnLst>
    <dgm:cxn modelId="{87DE6808-6E87-4DED-90F1-115B26457BF0}" srcId="{F3BFD50F-A4B0-4C1B-AB02-AC97CAEA147A}" destId="{34777DDE-DF49-41FD-B940-3D76F47CFE41}" srcOrd="0" destOrd="0" parTransId="{84486F2B-B542-4804-9E88-D94EE5D13640}" sibTransId="{7B0DF82A-B7C3-4139-8693-681C477B04A2}"/>
    <dgm:cxn modelId="{D0660412-68F4-4472-9DD2-CDC9CE04BAE3}" srcId="{F3BFD50F-A4B0-4C1B-AB02-AC97CAEA147A}" destId="{744E7BA6-14B8-4FD7-91BC-E6899D1A8FDC}" srcOrd="1" destOrd="0" parTransId="{99729036-9F6C-4F55-87A9-4B7A6367955E}" sibTransId="{195C5AB3-C473-4B07-A9F8-4C14D458E7E5}"/>
    <dgm:cxn modelId="{B25C9028-CE07-4FFD-97FE-A841D9B6DF89}" type="presOf" srcId="{34777DDE-DF49-41FD-B940-3D76F47CFE41}" destId="{6C2F6258-8510-4666-A7C9-757A05A49A4F}" srcOrd="0" destOrd="0" presId="urn:microsoft.com/office/officeart/2005/8/layout/pyramid3"/>
    <dgm:cxn modelId="{82AA8A37-1121-4DD4-AAC1-0E320541D468}" type="presOf" srcId="{F3BFD50F-A4B0-4C1B-AB02-AC97CAEA147A}" destId="{0DB46759-7ECB-44A6-B16E-D236089E4EBE}" srcOrd="0" destOrd="0" presId="urn:microsoft.com/office/officeart/2005/8/layout/pyramid3"/>
    <dgm:cxn modelId="{D0675DA5-5B4B-452E-BCB0-A85A9DCEF322}" type="presOf" srcId="{857DCB40-6571-4430-842B-4CE1A3615D5F}" destId="{9D235884-82EB-49DA-8DB6-A33EE5690683}" srcOrd="1" destOrd="0" presId="urn:microsoft.com/office/officeart/2005/8/layout/pyramid3"/>
    <dgm:cxn modelId="{9EB384CA-81F9-4B01-8317-8F24B0587BBE}" type="presOf" srcId="{744E7BA6-14B8-4FD7-91BC-E6899D1A8FDC}" destId="{8384C45E-84DD-4453-9B5A-8826BA8E959E}" srcOrd="1" destOrd="0" presId="urn:microsoft.com/office/officeart/2005/8/layout/pyramid3"/>
    <dgm:cxn modelId="{1A3F5DCE-AF5C-41E9-8E11-98DA76F72055}" srcId="{F3BFD50F-A4B0-4C1B-AB02-AC97CAEA147A}" destId="{857DCB40-6571-4430-842B-4CE1A3615D5F}" srcOrd="2" destOrd="0" parTransId="{384D5D8B-9680-4632-8ED7-8BEA01F575DF}" sibTransId="{E09ECA0B-BAE2-40C2-9F95-90AC26D340EF}"/>
    <dgm:cxn modelId="{B47384E6-E716-44E5-B546-59039FDBC8A6}" type="presOf" srcId="{857DCB40-6571-4430-842B-4CE1A3615D5F}" destId="{C12F7493-B111-400D-AFC1-BCB24A84FEC7}" srcOrd="0" destOrd="0" presId="urn:microsoft.com/office/officeart/2005/8/layout/pyramid3"/>
    <dgm:cxn modelId="{6241C9F6-3CB0-454E-949B-D90E76C52FEB}" type="presOf" srcId="{34777DDE-DF49-41FD-B940-3D76F47CFE41}" destId="{6E294DA3-F32B-4EA8-ADBC-5AC53498E54D}" srcOrd="1" destOrd="0" presId="urn:microsoft.com/office/officeart/2005/8/layout/pyramid3"/>
    <dgm:cxn modelId="{EB774DFE-6D29-4A33-A3FC-DAB0F05DF5CC}" type="presOf" srcId="{744E7BA6-14B8-4FD7-91BC-E6899D1A8FDC}" destId="{6F40F464-BB05-446B-84FB-F15552EDFD64}" srcOrd="0" destOrd="0" presId="urn:microsoft.com/office/officeart/2005/8/layout/pyramid3"/>
    <dgm:cxn modelId="{7DF37C01-94DD-42DA-A117-F68619A87580}" type="presParOf" srcId="{0DB46759-7ECB-44A6-B16E-D236089E4EBE}" destId="{4EA530F1-8AE2-4EE9-9F54-2CA3EE194CDA}" srcOrd="0" destOrd="0" presId="urn:microsoft.com/office/officeart/2005/8/layout/pyramid3"/>
    <dgm:cxn modelId="{CAAADBF8-FB26-4507-B65F-93D994E7799A}" type="presParOf" srcId="{4EA530F1-8AE2-4EE9-9F54-2CA3EE194CDA}" destId="{6C2F6258-8510-4666-A7C9-757A05A49A4F}" srcOrd="0" destOrd="0" presId="urn:microsoft.com/office/officeart/2005/8/layout/pyramid3"/>
    <dgm:cxn modelId="{31F372D0-62F0-4C83-B92F-96D97C531328}" type="presParOf" srcId="{4EA530F1-8AE2-4EE9-9F54-2CA3EE194CDA}" destId="{6E294DA3-F32B-4EA8-ADBC-5AC53498E54D}" srcOrd="1" destOrd="0" presId="urn:microsoft.com/office/officeart/2005/8/layout/pyramid3"/>
    <dgm:cxn modelId="{48D497AE-B83E-4D3A-ABA9-CE0533DAD302}" type="presParOf" srcId="{0DB46759-7ECB-44A6-B16E-D236089E4EBE}" destId="{81A25DD4-D70F-4D2A-929B-75B9D0E77FCF}" srcOrd="1" destOrd="0" presId="urn:microsoft.com/office/officeart/2005/8/layout/pyramid3"/>
    <dgm:cxn modelId="{CD730AD4-59C5-405D-BA6B-BEC7441AE14F}" type="presParOf" srcId="{81A25DD4-D70F-4D2A-929B-75B9D0E77FCF}" destId="{6F40F464-BB05-446B-84FB-F15552EDFD64}" srcOrd="0" destOrd="0" presId="urn:microsoft.com/office/officeart/2005/8/layout/pyramid3"/>
    <dgm:cxn modelId="{383F9D4D-4B33-47F5-86AD-BEFC20F84B45}" type="presParOf" srcId="{81A25DD4-D70F-4D2A-929B-75B9D0E77FCF}" destId="{8384C45E-84DD-4453-9B5A-8826BA8E959E}" srcOrd="1" destOrd="0" presId="urn:microsoft.com/office/officeart/2005/8/layout/pyramid3"/>
    <dgm:cxn modelId="{E1913109-B733-4BCA-A798-F82839421B74}" type="presParOf" srcId="{0DB46759-7ECB-44A6-B16E-D236089E4EBE}" destId="{549F858D-AB54-4138-84A9-70ECFB57AFA5}" srcOrd="2" destOrd="0" presId="urn:microsoft.com/office/officeart/2005/8/layout/pyramid3"/>
    <dgm:cxn modelId="{BBD09513-5245-46F5-912A-94D30D75969A}" type="presParOf" srcId="{549F858D-AB54-4138-84A9-70ECFB57AFA5}" destId="{C12F7493-B111-400D-AFC1-BCB24A84FEC7}" srcOrd="0" destOrd="0" presId="urn:microsoft.com/office/officeart/2005/8/layout/pyramid3"/>
    <dgm:cxn modelId="{DCFD3809-7FFC-4988-BD3F-A50FF570159D}" type="presParOf" srcId="{549F858D-AB54-4138-84A9-70ECFB57AFA5}" destId="{9D235884-82EB-49DA-8DB6-A33EE5690683}" srcOrd="1" destOrd="0" presId="urn:microsoft.com/office/officeart/2005/8/layout/pyramid3"/>
  </dgm:cxnLst>
  <dgm:bg/>
  <dgm:whole>
    <a:ln>
      <a:noFill/>
    </a:ln>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F6258-8510-4666-A7C9-757A05A49A4F}">
      <dsp:nvSpPr>
        <dsp:cNvPr id="0" name=""/>
        <dsp:cNvSpPr/>
      </dsp:nvSpPr>
      <dsp:spPr>
        <a:xfrm rot="10800000">
          <a:off x="0" y="0"/>
          <a:ext cx="1981200" cy="939800"/>
        </a:xfrm>
        <a:prstGeom prst="trapezoid">
          <a:avLst>
            <a:gd name="adj" fmla="val 35135"/>
          </a:avLst>
        </a:prstGeom>
        <a:solidFill>
          <a:srgbClr val="FF99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akkurat"/>
            </a:rPr>
            <a:t>Visits</a:t>
          </a:r>
        </a:p>
      </dsp:txBody>
      <dsp:txXfrm rot="-10800000">
        <a:off x="346709" y="0"/>
        <a:ext cx="1287780" cy="939800"/>
      </dsp:txXfrm>
    </dsp:sp>
    <dsp:sp modelId="{6F40F464-BB05-446B-84FB-F15552EDFD64}">
      <dsp:nvSpPr>
        <dsp:cNvPr id="0" name=""/>
        <dsp:cNvSpPr/>
      </dsp:nvSpPr>
      <dsp:spPr>
        <a:xfrm rot="10800000">
          <a:off x="330199" y="939800"/>
          <a:ext cx="1320800" cy="939800"/>
        </a:xfrm>
        <a:prstGeom prst="trapezoid">
          <a:avLst>
            <a:gd name="adj" fmla="val 35135"/>
          </a:avLst>
        </a:prstGeom>
        <a:solidFill>
          <a:srgbClr val="F2B8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akkurat"/>
            </a:rPr>
            <a:t>Sign up</a:t>
          </a:r>
        </a:p>
      </dsp:txBody>
      <dsp:txXfrm rot="-10800000">
        <a:off x="561339" y="939800"/>
        <a:ext cx="858520" cy="939800"/>
      </dsp:txXfrm>
    </dsp:sp>
    <dsp:sp modelId="{C12F7493-B111-400D-AFC1-BCB24A84FEC7}">
      <dsp:nvSpPr>
        <dsp:cNvPr id="0" name=""/>
        <dsp:cNvSpPr/>
      </dsp:nvSpPr>
      <dsp:spPr>
        <a:xfrm rot="10800000">
          <a:off x="660399" y="1879600"/>
          <a:ext cx="660400" cy="939800"/>
        </a:xfrm>
        <a:prstGeom prst="trapezoid">
          <a:avLst>
            <a:gd name="adj" fmla="val 50000"/>
          </a:avLst>
        </a:prstGeom>
        <a:solidFill>
          <a:srgbClr val="FFF2B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akkurat"/>
            </a:rPr>
            <a:t>Buyers or paid users</a:t>
          </a:r>
        </a:p>
      </dsp:txBody>
      <dsp:txXfrm rot="-10800000">
        <a:off x="660399" y="1879600"/>
        <a:ext cx="660400" cy="939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F6258-8510-4666-A7C9-757A05A49A4F}">
      <dsp:nvSpPr>
        <dsp:cNvPr id="0" name=""/>
        <dsp:cNvSpPr/>
      </dsp:nvSpPr>
      <dsp:spPr>
        <a:xfrm rot="10800000">
          <a:off x="0" y="0"/>
          <a:ext cx="1981200" cy="939800"/>
        </a:xfrm>
        <a:prstGeom prst="trapezoid">
          <a:avLst>
            <a:gd name="adj" fmla="val 35135"/>
          </a:avLst>
        </a:prstGeom>
        <a:solidFill>
          <a:srgbClr val="FF99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kkurat"/>
            </a:rPr>
            <a:t>Visits</a:t>
          </a:r>
        </a:p>
      </dsp:txBody>
      <dsp:txXfrm rot="-10800000">
        <a:off x="346709" y="0"/>
        <a:ext cx="1287780" cy="939800"/>
      </dsp:txXfrm>
    </dsp:sp>
    <dsp:sp modelId="{6F40F464-BB05-446B-84FB-F15552EDFD64}">
      <dsp:nvSpPr>
        <dsp:cNvPr id="0" name=""/>
        <dsp:cNvSpPr/>
      </dsp:nvSpPr>
      <dsp:spPr>
        <a:xfrm rot="10800000">
          <a:off x="330199" y="939800"/>
          <a:ext cx="1320800" cy="939800"/>
        </a:xfrm>
        <a:prstGeom prst="trapezoid">
          <a:avLst>
            <a:gd name="adj" fmla="val 35135"/>
          </a:avLst>
        </a:prstGeom>
        <a:solidFill>
          <a:srgbClr val="F2B8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akkurat"/>
            </a:rPr>
            <a:t>Sign up</a:t>
          </a:r>
        </a:p>
      </dsp:txBody>
      <dsp:txXfrm rot="-10800000">
        <a:off x="561339" y="939800"/>
        <a:ext cx="858520" cy="939800"/>
      </dsp:txXfrm>
    </dsp:sp>
    <dsp:sp modelId="{C12F7493-B111-400D-AFC1-BCB24A84FEC7}">
      <dsp:nvSpPr>
        <dsp:cNvPr id="0" name=""/>
        <dsp:cNvSpPr/>
      </dsp:nvSpPr>
      <dsp:spPr>
        <a:xfrm rot="10800000">
          <a:off x="660399" y="1879600"/>
          <a:ext cx="660400" cy="939800"/>
        </a:xfrm>
        <a:prstGeom prst="trapezoid">
          <a:avLst>
            <a:gd name="adj" fmla="val 50000"/>
          </a:avLst>
        </a:prstGeom>
        <a:solidFill>
          <a:srgbClr val="FFF2B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akkurat"/>
            </a:rPr>
            <a:t>Buyers or paid users</a:t>
          </a:r>
        </a:p>
      </dsp:txBody>
      <dsp:txXfrm rot="-10800000">
        <a:off x="660399" y="1879600"/>
        <a:ext cx="660400" cy="939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F6258-8510-4666-A7C9-757A05A49A4F}">
      <dsp:nvSpPr>
        <dsp:cNvPr id="0" name=""/>
        <dsp:cNvSpPr/>
      </dsp:nvSpPr>
      <dsp:spPr>
        <a:xfrm rot="10800000">
          <a:off x="0" y="0"/>
          <a:ext cx="1981200" cy="939800"/>
        </a:xfrm>
        <a:prstGeom prst="trapezoid">
          <a:avLst>
            <a:gd name="adj" fmla="val 35135"/>
          </a:avLst>
        </a:prstGeom>
        <a:solidFill>
          <a:srgbClr val="FF99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akkurat"/>
            </a:rPr>
            <a:t>Visits</a:t>
          </a:r>
        </a:p>
      </dsp:txBody>
      <dsp:txXfrm rot="-10800000">
        <a:off x="346709" y="0"/>
        <a:ext cx="1287780" cy="939800"/>
      </dsp:txXfrm>
    </dsp:sp>
    <dsp:sp modelId="{6F40F464-BB05-446B-84FB-F15552EDFD64}">
      <dsp:nvSpPr>
        <dsp:cNvPr id="0" name=""/>
        <dsp:cNvSpPr/>
      </dsp:nvSpPr>
      <dsp:spPr>
        <a:xfrm rot="10800000">
          <a:off x="330199" y="939800"/>
          <a:ext cx="1320800" cy="939800"/>
        </a:xfrm>
        <a:prstGeom prst="trapezoid">
          <a:avLst>
            <a:gd name="adj" fmla="val 35135"/>
          </a:avLst>
        </a:prstGeom>
        <a:solidFill>
          <a:srgbClr val="F2B8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akkurat"/>
            </a:rPr>
            <a:t>Sign up</a:t>
          </a:r>
        </a:p>
      </dsp:txBody>
      <dsp:txXfrm rot="-10800000">
        <a:off x="561339" y="939800"/>
        <a:ext cx="858520" cy="939800"/>
      </dsp:txXfrm>
    </dsp:sp>
    <dsp:sp modelId="{C12F7493-B111-400D-AFC1-BCB24A84FEC7}">
      <dsp:nvSpPr>
        <dsp:cNvPr id="0" name=""/>
        <dsp:cNvSpPr/>
      </dsp:nvSpPr>
      <dsp:spPr>
        <a:xfrm rot="10800000">
          <a:off x="660399" y="1879600"/>
          <a:ext cx="660400" cy="939800"/>
        </a:xfrm>
        <a:prstGeom prst="trapezoid">
          <a:avLst>
            <a:gd name="adj" fmla="val 50000"/>
          </a:avLst>
        </a:prstGeom>
        <a:solidFill>
          <a:srgbClr val="FFF2B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akkurat"/>
            </a:rPr>
            <a:t>Buyers or paid users</a:t>
          </a:r>
        </a:p>
      </dsp:txBody>
      <dsp:txXfrm rot="-10800000">
        <a:off x="660399" y="1879600"/>
        <a:ext cx="660400" cy="939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F6258-8510-4666-A7C9-757A05A49A4F}">
      <dsp:nvSpPr>
        <dsp:cNvPr id="0" name=""/>
        <dsp:cNvSpPr/>
      </dsp:nvSpPr>
      <dsp:spPr>
        <a:xfrm rot="10800000">
          <a:off x="0" y="27968"/>
          <a:ext cx="1981200" cy="939800"/>
        </a:xfrm>
        <a:prstGeom prst="trapezoid">
          <a:avLst>
            <a:gd name="adj" fmla="val 35135"/>
          </a:avLst>
        </a:prstGeom>
        <a:solidFill>
          <a:srgbClr val="FF99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akkurat"/>
            </a:rPr>
            <a:t>Visits</a:t>
          </a:r>
        </a:p>
      </dsp:txBody>
      <dsp:txXfrm rot="-10800000">
        <a:off x="346709" y="27968"/>
        <a:ext cx="1287780" cy="939800"/>
      </dsp:txXfrm>
    </dsp:sp>
    <dsp:sp modelId="{6F40F464-BB05-446B-84FB-F15552EDFD64}">
      <dsp:nvSpPr>
        <dsp:cNvPr id="0" name=""/>
        <dsp:cNvSpPr/>
      </dsp:nvSpPr>
      <dsp:spPr>
        <a:xfrm rot="10800000">
          <a:off x="330199" y="939800"/>
          <a:ext cx="1320800" cy="939800"/>
        </a:xfrm>
        <a:prstGeom prst="trapezoid">
          <a:avLst>
            <a:gd name="adj" fmla="val 35135"/>
          </a:avLst>
        </a:prstGeom>
        <a:solidFill>
          <a:srgbClr val="F2B8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akkurat"/>
            </a:rPr>
            <a:t>Sign up</a:t>
          </a:r>
        </a:p>
      </dsp:txBody>
      <dsp:txXfrm rot="-10800000">
        <a:off x="561339" y="939800"/>
        <a:ext cx="858520" cy="939800"/>
      </dsp:txXfrm>
    </dsp:sp>
    <dsp:sp modelId="{C12F7493-B111-400D-AFC1-BCB24A84FEC7}">
      <dsp:nvSpPr>
        <dsp:cNvPr id="0" name=""/>
        <dsp:cNvSpPr/>
      </dsp:nvSpPr>
      <dsp:spPr>
        <a:xfrm rot="10800000">
          <a:off x="660399" y="1879600"/>
          <a:ext cx="660400" cy="939800"/>
        </a:xfrm>
        <a:prstGeom prst="trapezoid">
          <a:avLst>
            <a:gd name="adj" fmla="val 50000"/>
          </a:avLst>
        </a:prstGeom>
        <a:solidFill>
          <a:srgbClr val="FFF2B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akkurat"/>
            </a:rPr>
            <a:t>Buyers or unpaid users</a:t>
          </a:r>
        </a:p>
      </dsp:txBody>
      <dsp:txXfrm rot="-10800000">
        <a:off x="660399" y="1879600"/>
        <a:ext cx="660400" cy="9398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1" y="1"/>
            <a:ext cx="4160937" cy="365277"/>
          </a:xfrm>
          <a:prstGeom prst="rect">
            <a:avLst/>
          </a:prstGeom>
          <a:noFill/>
          <a:ln w="9525">
            <a:noFill/>
            <a:miter lim="800000"/>
            <a:headEnd/>
            <a:tailEnd/>
          </a:ln>
          <a:effectLst/>
        </p:spPr>
        <p:txBody>
          <a:bodyPr vert="horz" wrap="square" lIns="96649" tIns="48324" rIns="96649" bIns="48324" numCol="1" anchor="t" anchorCtr="0" compatLnSpc="1">
            <a:prstTxWarp prst="textNoShape">
              <a:avLst/>
            </a:prstTxWarp>
          </a:bodyPr>
          <a:lstStyle>
            <a:lvl1pPr algn="l" defTabSz="966660">
              <a:spcBef>
                <a:spcPct val="0"/>
              </a:spcBef>
              <a:buClrTx/>
              <a:buSzTx/>
              <a:buFontTx/>
              <a:buNone/>
              <a:defRPr sz="1300">
                <a:latin typeface="Times New Roman" pitchFamily="18" charset="0"/>
              </a:defRPr>
            </a:lvl1pPr>
          </a:lstStyle>
          <a:p>
            <a:pPr>
              <a:defRPr/>
            </a:pPr>
            <a:endParaRPr lang="en-US" dirty="0"/>
          </a:p>
        </p:txBody>
      </p:sp>
      <p:sp>
        <p:nvSpPr>
          <p:cNvPr id="22531" name="Rectangle 3"/>
          <p:cNvSpPr>
            <a:spLocks noGrp="1" noChangeArrowheads="1"/>
          </p:cNvSpPr>
          <p:nvPr>
            <p:ph type="dt" sz="quarter" idx="1"/>
          </p:nvPr>
        </p:nvSpPr>
        <p:spPr bwMode="auto">
          <a:xfrm>
            <a:off x="5438180" y="1"/>
            <a:ext cx="4160937" cy="365277"/>
          </a:xfrm>
          <a:prstGeom prst="rect">
            <a:avLst/>
          </a:prstGeom>
          <a:noFill/>
          <a:ln w="9525">
            <a:noFill/>
            <a:miter lim="800000"/>
            <a:headEnd/>
            <a:tailEnd/>
          </a:ln>
          <a:effectLst/>
        </p:spPr>
        <p:txBody>
          <a:bodyPr vert="horz" wrap="square" lIns="96649" tIns="48324" rIns="96649" bIns="48324" numCol="1" anchor="t" anchorCtr="0" compatLnSpc="1">
            <a:prstTxWarp prst="textNoShape">
              <a:avLst/>
            </a:prstTxWarp>
          </a:bodyPr>
          <a:lstStyle>
            <a:lvl1pPr algn="r" defTabSz="966660">
              <a:spcBef>
                <a:spcPct val="0"/>
              </a:spcBef>
              <a:buClrTx/>
              <a:buSzTx/>
              <a:buFontTx/>
              <a:buNone/>
              <a:defRPr sz="1300">
                <a:latin typeface="Times New Roman" pitchFamily="18" charset="0"/>
              </a:defRPr>
            </a:lvl1pPr>
          </a:lstStyle>
          <a:p>
            <a:pPr>
              <a:defRPr/>
            </a:pPr>
            <a:endParaRPr lang="en-US" dirty="0"/>
          </a:p>
        </p:txBody>
      </p:sp>
      <p:sp>
        <p:nvSpPr>
          <p:cNvPr id="22532" name="Rectangle 4"/>
          <p:cNvSpPr>
            <a:spLocks noGrp="1" noChangeArrowheads="1"/>
          </p:cNvSpPr>
          <p:nvPr>
            <p:ph type="ftr" sz="quarter" idx="2"/>
          </p:nvPr>
        </p:nvSpPr>
        <p:spPr bwMode="auto">
          <a:xfrm>
            <a:off x="1" y="6948716"/>
            <a:ext cx="4160937" cy="365277"/>
          </a:xfrm>
          <a:prstGeom prst="rect">
            <a:avLst/>
          </a:prstGeom>
          <a:noFill/>
          <a:ln w="9525">
            <a:noFill/>
            <a:miter lim="800000"/>
            <a:headEnd/>
            <a:tailEnd/>
          </a:ln>
          <a:effectLst/>
        </p:spPr>
        <p:txBody>
          <a:bodyPr vert="horz" wrap="square" lIns="96649" tIns="48324" rIns="96649" bIns="48324" numCol="1" anchor="b" anchorCtr="0" compatLnSpc="1">
            <a:prstTxWarp prst="textNoShape">
              <a:avLst/>
            </a:prstTxWarp>
          </a:bodyPr>
          <a:lstStyle>
            <a:lvl1pPr algn="l" defTabSz="966660">
              <a:spcBef>
                <a:spcPct val="0"/>
              </a:spcBef>
              <a:buClrTx/>
              <a:buSzTx/>
              <a:buFontTx/>
              <a:buNone/>
              <a:defRPr sz="1300">
                <a:latin typeface="Times New Roman" pitchFamily="18" charset="0"/>
              </a:defRPr>
            </a:lvl1pPr>
          </a:lstStyle>
          <a:p>
            <a:pPr>
              <a:defRPr/>
            </a:pPr>
            <a:endParaRPr lang="en-US" dirty="0"/>
          </a:p>
        </p:txBody>
      </p:sp>
      <p:sp>
        <p:nvSpPr>
          <p:cNvPr id="22533" name="Rectangle 5"/>
          <p:cNvSpPr>
            <a:spLocks noGrp="1" noChangeArrowheads="1"/>
          </p:cNvSpPr>
          <p:nvPr>
            <p:ph type="sldNum" sz="quarter" idx="3"/>
          </p:nvPr>
        </p:nvSpPr>
        <p:spPr bwMode="auto">
          <a:xfrm>
            <a:off x="5438180" y="6948716"/>
            <a:ext cx="4160937" cy="365277"/>
          </a:xfrm>
          <a:prstGeom prst="rect">
            <a:avLst/>
          </a:prstGeom>
          <a:noFill/>
          <a:ln w="9525">
            <a:noFill/>
            <a:miter lim="800000"/>
            <a:headEnd/>
            <a:tailEnd/>
          </a:ln>
          <a:effectLst/>
        </p:spPr>
        <p:txBody>
          <a:bodyPr vert="horz" wrap="square" lIns="96649" tIns="48324" rIns="96649" bIns="48324" numCol="1" anchor="b" anchorCtr="0" compatLnSpc="1">
            <a:prstTxWarp prst="textNoShape">
              <a:avLst/>
            </a:prstTxWarp>
          </a:bodyPr>
          <a:lstStyle>
            <a:lvl1pPr algn="r" defTabSz="966660">
              <a:spcBef>
                <a:spcPct val="0"/>
              </a:spcBef>
              <a:buClrTx/>
              <a:buSzTx/>
              <a:buFontTx/>
              <a:buNone/>
              <a:defRPr sz="1300">
                <a:latin typeface="Times New Roman" pitchFamily="18" charset="0"/>
              </a:defRPr>
            </a:lvl1pPr>
          </a:lstStyle>
          <a:p>
            <a:pPr>
              <a:defRPr/>
            </a:pPr>
            <a:fld id="{4085AA4B-AB52-4C58-BCDD-7B8EE07FE9C1}" type="slidenum">
              <a:rPr lang="en-US"/>
              <a:pPr>
                <a:defRPr/>
              </a:pPr>
              <a:t>‹#›</a:t>
            </a:fld>
            <a:endParaRPr lang="en-US" dirty="0"/>
          </a:p>
        </p:txBody>
      </p:sp>
    </p:spTree>
    <p:extLst>
      <p:ext uri="{BB962C8B-B14F-4D97-AF65-F5344CB8AC3E}">
        <p14:creationId xmlns:p14="http://schemas.microsoft.com/office/powerpoint/2010/main" val="3248682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160937" cy="365277"/>
          </a:xfrm>
          <a:prstGeom prst="rect">
            <a:avLst/>
          </a:prstGeom>
        </p:spPr>
        <p:txBody>
          <a:bodyPr vert="horz" lIns="91427" tIns="45714" rIns="91427" bIns="45714" rtlCol="0"/>
          <a:lstStyle>
            <a:lvl1pPr algn="l">
              <a:defRPr sz="1200" smtClean="0"/>
            </a:lvl1pPr>
          </a:lstStyle>
          <a:p>
            <a:pPr>
              <a:defRPr/>
            </a:pPr>
            <a:endParaRPr lang="en-US" dirty="0"/>
          </a:p>
        </p:txBody>
      </p:sp>
      <p:sp>
        <p:nvSpPr>
          <p:cNvPr id="3" name="Date Placeholder 2"/>
          <p:cNvSpPr>
            <a:spLocks noGrp="1"/>
          </p:cNvSpPr>
          <p:nvPr>
            <p:ph type="dt" idx="1"/>
          </p:nvPr>
        </p:nvSpPr>
        <p:spPr>
          <a:xfrm>
            <a:off x="5438180" y="1"/>
            <a:ext cx="4160937" cy="365277"/>
          </a:xfrm>
          <a:prstGeom prst="rect">
            <a:avLst/>
          </a:prstGeom>
        </p:spPr>
        <p:txBody>
          <a:bodyPr vert="horz" lIns="91427" tIns="45714" rIns="91427" bIns="45714" rtlCol="0"/>
          <a:lstStyle>
            <a:lvl1pPr algn="r">
              <a:defRPr sz="1200" smtClean="0"/>
            </a:lvl1pPr>
          </a:lstStyle>
          <a:p>
            <a:pPr>
              <a:defRPr/>
            </a:pPr>
            <a:fld id="{88414641-C1C8-40F3-A6CA-3AAD02E0F16F}" type="datetimeFigureOut">
              <a:rPr lang="en-US"/>
              <a:pPr>
                <a:defRPr/>
              </a:pPr>
              <a:t>9/15/2021</a:t>
            </a:fld>
            <a:endParaRPr lang="en-US" dirty="0"/>
          </a:p>
        </p:txBody>
      </p:sp>
      <p:sp>
        <p:nvSpPr>
          <p:cNvPr id="4" name="Slide Image Placeholder 3"/>
          <p:cNvSpPr>
            <a:spLocks noGrp="1" noRot="1" noChangeAspect="1"/>
          </p:cNvSpPr>
          <p:nvPr>
            <p:ph type="sldImg" idx="2"/>
          </p:nvPr>
        </p:nvSpPr>
        <p:spPr>
          <a:xfrm>
            <a:off x="2971800" y="547688"/>
            <a:ext cx="3659188" cy="2744787"/>
          </a:xfrm>
          <a:prstGeom prst="rect">
            <a:avLst/>
          </a:prstGeom>
          <a:noFill/>
          <a:ln w="12700">
            <a:solidFill>
              <a:prstClr val="black"/>
            </a:solidFill>
          </a:ln>
        </p:spPr>
        <p:txBody>
          <a:bodyPr vert="horz" lIns="91427" tIns="45714" rIns="91427" bIns="45714" rtlCol="0" anchor="ctr"/>
          <a:lstStyle/>
          <a:p>
            <a:pPr lvl="0"/>
            <a:endParaRPr lang="en-US" noProof="0" dirty="0"/>
          </a:p>
        </p:txBody>
      </p:sp>
      <p:sp>
        <p:nvSpPr>
          <p:cNvPr id="5" name="Notes Placeholder 4"/>
          <p:cNvSpPr>
            <a:spLocks noGrp="1"/>
          </p:cNvSpPr>
          <p:nvPr>
            <p:ph type="body" sz="quarter" idx="3"/>
          </p:nvPr>
        </p:nvSpPr>
        <p:spPr>
          <a:xfrm>
            <a:off x="960538" y="3474964"/>
            <a:ext cx="7680128" cy="3291113"/>
          </a:xfrm>
          <a:prstGeom prst="rect">
            <a:avLst/>
          </a:prstGeom>
        </p:spPr>
        <p:txBody>
          <a:bodyPr vert="horz" lIns="91427" tIns="45714" rIns="91427" bIns="4571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6948716"/>
            <a:ext cx="4160937" cy="365277"/>
          </a:xfrm>
          <a:prstGeom prst="rect">
            <a:avLst/>
          </a:prstGeom>
        </p:spPr>
        <p:txBody>
          <a:bodyPr vert="horz" lIns="91427" tIns="45714" rIns="91427" bIns="45714" rtlCol="0" anchor="b"/>
          <a:lstStyle>
            <a:lvl1pPr algn="l">
              <a:defRPr sz="1200" smtClean="0"/>
            </a:lvl1pPr>
          </a:lstStyle>
          <a:p>
            <a:pPr>
              <a:defRPr/>
            </a:pPr>
            <a:endParaRPr lang="en-US" dirty="0"/>
          </a:p>
        </p:txBody>
      </p:sp>
      <p:sp>
        <p:nvSpPr>
          <p:cNvPr id="7" name="Slide Number Placeholder 6"/>
          <p:cNvSpPr>
            <a:spLocks noGrp="1"/>
          </p:cNvSpPr>
          <p:nvPr>
            <p:ph type="sldNum" sz="quarter" idx="5"/>
          </p:nvPr>
        </p:nvSpPr>
        <p:spPr>
          <a:xfrm>
            <a:off x="5438180" y="6948716"/>
            <a:ext cx="4160937" cy="365277"/>
          </a:xfrm>
          <a:prstGeom prst="rect">
            <a:avLst/>
          </a:prstGeom>
        </p:spPr>
        <p:txBody>
          <a:bodyPr vert="horz" lIns="91427" tIns="45714" rIns="91427" bIns="45714" rtlCol="0" anchor="b"/>
          <a:lstStyle>
            <a:lvl1pPr algn="r">
              <a:defRPr sz="1200" smtClean="0"/>
            </a:lvl1pPr>
          </a:lstStyle>
          <a:p>
            <a:pPr>
              <a:defRPr/>
            </a:pPr>
            <a:fld id="{D94280EF-D12D-465F-A532-94BD62431F44}" type="slidenum">
              <a:rPr lang="en-US"/>
              <a:pPr>
                <a:defRPr/>
              </a:pPr>
              <a:t>‹#›</a:t>
            </a:fld>
            <a:endParaRPr lang="en-US" dirty="0"/>
          </a:p>
        </p:txBody>
      </p:sp>
    </p:spTree>
    <p:extLst>
      <p:ext uri="{BB962C8B-B14F-4D97-AF65-F5344CB8AC3E}">
        <p14:creationId xmlns:p14="http://schemas.microsoft.com/office/powerpoint/2010/main" val="12467667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disruptiveadvertising.com/marketing/marketing-channel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blog.thomasnet.com/display-search-social-ppc-advertising"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propellercrm.com/blog/customer-acquisition-cost"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entrepreneur.com/article/225415"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ropellercrm.com/blog/customer-lifetime-value-clv"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propellercrm.com/blog/customer-acquisition-cost"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brianbalfour.com/essays/average-cac-mistakes-growth"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rianbalfour.com/essays/average-cac-mistakes-growth"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brianbalfour.com/essays/average-cac-mistakes-growth"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brianbalfour.com/essays/average-cac-mistakes-growth"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brianbalfour.com/essays/average-cac-mistakes-growth"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brianbalfour.com/essays/average-cac-mistakes-growth"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neilpatel.com/blog/customer-acquisition-cos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disruptiveadvertising.com/marketing/marketing-channels/"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blog.thomasnet.com/display-search-social-ppc-advertising"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launchdigitalmarketing.com/what-are-utm-code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brianbalfour.com/essays/average-cac-mistakes-growth"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log.chartmogul.com/wp-content/uploads/2015/04/ChartMogul-Ultimate-Guide-to-SaaS-Customer-LTV.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propellercrm.com/blog/customer-acquisition-cost"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neilpatel.com/blog/customer-acquisition-cost/"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neilpatel.com/blog/customer-acquisition-cos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edium.com/the-inflection-points/how-to-project-your-startups-growth-b05004d3e71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orentrepreneurs.com/startup-kill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done with metrics, frameworks and business models, time for us to get int </a:t>
            </a:r>
            <a:r>
              <a:rPr lang="en-US" dirty="0" err="1"/>
              <a:t>measyrement</a:t>
            </a:r>
            <a:r>
              <a:rPr lang="en-US" dirty="0"/>
              <a:t> of first part of the growth journey and is ACQ</a:t>
            </a:r>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2</a:t>
            </a:fld>
            <a:endParaRPr lang="en-US" dirty="0"/>
          </a:p>
        </p:txBody>
      </p:sp>
    </p:spTree>
    <p:extLst>
      <p:ext uri="{BB962C8B-B14F-4D97-AF65-F5344CB8AC3E}">
        <p14:creationId xmlns:p14="http://schemas.microsoft.com/office/powerpoint/2010/main" val="766185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12</a:t>
            </a:fld>
            <a:endParaRPr lang="en-US" dirty="0"/>
          </a:p>
        </p:txBody>
      </p:sp>
    </p:spTree>
    <p:extLst>
      <p:ext uri="{BB962C8B-B14F-4D97-AF65-F5344CB8AC3E}">
        <p14:creationId xmlns:p14="http://schemas.microsoft.com/office/powerpoint/2010/main" val="1853401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More are: PR, TV/Radio + Blogs</a:t>
            </a:r>
          </a:p>
          <a:p>
            <a:endParaRPr lang="en-US" dirty="0">
              <a:hlinkClick r:id="rId3"/>
            </a:endParaRPr>
          </a:p>
          <a:p>
            <a:r>
              <a:rPr lang="en-US" dirty="0">
                <a:hlinkClick r:id="rId3"/>
              </a:rPr>
              <a:t>https://www.disruptiveadvertising.com/marketing/marketing-channels/</a:t>
            </a:r>
            <a:r>
              <a:rPr lang="en-US" dirty="0"/>
              <a:t> </a:t>
            </a:r>
          </a:p>
          <a:p>
            <a:r>
              <a:rPr lang="en-US" dirty="0">
                <a:hlinkClick r:id="rId4"/>
              </a:rPr>
              <a:t>https://blog.thomasnet.com/display-search-social-ppc-advertising</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13</a:t>
            </a:fld>
            <a:endParaRPr lang="en-US" dirty="0"/>
          </a:p>
        </p:txBody>
      </p:sp>
    </p:spTree>
    <p:extLst>
      <p:ext uri="{BB962C8B-B14F-4D97-AF65-F5344CB8AC3E}">
        <p14:creationId xmlns:p14="http://schemas.microsoft.com/office/powerpoint/2010/main" val="3573266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https://www.propellercrm.com/blog/customer-acquisition-cost</a:t>
            </a:r>
            <a:endParaRPr lang="en-US" dirty="0"/>
          </a:p>
          <a:p>
            <a:r>
              <a:rPr lang="en-US" dirty="0">
                <a:hlinkClick r:id="rId4"/>
              </a:rPr>
              <a:t>https://www.entrepreneur.com/article/225415</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14</a:t>
            </a:fld>
            <a:endParaRPr lang="en-US" dirty="0"/>
          </a:p>
        </p:txBody>
      </p:sp>
    </p:spTree>
    <p:extLst>
      <p:ext uri="{BB962C8B-B14F-4D97-AF65-F5344CB8AC3E}">
        <p14:creationId xmlns:p14="http://schemas.microsoft.com/office/powerpoint/2010/main" val="1026745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https://www.propellercrm.com/blog/customer-lifetime-value-clv</a:t>
            </a:r>
            <a:endParaRPr lang="en-US" dirty="0"/>
          </a:p>
          <a:p>
            <a:r>
              <a:rPr lang="en-US" dirty="0">
                <a:hlinkClick r:id="rId4"/>
              </a:rPr>
              <a:t>https://www.propellercrm.com/blog/customer-acquisition-cost</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15</a:t>
            </a:fld>
            <a:endParaRPr lang="en-US" dirty="0"/>
          </a:p>
        </p:txBody>
      </p:sp>
    </p:spTree>
    <p:extLst>
      <p:ext uri="{BB962C8B-B14F-4D97-AF65-F5344CB8AC3E}">
        <p14:creationId xmlns:p14="http://schemas.microsoft.com/office/powerpoint/2010/main" val="3599623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https://brianbalfour.com/essays/average-cac-mistakes-growth</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16</a:t>
            </a:fld>
            <a:endParaRPr lang="en-US" dirty="0"/>
          </a:p>
        </p:txBody>
      </p:sp>
    </p:spTree>
    <p:extLst>
      <p:ext uri="{BB962C8B-B14F-4D97-AF65-F5344CB8AC3E}">
        <p14:creationId xmlns:p14="http://schemas.microsoft.com/office/powerpoint/2010/main" val="2813668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 shown on their pricing page, their tiers cover the following:</a:t>
            </a:r>
          </a:p>
          <a:p>
            <a:r>
              <a:rPr lang="en-US" sz="1200" b="0" i="0" u="none" strike="noStrike" kern="1200" dirty="0">
                <a:solidFill>
                  <a:schemeClr val="tx1"/>
                </a:solidFill>
                <a:effectLst/>
                <a:latin typeface="+mn-lt"/>
                <a:ea typeface="+mn-ea"/>
                <a:cs typeface="+mn-cs"/>
              </a:rPr>
              <a:t>Personal $10/month – Likely targeted at individual professionals, sole proprietors, contractors and very small businesses.  </a:t>
            </a:r>
          </a:p>
          <a:p>
            <a:r>
              <a:rPr lang="en-US" sz="1200" b="0" i="0" u="none" strike="noStrike" kern="1200" dirty="0">
                <a:solidFill>
                  <a:schemeClr val="tx1"/>
                </a:solidFill>
                <a:effectLst/>
                <a:latin typeface="+mn-lt"/>
                <a:ea typeface="+mn-ea"/>
                <a:cs typeface="+mn-cs"/>
              </a:rPr>
              <a:t>Standard $25/month – Likely targeted at Mid Market companies.  </a:t>
            </a:r>
          </a:p>
          <a:p>
            <a:r>
              <a:rPr lang="en-US" sz="1200" b="0" i="0" u="none" strike="noStrike" kern="1200" dirty="0">
                <a:solidFill>
                  <a:schemeClr val="tx1"/>
                </a:solidFill>
                <a:effectLst/>
                <a:latin typeface="+mn-lt"/>
                <a:ea typeface="+mn-ea"/>
                <a:cs typeface="+mn-cs"/>
              </a:rPr>
              <a:t>Business Pro $40/month – Likely targeted at companies with power users (i.e. Law Firms).</a:t>
            </a:r>
          </a:p>
          <a:p>
            <a:r>
              <a:rPr lang="en-US" sz="1200" b="0" i="0" u="none" strike="noStrike" kern="1200" dirty="0">
                <a:solidFill>
                  <a:schemeClr val="tx1"/>
                </a:solidFill>
                <a:effectLst/>
                <a:latin typeface="+mn-lt"/>
                <a:ea typeface="+mn-ea"/>
                <a:cs typeface="+mn-cs"/>
              </a:rPr>
              <a:t>Enterprise – Likely targeted for very large companies like the Fortune 1000.</a:t>
            </a:r>
          </a:p>
          <a:p>
            <a:endParaRPr lang="en-US" dirty="0">
              <a:hlinkClick r:id="rId3"/>
            </a:endParaRPr>
          </a:p>
          <a:p>
            <a:endParaRPr lang="en-US" dirty="0">
              <a:hlinkClick r:id="rId3"/>
            </a:endParaRPr>
          </a:p>
          <a:p>
            <a:endParaRPr lang="en-US" dirty="0">
              <a:hlinkClick r:id="rId3"/>
            </a:endParaRPr>
          </a:p>
          <a:p>
            <a:endParaRPr lang="en-US" dirty="0">
              <a:hlinkClick r:id="rId3"/>
            </a:endParaRPr>
          </a:p>
          <a:p>
            <a:r>
              <a:rPr lang="en-US" dirty="0">
                <a:hlinkClick r:id="rId3"/>
              </a:rPr>
              <a:t>https://brianbalfour.com/essays/average-cac-mistakes-growth</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17</a:t>
            </a:fld>
            <a:endParaRPr lang="en-US" dirty="0"/>
          </a:p>
        </p:txBody>
      </p:sp>
    </p:spTree>
    <p:extLst>
      <p:ext uri="{BB962C8B-B14F-4D97-AF65-F5344CB8AC3E}">
        <p14:creationId xmlns:p14="http://schemas.microsoft.com/office/powerpoint/2010/main" val="39571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 shown on their pricing page, their tiers cover the following:</a:t>
            </a:r>
          </a:p>
          <a:p>
            <a:r>
              <a:rPr lang="en-US" sz="1200" b="0" i="0" u="none" strike="noStrike" kern="1200" dirty="0">
                <a:solidFill>
                  <a:schemeClr val="tx1"/>
                </a:solidFill>
                <a:effectLst/>
                <a:latin typeface="+mn-lt"/>
                <a:ea typeface="+mn-ea"/>
                <a:cs typeface="+mn-cs"/>
              </a:rPr>
              <a:t>Personal $10/month – Likely targeted at individual professionals, sole proprietors, contractors and very small businesses.  </a:t>
            </a:r>
          </a:p>
          <a:p>
            <a:r>
              <a:rPr lang="en-US" sz="1200" b="0" i="0" u="none" strike="noStrike" kern="1200" dirty="0">
                <a:solidFill>
                  <a:schemeClr val="tx1"/>
                </a:solidFill>
                <a:effectLst/>
                <a:latin typeface="+mn-lt"/>
                <a:ea typeface="+mn-ea"/>
                <a:cs typeface="+mn-cs"/>
              </a:rPr>
              <a:t>Standard $25/month – Likely targeted at Mid Market companies.  </a:t>
            </a:r>
          </a:p>
          <a:p>
            <a:r>
              <a:rPr lang="en-US" sz="1200" b="0" i="0" u="none" strike="noStrike" kern="1200" dirty="0">
                <a:solidFill>
                  <a:schemeClr val="tx1"/>
                </a:solidFill>
                <a:effectLst/>
                <a:latin typeface="+mn-lt"/>
                <a:ea typeface="+mn-ea"/>
                <a:cs typeface="+mn-cs"/>
              </a:rPr>
              <a:t>Business Pro $40/month – Likely targeted at companies with power users (i.e. Law Firms).</a:t>
            </a:r>
          </a:p>
          <a:p>
            <a:r>
              <a:rPr lang="en-US" sz="1200" b="0" i="0" u="none" strike="noStrike" kern="1200" dirty="0">
                <a:solidFill>
                  <a:schemeClr val="tx1"/>
                </a:solidFill>
                <a:effectLst/>
                <a:latin typeface="+mn-lt"/>
                <a:ea typeface="+mn-ea"/>
                <a:cs typeface="+mn-cs"/>
              </a:rPr>
              <a:t>Enterprise – Likely targeted for very large companies like the Fortune 1000.</a:t>
            </a:r>
          </a:p>
          <a:p>
            <a:endParaRPr lang="en-US" dirty="0">
              <a:hlinkClick r:id="rId3"/>
            </a:endParaRPr>
          </a:p>
          <a:p>
            <a:endParaRPr lang="en-US" dirty="0">
              <a:hlinkClick r:id="rId3"/>
            </a:endParaRPr>
          </a:p>
          <a:p>
            <a:endParaRPr lang="en-US" dirty="0">
              <a:hlinkClick r:id="rId3"/>
            </a:endParaRPr>
          </a:p>
          <a:p>
            <a:endParaRPr lang="en-US" dirty="0">
              <a:hlinkClick r:id="rId3"/>
            </a:endParaRPr>
          </a:p>
          <a:p>
            <a:r>
              <a:rPr lang="en-US" dirty="0">
                <a:hlinkClick r:id="rId3"/>
              </a:rPr>
              <a:t>https://brianbalfour.com/essays/average-cac-mistakes-growth</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18</a:t>
            </a:fld>
            <a:endParaRPr lang="en-US" dirty="0"/>
          </a:p>
        </p:txBody>
      </p:sp>
    </p:spTree>
    <p:extLst>
      <p:ext uri="{BB962C8B-B14F-4D97-AF65-F5344CB8AC3E}">
        <p14:creationId xmlns:p14="http://schemas.microsoft.com/office/powerpoint/2010/main" val="1597420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 shown on their pricing page, their tiers cover the following:</a:t>
            </a:r>
          </a:p>
          <a:p>
            <a:r>
              <a:rPr lang="en-US" sz="1200" b="0" i="0" u="none" strike="noStrike" kern="1200" dirty="0">
                <a:solidFill>
                  <a:schemeClr val="tx1"/>
                </a:solidFill>
                <a:effectLst/>
                <a:latin typeface="+mn-lt"/>
                <a:ea typeface="+mn-ea"/>
                <a:cs typeface="+mn-cs"/>
              </a:rPr>
              <a:t>Personal $10/month – Likely targeted at individual professionals, sole proprietors, contractors and very small businesses.  </a:t>
            </a:r>
          </a:p>
          <a:p>
            <a:r>
              <a:rPr lang="en-US" sz="1200" b="0" i="0" u="none" strike="noStrike" kern="1200" dirty="0">
                <a:solidFill>
                  <a:schemeClr val="tx1"/>
                </a:solidFill>
                <a:effectLst/>
                <a:latin typeface="+mn-lt"/>
                <a:ea typeface="+mn-ea"/>
                <a:cs typeface="+mn-cs"/>
              </a:rPr>
              <a:t>Standard $25/month – Likely targeted at Mid Market companies.  </a:t>
            </a:r>
          </a:p>
          <a:p>
            <a:r>
              <a:rPr lang="en-US" sz="1200" b="0" i="0" u="none" strike="noStrike" kern="1200" dirty="0">
                <a:solidFill>
                  <a:schemeClr val="tx1"/>
                </a:solidFill>
                <a:effectLst/>
                <a:latin typeface="+mn-lt"/>
                <a:ea typeface="+mn-ea"/>
                <a:cs typeface="+mn-cs"/>
              </a:rPr>
              <a:t>Business Pro $40/month – Likely targeted at companies with power users (i.e. Law Firms).</a:t>
            </a:r>
          </a:p>
          <a:p>
            <a:r>
              <a:rPr lang="en-US" sz="1200" b="0" i="0" u="none" strike="noStrike" kern="1200" dirty="0">
                <a:solidFill>
                  <a:schemeClr val="tx1"/>
                </a:solidFill>
                <a:effectLst/>
                <a:latin typeface="+mn-lt"/>
                <a:ea typeface="+mn-ea"/>
                <a:cs typeface="+mn-cs"/>
              </a:rPr>
              <a:t>Enterprise – Likely targeted for very large companies like the Fortune 1000.</a:t>
            </a:r>
          </a:p>
          <a:p>
            <a:endParaRPr lang="en-US" dirty="0">
              <a:hlinkClick r:id="rId3"/>
            </a:endParaRPr>
          </a:p>
          <a:p>
            <a:endParaRPr lang="en-US" dirty="0">
              <a:hlinkClick r:id="rId3"/>
            </a:endParaRPr>
          </a:p>
          <a:p>
            <a:endParaRPr lang="en-US" dirty="0">
              <a:hlinkClick r:id="rId3"/>
            </a:endParaRPr>
          </a:p>
          <a:p>
            <a:endParaRPr lang="en-US" dirty="0">
              <a:hlinkClick r:id="rId3"/>
            </a:endParaRPr>
          </a:p>
          <a:p>
            <a:r>
              <a:rPr lang="en-US" dirty="0">
                <a:hlinkClick r:id="rId3"/>
              </a:rPr>
              <a:t>https://brianbalfour.com/essays/average-cac-mistakes-growth</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19</a:t>
            </a:fld>
            <a:endParaRPr lang="en-US" dirty="0"/>
          </a:p>
        </p:txBody>
      </p:sp>
    </p:spTree>
    <p:extLst>
      <p:ext uri="{BB962C8B-B14F-4D97-AF65-F5344CB8AC3E}">
        <p14:creationId xmlns:p14="http://schemas.microsoft.com/office/powerpoint/2010/main" val="3720994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 shown on their pricing page, their tiers cover the following:</a:t>
            </a:r>
          </a:p>
          <a:p>
            <a:r>
              <a:rPr lang="en-US" sz="1200" b="0" i="0" u="none" strike="noStrike" kern="1200" dirty="0">
                <a:solidFill>
                  <a:schemeClr val="tx1"/>
                </a:solidFill>
                <a:effectLst/>
                <a:latin typeface="+mn-lt"/>
                <a:ea typeface="+mn-ea"/>
                <a:cs typeface="+mn-cs"/>
              </a:rPr>
              <a:t>Personal $10/month – Likely targeted at individual professionals, sole proprietors, contractors and very small businesses.  </a:t>
            </a:r>
          </a:p>
          <a:p>
            <a:r>
              <a:rPr lang="en-US" sz="1200" b="0" i="0" u="none" strike="noStrike" kern="1200" dirty="0">
                <a:solidFill>
                  <a:schemeClr val="tx1"/>
                </a:solidFill>
                <a:effectLst/>
                <a:latin typeface="+mn-lt"/>
                <a:ea typeface="+mn-ea"/>
                <a:cs typeface="+mn-cs"/>
              </a:rPr>
              <a:t>Standard $25/month – Likely targeted at Mid Market companies.  </a:t>
            </a:r>
          </a:p>
          <a:p>
            <a:r>
              <a:rPr lang="en-US" sz="1200" b="0" i="0" u="none" strike="noStrike" kern="1200" dirty="0">
                <a:solidFill>
                  <a:schemeClr val="tx1"/>
                </a:solidFill>
                <a:effectLst/>
                <a:latin typeface="+mn-lt"/>
                <a:ea typeface="+mn-ea"/>
                <a:cs typeface="+mn-cs"/>
              </a:rPr>
              <a:t>Business Pro $40/month – Likely targeted at companies with power users (i.e. Law Firms).</a:t>
            </a:r>
          </a:p>
          <a:p>
            <a:r>
              <a:rPr lang="en-US" sz="1200" b="0" i="0" u="none" strike="noStrike" kern="1200" dirty="0">
                <a:solidFill>
                  <a:schemeClr val="tx1"/>
                </a:solidFill>
                <a:effectLst/>
                <a:latin typeface="+mn-lt"/>
                <a:ea typeface="+mn-ea"/>
                <a:cs typeface="+mn-cs"/>
              </a:rPr>
              <a:t>Enterprise – Likely targeted for very large companies like the Fortune 1000.</a:t>
            </a:r>
          </a:p>
          <a:p>
            <a:endParaRPr lang="en-US" dirty="0">
              <a:hlinkClick r:id="rId3"/>
            </a:endParaRPr>
          </a:p>
          <a:p>
            <a:endParaRPr lang="en-US" dirty="0">
              <a:hlinkClick r:id="rId3"/>
            </a:endParaRPr>
          </a:p>
          <a:p>
            <a:endParaRPr lang="en-US" dirty="0">
              <a:hlinkClick r:id="rId3"/>
            </a:endParaRPr>
          </a:p>
          <a:p>
            <a:endParaRPr lang="en-US" dirty="0">
              <a:hlinkClick r:id="rId3"/>
            </a:endParaRPr>
          </a:p>
          <a:p>
            <a:r>
              <a:rPr lang="en-US" dirty="0">
                <a:hlinkClick r:id="rId3"/>
              </a:rPr>
              <a:t>https://brianbalfour.com/essays/average-cac-mistakes-growth</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20</a:t>
            </a:fld>
            <a:endParaRPr lang="en-US" dirty="0"/>
          </a:p>
        </p:txBody>
      </p:sp>
    </p:spTree>
    <p:extLst>
      <p:ext uri="{BB962C8B-B14F-4D97-AF65-F5344CB8AC3E}">
        <p14:creationId xmlns:p14="http://schemas.microsoft.com/office/powerpoint/2010/main" val="3361903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 shown on their pricing page, their tiers cover the following:</a:t>
            </a:r>
          </a:p>
          <a:p>
            <a:r>
              <a:rPr lang="en-US" sz="1200" b="0" i="0" u="none" strike="noStrike" kern="1200" dirty="0">
                <a:solidFill>
                  <a:schemeClr val="tx1"/>
                </a:solidFill>
                <a:effectLst/>
                <a:latin typeface="+mn-lt"/>
                <a:ea typeface="+mn-ea"/>
                <a:cs typeface="+mn-cs"/>
              </a:rPr>
              <a:t>Personal $10/month – Likely targeted at individual professionals, sole proprietors, contractors and very small businesses.  </a:t>
            </a:r>
          </a:p>
          <a:p>
            <a:r>
              <a:rPr lang="en-US" sz="1200" b="0" i="0" u="none" strike="noStrike" kern="1200" dirty="0">
                <a:solidFill>
                  <a:schemeClr val="tx1"/>
                </a:solidFill>
                <a:effectLst/>
                <a:latin typeface="+mn-lt"/>
                <a:ea typeface="+mn-ea"/>
                <a:cs typeface="+mn-cs"/>
              </a:rPr>
              <a:t>Standard $25/month – Likely targeted at Mid Market companies.  </a:t>
            </a:r>
          </a:p>
          <a:p>
            <a:r>
              <a:rPr lang="en-US" sz="1200" b="0" i="0" u="none" strike="noStrike" kern="1200" dirty="0">
                <a:solidFill>
                  <a:schemeClr val="tx1"/>
                </a:solidFill>
                <a:effectLst/>
                <a:latin typeface="+mn-lt"/>
                <a:ea typeface="+mn-ea"/>
                <a:cs typeface="+mn-cs"/>
              </a:rPr>
              <a:t>Business Pro $40/month – Likely targeted at companies with power users (i.e. Law Firms).</a:t>
            </a:r>
          </a:p>
          <a:p>
            <a:r>
              <a:rPr lang="en-US" sz="1200" b="0" i="0" u="none" strike="noStrike" kern="1200" dirty="0">
                <a:solidFill>
                  <a:schemeClr val="tx1"/>
                </a:solidFill>
                <a:effectLst/>
                <a:latin typeface="+mn-lt"/>
                <a:ea typeface="+mn-ea"/>
                <a:cs typeface="+mn-cs"/>
              </a:rPr>
              <a:t>Enterprise – Likely targeted for very large companies like the Fortune 1000.</a:t>
            </a:r>
          </a:p>
          <a:p>
            <a:endParaRPr lang="en-US" dirty="0">
              <a:hlinkClick r:id="rId3"/>
            </a:endParaRPr>
          </a:p>
          <a:p>
            <a:endParaRPr lang="en-US" dirty="0">
              <a:hlinkClick r:id="rId3"/>
            </a:endParaRPr>
          </a:p>
          <a:p>
            <a:endParaRPr lang="en-US" dirty="0">
              <a:hlinkClick r:id="rId3"/>
            </a:endParaRPr>
          </a:p>
          <a:p>
            <a:endParaRPr lang="en-US" dirty="0">
              <a:hlinkClick r:id="rId3"/>
            </a:endParaRPr>
          </a:p>
          <a:p>
            <a:r>
              <a:rPr lang="en-US" dirty="0">
                <a:hlinkClick r:id="rId3"/>
              </a:rPr>
              <a:t>https://brianbalfour.com/essays/average-cac-mistakes-growth</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21</a:t>
            </a:fld>
            <a:endParaRPr lang="en-US" dirty="0"/>
          </a:p>
        </p:txBody>
      </p:sp>
    </p:spTree>
    <p:extLst>
      <p:ext uri="{BB962C8B-B14F-4D97-AF65-F5344CB8AC3E}">
        <p14:creationId xmlns:p14="http://schemas.microsoft.com/office/powerpoint/2010/main" val="291813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done with metrics, frameworks and business models, time for us to get int </a:t>
            </a:r>
            <a:r>
              <a:rPr lang="en-US" dirty="0" err="1"/>
              <a:t>measyrement</a:t>
            </a:r>
            <a:r>
              <a:rPr lang="en-US" dirty="0"/>
              <a:t> of first part of the growth journey and is ACQ</a:t>
            </a:r>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3</a:t>
            </a:fld>
            <a:endParaRPr lang="en-US" dirty="0"/>
          </a:p>
        </p:txBody>
      </p:sp>
    </p:spTree>
    <p:extLst>
      <p:ext uri="{BB962C8B-B14F-4D97-AF65-F5344CB8AC3E}">
        <p14:creationId xmlns:p14="http://schemas.microsoft.com/office/powerpoint/2010/main" val="1411137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22</a:t>
            </a:fld>
            <a:endParaRPr lang="en-US" dirty="0"/>
          </a:p>
        </p:txBody>
      </p:sp>
    </p:spTree>
    <p:extLst>
      <p:ext uri="{BB962C8B-B14F-4D97-AF65-F5344CB8AC3E}">
        <p14:creationId xmlns:p14="http://schemas.microsoft.com/office/powerpoint/2010/main" val="2624638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23</a:t>
            </a:fld>
            <a:endParaRPr lang="en-US" dirty="0"/>
          </a:p>
        </p:txBody>
      </p:sp>
    </p:spTree>
    <p:extLst>
      <p:ext uri="{BB962C8B-B14F-4D97-AF65-F5344CB8AC3E}">
        <p14:creationId xmlns:p14="http://schemas.microsoft.com/office/powerpoint/2010/main" val="2154488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24</a:t>
            </a:fld>
            <a:endParaRPr lang="en-US" dirty="0"/>
          </a:p>
        </p:txBody>
      </p:sp>
    </p:spTree>
    <p:extLst>
      <p:ext uri="{BB962C8B-B14F-4D97-AF65-F5344CB8AC3E}">
        <p14:creationId xmlns:p14="http://schemas.microsoft.com/office/powerpoint/2010/main" val="3712278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Could be other channels as well </a:t>
            </a:r>
          </a:p>
          <a:p>
            <a:r>
              <a:rPr lang="en-US" dirty="0">
                <a:hlinkClick r:id="rId3"/>
              </a:rPr>
              <a:t>	</a:t>
            </a:r>
          </a:p>
          <a:p>
            <a:r>
              <a:rPr lang="en-US" dirty="0">
                <a:hlinkClick r:id="rId3"/>
              </a:rPr>
              <a:t>https://neilpatel.com/blog/customer-acquisition-cost/</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26</a:t>
            </a:fld>
            <a:endParaRPr lang="en-US" dirty="0"/>
          </a:p>
        </p:txBody>
      </p:sp>
    </p:spTree>
    <p:extLst>
      <p:ext uri="{BB962C8B-B14F-4D97-AF65-F5344CB8AC3E}">
        <p14:creationId xmlns:p14="http://schemas.microsoft.com/office/powerpoint/2010/main" val="1644744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More are: PR, TV/Radio + Blogs</a:t>
            </a:r>
          </a:p>
          <a:p>
            <a:endParaRPr lang="en-US" dirty="0">
              <a:hlinkClick r:id="rId3"/>
            </a:endParaRPr>
          </a:p>
          <a:p>
            <a:r>
              <a:rPr lang="en-US" dirty="0">
                <a:hlinkClick r:id="rId3"/>
              </a:rPr>
              <a:t>https://www.disruptiveadvertising.com/marketing/marketing-channels/</a:t>
            </a:r>
            <a:r>
              <a:rPr lang="en-US" dirty="0"/>
              <a:t> </a:t>
            </a:r>
          </a:p>
          <a:p>
            <a:r>
              <a:rPr lang="en-US" dirty="0">
                <a:hlinkClick r:id="rId4"/>
              </a:rPr>
              <a:t>https://blog.thomasnet.com/display-search-social-ppc-advertising</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27</a:t>
            </a:fld>
            <a:endParaRPr lang="en-US" dirty="0"/>
          </a:p>
        </p:txBody>
      </p:sp>
    </p:spTree>
    <p:extLst>
      <p:ext uri="{BB962C8B-B14F-4D97-AF65-F5344CB8AC3E}">
        <p14:creationId xmlns:p14="http://schemas.microsoft.com/office/powerpoint/2010/main" val="2555925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a:t>
            </a:r>
            <a:r>
              <a:rPr lang="en-US" dirty="0" err="1"/>
              <a:t>companie</a:t>
            </a:r>
            <a:r>
              <a:rPr lang="en-US" dirty="0"/>
              <a:t> </a:t>
            </a:r>
            <a:r>
              <a:rPr lang="en-US" dirty="0" err="1"/>
              <a:t>sspend</a:t>
            </a:r>
            <a:r>
              <a:rPr lang="en-US" dirty="0"/>
              <a:t> a GDP of a country,,,,, everyone can do this with money </a:t>
            </a:r>
          </a:p>
          <a:p>
            <a:endParaRPr lang="en-US" dirty="0"/>
          </a:p>
          <a:p>
            <a:r>
              <a:rPr lang="en-US" dirty="0"/>
              <a:t>Organic versus paid</a:t>
            </a:r>
          </a:p>
          <a:p>
            <a:endParaRPr lang="en-US" dirty="0"/>
          </a:p>
          <a:p>
            <a:r>
              <a:rPr lang="en-US" dirty="0"/>
              <a:t>https://andrewchen.co/paid-marketing-addiction/</a:t>
            </a:r>
          </a:p>
          <a:p>
            <a:endParaRPr lang="en-US" dirty="0"/>
          </a:p>
          <a:p>
            <a:r>
              <a:rPr lang="en-US" dirty="0"/>
              <a:t>https://twitter.com/davidsacks/status/475073311383105536?lang=en</a:t>
            </a:r>
          </a:p>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28</a:t>
            </a:fld>
            <a:endParaRPr lang="en-US" dirty="0"/>
          </a:p>
        </p:txBody>
      </p:sp>
    </p:spTree>
    <p:extLst>
      <p:ext uri="{BB962C8B-B14F-4D97-AF65-F5344CB8AC3E}">
        <p14:creationId xmlns:p14="http://schemas.microsoft.com/office/powerpoint/2010/main" val="3113435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29</a:t>
            </a:fld>
            <a:endParaRPr lang="en-US" dirty="0"/>
          </a:p>
        </p:txBody>
      </p:sp>
    </p:spTree>
    <p:extLst>
      <p:ext uri="{BB962C8B-B14F-4D97-AF65-F5344CB8AC3E}">
        <p14:creationId xmlns:p14="http://schemas.microsoft.com/office/powerpoint/2010/main" val="2421608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https://www.launchdigitalmarketing.com/what-are-utm-codes/</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30</a:t>
            </a:fld>
            <a:endParaRPr lang="en-US" dirty="0"/>
          </a:p>
        </p:txBody>
      </p:sp>
    </p:spTree>
    <p:extLst>
      <p:ext uri="{BB962C8B-B14F-4D97-AF65-F5344CB8AC3E}">
        <p14:creationId xmlns:p14="http://schemas.microsoft.com/office/powerpoint/2010/main" val="3018631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https://brianbalfour.com/essays/average-cac-mistakes-growth</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31</a:t>
            </a:fld>
            <a:endParaRPr lang="en-US" dirty="0"/>
          </a:p>
        </p:txBody>
      </p:sp>
    </p:spTree>
    <p:extLst>
      <p:ext uri="{BB962C8B-B14F-4D97-AF65-F5344CB8AC3E}">
        <p14:creationId xmlns:p14="http://schemas.microsoft.com/office/powerpoint/2010/main" val="2553324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32</a:t>
            </a:fld>
            <a:endParaRPr lang="en-US" dirty="0"/>
          </a:p>
        </p:txBody>
      </p:sp>
    </p:spTree>
    <p:extLst>
      <p:ext uri="{BB962C8B-B14F-4D97-AF65-F5344CB8AC3E}">
        <p14:creationId xmlns:p14="http://schemas.microsoft.com/office/powerpoint/2010/main" val="703530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https://blog.chartmogul.com/wp-content/uploads/2015/04/ChartMogul-Ultimate-Guide-to-SaaS-Customer-LTV.pdf</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5</a:t>
            </a:fld>
            <a:endParaRPr lang="en-US" dirty="0"/>
          </a:p>
        </p:txBody>
      </p:sp>
    </p:spTree>
    <p:extLst>
      <p:ext uri="{BB962C8B-B14F-4D97-AF65-F5344CB8AC3E}">
        <p14:creationId xmlns:p14="http://schemas.microsoft.com/office/powerpoint/2010/main" val="6789906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first step to counting the extra visitors driven by an individual ad is to model a </a:t>
            </a:r>
            <a:r>
              <a:rPr lang="en-US" sz="1200" b="0" i="1" kern="1200" dirty="0">
                <a:solidFill>
                  <a:schemeClr val="tx1"/>
                </a:solidFill>
                <a:effectLst/>
                <a:latin typeface="+mn-lt"/>
                <a:ea typeface="+mn-ea"/>
                <a:cs typeface="+mn-cs"/>
              </a:rPr>
              <a:t>baseline</a:t>
            </a:r>
            <a:r>
              <a:rPr lang="en-US" sz="1200" b="0" i="0" kern="1200" dirty="0">
                <a:solidFill>
                  <a:schemeClr val="tx1"/>
                </a:solidFill>
                <a:effectLst/>
                <a:latin typeface="+mn-lt"/>
                <a:ea typeface="+mn-ea"/>
                <a:cs typeface="+mn-cs"/>
              </a:rPr>
              <a:t> of site traffic: this is the number of visitors that are expected in the absence of any TV advertising. To get a minute-by-minute count of TV driven </a:t>
            </a:r>
            <a:r>
              <a:rPr lang="en-US" sz="1200" b="0" i="1" kern="1200" dirty="0">
                <a:solidFill>
                  <a:schemeClr val="tx1"/>
                </a:solidFill>
                <a:effectLst/>
                <a:latin typeface="+mn-lt"/>
                <a:ea typeface="+mn-ea"/>
                <a:cs typeface="+mn-cs"/>
              </a:rPr>
              <a:t>spike visitors</a:t>
            </a:r>
            <a:r>
              <a:rPr lang="en-US" sz="1200" b="0" i="0" kern="1200" dirty="0">
                <a:solidFill>
                  <a:schemeClr val="tx1"/>
                </a:solidFill>
                <a:effectLst/>
                <a:latin typeface="+mn-lt"/>
                <a:ea typeface="+mn-ea"/>
                <a:cs typeface="+mn-cs"/>
              </a:rPr>
              <a:t>, we subtract the baseline from the full minute-by-minute visit signal for 3-5 minutes after a TV ad is aired.</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33</a:t>
            </a:fld>
            <a:endParaRPr lang="en-US" dirty="0"/>
          </a:p>
        </p:txBody>
      </p:sp>
    </p:spTree>
    <p:extLst>
      <p:ext uri="{BB962C8B-B14F-4D97-AF65-F5344CB8AC3E}">
        <p14:creationId xmlns:p14="http://schemas.microsoft.com/office/powerpoint/2010/main" val="959986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https://www.propellercrm.com/blog/customer-acquisition-cost</a:t>
            </a:r>
            <a:endParaRPr lang="en-US" dirty="0">
              <a:hlinkClick r:id="rId4"/>
            </a:endParaRPr>
          </a:p>
          <a:p>
            <a:r>
              <a:rPr lang="en-US" dirty="0">
                <a:hlinkClick r:id="rId4"/>
              </a:rPr>
              <a:t>https://neilpatel.com/blog/customer-acquisition-cost/</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34</a:t>
            </a:fld>
            <a:endParaRPr lang="en-US" dirty="0"/>
          </a:p>
        </p:txBody>
      </p:sp>
    </p:spTree>
    <p:extLst>
      <p:ext uri="{BB962C8B-B14F-4D97-AF65-F5344CB8AC3E}">
        <p14:creationId xmlns:p14="http://schemas.microsoft.com/office/powerpoint/2010/main" val="2668204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35</a:t>
            </a:fld>
            <a:endParaRPr lang="en-US" dirty="0"/>
          </a:p>
        </p:txBody>
      </p:sp>
    </p:spTree>
    <p:extLst>
      <p:ext uri="{BB962C8B-B14F-4D97-AF65-F5344CB8AC3E}">
        <p14:creationId xmlns:p14="http://schemas.microsoft.com/office/powerpoint/2010/main" val="2674967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36</a:t>
            </a:fld>
            <a:endParaRPr lang="en-US" dirty="0"/>
          </a:p>
        </p:txBody>
      </p:sp>
    </p:spTree>
    <p:extLst>
      <p:ext uri="{BB962C8B-B14F-4D97-AF65-F5344CB8AC3E}">
        <p14:creationId xmlns:p14="http://schemas.microsoft.com/office/powerpoint/2010/main" val="2058757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37</a:t>
            </a:fld>
            <a:endParaRPr lang="en-US" dirty="0"/>
          </a:p>
        </p:txBody>
      </p:sp>
    </p:spTree>
    <p:extLst>
      <p:ext uri="{BB962C8B-B14F-4D97-AF65-F5344CB8AC3E}">
        <p14:creationId xmlns:p14="http://schemas.microsoft.com/office/powerpoint/2010/main" val="2726792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39</a:t>
            </a:fld>
            <a:endParaRPr lang="en-US" dirty="0"/>
          </a:p>
        </p:txBody>
      </p:sp>
    </p:spTree>
    <p:extLst>
      <p:ext uri="{BB962C8B-B14F-4D97-AF65-F5344CB8AC3E}">
        <p14:creationId xmlns:p14="http://schemas.microsoft.com/office/powerpoint/2010/main" val="2736411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40</a:t>
            </a:fld>
            <a:endParaRPr lang="en-US" dirty="0"/>
          </a:p>
        </p:txBody>
      </p:sp>
    </p:spTree>
    <p:extLst>
      <p:ext uri="{BB962C8B-B14F-4D97-AF65-F5344CB8AC3E}">
        <p14:creationId xmlns:p14="http://schemas.microsoft.com/office/powerpoint/2010/main" val="17845010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41</a:t>
            </a:fld>
            <a:endParaRPr lang="en-US" dirty="0"/>
          </a:p>
        </p:txBody>
      </p:sp>
    </p:spTree>
    <p:extLst>
      <p:ext uri="{BB962C8B-B14F-4D97-AF65-F5344CB8AC3E}">
        <p14:creationId xmlns:p14="http://schemas.microsoft.com/office/powerpoint/2010/main" val="207425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42</a:t>
            </a:fld>
            <a:endParaRPr lang="en-US" dirty="0"/>
          </a:p>
        </p:txBody>
      </p:sp>
    </p:spTree>
    <p:extLst>
      <p:ext uri="{BB962C8B-B14F-4D97-AF65-F5344CB8AC3E}">
        <p14:creationId xmlns:p14="http://schemas.microsoft.com/office/powerpoint/2010/main" val="23584200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43</a:t>
            </a:fld>
            <a:endParaRPr lang="en-US" dirty="0"/>
          </a:p>
        </p:txBody>
      </p:sp>
    </p:spTree>
    <p:extLst>
      <p:ext uri="{BB962C8B-B14F-4D97-AF65-F5344CB8AC3E}">
        <p14:creationId xmlns:p14="http://schemas.microsoft.com/office/powerpoint/2010/main" val="252982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6</a:t>
            </a:fld>
            <a:endParaRPr lang="en-US" dirty="0"/>
          </a:p>
        </p:txBody>
      </p:sp>
    </p:spTree>
    <p:extLst>
      <p:ext uri="{BB962C8B-B14F-4D97-AF65-F5344CB8AC3E}">
        <p14:creationId xmlns:p14="http://schemas.microsoft.com/office/powerpoint/2010/main" val="32527486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45</a:t>
            </a:fld>
            <a:endParaRPr lang="en-US" dirty="0"/>
          </a:p>
        </p:txBody>
      </p:sp>
    </p:spTree>
    <p:extLst>
      <p:ext uri="{BB962C8B-B14F-4D97-AF65-F5344CB8AC3E}">
        <p14:creationId xmlns:p14="http://schemas.microsoft.com/office/powerpoint/2010/main" val="38256358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74E"/>
                </a:solidFill>
                <a:effectLst/>
                <a:latin typeface="proxima-nova"/>
              </a:rPr>
              <a:t>In basketball and tech in particular, a deeper understanding of </a:t>
            </a:r>
            <a:r>
              <a:rPr lang="en-US" b="1" i="0" dirty="0">
                <a:solidFill>
                  <a:srgbClr val="40474E"/>
                </a:solidFill>
                <a:effectLst/>
                <a:latin typeface="proxima-nova"/>
              </a:rPr>
              <a:t>efficiency </a:t>
            </a:r>
            <a:r>
              <a:rPr lang="en-US" b="0" i="0" dirty="0">
                <a:solidFill>
                  <a:srgbClr val="40474E"/>
                </a:solidFill>
                <a:effectLst/>
                <a:latin typeface="proxima-nova"/>
              </a:rPr>
              <a:t>— both in how to measure it and how to leverage that to build winning teams — and </a:t>
            </a:r>
            <a:r>
              <a:rPr lang="en-US" b="1" i="0" dirty="0">
                <a:solidFill>
                  <a:srgbClr val="40474E"/>
                </a:solidFill>
                <a:effectLst/>
                <a:latin typeface="proxima-nova"/>
              </a:rPr>
              <a:t>usage</a:t>
            </a:r>
            <a:r>
              <a:rPr lang="en-US" b="0" i="0" dirty="0">
                <a:solidFill>
                  <a:srgbClr val="40474E"/>
                </a:solidFill>
                <a:effectLst/>
                <a:latin typeface="proxima-nova"/>
              </a:rPr>
              <a:t> has changed the game in the last decade. Efficiency is essentially a snapshot view of how well a player or go-to-market team can perform, given some constraint such as cap space or advertising budget, while usage helps us understand how that efficiency will hold up over time. </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46</a:t>
            </a:fld>
            <a:endParaRPr lang="en-US" dirty="0"/>
          </a:p>
        </p:txBody>
      </p:sp>
    </p:spTree>
    <p:extLst>
      <p:ext uri="{BB962C8B-B14F-4D97-AF65-F5344CB8AC3E}">
        <p14:creationId xmlns:p14="http://schemas.microsoft.com/office/powerpoint/2010/main" val="18927643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a new customer for Uber would likely be defined as a new rider who completes their first paid trip. If Uber launches in a new city, they might acquire a new download but since the city is new and there aren’t that many drivers that new potential rider can’t find a driver. This is going to drive overall CAC up in the early days of that city. </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48</a:t>
            </a:fld>
            <a:endParaRPr lang="en-US" dirty="0"/>
          </a:p>
        </p:txBody>
      </p:sp>
    </p:spTree>
    <p:extLst>
      <p:ext uri="{BB962C8B-B14F-4D97-AF65-F5344CB8AC3E}">
        <p14:creationId xmlns:p14="http://schemas.microsoft.com/office/powerpoint/2010/main" val="1147267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a new customer for Uber would likely be defined as a new rider who completes their first paid trip. If Uber launches in a new city, they might acquire a new download but since the city is new and there aren’t that many drivers that new potential rider can’t find a driver. This is going to drive overall CAC up in the early days of that city. </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49</a:t>
            </a:fld>
            <a:endParaRPr lang="en-US" dirty="0"/>
          </a:p>
        </p:txBody>
      </p:sp>
    </p:spTree>
    <p:extLst>
      <p:ext uri="{BB962C8B-B14F-4D97-AF65-F5344CB8AC3E}">
        <p14:creationId xmlns:p14="http://schemas.microsoft.com/office/powerpoint/2010/main" val="905573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51</a:t>
            </a:fld>
            <a:endParaRPr lang="en-US" dirty="0"/>
          </a:p>
        </p:txBody>
      </p:sp>
    </p:spTree>
    <p:extLst>
      <p:ext uri="{BB962C8B-B14F-4D97-AF65-F5344CB8AC3E}">
        <p14:creationId xmlns:p14="http://schemas.microsoft.com/office/powerpoint/2010/main" val="31720880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52</a:t>
            </a:fld>
            <a:endParaRPr lang="en-US" dirty="0"/>
          </a:p>
        </p:txBody>
      </p:sp>
    </p:spTree>
    <p:extLst>
      <p:ext uri="{BB962C8B-B14F-4D97-AF65-F5344CB8AC3E}">
        <p14:creationId xmlns:p14="http://schemas.microsoft.com/office/powerpoint/2010/main" val="3180255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https://neilpatel.com/blog/customer-acquisition-cost/</a:t>
            </a:r>
            <a:endParaRPr lang="en-US" dirty="0"/>
          </a:p>
        </p:txBody>
      </p:sp>
      <p:sp>
        <p:nvSpPr>
          <p:cNvPr id="4" name="Slide Number Placeholder 3"/>
          <p:cNvSpPr>
            <a:spLocks noGrp="1"/>
          </p:cNvSpPr>
          <p:nvPr>
            <p:ph type="sldNum" sz="quarter" idx="5"/>
          </p:nvPr>
        </p:nvSpPr>
        <p:spPr/>
        <p:txBody>
          <a:bodyPr/>
          <a:lstStyle/>
          <a:p>
            <a:pPr>
              <a:defRPr/>
            </a:pPr>
            <a:fld id="{D94280EF-D12D-465F-A532-94BD62431F44}" type="slidenum">
              <a:rPr lang="en-US" smtClean="0"/>
              <a:pPr>
                <a:defRPr/>
              </a:pPr>
              <a:t>7</a:t>
            </a:fld>
            <a:endParaRPr lang="en-US" dirty="0"/>
          </a:p>
        </p:txBody>
      </p:sp>
    </p:spTree>
    <p:extLst>
      <p:ext uri="{BB962C8B-B14F-4D97-AF65-F5344CB8AC3E}">
        <p14:creationId xmlns:p14="http://schemas.microsoft.com/office/powerpoint/2010/main" val="2569520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https://medium.com/the-inflection-points/how-to-project-your-startups-growth-b05004d3e710</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8</a:t>
            </a:fld>
            <a:endParaRPr lang="en-US" dirty="0"/>
          </a:p>
        </p:txBody>
      </p:sp>
    </p:spTree>
    <p:extLst>
      <p:ext uri="{BB962C8B-B14F-4D97-AF65-F5344CB8AC3E}">
        <p14:creationId xmlns:p14="http://schemas.microsoft.com/office/powerpoint/2010/main" val="3604747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https://www.forentrepreneurs.com/startup-killer/</a:t>
            </a:r>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9</a:t>
            </a:fld>
            <a:endParaRPr lang="en-US" dirty="0"/>
          </a:p>
        </p:txBody>
      </p:sp>
    </p:spTree>
    <p:extLst>
      <p:ext uri="{BB962C8B-B14F-4D97-AF65-F5344CB8AC3E}">
        <p14:creationId xmlns:p14="http://schemas.microsoft.com/office/powerpoint/2010/main" val="94219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10</a:t>
            </a:fld>
            <a:endParaRPr lang="en-US" dirty="0"/>
          </a:p>
        </p:txBody>
      </p:sp>
    </p:spTree>
    <p:extLst>
      <p:ext uri="{BB962C8B-B14F-4D97-AF65-F5344CB8AC3E}">
        <p14:creationId xmlns:p14="http://schemas.microsoft.com/office/powerpoint/2010/main" val="2412585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companies need to burn cash for marketing? Should VC invest? They can better off take a loan maybe</a:t>
            </a:r>
          </a:p>
          <a:p>
            <a:endParaRPr lang="en-US" dirty="0"/>
          </a:p>
          <a:p>
            <a:r>
              <a:rPr lang="en-US" dirty="0"/>
              <a:t>Let’s look at the economics in 2 quarters for each customer </a:t>
            </a:r>
          </a:p>
          <a:p>
            <a:endParaRPr lang="en-US" dirty="0"/>
          </a:p>
        </p:txBody>
      </p:sp>
      <p:sp>
        <p:nvSpPr>
          <p:cNvPr id="4" name="Slide Number Placeholder 3"/>
          <p:cNvSpPr>
            <a:spLocks noGrp="1"/>
          </p:cNvSpPr>
          <p:nvPr>
            <p:ph type="sldNum" sz="quarter" idx="10"/>
          </p:nvPr>
        </p:nvSpPr>
        <p:spPr/>
        <p:txBody>
          <a:bodyPr/>
          <a:lstStyle/>
          <a:p>
            <a:pPr>
              <a:defRPr/>
            </a:pPr>
            <a:fld id="{D94280EF-D12D-465F-A532-94BD62431F44}" type="slidenum">
              <a:rPr lang="en-US" smtClean="0"/>
              <a:pPr>
                <a:defRPr/>
              </a:pPr>
              <a:t>11</a:t>
            </a:fld>
            <a:endParaRPr lang="en-US" dirty="0"/>
          </a:p>
        </p:txBody>
      </p:sp>
    </p:spTree>
    <p:extLst>
      <p:ext uri="{BB962C8B-B14F-4D97-AF65-F5344CB8AC3E}">
        <p14:creationId xmlns:p14="http://schemas.microsoft.com/office/powerpoint/2010/main" val="3940878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pPr>
              <a:defRPr/>
            </a:pP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212B5303-4FCD-4CD1-9C8E-95711176B428}" type="slidenum">
              <a:rPr lang="en-US" smtClean="0"/>
              <a:pPr>
                <a:defRPr/>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C466E3E-05B5-4DE0-A0B7-AAA928193B56}"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31FD351-9AC5-4F84-BFCB-D97E49ECD89C}" type="slidenum">
              <a:rPr lang="en-US" smtClean="0"/>
              <a:pPr>
                <a:defRPr/>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akeaway slide">
    <p:spTree>
      <p:nvGrpSpPr>
        <p:cNvPr id="1" name="Shape 253"/>
        <p:cNvGrpSpPr/>
        <p:nvPr/>
      </p:nvGrpSpPr>
      <p:grpSpPr>
        <a:xfrm>
          <a:off x="0" y="0"/>
          <a:ext cx="0" cy="0"/>
          <a:chOff x="0" y="0"/>
          <a:chExt cx="0" cy="0"/>
        </a:xfrm>
      </p:grpSpPr>
      <p:sp>
        <p:nvSpPr>
          <p:cNvPr id="254" name="Shape 254"/>
          <p:cNvSpPr/>
          <p:nvPr/>
        </p:nvSpPr>
        <p:spPr>
          <a:xfrm>
            <a:off x="0" y="1114816"/>
            <a:ext cx="8012802" cy="4871646"/>
          </a:xfrm>
          <a:custGeom>
            <a:avLst/>
            <a:gdLst/>
            <a:ahLst/>
            <a:cxnLst/>
            <a:rect l="0" t="0" r="0" b="0"/>
            <a:pathLst>
              <a:path w="120000" h="120000" extrusionOk="0">
                <a:moveTo>
                  <a:pt x="0" y="0"/>
                </a:moveTo>
                <a:lnTo>
                  <a:pt x="119999" y="0"/>
                </a:lnTo>
                <a:lnTo>
                  <a:pt x="97980" y="120000"/>
                </a:lnTo>
                <a:lnTo>
                  <a:pt x="0" y="120000"/>
                </a:lnTo>
                <a:lnTo>
                  <a:pt x="0" y="0"/>
                </a:lnTo>
                <a:close/>
              </a:path>
            </a:pathLst>
          </a:custGeom>
          <a:solidFill>
            <a:schemeClr val="accent1"/>
          </a:solidFill>
          <a:ln>
            <a:noFill/>
          </a:ln>
        </p:spPr>
        <p:txBody>
          <a:bodyPr lIns="84392" tIns="42185" rIns="84392" bIns="42185" numCol="1" anchor="ctr" anchorCtr="0">
            <a:noAutofit/>
          </a:bodyPr>
          <a:lstStyle/>
          <a:p>
            <a:pPr marL="0" marR="0" lvl="0" indent="0" algn="ctr" rtl="0">
              <a:spcBef>
                <a:spcPts val="0"/>
              </a:spcBef>
              <a:spcAft>
                <a:spcPts val="0"/>
              </a:spcAft>
              <a:buNone/>
            </a:pPr>
            <a:endParaRPr sz="1662" b="0" i="0" u="none" strike="noStrike" cap="none" dirty="0">
              <a:solidFill>
                <a:schemeClr val="lt1"/>
              </a:solidFill>
              <a:latin typeface="Arial"/>
              <a:ea typeface="Arial"/>
              <a:cs typeface="Arial"/>
              <a:sym typeface="Arial"/>
            </a:endParaRPr>
          </a:p>
        </p:txBody>
      </p:sp>
      <p:sp>
        <p:nvSpPr>
          <p:cNvPr id="255" name="Shape 255"/>
          <p:cNvSpPr txBox="1">
            <a:spLocks noGrp="1"/>
          </p:cNvSpPr>
          <p:nvPr>
            <p:ph type="body" idx="1"/>
          </p:nvPr>
        </p:nvSpPr>
        <p:spPr>
          <a:xfrm>
            <a:off x="716874" y="1272779"/>
            <a:ext cx="5838434" cy="4713685"/>
          </a:xfrm>
          <a:prstGeom prst="rect">
            <a:avLst/>
          </a:prstGeom>
          <a:noFill/>
          <a:ln>
            <a:noFill/>
          </a:ln>
        </p:spPr>
        <p:txBody>
          <a:bodyPr lIns="91425" tIns="91425" rIns="91425" bIns="91425" numCol="1" anchor="ctr" anchorCtr="0"/>
          <a:lstStyle>
            <a:lvl1pPr marL="0" marR="0" lvl="0" indent="0" algn="l" rtl="0">
              <a:lnSpc>
                <a:spcPct val="150000"/>
              </a:lnSpc>
              <a:spcBef>
                <a:spcPts val="0"/>
              </a:spcBef>
              <a:spcAft>
                <a:spcPts val="554"/>
              </a:spcAft>
              <a:buClr>
                <a:srgbClr val="002060"/>
              </a:buClr>
              <a:buFont typeface="Noto Sans Symbols"/>
              <a:buNone/>
              <a:defRPr sz="2585" b="1" i="0" u="none" strike="noStrike" cap="none">
                <a:solidFill>
                  <a:schemeClr val="lt1"/>
                </a:solidFill>
                <a:latin typeface="Arial"/>
                <a:ea typeface="Arial"/>
                <a:cs typeface="Arial"/>
                <a:sym typeface="Arial"/>
              </a:defRPr>
            </a:lvl1pPr>
            <a:lvl2pPr marL="320928" marR="0" lvl="1" indent="-86460" algn="l" rtl="0">
              <a:spcBef>
                <a:spcPts val="258"/>
              </a:spcBef>
              <a:spcAft>
                <a:spcPts val="0"/>
              </a:spcAft>
              <a:buClr>
                <a:srgbClr val="002060"/>
              </a:buClr>
              <a:buSzPct val="100000"/>
              <a:buFont typeface="Noto Sans Symbols"/>
              <a:buChar char="▪"/>
              <a:defRPr sz="1292" b="0" i="0" u="none" strike="noStrike" cap="none">
                <a:solidFill>
                  <a:schemeClr val="dk1"/>
                </a:solidFill>
                <a:latin typeface="Arial"/>
                <a:ea typeface="Arial"/>
                <a:cs typeface="Arial"/>
                <a:sym typeface="Arial"/>
              </a:defRPr>
            </a:lvl2pPr>
            <a:lvl3pPr marL="468935" marR="0" lvl="2" indent="-70340" algn="l" rtl="0">
              <a:spcBef>
                <a:spcPts val="258"/>
              </a:spcBef>
              <a:spcAft>
                <a:spcPts val="0"/>
              </a:spcAft>
              <a:buClr>
                <a:srgbClr val="002060"/>
              </a:buClr>
              <a:buSzPct val="100000"/>
              <a:buFont typeface="Noto Sans Symbols"/>
              <a:buChar char="▪"/>
              <a:defRPr sz="1292" b="0" i="0" u="none" strike="noStrike" cap="none">
                <a:solidFill>
                  <a:schemeClr val="dk1"/>
                </a:solidFill>
                <a:latin typeface="Arial"/>
                <a:ea typeface="Arial"/>
                <a:cs typeface="Arial"/>
                <a:sym typeface="Arial"/>
              </a:defRPr>
            </a:lvl3pPr>
            <a:lvl4pPr marL="630131" marR="0" lvl="3" indent="-79133" algn="l" rtl="0">
              <a:spcBef>
                <a:spcPts val="258"/>
              </a:spcBef>
              <a:spcAft>
                <a:spcPts val="0"/>
              </a:spcAft>
              <a:buClr>
                <a:srgbClr val="002060"/>
              </a:buClr>
              <a:buSzPct val="100000"/>
              <a:buFont typeface="Noto Sans Symbols"/>
              <a:buChar char="▪"/>
              <a:defRPr sz="1292" b="0" i="0" u="none" strike="noStrike" cap="none">
                <a:solidFill>
                  <a:schemeClr val="dk1"/>
                </a:solidFill>
                <a:latin typeface="Arial"/>
                <a:ea typeface="Arial"/>
                <a:cs typeface="Arial"/>
                <a:sym typeface="Arial"/>
              </a:defRPr>
            </a:lvl4pPr>
            <a:lvl5pPr marL="789863" marR="0" lvl="4" indent="-86459" algn="l" rtl="0">
              <a:spcBef>
                <a:spcPts val="258"/>
              </a:spcBef>
              <a:spcAft>
                <a:spcPts val="0"/>
              </a:spcAft>
              <a:buClr>
                <a:srgbClr val="002060"/>
              </a:buClr>
              <a:buSzPct val="100000"/>
              <a:buFont typeface="Noto Sans Symbols"/>
              <a:buChar char="▪"/>
              <a:defRPr sz="1292" b="0" i="0" u="none" strike="noStrike" cap="none">
                <a:solidFill>
                  <a:schemeClr val="dk1"/>
                </a:solidFill>
                <a:latin typeface="Arial"/>
                <a:ea typeface="Arial"/>
                <a:cs typeface="Arial"/>
                <a:sym typeface="Arial"/>
              </a:defRPr>
            </a:lvl5pPr>
            <a:lvl6pPr marL="1915306" marR="0" lvl="5" indent="-98184" algn="l" rtl="0">
              <a:spcBef>
                <a:spcPts val="222"/>
              </a:spcBef>
              <a:spcAft>
                <a:spcPts val="0"/>
              </a:spcAft>
              <a:buClr>
                <a:srgbClr val="0033CC"/>
              </a:buClr>
              <a:buSzPct val="100000"/>
              <a:buFont typeface="Noto Sans Symbols"/>
              <a:buChar char="➢"/>
              <a:defRPr sz="1108" b="0" i="0" u="none" strike="noStrike" cap="none">
                <a:solidFill>
                  <a:schemeClr val="dk1"/>
                </a:solidFill>
                <a:latin typeface="Arial"/>
                <a:ea typeface="Arial"/>
                <a:cs typeface="Arial"/>
                <a:sym typeface="Arial"/>
              </a:defRPr>
            </a:lvl6pPr>
            <a:lvl7pPr marL="2337347" marR="0" lvl="6" indent="-98184" algn="l" rtl="0">
              <a:spcBef>
                <a:spcPts val="222"/>
              </a:spcBef>
              <a:spcAft>
                <a:spcPts val="0"/>
              </a:spcAft>
              <a:buClr>
                <a:srgbClr val="0033CC"/>
              </a:buClr>
              <a:buSzPct val="100000"/>
              <a:buFont typeface="Noto Sans Symbols"/>
              <a:buChar char="➢"/>
              <a:defRPr sz="1108" b="0" i="0" u="none" strike="noStrike" cap="none">
                <a:solidFill>
                  <a:schemeClr val="dk1"/>
                </a:solidFill>
                <a:latin typeface="Arial"/>
                <a:ea typeface="Arial"/>
                <a:cs typeface="Arial"/>
                <a:sym typeface="Arial"/>
              </a:defRPr>
            </a:lvl7pPr>
            <a:lvl8pPr marL="2759389" marR="0" lvl="7" indent="-98184" algn="l" rtl="0">
              <a:spcBef>
                <a:spcPts val="222"/>
              </a:spcBef>
              <a:spcAft>
                <a:spcPts val="0"/>
              </a:spcAft>
              <a:buClr>
                <a:srgbClr val="0033CC"/>
              </a:buClr>
              <a:buSzPct val="100000"/>
              <a:buFont typeface="Noto Sans Symbols"/>
              <a:buChar char="➢"/>
              <a:defRPr sz="1108" b="0" i="0" u="none" strike="noStrike" cap="none">
                <a:solidFill>
                  <a:schemeClr val="dk1"/>
                </a:solidFill>
                <a:latin typeface="Arial"/>
                <a:ea typeface="Arial"/>
                <a:cs typeface="Arial"/>
                <a:sym typeface="Arial"/>
              </a:defRPr>
            </a:lvl8pPr>
            <a:lvl9pPr marL="3181430" marR="0" lvl="8" indent="-98183" algn="l" rtl="0">
              <a:spcBef>
                <a:spcPts val="222"/>
              </a:spcBef>
              <a:spcAft>
                <a:spcPts val="0"/>
              </a:spcAft>
              <a:buClr>
                <a:srgbClr val="0033CC"/>
              </a:buClr>
              <a:buSzPct val="100000"/>
              <a:buFont typeface="Noto Sans Symbols"/>
              <a:buChar char="➢"/>
              <a:defRPr sz="1108"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099981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pPr>
              <a:defRPr/>
            </a:pP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212B5303-4FCD-4CD1-9C8E-95711176B428}" type="slidenum">
              <a:rPr lang="en-US" smtClean="0"/>
              <a:pPr>
                <a:defRPr/>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extLst>
      <p:ext uri="{BB962C8B-B14F-4D97-AF65-F5344CB8AC3E}">
        <p14:creationId xmlns:p14="http://schemas.microsoft.com/office/powerpoint/2010/main" val="4059814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solidFill>
                  <a:srgbClr val="005582"/>
                </a:solidFill>
                <a:effectLst/>
                <a:latin typeface="AvenirNext LT Pro Medium" panose="020B0603020202020204" pitchFamily="34"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609600" y="6356350"/>
            <a:ext cx="1981200" cy="365760"/>
          </a:xfrm>
        </p:spPr>
        <p:txBody>
          <a:bodyPr/>
          <a:lstStyle>
            <a:lvl1pPr>
              <a:defRPr>
                <a:latin typeface="AvenirNext LT Pro Regular" panose="020B0503020202020204" pitchFamily="34" charset="0"/>
              </a:defRPr>
            </a:lvl1pPr>
          </a:lstStyle>
          <a:p>
            <a:pPr>
              <a:defRPr/>
            </a:pPr>
            <a:fld id="{118BDE8E-A422-40BB-A999-31E42BE378F5}" type="slidenum">
              <a:rPr lang="en-US" smtClean="0"/>
              <a:pPr>
                <a:defRPr/>
              </a:pPr>
              <a:t>‹#›</a:t>
            </a:fld>
            <a:endParaRPr lang="en-US" dirty="0"/>
          </a:p>
        </p:txBody>
      </p:sp>
      <p:sp>
        <p:nvSpPr>
          <p:cNvPr id="8" name="Content Placeholder 7"/>
          <p:cNvSpPr>
            <a:spLocks noGrp="1"/>
          </p:cNvSpPr>
          <p:nvPr>
            <p:ph sz="quarter" idx="1"/>
          </p:nvPr>
        </p:nvSpPr>
        <p:spPr>
          <a:xfrm>
            <a:off x="457200" y="1219200"/>
            <a:ext cx="8229600" cy="4937760"/>
          </a:xfrm>
        </p:spPr>
        <p:txBody>
          <a:bodyPr/>
          <a:lstStyle>
            <a:lvl1pPr>
              <a:buClr>
                <a:srgbClr val="005582"/>
              </a:buClr>
              <a:defRPr>
                <a:latin typeface="AvenirNext LT Pro Regular" panose="020B0503020202020204" pitchFamily="34" charset="0"/>
                <a:cs typeface="AvenirNext LT Pro Regular" panose="020B0503020202020204" pitchFamily="34" charset="0"/>
              </a:defRPr>
            </a:lvl1pPr>
            <a:lvl2pPr>
              <a:buClr>
                <a:srgbClr val="005582"/>
              </a:buClr>
              <a:defRPr>
                <a:latin typeface="AvenirNext LT Pro Regular" panose="020B0503020202020204" pitchFamily="34" charset="0"/>
                <a:cs typeface="AvenirNext LT Pro Regular" panose="020B0503020202020204" pitchFamily="34" charset="0"/>
              </a:defRPr>
            </a:lvl2pPr>
            <a:lvl3pPr>
              <a:buClr>
                <a:srgbClr val="005582"/>
              </a:buClr>
              <a:defRPr>
                <a:latin typeface="AvenirNext LT Pro Regular" panose="020B0503020202020204" pitchFamily="34" charset="0"/>
                <a:cs typeface="AvenirNext LT Pro Regular" panose="020B0503020202020204" pitchFamily="34" charset="0"/>
              </a:defRPr>
            </a:lvl3pPr>
            <a:lvl4pPr>
              <a:buClr>
                <a:srgbClr val="005582"/>
              </a:buClr>
              <a:defRPr>
                <a:latin typeface="AvenirNext LT Pro Regular" panose="020B0503020202020204" pitchFamily="34" charset="0"/>
                <a:cs typeface="AvenirNext LT Pro Regular" panose="020B0503020202020204" pitchFamily="34" charset="0"/>
              </a:defRPr>
            </a:lvl4pPr>
            <a:lvl5pPr>
              <a:buClr>
                <a:srgbClr val="005582"/>
              </a:buClr>
              <a:defRPr>
                <a:latin typeface="AvenirNext LT Pro Regular" panose="020B0503020202020204" pitchFamily="34" charset="0"/>
                <a:cs typeface="AvenirNext LT Pro Regular" panose="020B0503020202020204" pitchFamily="34"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3156932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D478AD49-16BB-4D6E-A318-CE9F6E00ED2F}" type="slidenum">
              <a:rPr lang="en-US" smtClean="0"/>
              <a:pPr>
                <a:defRPr/>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extLst>
      <p:ext uri="{BB962C8B-B14F-4D97-AF65-F5344CB8AC3E}">
        <p14:creationId xmlns:p14="http://schemas.microsoft.com/office/powerpoint/2010/main" val="266583023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005582"/>
                </a:solidFill>
              </a:defRPr>
            </a:lvl1pPr>
          </a:lstStyle>
          <a:p>
            <a:r>
              <a:rPr kumimoji="0" lang="en-US" dirty="0"/>
              <a:t>Click to edit Master title style</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15C9401-614D-4A52-8302-E579BEFAF1C0}" type="slidenum">
              <a:rPr lang="en-US" smtClean="0"/>
              <a:pPr>
                <a:defRPr/>
              </a:pPr>
              <a:t>‹#›</a:t>
            </a:fld>
            <a:endParaRPr lang="en-US" dirty="0"/>
          </a:p>
        </p:txBody>
      </p:sp>
      <p:sp>
        <p:nvSpPr>
          <p:cNvPr id="9" name="Content Placeholder 8"/>
          <p:cNvSpPr>
            <a:spLocks noGrp="1"/>
          </p:cNvSpPr>
          <p:nvPr>
            <p:ph sz="quarter" idx="1"/>
          </p:nvPr>
        </p:nvSpPr>
        <p:spPr>
          <a:xfrm>
            <a:off x="457200" y="1219200"/>
            <a:ext cx="4041648" cy="4937760"/>
          </a:xfrm>
        </p:spPr>
        <p:txBody>
          <a:bodyPr/>
          <a:lstStyle>
            <a:lvl1pPr>
              <a:buClr>
                <a:srgbClr val="005582"/>
              </a:buClr>
              <a:defRPr/>
            </a:lvl1pPr>
            <a:lvl2pPr>
              <a:buClr>
                <a:srgbClr val="005582"/>
              </a:buClr>
              <a:defRPr/>
            </a:lvl2pPr>
            <a:lvl3pPr>
              <a:buClr>
                <a:srgbClr val="005582"/>
              </a:buClr>
              <a:defRPr/>
            </a:lvl3pPr>
            <a:lvl4pPr>
              <a:buClr>
                <a:srgbClr val="005582"/>
              </a:buClr>
              <a:defRPr/>
            </a:lvl4pPr>
            <a:lvl5pPr>
              <a:buClr>
                <a:srgbClr val="005582"/>
              </a:buClr>
              <a:defRPr/>
            </a:lvl5pPr>
          </a:lstStyle>
          <a:p>
            <a:pPr lvl="0" eaLnBrk="1" latinLnBrk="0" hangingPunct="1"/>
            <a:r>
              <a:rPr lang="en-US"/>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marL="274320" indent="-274320">
              <a:buClr>
                <a:srgbClr val="005582"/>
              </a:buClr>
              <a:buFont typeface="Wingdings" panose="05000000000000000000" pitchFamily="2" charset="2"/>
              <a:buChar char="Ø"/>
              <a:defRPr/>
            </a:lvl1pPr>
            <a:lvl2pPr marL="548640" indent="-274320">
              <a:buClr>
                <a:srgbClr val="005582"/>
              </a:buClr>
              <a:buFont typeface="Wingdings" panose="05000000000000000000" pitchFamily="2" charset="2"/>
              <a:buChar char="Ø"/>
              <a:defRPr/>
            </a:lvl2pPr>
            <a:lvl3pPr marL="822960" indent="-228600">
              <a:buClr>
                <a:srgbClr val="005582"/>
              </a:buClr>
              <a:buFont typeface="Wingdings" panose="05000000000000000000" pitchFamily="2" charset="2"/>
              <a:buChar char="Ø"/>
              <a:defRPr/>
            </a:lvl3pPr>
            <a:lvl4pPr marL="1097280" indent="-228600">
              <a:buClr>
                <a:srgbClr val="005582"/>
              </a:buClr>
              <a:buFont typeface="Wingdings" panose="05000000000000000000" pitchFamily="2" charset="2"/>
              <a:buChar char="Ø"/>
              <a:defRPr/>
            </a:lvl4pPr>
            <a:lvl5pPr marL="1371600" indent="-228600">
              <a:buClr>
                <a:srgbClr val="005582"/>
              </a:buClr>
              <a:buFont typeface="Wingdings" panose="05000000000000000000" pitchFamily="2" charset="2"/>
              <a:buChar char="Ø"/>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45736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8144"/>
            <a:ext cx="8229600" cy="914400"/>
          </a:xfrm>
        </p:spPr>
        <p:txBody>
          <a:bodyPr anchor="ctr"/>
          <a:lstStyle>
            <a:lvl1pPr>
              <a:defRPr>
                <a:solidFill>
                  <a:srgbClr val="005582"/>
                </a:solidFill>
              </a:defRPr>
            </a:lvl1pPr>
          </a:lstStyle>
          <a:p>
            <a:r>
              <a:rPr kumimoji="0" lang="en-US" dirty="0"/>
              <a:t>Click to edit Master title style</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EA0AA045-33B0-4749-A3D4-4922CA6FD79B}" type="slidenum">
              <a:rPr lang="en-US" smtClean="0"/>
              <a:pPr>
                <a:defRPr/>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lvl1pPr>
              <a:buClr>
                <a:srgbClr val="005582"/>
              </a:buClr>
              <a:defRPr/>
            </a:lvl1pPr>
            <a:lvl2pPr>
              <a:buClr>
                <a:srgbClr val="005582"/>
              </a:buClr>
              <a:defRPr/>
            </a:lvl2pPr>
            <a:lvl3pPr>
              <a:buClr>
                <a:srgbClr val="005582"/>
              </a:buClr>
              <a:defRPr/>
            </a:lvl3pPr>
            <a:lvl4pPr>
              <a:buClr>
                <a:srgbClr val="005582"/>
              </a:buClr>
              <a:defRPr/>
            </a:lvl4pPr>
            <a:lvl5pPr>
              <a:buClr>
                <a:srgbClr val="005582"/>
              </a:buCl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lvl1pPr>
              <a:buClr>
                <a:srgbClr val="005582"/>
              </a:buClr>
              <a:defRPr/>
            </a:lvl1pPr>
            <a:lvl2pPr>
              <a:buClr>
                <a:srgbClr val="005582"/>
              </a:buClr>
              <a:defRPr/>
            </a:lvl2pPr>
            <a:lvl3pPr>
              <a:buClr>
                <a:srgbClr val="005582"/>
              </a:buClr>
              <a:defRPr/>
            </a:lvl3pPr>
            <a:lvl4pPr>
              <a:buClr>
                <a:srgbClr val="005582"/>
              </a:buClr>
              <a:defRPr/>
            </a:lvl4pPr>
            <a:lvl5pPr>
              <a:buClr>
                <a:srgbClr val="005582"/>
              </a:buCl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152516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005582"/>
                </a:solidFill>
              </a:defRPr>
            </a:lvl1pPr>
          </a:lstStyle>
          <a:p>
            <a:r>
              <a:rPr kumimoji="0" lang="en-US" dirty="0"/>
              <a:t>Click to edit Master title style</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5" name="Slide Number Placeholder 4"/>
          <p:cNvSpPr>
            <a:spLocks noGrp="1"/>
          </p:cNvSpPr>
          <p:nvPr>
            <p:ph type="sldNum" sz="quarter" idx="12"/>
          </p:nvPr>
        </p:nvSpPr>
        <p:spPr>
          <a:xfrm>
            <a:off x="609600" y="6356350"/>
            <a:ext cx="1981200" cy="365760"/>
          </a:xfrm>
        </p:spPr>
        <p:txBody>
          <a:bodyPr/>
          <a:lstStyle/>
          <a:p>
            <a:pPr>
              <a:defRPr/>
            </a:pPr>
            <a:fld id="{4D95A088-F3CA-4C91-89AC-221C5A4FE6CC}" type="slidenum">
              <a:rPr lang="en-US" smtClean="0"/>
              <a:pPr>
                <a:defRPr/>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extLst>
      <p:ext uri="{BB962C8B-B14F-4D97-AF65-F5344CB8AC3E}">
        <p14:creationId xmlns:p14="http://schemas.microsoft.com/office/powerpoint/2010/main" val="1577301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2B703206-68C6-4267-A305-105BE33EED2A}" type="slidenum">
              <a:rPr lang="en-US" smtClean="0"/>
              <a:pPr>
                <a:defRPr/>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25400" cap="flat" cmpd="sng" algn="ctr">
            <a:solidFill>
              <a:srgbClr val="C8B18B"/>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extLst>
      <p:ext uri="{BB962C8B-B14F-4D97-AF65-F5344CB8AC3E}">
        <p14:creationId xmlns:p14="http://schemas.microsoft.com/office/powerpoint/2010/main" val="147561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solidFill>
                  <a:srgbClr val="005582"/>
                </a:solidFill>
                <a:effectLst/>
                <a:latin typeface="AvenirNext LT Pro Medium" panose="020B0603020202020204" pitchFamily="34"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609600" y="6356350"/>
            <a:ext cx="1981200" cy="365760"/>
          </a:xfrm>
        </p:spPr>
        <p:txBody>
          <a:bodyPr/>
          <a:lstStyle>
            <a:lvl1pPr>
              <a:defRPr>
                <a:latin typeface="AvenirNext LT Pro Regular" panose="020B0503020202020204" pitchFamily="34" charset="0"/>
              </a:defRPr>
            </a:lvl1pPr>
          </a:lstStyle>
          <a:p>
            <a:pPr>
              <a:defRPr/>
            </a:pPr>
            <a:fld id="{118BDE8E-A422-40BB-A999-31E42BE378F5}" type="slidenum">
              <a:rPr lang="en-US" smtClean="0"/>
              <a:pPr>
                <a:defRPr/>
              </a:pPr>
              <a:t>‹#›</a:t>
            </a:fld>
            <a:endParaRPr lang="en-US" dirty="0"/>
          </a:p>
        </p:txBody>
      </p:sp>
      <p:sp>
        <p:nvSpPr>
          <p:cNvPr id="8" name="Content Placeholder 7"/>
          <p:cNvSpPr>
            <a:spLocks noGrp="1"/>
          </p:cNvSpPr>
          <p:nvPr>
            <p:ph sz="quarter" idx="1"/>
          </p:nvPr>
        </p:nvSpPr>
        <p:spPr>
          <a:xfrm>
            <a:off x="457200" y="1219200"/>
            <a:ext cx="8229600" cy="4937760"/>
          </a:xfrm>
        </p:spPr>
        <p:txBody>
          <a:bodyPr/>
          <a:lstStyle>
            <a:lvl1pPr>
              <a:buClr>
                <a:srgbClr val="005582"/>
              </a:buClr>
              <a:defRPr>
                <a:latin typeface="AvenirNext LT Pro Regular" panose="020B0503020202020204" pitchFamily="34" charset="0"/>
                <a:cs typeface="AvenirNext LT Pro Regular" panose="020B0503020202020204" pitchFamily="34" charset="0"/>
              </a:defRPr>
            </a:lvl1pPr>
            <a:lvl2pPr>
              <a:buClr>
                <a:srgbClr val="005582"/>
              </a:buClr>
              <a:defRPr>
                <a:latin typeface="AvenirNext LT Pro Regular" panose="020B0503020202020204" pitchFamily="34" charset="0"/>
                <a:cs typeface="AvenirNext LT Pro Regular" panose="020B0503020202020204" pitchFamily="34" charset="0"/>
              </a:defRPr>
            </a:lvl2pPr>
            <a:lvl3pPr>
              <a:buClr>
                <a:srgbClr val="005582"/>
              </a:buClr>
              <a:defRPr>
                <a:latin typeface="AvenirNext LT Pro Regular" panose="020B0503020202020204" pitchFamily="34" charset="0"/>
                <a:cs typeface="AvenirNext LT Pro Regular" panose="020B0503020202020204" pitchFamily="34" charset="0"/>
              </a:defRPr>
            </a:lvl3pPr>
            <a:lvl4pPr>
              <a:buClr>
                <a:srgbClr val="005582"/>
              </a:buClr>
              <a:defRPr>
                <a:latin typeface="AvenirNext LT Pro Regular" panose="020B0503020202020204" pitchFamily="34" charset="0"/>
                <a:cs typeface="AvenirNext LT Pro Regular" panose="020B0503020202020204" pitchFamily="34" charset="0"/>
              </a:defRPr>
            </a:lvl4pPr>
            <a:lvl5pPr>
              <a:buClr>
                <a:srgbClr val="005582"/>
              </a:buClr>
              <a:defRPr>
                <a:latin typeface="AvenirNext LT Pro Regular" panose="020B0503020202020204" pitchFamily="34" charset="0"/>
                <a:cs typeface="AvenirNext LT Pro Regular" panose="020B0503020202020204" pitchFamily="34"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DDD8BBA9-9370-4454-B351-6FF1C123A6A1}" type="slidenum">
              <a:rPr lang="en-US" smtClean="0"/>
              <a:pPr>
                <a:defRPr/>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2841897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958B3795-ABA0-49DC-A608-A4B3A8465E76}" type="slidenum">
              <a:rPr lang="en-US" smtClean="0"/>
              <a:pPr>
                <a:defRPr/>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extLst>
      <p:ext uri="{BB962C8B-B14F-4D97-AF65-F5344CB8AC3E}">
        <p14:creationId xmlns:p14="http://schemas.microsoft.com/office/powerpoint/2010/main" val="320154144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C466E3E-05B5-4DE0-A0B7-AAA928193B56}" type="slidenum">
              <a:rPr lang="en-US" smtClean="0"/>
              <a:pPr>
                <a:defRPr/>
              </a:pPr>
              <a:t>‹#›</a:t>
            </a:fld>
            <a:endParaRPr lang="en-US" dirty="0"/>
          </a:p>
        </p:txBody>
      </p:sp>
    </p:spTree>
    <p:extLst>
      <p:ext uri="{BB962C8B-B14F-4D97-AF65-F5344CB8AC3E}">
        <p14:creationId xmlns:p14="http://schemas.microsoft.com/office/powerpoint/2010/main" val="1619879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31FD351-9AC5-4F84-BFCB-D97E49ECD89C}" type="slidenum">
              <a:rPr lang="en-US" smtClean="0"/>
              <a:pPr>
                <a:defRPr/>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extLst>
      <p:ext uri="{BB962C8B-B14F-4D97-AF65-F5344CB8AC3E}">
        <p14:creationId xmlns:p14="http://schemas.microsoft.com/office/powerpoint/2010/main" val="4888939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Takeaway slide">
    <p:spTree>
      <p:nvGrpSpPr>
        <p:cNvPr id="1" name="Shape 253"/>
        <p:cNvGrpSpPr/>
        <p:nvPr/>
      </p:nvGrpSpPr>
      <p:grpSpPr>
        <a:xfrm>
          <a:off x="0" y="0"/>
          <a:ext cx="0" cy="0"/>
          <a:chOff x="0" y="0"/>
          <a:chExt cx="0" cy="0"/>
        </a:xfrm>
      </p:grpSpPr>
      <p:sp>
        <p:nvSpPr>
          <p:cNvPr id="254" name="Shape 254"/>
          <p:cNvSpPr/>
          <p:nvPr/>
        </p:nvSpPr>
        <p:spPr>
          <a:xfrm>
            <a:off x="457200" y="857650"/>
            <a:ext cx="8153400" cy="5314550"/>
          </a:xfrm>
          <a:custGeom>
            <a:avLst/>
            <a:gdLst/>
            <a:ahLst/>
            <a:cxnLst/>
            <a:rect l="0" t="0" r="0" b="0"/>
            <a:pathLst>
              <a:path w="120000" h="120000" extrusionOk="0">
                <a:moveTo>
                  <a:pt x="0" y="0"/>
                </a:moveTo>
                <a:lnTo>
                  <a:pt x="119999" y="0"/>
                </a:lnTo>
                <a:lnTo>
                  <a:pt x="97980" y="120000"/>
                </a:lnTo>
                <a:lnTo>
                  <a:pt x="0" y="120000"/>
                </a:lnTo>
                <a:lnTo>
                  <a:pt x="0" y="0"/>
                </a:lnTo>
                <a:close/>
              </a:path>
            </a:pathLst>
          </a:custGeom>
          <a:solidFill>
            <a:srgbClr val="005582"/>
          </a:solidFill>
          <a:ln>
            <a:noFill/>
          </a:ln>
        </p:spPr>
        <p:txBody>
          <a:bodyPr lIns="84392" tIns="42185" rIns="84392" bIns="42185" numCol="1" anchor="ctr" anchorCtr="0">
            <a:noAutofit/>
          </a:bodyPr>
          <a:lstStyle/>
          <a:p>
            <a:pPr marL="0" marR="0" lvl="0" indent="0" algn="ctr" rtl="0">
              <a:spcBef>
                <a:spcPts val="0"/>
              </a:spcBef>
              <a:spcAft>
                <a:spcPts val="0"/>
              </a:spcAft>
              <a:buNone/>
            </a:pPr>
            <a:endParaRPr sz="1662" b="0" i="0" u="none" strike="noStrike" cap="none" dirty="0">
              <a:solidFill>
                <a:schemeClr val="lt1"/>
              </a:solidFill>
              <a:latin typeface="Arial"/>
              <a:ea typeface="Arial"/>
              <a:cs typeface="Arial"/>
              <a:sym typeface="Arial"/>
            </a:endParaRPr>
          </a:p>
        </p:txBody>
      </p:sp>
      <p:sp>
        <p:nvSpPr>
          <p:cNvPr id="255" name="Shape 255"/>
          <p:cNvSpPr txBox="1">
            <a:spLocks noGrp="1"/>
          </p:cNvSpPr>
          <p:nvPr>
            <p:ph type="body" idx="1"/>
          </p:nvPr>
        </p:nvSpPr>
        <p:spPr>
          <a:xfrm>
            <a:off x="716874" y="1272779"/>
            <a:ext cx="5838434" cy="4713685"/>
          </a:xfrm>
          <a:prstGeom prst="rect">
            <a:avLst/>
          </a:prstGeom>
          <a:noFill/>
          <a:ln>
            <a:noFill/>
          </a:ln>
        </p:spPr>
        <p:txBody>
          <a:bodyPr lIns="91425" tIns="91425" rIns="91425" bIns="91425" numCol="1" anchor="ctr" anchorCtr="0">
            <a:normAutofit/>
          </a:bodyPr>
          <a:lstStyle>
            <a:lvl1pPr marL="0" marR="0" lvl="0" indent="0" algn="l" rtl="0">
              <a:lnSpc>
                <a:spcPct val="150000"/>
              </a:lnSpc>
              <a:spcBef>
                <a:spcPts val="0"/>
              </a:spcBef>
              <a:spcAft>
                <a:spcPts val="554"/>
              </a:spcAft>
              <a:buClr>
                <a:srgbClr val="002060"/>
              </a:buClr>
              <a:buFont typeface="Noto Sans Symbols"/>
              <a:buNone/>
              <a:defRPr sz="2800" b="1" i="0" u="none" strike="noStrike" cap="none">
                <a:solidFill>
                  <a:schemeClr val="lt1"/>
                </a:solidFill>
                <a:latin typeface="AvenirNext LT Pro Medium" panose="020B0603020202020204" pitchFamily="34" charset="0"/>
                <a:ea typeface="AvenirNext LT Pro Medium" panose="020B0603020202020204" pitchFamily="34" charset="0"/>
                <a:cs typeface="Arial"/>
                <a:sym typeface="Arial"/>
              </a:defRPr>
            </a:lvl1pPr>
            <a:lvl2pPr marL="320928" marR="0" lvl="1" indent="-86460" algn="l" rtl="0">
              <a:spcBef>
                <a:spcPts val="258"/>
              </a:spcBef>
              <a:spcAft>
                <a:spcPts val="0"/>
              </a:spcAft>
              <a:buClr>
                <a:srgbClr val="002060"/>
              </a:buClr>
              <a:buSzPct val="100000"/>
              <a:buFont typeface="Noto Sans Symbols"/>
              <a:buChar char="▪"/>
              <a:defRPr sz="1292" b="0" i="0" u="none" strike="noStrike" cap="none">
                <a:solidFill>
                  <a:schemeClr val="dk1"/>
                </a:solidFill>
                <a:latin typeface="Arial"/>
                <a:ea typeface="Arial"/>
                <a:cs typeface="Arial"/>
                <a:sym typeface="Arial"/>
              </a:defRPr>
            </a:lvl2pPr>
            <a:lvl3pPr marL="468935" marR="0" lvl="2" indent="-70340" algn="l" rtl="0">
              <a:spcBef>
                <a:spcPts val="258"/>
              </a:spcBef>
              <a:spcAft>
                <a:spcPts val="0"/>
              </a:spcAft>
              <a:buClr>
                <a:srgbClr val="002060"/>
              </a:buClr>
              <a:buSzPct val="100000"/>
              <a:buFont typeface="Noto Sans Symbols"/>
              <a:buChar char="▪"/>
              <a:defRPr sz="1292" b="0" i="0" u="none" strike="noStrike" cap="none">
                <a:solidFill>
                  <a:schemeClr val="dk1"/>
                </a:solidFill>
                <a:latin typeface="Arial"/>
                <a:ea typeface="Arial"/>
                <a:cs typeface="Arial"/>
                <a:sym typeface="Arial"/>
              </a:defRPr>
            </a:lvl3pPr>
            <a:lvl4pPr marL="630131" marR="0" lvl="3" indent="-79133" algn="l" rtl="0">
              <a:spcBef>
                <a:spcPts val="258"/>
              </a:spcBef>
              <a:spcAft>
                <a:spcPts val="0"/>
              </a:spcAft>
              <a:buClr>
                <a:srgbClr val="002060"/>
              </a:buClr>
              <a:buSzPct val="100000"/>
              <a:buFont typeface="Noto Sans Symbols"/>
              <a:buChar char="▪"/>
              <a:defRPr sz="1292" b="0" i="0" u="none" strike="noStrike" cap="none">
                <a:solidFill>
                  <a:schemeClr val="dk1"/>
                </a:solidFill>
                <a:latin typeface="Arial"/>
                <a:ea typeface="Arial"/>
                <a:cs typeface="Arial"/>
                <a:sym typeface="Arial"/>
              </a:defRPr>
            </a:lvl4pPr>
            <a:lvl5pPr marL="789863" marR="0" lvl="4" indent="-86459" algn="l" rtl="0">
              <a:spcBef>
                <a:spcPts val="258"/>
              </a:spcBef>
              <a:spcAft>
                <a:spcPts val="0"/>
              </a:spcAft>
              <a:buClr>
                <a:srgbClr val="002060"/>
              </a:buClr>
              <a:buSzPct val="100000"/>
              <a:buFont typeface="Noto Sans Symbols"/>
              <a:buChar char="▪"/>
              <a:defRPr sz="1292" b="0" i="0" u="none" strike="noStrike" cap="none">
                <a:solidFill>
                  <a:schemeClr val="dk1"/>
                </a:solidFill>
                <a:latin typeface="Arial"/>
                <a:ea typeface="Arial"/>
                <a:cs typeface="Arial"/>
                <a:sym typeface="Arial"/>
              </a:defRPr>
            </a:lvl5pPr>
            <a:lvl6pPr marL="1915306" marR="0" lvl="5" indent="-98184" algn="l" rtl="0">
              <a:spcBef>
                <a:spcPts val="222"/>
              </a:spcBef>
              <a:spcAft>
                <a:spcPts val="0"/>
              </a:spcAft>
              <a:buClr>
                <a:srgbClr val="0033CC"/>
              </a:buClr>
              <a:buSzPct val="100000"/>
              <a:buFont typeface="Noto Sans Symbols"/>
              <a:buChar char="➢"/>
              <a:defRPr sz="1108" b="0" i="0" u="none" strike="noStrike" cap="none">
                <a:solidFill>
                  <a:schemeClr val="dk1"/>
                </a:solidFill>
                <a:latin typeface="Arial"/>
                <a:ea typeface="Arial"/>
                <a:cs typeface="Arial"/>
                <a:sym typeface="Arial"/>
              </a:defRPr>
            </a:lvl6pPr>
            <a:lvl7pPr marL="2337347" marR="0" lvl="6" indent="-98184" algn="l" rtl="0">
              <a:spcBef>
                <a:spcPts val="222"/>
              </a:spcBef>
              <a:spcAft>
                <a:spcPts val="0"/>
              </a:spcAft>
              <a:buClr>
                <a:srgbClr val="0033CC"/>
              </a:buClr>
              <a:buSzPct val="100000"/>
              <a:buFont typeface="Noto Sans Symbols"/>
              <a:buChar char="➢"/>
              <a:defRPr sz="1108" b="0" i="0" u="none" strike="noStrike" cap="none">
                <a:solidFill>
                  <a:schemeClr val="dk1"/>
                </a:solidFill>
                <a:latin typeface="Arial"/>
                <a:ea typeface="Arial"/>
                <a:cs typeface="Arial"/>
                <a:sym typeface="Arial"/>
              </a:defRPr>
            </a:lvl7pPr>
            <a:lvl8pPr marL="2759389" marR="0" lvl="7" indent="-98184" algn="l" rtl="0">
              <a:spcBef>
                <a:spcPts val="222"/>
              </a:spcBef>
              <a:spcAft>
                <a:spcPts val="0"/>
              </a:spcAft>
              <a:buClr>
                <a:srgbClr val="0033CC"/>
              </a:buClr>
              <a:buSzPct val="100000"/>
              <a:buFont typeface="Noto Sans Symbols"/>
              <a:buChar char="➢"/>
              <a:defRPr sz="1108" b="0" i="0" u="none" strike="noStrike" cap="none">
                <a:solidFill>
                  <a:schemeClr val="dk1"/>
                </a:solidFill>
                <a:latin typeface="Arial"/>
                <a:ea typeface="Arial"/>
                <a:cs typeface="Arial"/>
                <a:sym typeface="Arial"/>
              </a:defRPr>
            </a:lvl8pPr>
            <a:lvl9pPr marL="3181430" marR="0" lvl="8" indent="-98183" algn="l" rtl="0">
              <a:spcBef>
                <a:spcPts val="222"/>
              </a:spcBef>
              <a:spcAft>
                <a:spcPts val="0"/>
              </a:spcAft>
              <a:buClr>
                <a:srgbClr val="0033CC"/>
              </a:buClr>
              <a:buSzPct val="100000"/>
              <a:buFont typeface="Noto Sans Symbols"/>
              <a:buChar char="➢"/>
              <a:defRPr sz="1108" b="0" i="0" u="none" strike="noStrike" cap="none">
                <a:solidFill>
                  <a:schemeClr val="dk1"/>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419353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D478AD49-16BB-4D6E-A318-CE9F6E00ED2F}" type="slidenum">
              <a:rPr lang="en-US" smtClean="0"/>
              <a:pPr>
                <a:defRPr/>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005582"/>
                </a:solidFill>
              </a:defRPr>
            </a:lvl1pPr>
          </a:lstStyle>
          <a:p>
            <a:r>
              <a:rPr kumimoji="0" lang="en-US" dirty="0"/>
              <a:t>Click to edit Master title style</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15C9401-614D-4A52-8302-E579BEFAF1C0}" type="slidenum">
              <a:rPr lang="en-US" smtClean="0"/>
              <a:pPr>
                <a:defRPr/>
              </a:pPr>
              <a:t>‹#›</a:t>
            </a:fld>
            <a:endParaRPr lang="en-US" dirty="0"/>
          </a:p>
        </p:txBody>
      </p:sp>
      <p:sp>
        <p:nvSpPr>
          <p:cNvPr id="9" name="Content Placeholder 8"/>
          <p:cNvSpPr>
            <a:spLocks noGrp="1"/>
          </p:cNvSpPr>
          <p:nvPr>
            <p:ph sz="quarter" idx="1"/>
          </p:nvPr>
        </p:nvSpPr>
        <p:spPr>
          <a:xfrm>
            <a:off x="457200" y="1219200"/>
            <a:ext cx="4041648" cy="4937760"/>
          </a:xfrm>
        </p:spPr>
        <p:txBody>
          <a:bodyPr/>
          <a:lstStyle>
            <a:lvl1pPr>
              <a:buClr>
                <a:srgbClr val="005582"/>
              </a:buClr>
              <a:defRPr/>
            </a:lvl1pPr>
            <a:lvl2pPr>
              <a:buClr>
                <a:srgbClr val="005582"/>
              </a:buClr>
              <a:defRPr/>
            </a:lvl2pPr>
            <a:lvl3pPr>
              <a:buClr>
                <a:srgbClr val="005582"/>
              </a:buClr>
              <a:defRPr/>
            </a:lvl3pPr>
            <a:lvl4pPr>
              <a:buClr>
                <a:srgbClr val="005582"/>
              </a:buClr>
              <a:defRPr/>
            </a:lvl4pPr>
            <a:lvl5pPr>
              <a:buClr>
                <a:srgbClr val="005582"/>
              </a:buClr>
              <a:defRPr/>
            </a:lvl5pPr>
          </a:lstStyle>
          <a:p>
            <a:pPr lvl="0" eaLnBrk="1" latinLnBrk="0" hangingPunct="1"/>
            <a:r>
              <a:rPr lang="en-US"/>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marL="274320" indent="-274320">
              <a:buClr>
                <a:srgbClr val="005582"/>
              </a:buClr>
              <a:buFont typeface="Wingdings" panose="05000000000000000000" pitchFamily="2" charset="2"/>
              <a:buChar char="Ø"/>
              <a:defRPr/>
            </a:lvl1pPr>
            <a:lvl2pPr marL="548640" indent="-274320">
              <a:buClr>
                <a:srgbClr val="005582"/>
              </a:buClr>
              <a:buFont typeface="Wingdings" panose="05000000000000000000" pitchFamily="2" charset="2"/>
              <a:buChar char="Ø"/>
              <a:defRPr/>
            </a:lvl2pPr>
            <a:lvl3pPr marL="822960" indent="-228600">
              <a:buClr>
                <a:srgbClr val="005582"/>
              </a:buClr>
              <a:buFont typeface="Wingdings" panose="05000000000000000000" pitchFamily="2" charset="2"/>
              <a:buChar char="Ø"/>
              <a:defRPr/>
            </a:lvl3pPr>
            <a:lvl4pPr marL="1097280" indent="-228600">
              <a:buClr>
                <a:srgbClr val="005582"/>
              </a:buClr>
              <a:buFont typeface="Wingdings" panose="05000000000000000000" pitchFamily="2" charset="2"/>
              <a:buChar char="Ø"/>
              <a:defRPr/>
            </a:lvl4pPr>
            <a:lvl5pPr marL="1371600" indent="-228600">
              <a:buClr>
                <a:srgbClr val="005582"/>
              </a:buClr>
              <a:buFont typeface="Wingdings" panose="05000000000000000000" pitchFamily="2" charset="2"/>
              <a:buChar char="Ø"/>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8144"/>
            <a:ext cx="8229600" cy="914400"/>
          </a:xfrm>
        </p:spPr>
        <p:txBody>
          <a:bodyPr anchor="ctr"/>
          <a:lstStyle>
            <a:lvl1pPr>
              <a:defRPr>
                <a:solidFill>
                  <a:srgbClr val="005582"/>
                </a:solidFill>
              </a:defRPr>
            </a:lvl1pPr>
          </a:lstStyle>
          <a:p>
            <a:r>
              <a:rPr kumimoji="0" lang="en-US" dirty="0"/>
              <a:t>Click to edit Master title style</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EA0AA045-33B0-4749-A3D4-4922CA6FD79B}" type="slidenum">
              <a:rPr lang="en-US" smtClean="0"/>
              <a:pPr>
                <a:defRPr/>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lvl1pPr>
              <a:buClr>
                <a:srgbClr val="005582"/>
              </a:buClr>
              <a:defRPr/>
            </a:lvl1pPr>
            <a:lvl2pPr>
              <a:buClr>
                <a:srgbClr val="005582"/>
              </a:buClr>
              <a:defRPr/>
            </a:lvl2pPr>
            <a:lvl3pPr>
              <a:buClr>
                <a:srgbClr val="005582"/>
              </a:buClr>
              <a:defRPr/>
            </a:lvl3pPr>
            <a:lvl4pPr>
              <a:buClr>
                <a:srgbClr val="005582"/>
              </a:buClr>
              <a:defRPr/>
            </a:lvl4pPr>
            <a:lvl5pPr>
              <a:buClr>
                <a:srgbClr val="005582"/>
              </a:buCl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lvl1pPr>
              <a:buClr>
                <a:srgbClr val="005582"/>
              </a:buClr>
              <a:defRPr/>
            </a:lvl1pPr>
            <a:lvl2pPr>
              <a:buClr>
                <a:srgbClr val="005582"/>
              </a:buClr>
              <a:defRPr/>
            </a:lvl2pPr>
            <a:lvl3pPr>
              <a:buClr>
                <a:srgbClr val="005582"/>
              </a:buClr>
              <a:defRPr/>
            </a:lvl3pPr>
            <a:lvl4pPr>
              <a:buClr>
                <a:srgbClr val="005582"/>
              </a:buClr>
              <a:defRPr/>
            </a:lvl4pPr>
            <a:lvl5pPr>
              <a:buClr>
                <a:srgbClr val="005582"/>
              </a:buCl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005582"/>
                </a:solidFill>
              </a:defRPr>
            </a:lvl1pPr>
          </a:lstStyle>
          <a:p>
            <a:r>
              <a:rPr kumimoji="0" lang="en-US" dirty="0"/>
              <a:t>Click to edit Master title style</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5" name="Slide Number Placeholder 4"/>
          <p:cNvSpPr>
            <a:spLocks noGrp="1"/>
          </p:cNvSpPr>
          <p:nvPr>
            <p:ph type="sldNum" sz="quarter" idx="12"/>
          </p:nvPr>
        </p:nvSpPr>
        <p:spPr>
          <a:xfrm>
            <a:off x="609600" y="6356350"/>
            <a:ext cx="1981200" cy="365760"/>
          </a:xfrm>
        </p:spPr>
        <p:txBody>
          <a:bodyPr/>
          <a:lstStyle/>
          <a:p>
            <a:pPr>
              <a:defRPr/>
            </a:pPr>
            <a:fld id="{4D95A088-F3CA-4C91-89AC-221C5A4FE6CC}" type="slidenum">
              <a:rPr lang="en-US" smtClean="0"/>
              <a:pPr>
                <a:defRPr/>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2B703206-68C6-4267-A305-105BE33EED2A}" type="slidenum">
              <a:rPr lang="en-US" smtClean="0"/>
              <a:pPr>
                <a:defRPr/>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25400" cap="flat" cmpd="sng" algn="ctr">
            <a:solidFill>
              <a:srgbClr val="C8B18B"/>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DDD8BBA9-9370-4454-B351-6FF1C123A6A1}" type="slidenum">
              <a:rPr lang="en-US" smtClean="0"/>
              <a:pPr>
                <a:defRPr/>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958B3795-ABA0-49DC-A608-A4B3A8465E76}" type="slidenum">
              <a:rPr lang="en-US" smtClean="0"/>
              <a:pPr>
                <a:defRPr/>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200">
                <a:solidFill>
                  <a:schemeClr val="tx2"/>
                </a:solidFill>
                <a:latin typeface="Palatino Linotype" pitchFamily="18" charset="0"/>
              </a:defRPr>
            </a:lvl1pPr>
          </a:lstStyle>
          <a:p>
            <a:pPr>
              <a:defRPr/>
            </a:pPr>
            <a:fld id="{F3DE77BB-A655-4604-9672-8DE8D03D3848}" type="slidenum">
              <a:rPr lang="en-US" smtClean="0"/>
              <a:pPr>
                <a:defRPr/>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25400" cap="flat" cmpd="sng" algn="ctr">
            <a:solidFill>
              <a:srgbClr val="C8B18B"/>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25400" cap="flat" cmpd="sng" algn="ctr">
            <a:solidFill>
              <a:srgbClr val="C8B18B"/>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Lst>
  <p:hf hdr="0" ftr="0" dt="0"/>
  <p:txStyles>
    <p:titleStyle>
      <a:lvl1pPr algn="l" rtl="0" eaLnBrk="1" latinLnBrk="0" hangingPunct="1">
        <a:spcBef>
          <a:spcPct val="0"/>
        </a:spcBef>
        <a:buNone/>
        <a:defRPr kumimoji="0" sz="3200" kern="1200" baseline="0">
          <a:solidFill>
            <a:srgbClr val="2F5897"/>
          </a:solidFill>
          <a:latin typeface="AvenirNext LT Pro Medium" panose="020B0603020202020204"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200">
                <a:solidFill>
                  <a:schemeClr val="tx2"/>
                </a:solidFill>
                <a:latin typeface="Palatino Linotype" pitchFamily="18" charset="0"/>
              </a:defRPr>
            </a:lvl1pPr>
          </a:lstStyle>
          <a:p>
            <a:pPr>
              <a:defRPr/>
            </a:pPr>
            <a:fld id="{F3DE77BB-A655-4604-9672-8DE8D03D3848}" type="slidenum">
              <a:rPr lang="en-US" smtClean="0"/>
              <a:pPr>
                <a:defRPr/>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25400" cap="flat" cmpd="sng" algn="ctr">
            <a:solidFill>
              <a:srgbClr val="C8B18B"/>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25400" cap="flat" cmpd="sng" algn="ctr">
            <a:solidFill>
              <a:srgbClr val="C8B18B"/>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extLst>
      <p:ext uri="{BB962C8B-B14F-4D97-AF65-F5344CB8AC3E}">
        <p14:creationId xmlns:p14="http://schemas.microsoft.com/office/powerpoint/2010/main" val="2534168393"/>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Lst>
  <p:hf hdr="0" ftr="0" dt="0"/>
  <p:txStyles>
    <p:titleStyle>
      <a:lvl1pPr algn="l" rtl="0" eaLnBrk="1" latinLnBrk="0" hangingPunct="1">
        <a:spcBef>
          <a:spcPct val="0"/>
        </a:spcBef>
        <a:buNone/>
        <a:defRPr kumimoji="0" sz="3200" kern="1200" baseline="0">
          <a:solidFill>
            <a:srgbClr val="2F5897"/>
          </a:solidFill>
          <a:latin typeface="AvenirNext LT Pro Medium" panose="020B0603020202020204"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bulletin.gwu.edu/search/?P=DNSC+629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earchengineland.com/guide/what-is-paid-search"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www.lennyrachitsky.com/p/how-the-biggest-consumer-apps-got"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hyperlink" Target="https://www.entrepreneur.com/article/22541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propellercrm.com/blog/customer-acquisition-cost" TargetMode="External"/></Relationships>
</file>

<file path=ppt/slides/_rels/slide16.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hyperlink" Target="https://www.neojungiantypology.com/blog/view/148/the-16-mbti-stereotypes" TargetMode="External"/><Relationship Id="rId5" Type="http://schemas.openxmlformats.org/officeDocument/2006/relationships/image" Target="../media/image17.jpeg"/><Relationship Id="rId4" Type="http://schemas.openxmlformats.org/officeDocument/2006/relationships/hyperlink" Target="http://www.pngall.com/communication-png" TargetMode="External"/><Relationship Id="rId9" Type="http://schemas.openxmlformats.org/officeDocument/2006/relationships/hyperlink" Target="http://openclipart.org/detail/169839/map-pin-by-netalloy"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hyperlink" Target="https://brianbalfour.com/essays/average-cac-mistakes-growth"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labs.ebanx.com/en/articles/inside/cac-is-cheaper-in-latin-america-learn-why/"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microsoft.com/office/2007/relationships/hdphoto" Target="../media/hdphoto6.wdp"/><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3.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1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23.png"/><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24.jpg"/><Relationship Id="rId7"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hyperlink" Target="http://rationallyspeaking.blogspot.com/2012/10/essays-on-emergence-part-iii.html" TargetMode="External"/><Relationship Id="rId11" Type="http://schemas.openxmlformats.org/officeDocument/2006/relationships/hyperlink" Target="https://commons.wikimedia.org/wiki/File:2sidedmarketdiagram.svg" TargetMode="External"/><Relationship Id="rId5" Type="http://schemas.openxmlformats.org/officeDocument/2006/relationships/image" Target="../media/image25.jpeg"/><Relationship Id="rId10" Type="http://schemas.openxmlformats.org/officeDocument/2006/relationships/image" Target="../media/image27.png"/><Relationship Id="rId4" Type="http://schemas.openxmlformats.org/officeDocument/2006/relationships/hyperlink" Target="http://comanchemarketing.blogspot.com/2010_02_01_archive.html" TargetMode="External"/><Relationship Id="rId9" Type="http://schemas.openxmlformats.org/officeDocument/2006/relationships/hyperlink" Target="http://davefleet.com/tag/objective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E_dm_NIM7FJcChuJuRKEG_WGXRJZLL8cvIAsfhtw5ds/edit#gid=207236744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a-dev-tools.appspot.com/campaign-url-builder/"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hyperlink" Target="https://brianbalfour.com/essays/average-cac-mistakes-growth"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hyperlink" Target="https://tech.wayfair.com/data-science/2018/08/optimizing-tv-advertising-toward-return-on-investment/" TargetMode="External"/><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34.jpeg"/></Relationships>
</file>

<file path=ppt/slides/_rels/slide34.xml.rels><?xml version="1.0" encoding="UTF-8" standalone="yes"?>
<Relationships xmlns="http://schemas.openxmlformats.org/package/2006/relationships"><Relationship Id="rId8" Type="http://schemas.openxmlformats.org/officeDocument/2006/relationships/hyperlink" Target="http://pl.wikimedia.org/wiki/plik:mobile_phone_font_awesome.svg" TargetMode="External"/><Relationship Id="rId3" Type="http://schemas.openxmlformats.org/officeDocument/2006/relationships/image" Target="../media/image35.png"/><Relationship Id="rId7" Type="http://schemas.openxmlformats.org/officeDocument/2006/relationships/image" Target="../media/image37.png"/><Relationship Id="rId12" Type="http://schemas.openxmlformats.org/officeDocument/2006/relationships/hyperlink" Target="http://www.magnoliaguitar.com/lessons_old/the-parts-of-a-guitar/" TargetMode="External"/><Relationship Id="rId2" Type="http://schemas.openxmlformats.org/officeDocument/2006/relationships/notesSlide" Target="../notesSlides/notesSlide31.xml"/><Relationship Id="rId1" Type="http://schemas.openxmlformats.org/officeDocument/2006/relationships/slideLayout" Target="../slideLayouts/slideLayout14.xml"/><Relationship Id="rId6" Type="http://schemas.openxmlformats.org/officeDocument/2006/relationships/hyperlink" Target="http://2012e.igem.org/wiki/index.php/Team:UTPreneur/Business_Model" TargetMode="External"/><Relationship Id="rId11" Type="http://schemas.openxmlformats.org/officeDocument/2006/relationships/image" Target="../media/image39.png"/><Relationship Id="rId5" Type="http://schemas.openxmlformats.org/officeDocument/2006/relationships/image" Target="../media/image36.jpg"/><Relationship Id="rId10" Type="http://schemas.openxmlformats.org/officeDocument/2006/relationships/hyperlink" Target="http://www.publicdomainpictures.net/view-image.php?image=52581&amp;picture=fast-forward-button" TargetMode="External"/><Relationship Id="rId4" Type="http://schemas.openxmlformats.org/officeDocument/2006/relationships/hyperlink" Target="https://webmasters.stackexchange.com/questions/44943/excessive-visit-count-but-extremely-high-bounce-rate" TargetMode="External"/><Relationship Id="rId9" Type="http://schemas.openxmlformats.org/officeDocument/2006/relationships/image" Target="../media/image38.jpe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hyperlink" Target="https://andrewchen.com/the-adjacent-user-theory/" TargetMode="External"/><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hyperlink" Target="https://andrewchen.com/the-adjacent-user-theory/" TargetMode="External"/><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2" Type="http://schemas.openxmlformats.org/officeDocument/2006/relationships/hyperlink" Target="https://andrewchen.co/how-to-actually-calculate-cac/" TargetMode="Externa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420.png"/></Relationships>
</file>

<file path=ppt/slides/_rels/slide4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hyperlink" Target="https://a16z.com/2018/08/08/growth-user-acquisition/" TargetMode="External"/><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hyperlink" Target="https://www.disruptiveadvertising.com/marketing/marketing-channels/"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a16z.com/2020/11/17/nba-startup-metrics-efficiency-usage/?utm_medium=email&amp;utm_source=newsletter&amp;mkt_tok=eyJpIjoiTWprNFlqQXlOVGd4WldGayIsInQiOiJLRitCZ2ZkSEp4V2UrYkJ0QXJ1U0VDbjVTS29XR09NUk5wNEZ1RFEyT203aStPa1k5bHZHRzlmTTRSZE94WGlXTXI3ZU1ZMmNlTlwvS1wvWDNSNHBRaWlmaTFwRDF6R1JDQmJSanhLU2tcL3V6SDJsTmRCMVwvMWxIOUl1QkhaTGFyMSsifQ%3D%3D" TargetMode="External"/><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8" Type="http://schemas.openxmlformats.org/officeDocument/2006/relationships/hyperlink" Target="https://en.wikibooks.org/wiki/File:Craigslist.svg" TargetMode="External"/><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14.xml"/><Relationship Id="rId6" Type="http://schemas.openxmlformats.org/officeDocument/2006/relationships/hyperlink" Target="http://www.technollama.co.uk/spanish-judge-bans-uber-due-to-unfair-competition" TargetMode="External"/><Relationship Id="rId5" Type="http://schemas.openxmlformats.org/officeDocument/2006/relationships/image" Target="../media/image45.jpeg"/><Relationship Id="rId4" Type="http://schemas.openxmlformats.org/officeDocument/2006/relationships/hyperlink" Target="https://commons.wikimedia.org/wiki/File:OpenTable_logo2.png"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14.xml"/><Relationship Id="rId6" Type="http://schemas.openxmlformats.org/officeDocument/2006/relationships/hyperlink" Target="https://sellics.com/blog-applying-amazon-flywheel-to-your-online-business/" TargetMode="External"/><Relationship Id="rId5" Type="http://schemas.openxmlformats.org/officeDocument/2006/relationships/hyperlink" Target="https://otherspecify.com/2017/02/02/david-sacks-famous-napkin-sketch-for-econ-101/" TargetMode="External"/><Relationship Id="rId4" Type="http://schemas.microsoft.com/office/2007/relationships/hdphoto" Target="../media/hdphoto8.wdp"/></Relationships>
</file>

<file path=ppt/slides/_rels/slide5.xml.rels><?xml version="1.0" encoding="UTF-8" standalone="yes"?>
<Relationships xmlns="http://schemas.openxmlformats.org/package/2006/relationships"><Relationship Id="rId3" Type="http://schemas.openxmlformats.org/officeDocument/2006/relationships/hyperlink" Target="https://blog.chartmogul.com/wp-content/uploads/2015/04/ChartMogul-Ultimate-Guide-to-SaaS-Customer-LTV.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xml"/></Relationships>
</file>

<file path=ppt/slides/_rels/slide51.xml.rels><?xml version="1.0" encoding="UTF-8" standalone="yes"?>
<Relationships xmlns="http://schemas.openxmlformats.org/package/2006/relationships"><Relationship Id="rId3" Type="http://schemas.openxmlformats.org/officeDocument/2006/relationships/hyperlink" Target="https://docs.google.com/spreadsheets/d/1E_dm_NIM7FJcChuJuRKEG_WGXRJZLL8cvIAsfhtw5ds/edit#gid=83423687" TargetMode="External"/><Relationship Id="rId2" Type="http://schemas.openxmlformats.org/officeDocument/2006/relationships/notesSlide" Target="../notesSlides/notesSlide44.xml"/><Relationship Id="rId1" Type="http://schemas.openxmlformats.org/officeDocument/2006/relationships/slideLayout" Target="../slideLayouts/slideLayout14.xml"/><Relationship Id="rId4" Type="http://schemas.openxmlformats.org/officeDocument/2006/relationships/hyperlink" Target="https://docs.google.com/spreadsheets/d/1qnX3Xum9G0myyVritA6zjapfY-G6PSJ-PgknQIYZjbk/edit#gid=442270592"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s://medium.com/@yegg/the-19-channels-you-can-use-to-get-traction-93c762d19339" TargetMode="External"/><Relationship Id="rId13" Type="http://schemas.openxmlformats.org/officeDocument/2006/relationships/hyperlink" Target="https://brianbalfour.com/essays/average-cac-mistakes-growth" TargetMode="External"/><Relationship Id="rId3" Type="http://schemas.openxmlformats.org/officeDocument/2006/relationships/hyperlink" Target="https://www.disruptiveadvertising.com/marketing/marketing-channels/" TargetMode="External"/><Relationship Id="rId7" Type="http://schemas.openxmlformats.org/officeDocument/2006/relationships/hyperlink" Target="https://brianbalfour.com/essays/customer-acquisition" TargetMode="External"/><Relationship Id="rId12" Type="http://schemas.openxmlformats.org/officeDocument/2006/relationships/hyperlink" Target="https://andrewchen.co/how-to-actually-calculate-cac/"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s://tech.wayfair.com/data-science/2018/08/optimizing-tv-advertising-toward-return-on-investment/" TargetMode="External"/><Relationship Id="rId11" Type="http://schemas.openxmlformats.org/officeDocument/2006/relationships/hyperlink" Target="https://andrewchen.co/notes-on-customer-acquisition-and-viral-marketing-from-first-round-capital-ceo-summit/" TargetMode="External"/><Relationship Id="rId5" Type="http://schemas.openxmlformats.org/officeDocument/2006/relationships/hyperlink" Target="https://a16z.com/2018/08/08/growth-user-acquisition/" TargetMode="External"/><Relationship Id="rId10" Type="http://schemas.openxmlformats.org/officeDocument/2006/relationships/hyperlink" Target="https://andrewchen.com/the-adjacent-user-theory/" TargetMode="External"/><Relationship Id="rId4" Type="http://schemas.openxmlformats.org/officeDocument/2006/relationships/hyperlink" Target="https://neilpatel.com/blog/customer-acquisition-cost/" TargetMode="External"/><Relationship Id="rId9" Type="http://schemas.openxmlformats.org/officeDocument/2006/relationships/hyperlink" Target="https://a16z.com/2015/09/30/what-to-do-if-growth-stops/" TargetMode="External"/><Relationship Id="rId14" Type="http://schemas.openxmlformats.org/officeDocument/2006/relationships/hyperlink" Target="https://www.nfx.com/post/network-effects-bible"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mailto:Alipili@GWU.edu" TargetMode="External"/><Relationship Id="rId2" Type="http://schemas.openxmlformats.org/officeDocument/2006/relationships/slideLayout" Target="../slideLayouts/slideLayout24.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8" Type="http://schemas.openxmlformats.org/officeDocument/2006/relationships/hyperlink" Target="https://www.youtube.com/watch?v=PTg3RZPXgLg" TargetMode="External"/><Relationship Id="rId3" Type="http://schemas.openxmlformats.org/officeDocument/2006/relationships/hyperlink" Target="https://a16z.com/2018/08/08/growth-user-acquisition/" TargetMode="External"/><Relationship Id="rId7" Type="http://schemas.openxmlformats.org/officeDocument/2006/relationships/hyperlink" Target="https://www.youtube.com/watch?time_continue=9&amp;v=RdehKbk7sE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visme.co/blog/hooked-book/" TargetMode="External"/><Relationship Id="rId5" Type="http://schemas.openxmlformats.org/officeDocument/2006/relationships/hyperlink" Target="https://medium.com/@ms.mbalke/aarrr-framework-metrics-that-let-your-startup-sound-like-a-pirate-ship-e91d4082994b" TargetMode="External"/><Relationship Id="rId4" Type="http://schemas.openxmlformats.org/officeDocument/2006/relationships/hyperlink" Target="https://www.disruptiveadvertising.com/marketing/marketing-channels/" TargetMode="External"/><Relationship Id="rId9" Type="http://schemas.openxmlformats.org/officeDocument/2006/relationships/hyperlink" Target="https://medium.com/early-money/metrics-for-a-two-sided-marketplace-product-3715bba51aa3"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8" Type="http://schemas.openxmlformats.org/officeDocument/2006/relationships/hyperlink" Target="https://www.wisc-online.com/asset-repository/viewasset?id=1488" TargetMode="External"/><Relationship Id="rId3" Type="http://schemas.openxmlformats.org/officeDocument/2006/relationships/image" Target="../media/image6.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hyperlink" Target="http://bangladeshcorporate.blogspot.in/" TargetMode="External"/><Relationship Id="rId5" Type="http://schemas.openxmlformats.org/officeDocument/2006/relationships/hyperlink" Target="https://pixabay.com/en/customer-service-1433642/" TargetMode="External"/><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forentrepreneurs.com/startup-killer/" TargetMode="Externa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chor="ctr">
            <a:noAutofit/>
          </a:bodyPr>
          <a:lstStyle/>
          <a:p>
            <a:pPr algn="ctr"/>
            <a:r>
              <a:rPr lang="en-US" dirty="0">
                <a:latin typeface="akkurat"/>
                <a:cs typeface="Calibri" panose="020F0502020204030204" pitchFamily="34" charset="0"/>
              </a:rPr>
              <a:t>DNSC </a:t>
            </a:r>
            <a:r>
              <a:rPr lang="en-US" dirty="0">
                <a:latin typeface="akkurat"/>
                <a:cs typeface="Calibri" panose="020F0502020204030204" pitchFamily="34" charset="0"/>
                <a:hlinkClick r:id="rId2">
                  <a:extLst>
                    <a:ext uri="{A12FA001-AC4F-418D-AE19-62706E023703}">
                      <ahyp:hlinkClr xmlns:ahyp="http://schemas.microsoft.com/office/drawing/2018/hyperlinkcolor" val="tx"/>
                    </a:ext>
                  </a:extLst>
                </a:hlinkClick>
              </a:rPr>
              <a:t>6290</a:t>
            </a:r>
            <a:r>
              <a:rPr lang="en-US" dirty="0">
                <a:latin typeface="akkurat"/>
                <a:cs typeface="Calibri" panose="020F0502020204030204" pitchFamily="34" charset="0"/>
              </a:rPr>
              <a:t> Customer </a:t>
            </a:r>
            <a:r>
              <a:rPr lang="en-US" dirty="0">
                <a:effectLst/>
                <a:latin typeface="akkurat"/>
                <a:cs typeface="Calibri" panose="020F0502020204030204" pitchFamily="34" charset="0"/>
              </a:rPr>
              <a:t>Analytics, Fall 2021</a:t>
            </a:r>
          </a:p>
        </p:txBody>
      </p:sp>
      <p:sp>
        <p:nvSpPr>
          <p:cNvPr id="8195" name="Rectangle 3"/>
          <p:cNvSpPr>
            <a:spLocks noGrp="1" noChangeArrowheads="1"/>
          </p:cNvSpPr>
          <p:nvPr>
            <p:ph sz="quarter" idx="1"/>
          </p:nvPr>
        </p:nvSpPr>
        <p:spPr/>
        <p:txBody>
          <a:bodyPr>
            <a:normAutofit/>
          </a:bodyPr>
          <a:lstStyle/>
          <a:p>
            <a:pPr algn="ctr" eaLnBrk="1" hangingPunct="1"/>
            <a:endParaRPr lang="en-US" dirty="0">
              <a:latin typeface="akkurat"/>
            </a:endParaRPr>
          </a:p>
          <a:p>
            <a:pPr algn="ctr">
              <a:lnSpc>
                <a:spcPts val="1400"/>
              </a:lnSpc>
              <a:buNone/>
            </a:pPr>
            <a:endParaRPr lang="en-US" sz="1800" dirty="0">
              <a:latin typeface="akkurat"/>
              <a:ea typeface="Verdana" pitchFamily="34" charset="0"/>
            </a:endParaRPr>
          </a:p>
          <a:p>
            <a:pPr algn="ctr">
              <a:lnSpc>
                <a:spcPts val="1400"/>
              </a:lnSpc>
              <a:buNone/>
            </a:pPr>
            <a:endParaRPr lang="en-US" sz="5000" b="1" dirty="0">
              <a:latin typeface="akkurat"/>
              <a:ea typeface="Verdana" pitchFamily="34" charset="0"/>
            </a:endParaRPr>
          </a:p>
          <a:p>
            <a:pPr algn="ctr">
              <a:lnSpc>
                <a:spcPts val="1400"/>
              </a:lnSpc>
              <a:buNone/>
            </a:pPr>
            <a:r>
              <a:rPr lang="en-US" sz="4000" b="1" dirty="0">
                <a:latin typeface="akkurat"/>
                <a:ea typeface="Verdana" pitchFamily="34" charset="0"/>
              </a:rPr>
              <a:t>Lecture 3</a:t>
            </a:r>
          </a:p>
          <a:p>
            <a:pPr algn="ctr">
              <a:lnSpc>
                <a:spcPts val="1400"/>
              </a:lnSpc>
              <a:buNone/>
            </a:pPr>
            <a:endParaRPr lang="en-US" sz="4000" b="1" dirty="0">
              <a:latin typeface="akkurat"/>
              <a:ea typeface="Verdana" pitchFamily="34" charset="0"/>
            </a:endParaRPr>
          </a:p>
          <a:p>
            <a:pPr algn="ctr">
              <a:lnSpc>
                <a:spcPts val="1400"/>
              </a:lnSpc>
              <a:buNone/>
            </a:pPr>
            <a:endParaRPr lang="en-US" sz="4000" b="1" dirty="0">
              <a:latin typeface="akkurat"/>
              <a:ea typeface="Verdana" pitchFamily="34" charset="0"/>
            </a:endParaRPr>
          </a:p>
          <a:p>
            <a:pPr algn="ctr">
              <a:lnSpc>
                <a:spcPts val="1400"/>
              </a:lnSpc>
              <a:buNone/>
            </a:pPr>
            <a:endParaRPr lang="en-US" sz="5000" b="1" dirty="0">
              <a:latin typeface="akkurat"/>
              <a:ea typeface="Verdana" pitchFamily="34" charset="0"/>
            </a:endParaRPr>
          </a:p>
          <a:p>
            <a:pPr algn="ctr">
              <a:lnSpc>
                <a:spcPts val="1400"/>
              </a:lnSpc>
              <a:buNone/>
            </a:pPr>
            <a:endParaRPr lang="en-US" sz="5000" b="1" dirty="0">
              <a:latin typeface="akkurat"/>
              <a:ea typeface="Verdana" pitchFamily="34" charset="0"/>
            </a:endParaRPr>
          </a:p>
          <a:p>
            <a:pPr algn="ctr">
              <a:lnSpc>
                <a:spcPts val="1400"/>
              </a:lnSpc>
              <a:buNone/>
            </a:pPr>
            <a:endParaRPr lang="en-US" sz="5000" b="1" dirty="0">
              <a:latin typeface="akkurat"/>
              <a:ea typeface="Verdana" pitchFamily="34" charset="0"/>
            </a:endParaRPr>
          </a:p>
          <a:p>
            <a:pPr algn="ctr">
              <a:lnSpc>
                <a:spcPts val="1400"/>
              </a:lnSpc>
              <a:buNone/>
            </a:pPr>
            <a:endParaRPr lang="en-US" sz="1500" b="1" dirty="0">
              <a:latin typeface="akkurat"/>
              <a:ea typeface="Verdana" pitchFamily="34" charset="0"/>
            </a:endParaRPr>
          </a:p>
          <a:p>
            <a:pPr algn="ctr">
              <a:lnSpc>
                <a:spcPts val="1400"/>
              </a:lnSpc>
              <a:buNone/>
            </a:pPr>
            <a:endParaRPr lang="en-US" sz="1500" b="1" dirty="0">
              <a:latin typeface="akkurat"/>
              <a:ea typeface="Verdana" pitchFamily="34" charset="0"/>
            </a:endParaRPr>
          </a:p>
          <a:p>
            <a:pPr algn="ctr">
              <a:lnSpc>
                <a:spcPts val="1400"/>
              </a:lnSpc>
              <a:buNone/>
            </a:pPr>
            <a:endParaRPr lang="en-US" sz="1500" b="1" dirty="0">
              <a:latin typeface="akkurat"/>
              <a:ea typeface="Verdana" pitchFamily="34" charset="0"/>
            </a:endParaRPr>
          </a:p>
          <a:p>
            <a:pPr algn="ctr">
              <a:lnSpc>
                <a:spcPts val="1400"/>
              </a:lnSpc>
              <a:buNone/>
            </a:pPr>
            <a:r>
              <a:rPr lang="en-US" sz="2400" b="1" dirty="0">
                <a:latin typeface="akkurat"/>
                <a:ea typeface="Verdana" pitchFamily="34" charset="0"/>
              </a:rPr>
              <a:t>Instructor: Ali Pilehvar, Ph.D.</a:t>
            </a:r>
          </a:p>
          <a:p>
            <a:pPr algn="ctr">
              <a:lnSpc>
                <a:spcPts val="1400"/>
              </a:lnSpc>
              <a:buNone/>
            </a:pPr>
            <a:r>
              <a:rPr lang="en-US" sz="2400" b="1" dirty="0">
                <a:latin typeface="akkurat"/>
                <a:ea typeface="Verdana" pitchFamily="34" charset="0"/>
              </a:rPr>
              <a:t>  </a:t>
            </a:r>
          </a:p>
          <a:p>
            <a:pPr algn="r">
              <a:lnSpc>
                <a:spcPts val="1400"/>
              </a:lnSpc>
              <a:buNone/>
            </a:pPr>
            <a:r>
              <a:rPr lang="en-US" sz="2400" b="1" dirty="0">
                <a:latin typeface="akkurat"/>
                <a:ea typeface="Verdana" pitchFamily="34" charset="0"/>
              </a:rPr>
              <a:t>                               </a:t>
            </a:r>
          </a:p>
          <a:p>
            <a:pPr algn="r">
              <a:lnSpc>
                <a:spcPts val="1400"/>
              </a:lnSpc>
              <a:buNone/>
            </a:pPr>
            <a:endParaRPr lang="en-US" sz="2400" b="1" dirty="0">
              <a:latin typeface="akkurat"/>
              <a:ea typeface="Verdana" pitchFamily="34" charset="0"/>
            </a:endParaRPr>
          </a:p>
          <a:p>
            <a:pPr algn="r">
              <a:lnSpc>
                <a:spcPts val="1400"/>
              </a:lnSpc>
              <a:buNone/>
            </a:pPr>
            <a:endParaRPr lang="en-US" sz="2400" b="1" dirty="0">
              <a:latin typeface="akkurat"/>
              <a:ea typeface="Verdana" pitchFamily="34" charset="0"/>
            </a:endParaRPr>
          </a:p>
          <a:p>
            <a:pPr algn="r">
              <a:lnSpc>
                <a:spcPts val="1400"/>
              </a:lnSpc>
              <a:buNone/>
            </a:pPr>
            <a:r>
              <a:rPr lang="en-US" sz="1600" dirty="0">
                <a:latin typeface="akkurat"/>
                <a:ea typeface="Verdana" pitchFamily="34" charset="0"/>
              </a:rPr>
              <a:t>9/16/2021</a:t>
            </a:r>
          </a:p>
          <a:p>
            <a:pPr algn="ctr">
              <a:lnSpc>
                <a:spcPts val="1400"/>
              </a:lnSpc>
              <a:buNone/>
            </a:pPr>
            <a:endParaRPr lang="en-US" sz="5000" b="1" dirty="0">
              <a:latin typeface="akkurat"/>
              <a:ea typeface="Verdana" pitchFamily="34" charset="0"/>
            </a:endParaRPr>
          </a:p>
          <a:p>
            <a:pPr algn="ctr">
              <a:lnSpc>
                <a:spcPts val="1400"/>
              </a:lnSpc>
              <a:buNone/>
            </a:pPr>
            <a:endParaRPr lang="en-US" sz="1500" b="1" dirty="0">
              <a:latin typeface="akkurat"/>
              <a:ea typeface="Verdana" pitchFamily="34" charset="0"/>
            </a:endParaRPr>
          </a:p>
          <a:p>
            <a:pPr algn="ctr">
              <a:lnSpc>
                <a:spcPts val="1400"/>
              </a:lnSpc>
              <a:buNone/>
            </a:pPr>
            <a:endParaRPr lang="en-US" sz="1500" b="1" dirty="0">
              <a:latin typeface="akkurat"/>
              <a:ea typeface="Verdana" pitchFamily="34" charset="0"/>
            </a:endParaRPr>
          </a:p>
          <a:p>
            <a:pPr algn="ctr">
              <a:lnSpc>
                <a:spcPts val="1400"/>
              </a:lnSpc>
              <a:buNone/>
            </a:pPr>
            <a:endParaRPr lang="en-US" sz="1500" b="1" dirty="0">
              <a:latin typeface="akkurat"/>
              <a:ea typeface="Verdana" pitchFamily="34" charset="0"/>
            </a:endParaRPr>
          </a:p>
          <a:p>
            <a:pPr algn="ctr" eaLnBrk="1" hangingPunct="1">
              <a:buFont typeface="Wingdings" pitchFamily="2" charset="2"/>
              <a:buNone/>
            </a:pPr>
            <a:endParaRPr lang="en-US" sz="2000" dirty="0">
              <a:latin typeface="akkurat"/>
            </a:endParaRPr>
          </a:p>
        </p:txBody>
      </p:sp>
      <p:pic>
        <p:nvPicPr>
          <p:cNvPr id="5" name="Picture 4" descr="Related image"/>
          <p:cNvPicPr/>
          <p:nvPr/>
        </p:nvPicPr>
        <p:blipFill>
          <a:blip r:embed="rId3">
            <a:extLst>
              <a:ext uri="{28A0092B-C50C-407E-A947-70E740481C1C}">
                <a14:useLocalDpi xmlns:a14="http://schemas.microsoft.com/office/drawing/2010/main" val="0"/>
              </a:ext>
            </a:extLst>
          </a:blip>
          <a:srcRect/>
          <a:stretch>
            <a:fillRect/>
          </a:stretch>
        </p:blipFill>
        <p:spPr bwMode="auto">
          <a:xfrm>
            <a:off x="3429000" y="5277292"/>
            <a:ext cx="2672715" cy="966470"/>
          </a:xfrm>
          <a:prstGeom prst="rect">
            <a:avLst/>
          </a:prstGeom>
          <a:noFill/>
          <a:ln>
            <a:noFill/>
          </a:ln>
        </p:spPr>
      </p:pic>
      <p:sp>
        <p:nvSpPr>
          <p:cNvPr id="2" name="TextBox 1">
            <a:extLst>
              <a:ext uri="{FF2B5EF4-FFF2-40B4-BE49-F238E27FC236}">
                <a16:creationId xmlns:a16="http://schemas.microsoft.com/office/drawing/2014/main" id="{BA9DC12E-CABA-444E-92AA-0787A8BA6BCD}"/>
              </a:ext>
            </a:extLst>
          </p:cNvPr>
          <p:cNvSpPr txBox="1"/>
          <p:nvPr/>
        </p:nvSpPr>
        <p:spPr>
          <a:xfrm>
            <a:off x="70486" y="2438400"/>
            <a:ext cx="9073514" cy="1305999"/>
          </a:xfrm>
          <a:prstGeom prst="rect">
            <a:avLst/>
          </a:prstGeom>
          <a:noFill/>
        </p:spPr>
        <p:txBody>
          <a:bodyPr wrap="square" rtlCol="0">
            <a:spAutoFit/>
          </a:bodyPr>
          <a:lstStyle/>
          <a:p>
            <a:pPr>
              <a:lnSpc>
                <a:spcPts val="1400"/>
              </a:lnSpc>
            </a:pPr>
            <a:endParaRPr lang="en-US" sz="2400" b="1" dirty="0">
              <a:latin typeface="akkurat"/>
              <a:ea typeface="Verdana" pitchFamily="34" charset="0"/>
            </a:endParaRPr>
          </a:p>
          <a:p>
            <a:r>
              <a:rPr lang="en-US" sz="3200" b="1" dirty="0">
                <a:latin typeface="akkurat"/>
              </a:rPr>
              <a:t>Growth and User Acquisition</a:t>
            </a:r>
            <a:endParaRPr lang="en-US" sz="3200" dirty="0">
              <a:latin typeface="akkurat"/>
            </a:endParaRPr>
          </a:p>
          <a:p>
            <a:endParaRPr lang="en-US" sz="2400" dirty="0">
              <a:latin typeface="akkurat"/>
            </a:endParaRPr>
          </a:p>
        </p:txBody>
      </p:sp>
    </p:spTree>
    <p:extLst>
      <p:ext uri="{BB962C8B-B14F-4D97-AF65-F5344CB8AC3E}">
        <p14:creationId xmlns:p14="http://schemas.microsoft.com/office/powerpoint/2010/main" val="96094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114300"/>
            <a:ext cx="8543393" cy="990600"/>
          </a:xfrm>
        </p:spPr>
        <p:txBody>
          <a:bodyPr anchor="ctr">
            <a:normAutofit/>
          </a:bodyPr>
          <a:lstStyle/>
          <a:p>
            <a:r>
              <a:rPr lang="en-US" sz="2600" dirty="0">
                <a:solidFill>
                  <a:schemeClr val="tx2"/>
                </a:solidFill>
                <a:latin typeface="akkurat"/>
                <a:cs typeface="Calibri" panose="020F0502020204030204" pitchFamily="34" charset="0"/>
              </a:rPr>
              <a:t>CAC (Customer Acquisition Cost) </a:t>
            </a:r>
            <a:r>
              <a:rPr lang="en-US" sz="2600" i="1" dirty="0">
                <a:solidFill>
                  <a:schemeClr val="tx2"/>
                </a:solidFill>
                <a:latin typeface="akkurat"/>
                <a:cs typeface="Calibri" panose="020F0502020204030204" pitchFamily="34" charset="0"/>
              </a:rPr>
              <a:t>versus </a:t>
            </a:r>
            <a:r>
              <a:rPr lang="en-US" sz="2600" dirty="0">
                <a:solidFill>
                  <a:schemeClr val="tx2"/>
                </a:solidFill>
                <a:latin typeface="akkurat"/>
                <a:cs typeface="Calibri" panose="020F0502020204030204" pitchFamily="34" charset="0"/>
              </a:rPr>
              <a:t>CPA (Cost Per Acquisition)</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10</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sp>
        <p:nvSpPr>
          <p:cNvPr id="5" name="TextBox 4">
            <a:extLst>
              <a:ext uri="{FF2B5EF4-FFF2-40B4-BE49-F238E27FC236}">
                <a16:creationId xmlns:a16="http://schemas.microsoft.com/office/drawing/2014/main" id="{B3EA301A-46F7-4D74-9B7A-1E24B92709BF}"/>
              </a:ext>
            </a:extLst>
          </p:cNvPr>
          <p:cNvSpPr txBox="1"/>
          <p:nvPr/>
        </p:nvSpPr>
        <p:spPr>
          <a:xfrm>
            <a:off x="556320" y="1229434"/>
            <a:ext cx="3687961" cy="941796"/>
          </a:xfrm>
          <a:prstGeom prst="rect">
            <a:avLst/>
          </a:prstGeom>
          <a:noFill/>
        </p:spPr>
        <p:txBody>
          <a:bodyPr wrap="square" rtlCol="0">
            <a:spAutoFit/>
          </a:bodyPr>
          <a:lstStyle/>
          <a:p>
            <a:pPr algn="l"/>
            <a:r>
              <a:rPr lang="en-US" sz="2000" b="1" dirty="0">
                <a:solidFill>
                  <a:srgbClr val="0070C0"/>
                </a:solidFill>
                <a:latin typeface="akkurat"/>
              </a:rPr>
              <a:t>CAC</a:t>
            </a:r>
            <a:r>
              <a:rPr lang="en-US" sz="1800" dirty="0">
                <a:solidFill>
                  <a:srgbClr val="0070C0"/>
                </a:solidFill>
                <a:latin typeface="akkurat"/>
              </a:rPr>
              <a:t>: Cost to acquire a customer </a:t>
            </a:r>
          </a:p>
          <a:p>
            <a:pPr algn="l"/>
            <a:r>
              <a:rPr lang="en-US" sz="1600" dirty="0">
                <a:solidFill>
                  <a:srgbClr val="0070C0"/>
                </a:solidFill>
                <a:latin typeface="akkurat"/>
              </a:rPr>
              <a:t>(a buyer of an e-commerce, paying customer in SaaS business)</a:t>
            </a:r>
            <a:endParaRPr lang="en-US" sz="1050" dirty="0">
              <a:solidFill>
                <a:srgbClr val="0070C0"/>
              </a:solidFill>
              <a:latin typeface="akkurat"/>
            </a:endParaRPr>
          </a:p>
        </p:txBody>
      </p:sp>
      <p:sp>
        <p:nvSpPr>
          <p:cNvPr id="8" name="TextBox 7">
            <a:extLst>
              <a:ext uri="{FF2B5EF4-FFF2-40B4-BE49-F238E27FC236}">
                <a16:creationId xmlns:a16="http://schemas.microsoft.com/office/drawing/2014/main" id="{820B8953-7CFC-4FAC-A376-651E68C1E7E0}"/>
              </a:ext>
            </a:extLst>
          </p:cNvPr>
          <p:cNvSpPr txBox="1"/>
          <p:nvPr/>
        </p:nvSpPr>
        <p:spPr>
          <a:xfrm>
            <a:off x="4865693" y="1217123"/>
            <a:ext cx="3866937" cy="954107"/>
          </a:xfrm>
          <a:prstGeom prst="rect">
            <a:avLst/>
          </a:prstGeom>
          <a:noFill/>
        </p:spPr>
        <p:txBody>
          <a:bodyPr wrap="square" rtlCol="0">
            <a:spAutoFit/>
          </a:bodyPr>
          <a:lstStyle/>
          <a:p>
            <a:pPr algn="l"/>
            <a:r>
              <a:rPr lang="en-US" sz="2000" b="1" dirty="0">
                <a:solidFill>
                  <a:srgbClr val="0070C0"/>
                </a:solidFill>
                <a:latin typeface="akkurat"/>
              </a:rPr>
              <a:t>CPA: </a:t>
            </a:r>
            <a:r>
              <a:rPr lang="en-US" sz="1800" dirty="0">
                <a:solidFill>
                  <a:srgbClr val="0070C0"/>
                </a:solidFill>
                <a:latin typeface="akkurat"/>
              </a:rPr>
              <a:t>Cost to acquire something that is not customer </a:t>
            </a:r>
            <a:r>
              <a:rPr lang="en-US" sz="1600" dirty="0">
                <a:solidFill>
                  <a:srgbClr val="0070C0"/>
                </a:solidFill>
                <a:latin typeface="akkurat"/>
              </a:rPr>
              <a:t>(e.g., registrants, bidders, users)</a:t>
            </a:r>
            <a:endParaRPr lang="en-US" sz="1100" dirty="0">
              <a:solidFill>
                <a:srgbClr val="0070C0"/>
              </a:solidFill>
              <a:latin typeface="akkurat"/>
            </a:endParaRPr>
          </a:p>
        </p:txBody>
      </p:sp>
      <p:pic>
        <p:nvPicPr>
          <p:cNvPr id="1026" name="Picture 2" descr="image-1-dropbox-cac-768x576">
            <a:extLst>
              <a:ext uri="{FF2B5EF4-FFF2-40B4-BE49-F238E27FC236}">
                <a16:creationId xmlns:a16="http://schemas.microsoft.com/office/drawing/2014/main" id="{F5F51F84-FD56-49E2-9552-224510BDA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912" y="4221913"/>
            <a:ext cx="2910128" cy="19820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2-dropbox-cpa-768x576">
            <a:extLst>
              <a:ext uri="{FF2B5EF4-FFF2-40B4-BE49-F238E27FC236}">
                <a16:creationId xmlns:a16="http://schemas.microsoft.com/office/drawing/2014/main" id="{6102DB45-0FE1-433D-88C3-4E5A6C4803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221914"/>
            <a:ext cx="2952745" cy="199118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8F2F201-0DFA-445B-9077-07205E7B240A}"/>
              </a:ext>
            </a:extLst>
          </p:cNvPr>
          <p:cNvCxnSpPr>
            <a:cxnSpLocks/>
          </p:cNvCxnSpPr>
          <p:nvPr/>
        </p:nvCxnSpPr>
        <p:spPr>
          <a:xfrm>
            <a:off x="4343400" y="1267533"/>
            <a:ext cx="0" cy="4980867"/>
          </a:xfrm>
          <a:prstGeom prst="line">
            <a:avLst/>
          </a:prstGeom>
          <a:ln w="47625">
            <a:solidFill>
              <a:srgbClr val="0070C0"/>
            </a:solidFill>
            <a:prstDash val="sysDot"/>
          </a:ln>
        </p:spPr>
        <p:style>
          <a:lnRef idx="1">
            <a:schemeClr val="dk1"/>
          </a:lnRef>
          <a:fillRef idx="0">
            <a:schemeClr val="dk1"/>
          </a:fillRef>
          <a:effectRef idx="0">
            <a:schemeClr val="dk1"/>
          </a:effectRef>
          <a:fontRef idx="minor">
            <a:schemeClr val="tx1"/>
          </a:fontRef>
        </p:style>
      </p:cxnSp>
      <p:pic>
        <p:nvPicPr>
          <p:cNvPr id="1030" name="Picture 6" descr="image-3-hubspot-cac-768x576">
            <a:extLst>
              <a:ext uri="{FF2B5EF4-FFF2-40B4-BE49-F238E27FC236}">
                <a16:creationId xmlns:a16="http://schemas.microsoft.com/office/drawing/2014/main" id="{C8E16819-1F71-475F-A1CD-0AFC087A9A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5" y="2276964"/>
            <a:ext cx="2883942" cy="18378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4-hubspot-cpa-768x576">
            <a:extLst>
              <a:ext uri="{FF2B5EF4-FFF2-40B4-BE49-F238E27FC236}">
                <a16:creationId xmlns:a16="http://schemas.microsoft.com/office/drawing/2014/main" id="{D4D5DE38-3EA5-4CFB-A0C8-4381E25850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2199097"/>
            <a:ext cx="2952745" cy="186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41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15240"/>
            <a:ext cx="8686800" cy="990600"/>
          </a:xfrm>
        </p:spPr>
        <p:txBody>
          <a:bodyPr>
            <a:normAutofit/>
          </a:bodyPr>
          <a:lstStyle/>
          <a:p>
            <a:r>
              <a:rPr lang="en-US" sz="2600" dirty="0">
                <a:solidFill>
                  <a:schemeClr val="tx2"/>
                </a:solidFill>
                <a:latin typeface="akkurat"/>
                <a:cs typeface="Calibri" panose="020F0502020204030204" pitchFamily="34" charset="0"/>
              </a:rPr>
              <a:t>CAC is important for both investors and companies- </a:t>
            </a:r>
            <a:r>
              <a:rPr lang="en-US" sz="2600" i="1" dirty="0">
                <a:solidFill>
                  <a:schemeClr val="tx2"/>
                </a:solidFill>
                <a:latin typeface="akkurat"/>
                <a:cs typeface="Calibri" panose="020F0502020204030204" pitchFamily="34" charset="0"/>
              </a:rPr>
              <a:t>it determines the profitability of Unit Economics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11</a:t>
            </a:fld>
            <a:endParaRPr lang="en-US" dirty="0"/>
          </a:p>
        </p:txBody>
      </p:sp>
      <p:sp>
        <p:nvSpPr>
          <p:cNvPr id="3" name="Content Placeholder 2"/>
          <p:cNvSpPr>
            <a:spLocks noGrp="1"/>
          </p:cNvSpPr>
          <p:nvPr>
            <p:ph sz="quarter" idx="1"/>
          </p:nvPr>
        </p:nvSpPr>
        <p:spPr>
          <a:xfrm>
            <a:off x="457200" y="1295400"/>
            <a:ext cx="8534400" cy="5137150"/>
          </a:xfrm>
        </p:spPr>
        <p:txBody>
          <a:bodyPr>
            <a:normAutofit/>
          </a:bodyPr>
          <a:lstStyle/>
          <a:p>
            <a:pPr marL="0" indent="0">
              <a:buNone/>
            </a:pPr>
            <a:endParaRPr lang="en-US" b="1" dirty="0"/>
          </a:p>
          <a:p>
            <a:pPr marL="0" indent="0">
              <a:buNone/>
            </a:pPr>
            <a:endParaRPr lang="en-US" b="1" dirty="0"/>
          </a:p>
        </p:txBody>
      </p:sp>
      <p:graphicFrame>
        <p:nvGraphicFramePr>
          <p:cNvPr id="4" name="Table 3">
            <a:extLst>
              <a:ext uri="{FF2B5EF4-FFF2-40B4-BE49-F238E27FC236}">
                <a16:creationId xmlns:a16="http://schemas.microsoft.com/office/drawing/2014/main" id="{9665B814-1D24-4C93-87EA-F04711EB6A4C}"/>
              </a:ext>
            </a:extLst>
          </p:cNvPr>
          <p:cNvGraphicFramePr>
            <a:graphicFrameLocks noGrp="1"/>
          </p:cNvGraphicFramePr>
          <p:nvPr>
            <p:extLst>
              <p:ext uri="{D42A27DB-BD31-4B8C-83A1-F6EECF244321}">
                <p14:modId xmlns:p14="http://schemas.microsoft.com/office/powerpoint/2010/main" val="2106449544"/>
              </p:ext>
            </p:extLst>
          </p:nvPr>
        </p:nvGraphicFramePr>
        <p:xfrm>
          <a:off x="449362" y="1317625"/>
          <a:ext cx="8356068" cy="1406525"/>
        </p:xfrm>
        <a:graphic>
          <a:graphicData uri="http://schemas.openxmlformats.org/drawingml/2006/table">
            <a:tbl>
              <a:tblPr>
                <a:tableStyleId>{5C22544A-7EE6-4342-B048-85BDC9FD1C3A}</a:tableStyleId>
              </a:tblPr>
              <a:tblGrid>
                <a:gridCol w="3208238">
                  <a:extLst>
                    <a:ext uri="{9D8B030D-6E8A-4147-A177-3AD203B41FA5}">
                      <a16:colId xmlns:a16="http://schemas.microsoft.com/office/drawing/2014/main" val="4278215175"/>
                    </a:ext>
                  </a:extLst>
                </a:gridCol>
                <a:gridCol w="533400">
                  <a:extLst>
                    <a:ext uri="{9D8B030D-6E8A-4147-A177-3AD203B41FA5}">
                      <a16:colId xmlns:a16="http://schemas.microsoft.com/office/drawing/2014/main" val="207542960"/>
                    </a:ext>
                  </a:extLst>
                </a:gridCol>
                <a:gridCol w="914400">
                  <a:extLst>
                    <a:ext uri="{9D8B030D-6E8A-4147-A177-3AD203B41FA5}">
                      <a16:colId xmlns:a16="http://schemas.microsoft.com/office/drawing/2014/main" val="2806395070"/>
                    </a:ext>
                  </a:extLst>
                </a:gridCol>
                <a:gridCol w="601230">
                  <a:extLst>
                    <a:ext uri="{9D8B030D-6E8A-4147-A177-3AD203B41FA5}">
                      <a16:colId xmlns:a16="http://schemas.microsoft.com/office/drawing/2014/main" val="1193512901"/>
                    </a:ext>
                  </a:extLst>
                </a:gridCol>
                <a:gridCol w="774700">
                  <a:extLst>
                    <a:ext uri="{9D8B030D-6E8A-4147-A177-3AD203B41FA5}">
                      <a16:colId xmlns:a16="http://schemas.microsoft.com/office/drawing/2014/main" val="1093628590"/>
                    </a:ext>
                  </a:extLst>
                </a:gridCol>
                <a:gridCol w="774700">
                  <a:extLst>
                    <a:ext uri="{9D8B030D-6E8A-4147-A177-3AD203B41FA5}">
                      <a16:colId xmlns:a16="http://schemas.microsoft.com/office/drawing/2014/main" val="2488922140"/>
                    </a:ext>
                  </a:extLst>
                </a:gridCol>
                <a:gridCol w="774700">
                  <a:extLst>
                    <a:ext uri="{9D8B030D-6E8A-4147-A177-3AD203B41FA5}">
                      <a16:colId xmlns:a16="http://schemas.microsoft.com/office/drawing/2014/main" val="1232537998"/>
                    </a:ext>
                  </a:extLst>
                </a:gridCol>
                <a:gridCol w="774700">
                  <a:extLst>
                    <a:ext uri="{9D8B030D-6E8A-4147-A177-3AD203B41FA5}">
                      <a16:colId xmlns:a16="http://schemas.microsoft.com/office/drawing/2014/main" val="1256960560"/>
                    </a:ext>
                  </a:extLst>
                </a:gridCol>
              </a:tblGrid>
              <a:tr h="282575">
                <a:tc>
                  <a:txBody>
                    <a:bodyPr/>
                    <a:lstStyle/>
                    <a:p>
                      <a:pPr algn="ctr" fontAlgn="b"/>
                      <a:r>
                        <a:rPr lang="en-US" sz="1100" u="none" strike="noStrike" dirty="0">
                          <a:effectLst/>
                          <a:latin typeface="akkurat"/>
                        </a:rPr>
                        <a:t> </a:t>
                      </a:r>
                      <a:endParaRPr lang="en-US" sz="1100" b="0"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100" b="1" u="none" strike="noStrike" dirty="0">
                          <a:effectLst/>
                          <a:latin typeface="akkurat"/>
                        </a:rPr>
                        <a:t>Q1FY17</a:t>
                      </a:r>
                      <a:endParaRPr lang="en-US" sz="1100" b="1" i="0" u="none" strike="noStrike" dirty="0">
                        <a:solidFill>
                          <a:srgbClr val="000000"/>
                        </a:solidFill>
                        <a:effectLst/>
                        <a:latin typeface="akkurat"/>
                      </a:endParaRPr>
                    </a:p>
                  </a:txBody>
                  <a:tcPr marL="3175" marR="3175" marT="3175"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1" u="none" strike="noStrike" dirty="0">
                          <a:effectLst/>
                          <a:latin typeface="akkurat"/>
                        </a:rPr>
                        <a:t>Q2FY17</a:t>
                      </a:r>
                      <a:endParaRPr lang="en-US" sz="1100" b="1" i="0" u="none" strike="noStrike" dirty="0">
                        <a:solidFill>
                          <a:srgbClr val="000000"/>
                        </a:solidFill>
                        <a:effectLst/>
                        <a:latin typeface="akkurat"/>
                      </a:endParaRPr>
                    </a:p>
                  </a:txBody>
                  <a:tcPr marL="3175" marR="3175" marT="3175"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1" u="none" strike="noStrike">
                          <a:effectLst/>
                          <a:latin typeface="akkurat"/>
                        </a:rPr>
                        <a:t>Q3FY17</a:t>
                      </a:r>
                      <a:endParaRPr lang="en-US" sz="1100" b="1" i="0" u="none" strike="noStrike">
                        <a:solidFill>
                          <a:srgbClr val="000000"/>
                        </a:solidFill>
                        <a:effectLst/>
                        <a:latin typeface="akkurat"/>
                      </a:endParaRPr>
                    </a:p>
                  </a:txBody>
                  <a:tcPr marL="3175" marR="3175" marT="3175"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1" u="none" strike="noStrike" dirty="0">
                          <a:effectLst/>
                          <a:latin typeface="akkurat"/>
                        </a:rPr>
                        <a:t>Q4FY18</a:t>
                      </a:r>
                      <a:endParaRPr lang="en-US" sz="1100" b="1" i="0" u="none" strike="noStrike" dirty="0">
                        <a:solidFill>
                          <a:srgbClr val="000000"/>
                        </a:solidFill>
                        <a:effectLst/>
                        <a:latin typeface="akkurat"/>
                      </a:endParaRPr>
                    </a:p>
                  </a:txBody>
                  <a:tcPr marL="3175" marR="3175" marT="3175"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1" u="none" strike="noStrike" dirty="0">
                          <a:effectLst/>
                          <a:latin typeface="akkurat"/>
                        </a:rPr>
                        <a:t>Q1FY18</a:t>
                      </a:r>
                      <a:endParaRPr lang="en-US" sz="1100" b="1" i="0" u="none" strike="noStrike" dirty="0">
                        <a:solidFill>
                          <a:srgbClr val="000000"/>
                        </a:solidFill>
                        <a:effectLst/>
                        <a:latin typeface="akkurat"/>
                      </a:endParaRPr>
                    </a:p>
                  </a:txBody>
                  <a:tcPr marL="3175" marR="3175" marT="3175"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1" u="none" strike="noStrike" dirty="0">
                          <a:effectLst/>
                          <a:latin typeface="akkurat"/>
                        </a:rPr>
                        <a:t>Q2FY18</a:t>
                      </a:r>
                      <a:endParaRPr lang="en-US" sz="1100" b="1" i="0" u="none" strike="noStrike" dirty="0">
                        <a:solidFill>
                          <a:srgbClr val="000000"/>
                        </a:solidFill>
                        <a:effectLst/>
                        <a:latin typeface="akkurat"/>
                      </a:endParaRPr>
                    </a:p>
                  </a:txBody>
                  <a:tcPr marL="3175" marR="3175" marT="3175"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1" u="none" strike="noStrike" dirty="0">
                          <a:effectLst/>
                          <a:latin typeface="akkurat"/>
                        </a:rPr>
                        <a:t>Q3FY18</a:t>
                      </a:r>
                      <a:endParaRPr lang="en-US" sz="1100" b="1" i="0" u="none" strike="noStrike" dirty="0">
                        <a:solidFill>
                          <a:srgbClr val="000000"/>
                        </a:solidFill>
                        <a:effectLst/>
                        <a:latin typeface="akkurat"/>
                      </a:endParaRPr>
                    </a:p>
                  </a:txBody>
                  <a:tcPr marL="3175" marR="3175" marT="3175" marB="0"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2077864"/>
                  </a:ext>
                </a:extLst>
              </a:tr>
              <a:tr h="187325">
                <a:tc>
                  <a:txBody>
                    <a:bodyPr/>
                    <a:lstStyle/>
                    <a:p>
                      <a:pPr algn="l" fontAlgn="b"/>
                      <a:r>
                        <a:rPr lang="en-US" sz="1100" b="1" u="none" strike="noStrike" dirty="0">
                          <a:effectLst/>
                          <a:latin typeface="akkurat"/>
                        </a:rPr>
                        <a:t>Revenue Per Customer during 2 quarters</a:t>
                      </a:r>
                      <a:endParaRPr lang="en-US" sz="1100" b="1"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$200</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$220</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a:solidFill>
                            <a:srgbClr val="000000"/>
                          </a:solidFill>
                          <a:effectLst/>
                          <a:latin typeface="akkurat"/>
                          <a:cs typeface="Calibri" panose="020F0502020204030204" pitchFamily="34" charset="0"/>
                        </a:rPr>
                        <a:t>$250</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a:solidFill>
                            <a:srgbClr val="000000"/>
                          </a:solidFill>
                          <a:effectLst/>
                          <a:latin typeface="akkurat"/>
                          <a:cs typeface="Calibri" panose="020F0502020204030204" pitchFamily="34" charset="0"/>
                        </a:rPr>
                        <a:t>$280</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$350</a:t>
                      </a:r>
                    </a:p>
                  </a:txBody>
                  <a:tcPr marL="3175" marR="3175" marT="3175" marB="0" anchor="b">
                    <a:lnT w="12700" cap="flat" cmpd="sng" algn="ctr">
                      <a:solidFill>
                        <a:schemeClr val="tx1"/>
                      </a:solidFill>
                      <a:prstDash val="solid"/>
                      <a:round/>
                      <a:headEnd type="none" w="med" len="med"/>
                      <a:tailEnd type="none" w="med" len="med"/>
                    </a:lnT>
                    <a:solidFill>
                      <a:srgbClr val="FF9900">
                        <a:alpha val="42000"/>
                      </a:srgbClr>
                    </a:solidFill>
                  </a:tcPr>
                </a:tc>
                <a:tc>
                  <a:txBody>
                    <a:bodyPr/>
                    <a:lstStyle/>
                    <a:p>
                      <a:pPr algn="ctr" fontAlgn="b"/>
                      <a:r>
                        <a:rPr lang="en-US" sz="1100" b="0" i="0" u="none" strike="noStrike">
                          <a:solidFill>
                            <a:srgbClr val="000000"/>
                          </a:solidFill>
                          <a:effectLst/>
                          <a:latin typeface="akkurat"/>
                          <a:cs typeface="Calibri" panose="020F0502020204030204" pitchFamily="34" charset="0"/>
                        </a:rPr>
                        <a:t>$400</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a:solidFill>
                            <a:srgbClr val="000000"/>
                          </a:solidFill>
                          <a:effectLst/>
                          <a:latin typeface="akkurat"/>
                          <a:cs typeface="Calibri" panose="020F0502020204030204" pitchFamily="34" charset="0"/>
                        </a:rPr>
                        <a:t>$440</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007723172"/>
                  </a:ext>
                </a:extLst>
              </a:tr>
              <a:tr h="187325">
                <a:tc>
                  <a:txBody>
                    <a:bodyPr/>
                    <a:lstStyle/>
                    <a:p>
                      <a:pPr algn="l" fontAlgn="b"/>
                      <a:r>
                        <a:rPr lang="en-US" sz="1100" b="1" u="none" strike="noStrike" dirty="0">
                          <a:effectLst/>
                          <a:latin typeface="akkurat"/>
                        </a:rPr>
                        <a:t>Total Paid Marketing cost</a:t>
                      </a:r>
                      <a:endParaRPr lang="en-US" sz="1100" b="1"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$80,000</a:t>
                      </a:r>
                    </a:p>
                  </a:txBody>
                  <a:tcPr marL="3175" marR="3175" marT="3175" marB="0" anchor="b">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$96,800</a:t>
                      </a:r>
                    </a:p>
                  </a:txBody>
                  <a:tcPr marL="3175" marR="3175" marT="3175" marB="0" anchor="b">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$117,128</a:t>
                      </a:r>
                    </a:p>
                  </a:txBody>
                  <a:tcPr marL="3175" marR="3175" marT="3175" marB="0" anchor="b">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$141,725</a:t>
                      </a:r>
                    </a:p>
                  </a:txBody>
                  <a:tcPr marL="3175" marR="3175" marT="3175" marB="0" anchor="b">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$171,487</a:t>
                      </a:r>
                    </a:p>
                  </a:txBody>
                  <a:tcPr marL="3175" marR="3175" marT="3175" marB="0" anchor="b">
                    <a:solidFill>
                      <a:srgbClr val="FF9900">
                        <a:alpha val="42000"/>
                      </a:srgbClr>
                    </a:solidFill>
                  </a:tcPr>
                </a:tc>
                <a:tc>
                  <a:txBody>
                    <a:bodyPr/>
                    <a:lstStyle/>
                    <a:p>
                      <a:pPr algn="ctr" fontAlgn="b"/>
                      <a:r>
                        <a:rPr lang="en-US" sz="1100" b="0" i="0" u="none" strike="noStrike">
                          <a:solidFill>
                            <a:srgbClr val="000000"/>
                          </a:solidFill>
                          <a:effectLst/>
                          <a:latin typeface="akkurat"/>
                          <a:cs typeface="Calibri" panose="020F0502020204030204" pitchFamily="34" charset="0"/>
                        </a:rPr>
                        <a:t>$207,499</a:t>
                      </a:r>
                    </a:p>
                  </a:txBody>
                  <a:tcPr marL="3175" marR="3175" marT="3175" marB="0" anchor="b">
                    <a:solidFill>
                      <a:schemeClr val="bg1"/>
                    </a:solidFill>
                  </a:tcPr>
                </a:tc>
                <a:tc>
                  <a:txBody>
                    <a:bodyPr/>
                    <a:lstStyle/>
                    <a:p>
                      <a:pPr algn="ctr" fontAlgn="b"/>
                      <a:r>
                        <a:rPr lang="en-US" sz="1100" b="0" i="0" u="none" strike="noStrike">
                          <a:solidFill>
                            <a:srgbClr val="000000"/>
                          </a:solidFill>
                          <a:effectLst/>
                          <a:latin typeface="akkurat"/>
                          <a:cs typeface="Calibri" panose="020F0502020204030204" pitchFamily="34" charset="0"/>
                        </a:rPr>
                        <a:t>$251,074</a:t>
                      </a:r>
                    </a:p>
                  </a:txBody>
                  <a:tcPr marL="3175" marR="3175" marT="3175" marB="0" anchor="b">
                    <a:solidFill>
                      <a:schemeClr val="bg1"/>
                    </a:solidFill>
                  </a:tcPr>
                </a:tc>
                <a:extLst>
                  <a:ext uri="{0D108BD9-81ED-4DB2-BD59-A6C34878D82A}">
                    <a16:rowId xmlns:a16="http://schemas.microsoft.com/office/drawing/2014/main" val="146821154"/>
                  </a:ext>
                </a:extLst>
              </a:tr>
              <a:tr h="187325">
                <a:tc>
                  <a:txBody>
                    <a:bodyPr/>
                    <a:lstStyle/>
                    <a:p>
                      <a:pPr algn="l" fontAlgn="b"/>
                      <a:r>
                        <a:rPr lang="en-US" sz="1100" b="1" u="none" strike="noStrike" dirty="0">
                          <a:effectLst/>
                          <a:latin typeface="akkurat"/>
                        </a:rPr>
                        <a:t>Number of Paid New Customers </a:t>
                      </a:r>
                      <a:endParaRPr lang="en-US" sz="1100" b="1"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300</a:t>
                      </a:r>
                    </a:p>
                  </a:txBody>
                  <a:tcPr marL="3175" marR="3175" marT="3175" marB="0" anchor="b">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354</a:t>
                      </a:r>
                    </a:p>
                  </a:txBody>
                  <a:tcPr marL="3175" marR="3175" marT="3175" marB="0" anchor="b">
                    <a:solidFill>
                      <a:schemeClr val="bg1"/>
                    </a:solidFill>
                  </a:tcPr>
                </a:tc>
                <a:tc>
                  <a:txBody>
                    <a:bodyPr/>
                    <a:lstStyle/>
                    <a:p>
                      <a:pPr algn="ctr" fontAlgn="b"/>
                      <a:r>
                        <a:rPr lang="en-US" sz="1100" b="0" i="0" u="none" strike="noStrike">
                          <a:solidFill>
                            <a:srgbClr val="000000"/>
                          </a:solidFill>
                          <a:effectLst/>
                          <a:latin typeface="akkurat"/>
                          <a:cs typeface="Calibri" panose="020F0502020204030204" pitchFamily="34" charset="0"/>
                        </a:rPr>
                        <a:t>404</a:t>
                      </a:r>
                    </a:p>
                  </a:txBody>
                  <a:tcPr marL="3175" marR="3175" marT="3175" marB="0" anchor="b">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460</a:t>
                      </a:r>
                    </a:p>
                  </a:txBody>
                  <a:tcPr marL="3175" marR="3175" marT="3175" marB="0" anchor="b">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524</a:t>
                      </a:r>
                    </a:p>
                  </a:txBody>
                  <a:tcPr marL="3175" marR="3175" marT="3175" marB="0" anchor="b">
                    <a:solidFill>
                      <a:srgbClr val="FF9900">
                        <a:alpha val="42000"/>
                      </a:srgbClr>
                    </a:solidFill>
                  </a:tcPr>
                </a:tc>
                <a:tc>
                  <a:txBody>
                    <a:bodyPr/>
                    <a:lstStyle/>
                    <a:p>
                      <a:pPr algn="ctr" fontAlgn="b"/>
                      <a:r>
                        <a:rPr lang="en-US" sz="1100" b="0" i="0" u="none" strike="noStrike">
                          <a:solidFill>
                            <a:srgbClr val="000000"/>
                          </a:solidFill>
                          <a:effectLst/>
                          <a:latin typeface="akkurat"/>
                          <a:cs typeface="Calibri" panose="020F0502020204030204" pitchFamily="34" charset="0"/>
                        </a:rPr>
                        <a:t>629</a:t>
                      </a:r>
                    </a:p>
                  </a:txBody>
                  <a:tcPr marL="3175" marR="3175" marT="3175" marB="0" anchor="b">
                    <a:solidFill>
                      <a:schemeClr val="bg1"/>
                    </a:solidFill>
                  </a:tcPr>
                </a:tc>
                <a:tc>
                  <a:txBody>
                    <a:bodyPr/>
                    <a:lstStyle/>
                    <a:p>
                      <a:pPr algn="ctr" fontAlgn="b"/>
                      <a:r>
                        <a:rPr lang="en-US" sz="1100" b="0" i="0" u="none" strike="noStrike">
                          <a:solidFill>
                            <a:srgbClr val="000000"/>
                          </a:solidFill>
                          <a:effectLst/>
                          <a:latin typeface="akkurat"/>
                          <a:cs typeface="Calibri" panose="020F0502020204030204" pitchFamily="34" charset="0"/>
                        </a:rPr>
                        <a:t>762</a:t>
                      </a:r>
                    </a:p>
                  </a:txBody>
                  <a:tcPr marL="3175" marR="3175" marT="3175" marB="0" anchor="b">
                    <a:solidFill>
                      <a:schemeClr val="bg1"/>
                    </a:solidFill>
                  </a:tcPr>
                </a:tc>
                <a:extLst>
                  <a:ext uri="{0D108BD9-81ED-4DB2-BD59-A6C34878D82A}">
                    <a16:rowId xmlns:a16="http://schemas.microsoft.com/office/drawing/2014/main" val="3202820841"/>
                  </a:ext>
                </a:extLst>
              </a:tr>
              <a:tr h="187325">
                <a:tc>
                  <a:txBody>
                    <a:bodyPr/>
                    <a:lstStyle/>
                    <a:p>
                      <a:pPr algn="l" fontAlgn="b"/>
                      <a:r>
                        <a:rPr lang="en-US" sz="1100" b="1" i="0" u="none" strike="noStrike" dirty="0">
                          <a:solidFill>
                            <a:srgbClr val="000000"/>
                          </a:solidFill>
                          <a:effectLst/>
                          <a:latin typeface="akkurat"/>
                        </a:rPr>
                        <a:t>Number of non-paid New Customers (free Channels)</a:t>
                      </a:r>
                    </a:p>
                  </a:txBody>
                  <a:tcPr marL="3175" marR="3175" marT="3175"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700</a:t>
                      </a:r>
                    </a:p>
                  </a:txBody>
                  <a:tcPr marL="3175" marR="3175" marT="3175"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0" i="0" u="none" strike="noStrike">
                          <a:solidFill>
                            <a:srgbClr val="000000"/>
                          </a:solidFill>
                          <a:effectLst/>
                          <a:latin typeface="akkurat"/>
                          <a:cs typeface="Calibri" panose="020F0502020204030204" pitchFamily="34" charset="0"/>
                        </a:rPr>
                        <a:t>900</a:t>
                      </a:r>
                    </a:p>
                  </a:txBody>
                  <a:tcPr marL="3175" marR="3175" marT="3175"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0" i="0" u="none" strike="noStrike">
                          <a:solidFill>
                            <a:srgbClr val="000000"/>
                          </a:solidFill>
                          <a:effectLst/>
                          <a:latin typeface="akkurat"/>
                          <a:cs typeface="Calibri" panose="020F0502020204030204" pitchFamily="34" charset="0"/>
                        </a:rPr>
                        <a:t>1300</a:t>
                      </a:r>
                    </a:p>
                  </a:txBody>
                  <a:tcPr marL="3175" marR="3175" marT="3175"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1900</a:t>
                      </a:r>
                    </a:p>
                  </a:txBody>
                  <a:tcPr marL="3175" marR="3175" marT="3175"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2300</a:t>
                      </a:r>
                    </a:p>
                  </a:txBody>
                  <a:tcPr marL="3175" marR="3175" marT="3175" marB="0" anchor="b">
                    <a:lnB w="12700" cap="flat" cmpd="sng" algn="ctr">
                      <a:solidFill>
                        <a:schemeClr val="tx1"/>
                      </a:solidFill>
                      <a:prstDash val="solid"/>
                      <a:round/>
                      <a:headEnd type="none" w="med" len="med"/>
                      <a:tailEnd type="none" w="med" len="med"/>
                    </a:lnB>
                    <a:solidFill>
                      <a:srgbClr val="FF9900">
                        <a:alpha val="42000"/>
                      </a:srgbClr>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2550</a:t>
                      </a:r>
                    </a:p>
                  </a:txBody>
                  <a:tcPr marL="3175" marR="3175" marT="3175"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akkurat"/>
                          <a:cs typeface="Calibri" panose="020F0502020204030204" pitchFamily="34" charset="0"/>
                        </a:rPr>
                        <a:t>2700</a:t>
                      </a:r>
                    </a:p>
                  </a:txBody>
                  <a:tcPr marL="3175" marR="3175" marT="3175" marB="0"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7220968"/>
                  </a:ext>
                </a:extLst>
              </a:tr>
              <a:tr h="187325">
                <a:tc>
                  <a:txBody>
                    <a:bodyPr/>
                    <a:lstStyle/>
                    <a:p>
                      <a:pPr algn="l" fontAlgn="b"/>
                      <a:r>
                        <a:rPr lang="en-US" sz="1100" b="1" u="none" strike="noStrike" dirty="0">
                          <a:solidFill>
                            <a:srgbClr val="C00000"/>
                          </a:solidFill>
                          <a:effectLst/>
                          <a:latin typeface="akkurat"/>
                        </a:rPr>
                        <a:t>CAC</a:t>
                      </a:r>
                      <a:endParaRPr lang="en-US" sz="1100" b="1" i="0" u="none" strike="noStrike" dirty="0">
                        <a:solidFill>
                          <a:srgbClr val="C00000"/>
                        </a:solidFill>
                        <a:effectLst/>
                        <a:latin typeface="akkurat"/>
                      </a:endParaRP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dirty="0">
                          <a:solidFill>
                            <a:srgbClr val="C00000"/>
                          </a:solidFill>
                          <a:effectLst/>
                          <a:latin typeface="akkurat"/>
                          <a:cs typeface="Calibri" panose="020F0502020204030204" pitchFamily="34" charset="0"/>
                        </a:rPr>
                        <a:t>$267</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a:solidFill>
                            <a:srgbClr val="C00000"/>
                          </a:solidFill>
                          <a:effectLst/>
                          <a:latin typeface="akkurat"/>
                          <a:cs typeface="Calibri" panose="020F0502020204030204" pitchFamily="34" charset="0"/>
                        </a:rPr>
                        <a:t>$273</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a:solidFill>
                            <a:srgbClr val="C00000"/>
                          </a:solidFill>
                          <a:effectLst/>
                          <a:latin typeface="akkurat"/>
                          <a:cs typeface="Calibri" panose="020F0502020204030204" pitchFamily="34" charset="0"/>
                        </a:rPr>
                        <a:t>$290</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dirty="0">
                          <a:solidFill>
                            <a:srgbClr val="C00000"/>
                          </a:solidFill>
                          <a:effectLst/>
                          <a:latin typeface="akkurat"/>
                          <a:cs typeface="Calibri" panose="020F0502020204030204" pitchFamily="34" charset="0"/>
                        </a:rPr>
                        <a:t>$308</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dirty="0">
                          <a:solidFill>
                            <a:srgbClr val="C00000"/>
                          </a:solidFill>
                          <a:effectLst/>
                          <a:latin typeface="akkurat"/>
                          <a:cs typeface="Calibri" panose="020F0502020204030204" pitchFamily="34" charset="0"/>
                        </a:rPr>
                        <a:t>$327</a:t>
                      </a:r>
                    </a:p>
                  </a:txBody>
                  <a:tcPr marL="3175" marR="3175" marT="3175" marB="0" anchor="b">
                    <a:lnT w="12700" cap="flat" cmpd="sng" algn="ctr">
                      <a:solidFill>
                        <a:schemeClr val="tx1"/>
                      </a:solidFill>
                      <a:prstDash val="solid"/>
                      <a:round/>
                      <a:headEnd type="none" w="med" len="med"/>
                      <a:tailEnd type="none" w="med" len="med"/>
                    </a:lnT>
                    <a:solidFill>
                      <a:srgbClr val="FF9900">
                        <a:alpha val="42000"/>
                      </a:srgbClr>
                    </a:solidFill>
                  </a:tcPr>
                </a:tc>
                <a:tc>
                  <a:txBody>
                    <a:bodyPr/>
                    <a:lstStyle/>
                    <a:p>
                      <a:pPr algn="ctr" fontAlgn="b"/>
                      <a:r>
                        <a:rPr lang="en-US" sz="1100" b="0" i="0" u="none" strike="noStrike">
                          <a:solidFill>
                            <a:srgbClr val="C00000"/>
                          </a:solidFill>
                          <a:effectLst/>
                          <a:latin typeface="akkurat"/>
                          <a:cs typeface="Calibri" panose="020F0502020204030204" pitchFamily="34" charset="0"/>
                        </a:rPr>
                        <a:t>$330</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dirty="0">
                          <a:solidFill>
                            <a:srgbClr val="C00000"/>
                          </a:solidFill>
                          <a:effectLst/>
                          <a:latin typeface="akkurat"/>
                          <a:cs typeface="Calibri" panose="020F0502020204030204" pitchFamily="34" charset="0"/>
                        </a:rPr>
                        <a:t>$330</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09869177"/>
                  </a:ext>
                </a:extLst>
              </a:tr>
              <a:tr h="187325">
                <a:tc>
                  <a:txBody>
                    <a:bodyPr/>
                    <a:lstStyle/>
                    <a:p>
                      <a:pPr algn="l" fontAlgn="b"/>
                      <a:r>
                        <a:rPr lang="en-US" sz="1100" b="1" u="none" strike="noStrike" dirty="0">
                          <a:solidFill>
                            <a:srgbClr val="C00000"/>
                          </a:solidFill>
                          <a:effectLst/>
                          <a:latin typeface="akkurat"/>
                        </a:rPr>
                        <a:t>Blended CAC</a:t>
                      </a:r>
                      <a:endParaRPr lang="en-US" sz="1100" b="1" i="0" u="none" strike="noStrike" dirty="0">
                        <a:solidFill>
                          <a:srgbClr val="C00000"/>
                        </a:solidFill>
                        <a:effectLst/>
                        <a:latin typeface="akkurat"/>
                      </a:endParaRPr>
                    </a:p>
                  </a:txBody>
                  <a:tcPr marL="3175" marR="3175" marT="3175" marB="0" anchor="b">
                    <a:solidFill>
                      <a:schemeClr val="bg1"/>
                    </a:solidFill>
                  </a:tcPr>
                </a:tc>
                <a:tc>
                  <a:txBody>
                    <a:bodyPr/>
                    <a:lstStyle/>
                    <a:p>
                      <a:pPr algn="ctr" fontAlgn="b"/>
                      <a:r>
                        <a:rPr lang="en-US" sz="1100" b="0" i="0" u="none" strike="noStrike">
                          <a:solidFill>
                            <a:srgbClr val="C00000"/>
                          </a:solidFill>
                          <a:effectLst/>
                          <a:latin typeface="akkurat"/>
                          <a:cs typeface="Calibri" panose="020F0502020204030204" pitchFamily="34" charset="0"/>
                        </a:rPr>
                        <a:t>$80</a:t>
                      </a:r>
                    </a:p>
                  </a:txBody>
                  <a:tcPr marL="3175" marR="3175" marT="3175" marB="0" anchor="b">
                    <a:solidFill>
                      <a:schemeClr val="bg1"/>
                    </a:solidFill>
                  </a:tcPr>
                </a:tc>
                <a:tc>
                  <a:txBody>
                    <a:bodyPr/>
                    <a:lstStyle/>
                    <a:p>
                      <a:pPr algn="ctr" fontAlgn="b"/>
                      <a:r>
                        <a:rPr lang="en-US" sz="1100" b="0" i="0" u="none" strike="noStrike" dirty="0">
                          <a:solidFill>
                            <a:srgbClr val="C00000"/>
                          </a:solidFill>
                          <a:effectLst/>
                          <a:latin typeface="akkurat"/>
                          <a:cs typeface="Calibri" panose="020F0502020204030204" pitchFamily="34" charset="0"/>
                        </a:rPr>
                        <a:t>$77</a:t>
                      </a:r>
                    </a:p>
                  </a:txBody>
                  <a:tcPr marL="3175" marR="3175" marT="3175" marB="0" anchor="b">
                    <a:solidFill>
                      <a:schemeClr val="bg1"/>
                    </a:solidFill>
                  </a:tcPr>
                </a:tc>
                <a:tc>
                  <a:txBody>
                    <a:bodyPr/>
                    <a:lstStyle/>
                    <a:p>
                      <a:pPr algn="ctr" fontAlgn="b"/>
                      <a:r>
                        <a:rPr lang="en-US" sz="1100" b="0" i="0" u="none" strike="noStrike" dirty="0">
                          <a:solidFill>
                            <a:srgbClr val="C00000"/>
                          </a:solidFill>
                          <a:effectLst/>
                          <a:latin typeface="akkurat"/>
                          <a:cs typeface="Calibri" panose="020F0502020204030204" pitchFamily="34" charset="0"/>
                        </a:rPr>
                        <a:t>$69</a:t>
                      </a:r>
                    </a:p>
                  </a:txBody>
                  <a:tcPr marL="3175" marR="3175" marT="3175" marB="0" anchor="b">
                    <a:solidFill>
                      <a:schemeClr val="bg1"/>
                    </a:solidFill>
                  </a:tcPr>
                </a:tc>
                <a:tc>
                  <a:txBody>
                    <a:bodyPr/>
                    <a:lstStyle/>
                    <a:p>
                      <a:pPr algn="ctr" fontAlgn="b"/>
                      <a:r>
                        <a:rPr lang="en-US" sz="1100" b="0" i="0" u="none" strike="noStrike" dirty="0">
                          <a:solidFill>
                            <a:srgbClr val="C00000"/>
                          </a:solidFill>
                          <a:effectLst/>
                          <a:latin typeface="akkurat"/>
                          <a:cs typeface="Calibri" panose="020F0502020204030204" pitchFamily="34" charset="0"/>
                        </a:rPr>
                        <a:t>$60</a:t>
                      </a:r>
                    </a:p>
                  </a:txBody>
                  <a:tcPr marL="3175" marR="3175" marT="3175" marB="0" anchor="b">
                    <a:solidFill>
                      <a:schemeClr val="bg1"/>
                    </a:solidFill>
                  </a:tcPr>
                </a:tc>
                <a:tc>
                  <a:txBody>
                    <a:bodyPr/>
                    <a:lstStyle/>
                    <a:p>
                      <a:pPr algn="ctr" fontAlgn="b"/>
                      <a:r>
                        <a:rPr lang="en-US" sz="1100" b="0" i="0" u="none" strike="noStrike" dirty="0">
                          <a:solidFill>
                            <a:srgbClr val="C00000"/>
                          </a:solidFill>
                          <a:effectLst/>
                          <a:latin typeface="akkurat"/>
                          <a:cs typeface="Calibri" panose="020F0502020204030204" pitchFamily="34" charset="0"/>
                        </a:rPr>
                        <a:t>$61</a:t>
                      </a:r>
                    </a:p>
                  </a:txBody>
                  <a:tcPr marL="3175" marR="3175" marT="3175" marB="0" anchor="b">
                    <a:solidFill>
                      <a:srgbClr val="FF9900">
                        <a:alpha val="42000"/>
                      </a:srgbClr>
                    </a:solidFill>
                  </a:tcPr>
                </a:tc>
                <a:tc>
                  <a:txBody>
                    <a:bodyPr/>
                    <a:lstStyle/>
                    <a:p>
                      <a:pPr algn="ctr" fontAlgn="b"/>
                      <a:r>
                        <a:rPr lang="en-US" sz="1100" b="0" i="0" u="none" strike="noStrike" dirty="0">
                          <a:solidFill>
                            <a:srgbClr val="C00000"/>
                          </a:solidFill>
                          <a:effectLst/>
                          <a:latin typeface="akkurat"/>
                          <a:cs typeface="Calibri" panose="020F0502020204030204" pitchFamily="34" charset="0"/>
                        </a:rPr>
                        <a:t>$65</a:t>
                      </a:r>
                    </a:p>
                  </a:txBody>
                  <a:tcPr marL="3175" marR="3175" marT="3175" marB="0" anchor="b">
                    <a:solidFill>
                      <a:schemeClr val="bg1"/>
                    </a:solidFill>
                  </a:tcPr>
                </a:tc>
                <a:tc>
                  <a:txBody>
                    <a:bodyPr/>
                    <a:lstStyle/>
                    <a:p>
                      <a:pPr algn="ctr" fontAlgn="b"/>
                      <a:r>
                        <a:rPr lang="en-US" sz="1100" b="0" i="0" u="none" strike="noStrike" dirty="0">
                          <a:solidFill>
                            <a:srgbClr val="C00000"/>
                          </a:solidFill>
                          <a:effectLst/>
                          <a:latin typeface="akkurat"/>
                          <a:cs typeface="Calibri" panose="020F0502020204030204" pitchFamily="34" charset="0"/>
                        </a:rPr>
                        <a:t>$73</a:t>
                      </a:r>
                    </a:p>
                  </a:txBody>
                  <a:tcPr marL="3175" marR="3175" marT="3175" marB="0" anchor="b">
                    <a:solidFill>
                      <a:schemeClr val="bg1"/>
                    </a:solidFill>
                  </a:tcPr>
                </a:tc>
                <a:extLst>
                  <a:ext uri="{0D108BD9-81ED-4DB2-BD59-A6C34878D82A}">
                    <a16:rowId xmlns:a16="http://schemas.microsoft.com/office/drawing/2014/main" val="1992855230"/>
                  </a:ext>
                </a:extLst>
              </a:tr>
            </a:tbl>
          </a:graphicData>
        </a:graphic>
      </p:graphicFrame>
      <p:graphicFrame>
        <p:nvGraphicFramePr>
          <p:cNvPr id="9" name="Chart 8">
            <a:extLst>
              <a:ext uri="{FF2B5EF4-FFF2-40B4-BE49-F238E27FC236}">
                <a16:creationId xmlns:a16="http://schemas.microsoft.com/office/drawing/2014/main" id="{629F93F8-D9AF-4D57-828C-A5CA6E8EBC97}"/>
              </a:ext>
            </a:extLst>
          </p:cNvPr>
          <p:cNvGraphicFramePr>
            <a:graphicFrameLocks/>
          </p:cNvGraphicFramePr>
          <p:nvPr>
            <p:extLst>
              <p:ext uri="{D42A27DB-BD31-4B8C-83A1-F6EECF244321}">
                <p14:modId xmlns:p14="http://schemas.microsoft.com/office/powerpoint/2010/main" val="4246390742"/>
              </p:ext>
            </p:extLst>
          </p:nvPr>
        </p:nvGraphicFramePr>
        <p:xfrm>
          <a:off x="554885" y="3200400"/>
          <a:ext cx="4017115" cy="2895600"/>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a:extLst>
              <a:ext uri="{FF2B5EF4-FFF2-40B4-BE49-F238E27FC236}">
                <a16:creationId xmlns:a16="http://schemas.microsoft.com/office/drawing/2014/main" id="{FC8E0BF5-401B-4A07-B219-B09C78FAAA2C}"/>
              </a:ext>
            </a:extLst>
          </p:cNvPr>
          <p:cNvSpPr/>
          <p:nvPr/>
        </p:nvSpPr>
        <p:spPr>
          <a:xfrm rot="20320082">
            <a:off x="2955917" y="4388397"/>
            <a:ext cx="304800" cy="304800"/>
          </a:xfrm>
          <a:prstGeom prst="ellipse">
            <a:avLst/>
          </a:prstGeom>
          <a:solidFill>
            <a:srgbClr val="F2B800">
              <a:alpha val="33000"/>
            </a:srgb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814434A-615D-448B-B679-FA355A42F102}"/>
              </a:ext>
            </a:extLst>
          </p:cNvPr>
          <p:cNvSpPr txBox="1"/>
          <p:nvPr/>
        </p:nvSpPr>
        <p:spPr>
          <a:xfrm>
            <a:off x="4830282" y="3553255"/>
            <a:ext cx="3856518" cy="1865126"/>
          </a:xfrm>
          <a:prstGeom prst="rect">
            <a:avLst/>
          </a:prstGeom>
          <a:noFill/>
        </p:spPr>
        <p:txBody>
          <a:bodyPr wrap="square" rtlCol="0">
            <a:spAutoFit/>
          </a:bodyPr>
          <a:lstStyle/>
          <a:p>
            <a:pPr marL="171450" indent="-171450" algn="l">
              <a:buFont typeface="Wingdings" panose="05000000000000000000" pitchFamily="2" charset="2"/>
              <a:buChar char="Ø"/>
            </a:pPr>
            <a:r>
              <a:rPr lang="en-US" sz="1800" dirty="0">
                <a:solidFill>
                  <a:srgbClr val="0070C0"/>
                </a:solidFill>
                <a:latin typeface="akkurat"/>
              </a:rPr>
              <a:t>Looking into only</a:t>
            </a:r>
            <a:r>
              <a:rPr lang="en-US" sz="1800" b="1" dirty="0">
                <a:solidFill>
                  <a:srgbClr val="0070C0"/>
                </a:solidFill>
                <a:latin typeface="akkurat"/>
              </a:rPr>
              <a:t> blended CAC </a:t>
            </a:r>
            <a:r>
              <a:rPr lang="en-US" sz="1800" dirty="0">
                <a:solidFill>
                  <a:srgbClr val="0070C0"/>
                </a:solidFill>
                <a:latin typeface="akkurat"/>
              </a:rPr>
              <a:t>could be misleading as it might mask the true CAC from paid channels.</a:t>
            </a:r>
          </a:p>
          <a:p>
            <a:pPr algn="l"/>
            <a:endParaRPr lang="en-US" sz="1800" dirty="0">
              <a:solidFill>
                <a:srgbClr val="0070C0"/>
              </a:solidFill>
              <a:latin typeface="akkurat"/>
            </a:endParaRPr>
          </a:p>
          <a:p>
            <a:pPr marL="171450" indent="-171450" algn="l">
              <a:buFont typeface="Wingdings" panose="05000000000000000000" pitchFamily="2" charset="2"/>
              <a:buChar char="Ø"/>
            </a:pPr>
            <a:r>
              <a:rPr lang="en-US" sz="1800" dirty="0">
                <a:solidFill>
                  <a:srgbClr val="0070C0"/>
                </a:solidFill>
                <a:latin typeface="akkurat"/>
              </a:rPr>
              <a:t> The company reaches to break-even point at Q1FY18 (CAC~=LTV)</a:t>
            </a:r>
          </a:p>
        </p:txBody>
      </p:sp>
      <p:sp>
        <p:nvSpPr>
          <p:cNvPr id="12" name="TextBox 11">
            <a:extLst>
              <a:ext uri="{FF2B5EF4-FFF2-40B4-BE49-F238E27FC236}">
                <a16:creationId xmlns:a16="http://schemas.microsoft.com/office/drawing/2014/main" id="{735AB60B-3231-4843-B28B-81151D3283A9}"/>
              </a:ext>
            </a:extLst>
          </p:cNvPr>
          <p:cNvSpPr txBox="1"/>
          <p:nvPr/>
        </p:nvSpPr>
        <p:spPr>
          <a:xfrm rot="20142832">
            <a:off x="2026699" y="4053540"/>
            <a:ext cx="1981200" cy="292388"/>
          </a:xfrm>
          <a:prstGeom prst="rect">
            <a:avLst/>
          </a:prstGeom>
          <a:noFill/>
        </p:spPr>
        <p:txBody>
          <a:bodyPr wrap="square" rtlCol="0">
            <a:spAutoFit/>
          </a:bodyPr>
          <a:lstStyle/>
          <a:p>
            <a:r>
              <a:rPr lang="en-US" sz="1300" b="1" dirty="0">
                <a:solidFill>
                  <a:srgbClr val="FF9900"/>
                </a:solidFill>
                <a:latin typeface="akkurat"/>
              </a:rPr>
              <a:t>Break-even</a:t>
            </a:r>
            <a:r>
              <a:rPr lang="en-US" sz="1200" b="1" dirty="0">
                <a:solidFill>
                  <a:srgbClr val="FF9900"/>
                </a:solidFill>
                <a:latin typeface="akkurat"/>
              </a:rPr>
              <a:t> point</a:t>
            </a:r>
          </a:p>
        </p:txBody>
      </p:sp>
    </p:spTree>
    <p:extLst>
      <p:ext uri="{BB962C8B-B14F-4D97-AF65-F5344CB8AC3E}">
        <p14:creationId xmlns:p14="http://schemas.microsoft.com/office/powerpoint/2010/main" val="261093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29180"/>
            <a:ext cx="8915400" cy="990600"/>
          </a:xfrm>
        </p:spPr>
        <p:txBody>
          <a:bodyPr anchor="ctr">
            <a:normAutofit/>
          </a:bodyPr>
          <a:lstStyle/>
          <a:p>
            <a:r>
              <a:rPr lang="en-US" sz="2600" dirty="0">
                <a:solidFill>
                  <a:schemeClr val="tx2"/>
                </a:solidFill>
                <a:latin typeface="akkurat"/>
                <a:cs typeface="Calibri" panose="020F0502020204030204" pitchFamily="34" charset="0"/>
              </a:rPr>
              <a:t>CAC example- AdWords in an e-commerce company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12</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graphicFrame>
        <p:nvGraphicFramePr>
          <p:cNvPr id="4" name="Table 3">
            <a:extLst>
              <a:ext uri="{FF2B5EF4-FFF2-40B4-BE49-F238E27FC236}">
                <a16:creationId xmlns:a16="http://schemas.microsoft.com/office/drawing/2014/main" id="{725754DB-020A-411D-B47D-AB51D4E23F9A}"/>
              </a:ext>
            </a:extLst>
          </p:cNvPr>
          <p:cNvGraphicFramePr>
            <a:graphicFrameLocks noGrp="1"/>
          </p:cNvGraphicFramePr>
          <p:nvPr>
            <p:extLst>
              <p:ext uri="{D42A27DB-BD31-4B8C-83A1-F6EECF244321}">
                <p14:modId xmlns:p14="http://schemas.microsoft.com/office/powerpoint/2010/main" val="3571872736"/>
              </p:ext>
            </p:extLst>
          </p:nvPr>
        </p:nvGraphicFramePr>
        <p:xfrm>
          <a:off x="51794" y="1161309"/>
          <a:ext cx="6091555" cy="4237308"/>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071225334"/>
                    </a:ext>
                  </a:extLst>
                </a:gridCol>
                <a:gridCol w="3049905">
                  <a:extLst>
                    <a:ext uri="{9D8B030D-6E8A-4147-A177-3AD203B41FA5}">
                      <a16:colId xmlns:a16="http://schemas.microsoft.com/office/drawing/2014/main" val="555071099"/>
                    </a:ext>
                  </a:extLst>
                </a:gridCol>
                <a:gridCol w="911225">
                  <a:extLst>
                    <a:ext uri="{9D8B030D-6E8A-4147-A177-3AD203B41FA5}">
                      <a16:colId xmlns:a16="http://schemas.microsoft.com/office/drawing/2014/main" val="1137988843"/>
                    </a:ext>
                  </a:extLst>
                </a:gridCol>
                <a:gridCol w="911225">
                  <a:extLst>
                    <a:ext uri="{9D8B030D-6E8A-4147-A177-3AD203B41FA5}">
                      <a16:colId xmlns:a16="http://schemas.microsoft.com/office/drawing/2014/main" val="3191338962"/>
                    </a:ext>
                  </a:extLst>
                </a:gridCol>
                <a:gridCol w="609600">
                  <a:extLst>
                    <a:ext uri="{9D8B030D-6E8A-4147-A177-3AD203B41FA5}">
                      <a16:colId xmlns:a16="http://schemas.microsoft.com/office/drawing/2014/main" val="2930071399"/>
                    </a:ext>
                  </a:extLst>
                </a:gridCol>
              </a:tblGrid>
              <a:tr h="242675">
                <a:tc>
                  <a:txBody>
                    <a:bodyPr/>
                    <a:lstStyle/>
                    <a:p>
                      <a:pPr algn="l" fontAlgn="b"/>
                      <a:r>
                        <a:rPr lang="en-US" sz="1600" u="none" strike="noStrike" dirty="0">
                          <a:effectLst/>
                          <a:latin typeface="akkurat"/>
                        </a:rPr>
                        <a:t> </a:t>
                      </a:r>
                      <a:endParaRPr lang="en-US" sz="1600" b="0" i="0" u="none" strike="noStrike" dirty="0">
                        <a:solidFill>
                          <a:srgbClr val="000000"/>
                        </a:solidFill>
                        <a:effectLst/>
                        <a:latin typeface="akkurat"/>
                      </a:endParaRPr>
                    </a:p>
                  </a:txBody>
                  <a:tcPr marL="3175" marR="3175" marT="3175" marB="0" anchor="b">
                    <a:solidFill>
                      <a:schemeClr val="bg1"/>
                    </a:solidFill>
                  </a:tcPr>
                </a:tc>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ctr" fontAlgn="b"/>
                      <a:r>
                        <a:rPr lang="en-US" sz="1600" u="none" strike="noStrike" dirty="0">
                          <a:effectLst/>
                          <a:latin typeface="akkurat"/>
                        </a:rPr>
                        <a:t> </a:t>
                      </a:r>
                      <a:endParaRPr lang="en-US" sz="1600" b="0"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1218637275"/>
                  </a:ext>
                </a:extLst>
              </a:tr>
              <a:tr h="242675">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b="1" u="none" strike="noStrike" dirty="0">
                          <a:effectLst/>
                          <a:latin typeface="akkurat"/>
                        </a:rPr>
                        <a:t>Monthly Numbers</a:t>
                      </a:r>
                      <a:endParaRPr lang="en-US" sz="1300" b="1" i="0" u="none" strike="noStrike" dirty="0">
                        <a:solidFill>
                          <a:srgbClr val="000000"/>
                        </a:solidFill>
                        <a:effectLst/>
                        <a:latin typeface="akkurat"/>
                      </a:endParaRPr>
                    </a:p>
                  </a:txBody>
                  <a:tcPr marL="3175" marR="3175" marT="3175"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300" b="1" u="none" strike="noStrike" dirty="0">
                          <a:effectLst/>
                          <a:latin typeface="akkurat"/>
                        </a:rPr>
                        <a:t>Scenario 1</a:t>
                      </a:r>
                      <a:endParaRPr lang="en-US" sz="1300" b="1" i="0" u="none" strike="noStrike" dirty="0">
                        <a:solidFill>
                          <a:srgbClr val="000000"/>
                        </a:solidFill>
                        <a:effectLst/>
                        <a:latin typeface="akkurat"/>
                      </a:endParaRPr>
                    </a:p>
                  </a:txBody>
                  <a:tcPr marL="3175" marR="3175" marT="3175"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300" b="1" u="none" strike="noStrike" dirty="0">
                          <a:effectLst/>
                          <a:latin typeface="akkurat"/>
                        </a:rPr>
                        <a:t>Scenario 2</a:t>
                      </a:r>
                      <a:endParaRPr lang="en-US" sz="1300" b="1" i="0" u="none" strike="noStrike" dirty="0">
                        <a:solidFill>
                          <a:srgbClr val="000000"/>
                        </a:solidFill>
                        <a:effectLst/>
                        <a:latin typeface="akkurat"/>
                      </a:endParaRPr>
                    </a:p>
                  </a:txBody>
                  <a:tcPr marL="3175" marR="3175" marT="3175"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300" u="none" strike="noStrike">
                          <a:effectLst/>
                          <a:latin typeface="akkurat"/>
                        </a:rPr>
                        <a:t> </a:t>
                      </a:r>
                      <a:endParaRPr lang="en-US" sz="1300" b="0" i="0" u="none" strike="noStrike">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2025331058"/>
                  </a:ext>
                </a:extLst>
              </a:tr>
              <a:tr h="285068">
                <a:tc>
                  <a:txBody>
                    <a:bodyPr/>
                    <a:lstStyle/>
                    <a:p>
                      <a:pPr algn="l" fontAlgn="b"/>
                      <a:r>
                        <a:rPr lang="en-US" sz="1600" u="none" strike="noStrike" dirty="0">
                          <a:effectLst/>
                          <a:latin typeface="akkurat"/>
                        </a:rPr>
                        <a:t> </a:t>
                      </a:r>
                      <a:endParaRPr lang="en-US" sz="1600" b="0" i="0" u="none" strike="noStrike" dirty="0">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dirty="0">
                          <a:effectLst/>
                          <a:latin typeface="akkurat"/>
                        </a:rPr>
                        <a:t>Total Visitors </a:t>
                      </a:r>
                      <a:endParaRPr lang="en-US" sz="1300" b="0" i="0" u="none" strike="noStrike" dirty="0">
                        <a:solidFill>
                          <a:srgbClr val="000000"/>
                        </a:solidFill>
                        <a:effectLst/>
                        <a:latin typeface="akkurat"/>
                      </a:endParaRP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300" u="none" strike="noStrike" dirty="0">
                          <a:effectLst/>
                          <a:latin typeface="akkurat"/>
                        </a:rPr>
                        <a:t>10,000</a:t>
                      </a:r>
                      <a:endParaRPr lang="en-US" sz="1300" b="0" i="0" u="none" strike="noStrike" dirty="0">
                        <a:solidFill>
                          <a:srgbClr val="000000"/>
                        </a:solidFill>
                        <a:effectLst/>
                        <a:latin typeface="akkurat"/>
                      </a:endParaRP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300" u="none" strike="noStrike">
                          <a:effectLst/>
                          <a:latin typeface="akkurat"/>
                        </a:rPr>
                        <a:t>10,000</a:t>
                      </a:r>
                      <a:endParaRPr lang="en-US" sz="1300" b="0" i="0" u="none" strike="noStrike">
                        <a:solidFill>
                          <a:srgbClr val="000000"/>
                        </a:solidFill>
                        <a:effectLst/>
                        <a:latin typeface="akkurat"/>
                      </a:endParaRP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l" fontAlgn="b"/>
                      <a:r>
                        <a:rPr lang="en-US" sz="1300" u="none" strike="noStrike">
                          <a:effectLst/>
                          <a:latin typeface="akkurat"/>
                        </a:rPr>
                        <a:t> </a:t>
                      </a:r>
                      <a:endParaRPr lang="en-US" sz="1300" b="0" i="0" u="none" strike="noStrike">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528045079"/>
                  </a:ext>
                </a:extLst>
              </a:tr>
              <a:tr h="242675">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dirty="0">
                          <a:effectLst/>
                          <a:latin typeface="akkurat"/>
                        </a:rPr>
                        <a:t>SEM</a:t>
                      </a:r>
                      <a:r>
                        <a:rPr lang="en-US" sz="1300" u="none" strike="noStrike" dirty="0">
                          <a:solidFill>
                            <a:schemeClr val="accent3"/>
                          </a:solidFill>
                          <a:effectLst/>
                          <a:latin typeface="akkurat"/>
                        </a:rPr>
                        <a:t>*</a:t>
                      </a:r>
                      <a:r>
                        <a:rPr lang="en-US" sz="1300" u="none" strike="noStrike" dirty="0">
                          <a:effectLst/>
                          <a:latin typeface="akkurat"/>
                        </a:rPr>
                        <a:t> Cost per click (CPC)</a:t>
                      </a:r>
                      <a:endParaRPr lang="en-US" sz="1300" b="0"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300" u="none" strike="noStrike" dirty="0">
                          <a:effectLst/>
                          <a:latin typeface="akkurat"/>
                        </a:rPr>
                        <a:t>$0.60 </a:t>
                      </a:r>
                      <a:endParaRPr lang="en-US" sz="1300" b="0"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300" u="none" strike="noStrike" dirty="0">
                          <a:effectLst/>
                          <a:latin typeface="akkurat"/>
                        </a:rPr>
                        <a:t>$1</a:t>
                      </a:r>
                      <a:endParaRPr lang="en-US" sz="1300" b="0" i="0" u="none" strike="noStrike" dirty="0">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a:effectLst/>
                          <a:latin typeface="akkurat"/>
                        </a:rPr>
                        <a:t> </a:t>
                      </a:r>
                      <a:endParaRPr lang="en-US" sz="1300" b="0" i="0" u="none" strike="noStrike">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3845806040"/>
                  </a:ext>
                </a:extLst>
              </a:tr>
              <a:tr h="242675">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dirty="0">
                          <a:effectLst/>
                          <a:latin typeface="akkurat"/>
                        </a:rPr>
                        <a:t>Registration Conversion </a:t>
                      </a:r>
                      <a:endParaRPr lang="en-US" sz="1300" b="0"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300" b="0" i="0" u="none" strike="noStrike" dirty="0">
                          <a:solidFill>
                            <a:srgbClr val="000000"/>
                          </a:solidFill>
                          <a:effectLst/>
                          <a:latin typeface="akkurat"/>
                        </a:rPr>
                        <a:t>2%</a:t>
                      </a:r>
                    </a:p>
                  </a:txBody>
                  <a:tcPr marL="3175" marR="3175" marT="3175" marB="0" anchor="b">
                    <a:solidFill>
                      <a:schemeClr val="bg1"/>
                    </a:solidFill>
                  </a:tcPr>
                </a:tc>
                <a:tc>
                  <a:txBody>
                    <a:bodyPr/>
                    <a:lstStyle/>
                    <a:p>
                      <a:pPr algn="ctr" fontAlgn="b"/>
                      <a:r>
                        <a:rPr lang="en-US" sz="1300" b="0" i="0" u="none" strike="noStrike">
                          <a:solidFill>
                            <a:srgbClr val="000000"/>
                          </a:solidFill>
                          <a:effectLst/>
                          <a:latin typeface="akkurat"/>
                        </a:rPr>
                        <a:t>2%</a:t>
                      </a:r>
                    </a:p>
                  </a:txBody>
                  <a:tcPr marL="3175" marR="3175" marT="3175" marB="0" anchor="b">
                    <a:solidFill>
                      <a:schemeClr val="bg1"/>
                    </a:solidFill>
                  </a:tcPr>
                </a:tc>
                <a:tc>
                  <a:txBody>
                    <a:bodyPr/>
                    <a:lstStyle/>
                    <a:p>
                      <a:pPr algn="l" fontAlgn="b"/>
                      <a:r>
                        <a:rPr lang="en-US" sz="1300" u="none" strike="noStrike" dirty="0">
                          <a:effectLst/>
                          <a:latin typeface="akkurat"/>
                        </a:rPr>
                        <a:t> </a:t>
                      </a:r>
                      <a:endParaRPr lang="en-US" sz="1300" b="0" i="0" u="none" strike="noStrike" dirty="0">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2275112219"/>
                  </a:ext>
                </a:extLst>
              </a:tr>
              <a:tr h="242675">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dirty="0">
                          <a:effectLst/>
                          <a:latin typeface="akkurat"/>
                        </a:rPr>
                        <a:t>Purchase conversion</a:t>
                      </a:r>
                      <a:endParaRPr lang="en-US" sz="1300" b="0"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300" b="0" i="0" u="none" strike="noStrike" dirty="0">
                          <a:solidFill>
                            <a:srgbClr val="000000"/>
                          </a:solidFill>
                          <a:effectLst/>
                          <a:latin typeface="akkurat"/>
                        </a:rPr>
                        <a:t>20%</a:t>
                      </a:r>
                    </a:p>
                  </a:txBody>
                  <a:tcPr marL="3175" marR="3175" marT="3175" marB="0" anchor="b">
                    <a:solidFill>
                      <a:schemeClr val="bg1"/>
                    </a:solidFill>
                  </a:tcPr>
                </a:tc>
                <a:tc>
                  <a:txBody>
                    <a:bodyPr/>
                    <a:lstStyle/>
                    <a:p>
                      <a:pPr algn="ctr" fontAlgn="b"/>
                      <a:r>
                        <a:rPr lang="en-US" sz="1300" b="0" i="0" u="none" strike="noStrike" dirty="0">
                          <a:solidFill>
                            <a:srgbClr val="000000"/>
                          </a:solidFill>
                          <a:effectLst/>
                          <a:latin typeface="akkurat"/>
                        </a:rPr>
                        <a:t>20%</a:t>
                      </a:r>
                    </a:p>
                  </a:txBody>
                  <a:tcPr marL="3175" marR="3175" marT="3175" marB="0" anchor="b">
                    <a:solidFill>
                      <a:schemeClr val="bg1"/>
                    </a:solidFill>
                  </a:tcPr>
                </a:tc>
                <a:tc>
                  <a:txBody>
                    <a:bodyPr/>
                    <a:lstStyle/>
                    <a:p>
                      <a:pPr algn="l" fontAlgn="b"/>
                      <a:r>
                        <a:rPr lang="en-US" sz="1300" u="none" strike="noStrike" dirty="0">
                          <a:effectLst/>
                          <a:latin typeface="akkurat"/>
                        </a:rPr>
                        <a:t> </a:t>
                      </a:r>
                      <a:endParaRPr lang="en-US" sz="1300" b="0" i="0" u="none" strike="noStrike" dirty="0">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3562170574"/>
                  </a:ext>
                </a:extLst>
              </a:tr>
              <a:tr h="242675">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b="1" u="none" strike="noStrike" dirty="0">
                          <a:effectLst/>
                          <a:latin typeface="akkurat"/>
                        </a:rPr>
                        <a:t>Marketing cost</a:t>
                      </a:r>
                      <a:endParaRPr lang="en-US" sz="1300" b="1"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300" b="1" u="none" strike="noStrike" dirty="0">
                          <a:effectLst/>
                          <a:latin typeface="akkurat"/>
                        </a:rPr>
                        <a:t> </a:t>
                      </a:r>
                      <a:endParaRPr lang="en-US" sz="1300" b="1"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300" b="1" u="none" strike="noStrike" dirty="0">
                          <a:effectLst/>
                          <a:latin typeface="akkurat"/>
                        </a:rPr>
                        <a:t> </a:t>
                      </a:r>
                      <a:endParaRPr lang="en-US" sz="1300" b="1" i="0" u="none" strike="noStrike" dirty="0">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dirty="0">
                          <a:effectLst/>
                          <a:latin typeface="akkurat"/>
                        </a:rPr>
                        <a:t> </a:t>
                      </a:r>
                      <a:endParaRPr lang="en-US" sz="1300" b="0" i="0" u="none" strike="noStrike" dirty="0">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1871762346"/>
                  </a:ext>
                </a:extLst>
              </a:tr>
              <a:tr h="242675">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dirty="0">
                          <a:effectLst/>
                          <a:latin typeface="akkurat"/>
                        </a:rPr>
                        <a:t>Number of sale and marketing staff</a:t>
                      </a:r>
                      <a:endParaRPr lang="en-US" sz="1300" b="0" i="0" u="none" strike="noStrike" dirty="0">
                        <a:solidFill>
                          <a:srgbClr val="000000"/>
                        </a:solidFill>
                        <a:effectLst/>
                        <a:latin typeface="akkurat"/>
                      </a:endParaRPr>
                    </a:p>
                  </a:txBody>
                  <a:tcPr marL="95250" marR="3175" marT="3175" marB="0" anchor="b">
                    <a:solidFill>
                      <a:schemeClr val="bg1"/>
                    </a:solidFill>
                  </a:tcPr>
                </a:tc>
                <a:tc>
                  <a:txBody>
                    <a:bodyPr/>
                    <a:lstStyle/>
                    <a:p>
                      <a:pPr algn="ctr" fontAlgn="b"/>
                      <a:r>
                        <a:rPr lang="en-US" sz="1300" u="none" strike="noStrike" dirty="0">
                          <a:effectLst/>
                          <a:latin typeface="akkurat"/>
                        </a:rPr>
                        <a:t>5</a:t>
                      </a:r>
                      <a:endParaRPr lang="en-US" sz="1300" b="0"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300" u="none" strike="noStrike">
                          <a:effectLst/>
                          <a:latin typeface="akkurat"/>
                        </a:rPr>
                        <a:t>3</a:t>
                      </a:r>
                      <a:endParaRPr lang="en-US" sz="13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a:effectLst/>
                          <a:latin typeface="akkurat"/>
                        </a:rPr>
                        <a:t> </a:t>
                      </a:r>
                      <a:endParaRPr lang="en-US" sz="1300" b="0" i="0" u="none" strike="noStrike">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3316255146"/>
                  </a:ext>
                </a:extLst>
              </a:tr>
              <a:tr h="242675">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dirty="0">
                          <a:effectLst/>
                          <a:latin typeface="akkurat"/>
                        </a:rPr>
                        <a:t>Salary of each staff</a:t>
                      </a:r>
                      <a:endParaRPr lang="en-US" sz="1300" b="0" i="0" u="none" strike="noStrike" dirty="0">
                        <a:solidFill>
                          <a:srgbClr val="000000"/>
                        </a:solidFill>
                        <a:effectLst/>
                        <a:latin typeface="akkurat"/>
                      </a:endParaRPr>
                    </a:p>
                  </a:txBody>
                  <a:tcPr marL="95250" marR="3175" marT="3175" marB="0" anchor="b">
                    <a:solidFill>
                      <a:schemeClr val="bg1"/>
                    </a:solidFill>
                  </a:tcPr>
                </a:tc>
                <a:tc>
                  <a:txBody>
                    <a:bodyPr/>
                    <a:lstStyle/>
                    <a:p>
                      <a:pPr algn="ctr" fontAlgn="b"/>
                      <a:r>
                        <a:rPr lang="en-US" sz="1300" u="none" strike="noStrike" dirty="0">
                          <a:effectLst/>
                          <a:latin typeface="akkurat"/>
                        </a:rPr>
                        <a:t>$7,000 </a:t>
                      </a:r>
                      <a:endParaRPr lang="en-US" sz="1300" b="0"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300" u="none" strike="noStrike">
                          <a:effectLst/>
                          <a:latin typeface="akkurat"/>
                        </a:rPr>
                        <a:t>$7,000 </a:t>
                      </a:r>
                      <a:endParaRPr lang="en-US" sz="13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a:effectLst/>
                          <a:latin typeface="akkurat"/>
                        </a:rPr>
                        <a:t> </a:t>
                      </a:r>
                      <a:endParaRPr lang="en-US" sz="1300" b="0" i="0" u="none" strike="noStrike">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4193746526"/>
                  </a:ext>
                </a:extLst>
              </a:tr>
              <a:tr h="242675">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dirty="0">
                          <a:effectLst/>
                          <a:latin typeface="akkurat"/>
                        </a:rPr>
                        <a:t>SEM Marketing Spend*</a:t>
                      </a:r>
                      <a:endParaRPr lang="en-US" sz="1300" b="0" i="0" u="none" strike="noStrike" dirty="0">
                        <a:solidFill>
                          <a:srgbClr val="000000"/>
                        </a:solidFill>
                        <a:effectLst/>
                        <a:latin typeface="akkurat"/>
                      </a:endParaRPr>
                    </a:p>
                  </a:txBody>
                  <a:tcPr marL="95250" marR="3175" marT="3175" marB="0" anchor="b">
                    <a:solidFill>
                      <a:schemeClr val="bg1"/>
                    </a:solidFill>
                  </a:tcPr>
                </a:tc>
                <a:tc>
                  <a:txBody>
                    <a:bodyPr/>
                    <a:lstStyle/>
                    <a:p>
                      <a:pPr algn="ctr" fontAlgn="b"/>
                      <a:r>
                        <a:rPr lang="en-US" sz="1300" u="none" strike="noStrike" dirty="0">
                          <a:effectLst/>
                          <a:latin typeface="akkurat"/>
                        </a:rPr>
                        <a:t>$6,000 </a:t>
                      </a:r>
                      <a:endParaRPr lang="en-US" sz="1300" b="0"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300" u="none" strike="noStrike" dirty="0">
                          <a:effectLst/>
                          <a:latin typeface="akkurat"/>
                        </a:rPr>
                        <a:t>$6,000 </a:t>
                      </a:r>
                      <a:endParaRPr lang="en-US" sz="1300" b="0" i="0" u="none" strike="noStrike" dirty="0">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a:effectLst/>
                          <a:latin typeface="akkurat"/>
                        </a:rPr>
                        <a:t> </a:t>
                      </a:r>
                      <a:endParaRPr lang="en-US" sz="1300" b="0" i="0" u="none" strike="noStrike">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758330153"/>
                  </a:ext>
                </a:extLst>
              </a:tr>
              <a:tr h="242675">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b="1" u="none" strike="noStrike" dirty="0">
                          <a:effectLst/>
                          <a:latin typeface="akkurat"/>
                        </a:rPr>
                        <a:t>Customer base</a:t>
                      </a:r>
                      <a:endParaRPr lang="en-US" sz="1300" b="1"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300" u="none" strike="noStrike">
                          <a:effectLst/>
                          <a:latin typeface="akkurat"/>
                        </a:rPr>
                        <a:t> </a:t>
                      </a:r>
                      <a:endParaRPr lang="en-US" sz="1300" b="0" i="0" u="none" strike="noStrike">
                        <a:solidFill>
                          <a:srgbClr val="000000"/>
                        </a:solidFill>
                        <a:effectLst/>
                        <a:latin typeface="akkurat"/>
                      </a:endParaRPr>
                    </a:p>
                  </a:txBody>
                  <a:tcPr marL="3175" marR="3175" marT="3175" marB="0" anchor="b">
                    <a:solidFill>
                      <a:schemeClr val="bg1"/>
                    </a:solidFill>
                  </a:tcPr>
                </a:tc>
                <a:tc>
                  <a:txBody>
                    <a:bodyPr/>
                    <a:lstStyle/>
                    <a:p>
                      <a:pPr algn="ctr" fontAlgn="b"/>
                      <a:r>
                        <a:rPr lang="en-US" sz="1300" u="none" strike="noStrike" dirty="0">
                          <a:effectLst/>
                          <a:latin typeface="akkurat"/>
                        </a:rPr>
                        <a:t> </a:t>
                      </a:r>
                      <a:endParaRPr lang="en-US" sz="1300" b="0" i="0" u="none" strike="noStrike" dirty="0">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a:effectLst/>
                          <a:latin typeface="akkurat"/>
                        </a:rPr>
                        <a:t> </a:t>
                      </a:r>
                      <a:endParaRPr lang="en-US" sz="1300" b="0" i="0" u="none" strike="noStrike">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2842976903"/>
                  </a:ext>
                </a:extLst>
              </a:tr>
              <a:tr h="242675">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dirty="0">
                          <a:effectLst/>
                          <a:latin typeface="akkurat"/>
                        </a:rPr>
                        <a:t>Number of Registration</a:t>
                      </a:r>
                      <a:endParaRPr lang="en-US" sz="1300" b="0" i="0" u="none" strike="noStrike" dirty="0">
                        <a:solidFill>
                          <a:srgbClr val="000000"/>
                        </a:solidFill>
                        <a:effectLst/>
                        <a:latin typeface="akkurat"/>
                      </a:endParaRPr>
                    </a:p>
                  </a:txBody>
                  <a:tcPr marL="95250" marR="3175" marT="3175" marB="0" anchor="b">
                    <a:solidFill>
                      <a:schemeClr val="bg1"/>
                    </a:solidFill>
                  </a:tcPr>
                </a:tc>
                <a:tc>
                  <a:txBody>
                    <a:bodyPr/>
                    <a:lstStyle/>
                    <a:p>
                      <a:pPr algn="ctr" fontAlgn="b"/>
                      <a:r>
                        <a:rPr lang="en-US" sz="1300" u="none" strike="noStrike">
                          <a:effectLst/>
                          <a:latin typeface="akkurat"/>
                        </a:rPr>
                        <a:t>200</a:t>
                      </a:r>
                      <a:endParaRPr lang="en-US" sz="1300" b="0" i="0" u="none" strike="noStrike">
                        <a:solidFill>
                          <a:srgbClr val="000000"/>
                        </a:solidFill>
                        <a:effectLst/>
                        <a:latin typeface="akkurat"/>
                      </a:endParaRPr>
                    </a:p>
                  </a:txBody>
                  <a:tcPr marL="3175" marR="3175" marT="3175" marB="0" anchor="b">
                    <a:solidFill>
                      <a:schemeClr val="bg1"/>
                    </a:solidFill>
                  </a:tcPr>
                </a:tc>
                <a:tc>
                  <a:txBody>
                    <a:bodyPr/>
                    <a:lstStyle/>
                    <a:p>
                      <a:pPr algn="ctr" fontAlgn="b"/>
                      <a:r>
                        <a:rPr lang="en-US" sz="1300" u="none" strike="noStrike" dirty="0">
                          <a:effectLst/>
                          <a:latin typeface="akkurat"/>
                        </a:rPr>
                        <a:t>200</a:t>
                      </a:r>
                      <a:endParaRPr lang="en-US" sz="1300" b="0" i="0" u="none" strike="noStrike" dirty="0">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a:effectLst/>
                          <a:latin typeface="akkurat"/>
                        </a:rPr>
                        <a:t> </a:t>
                      </a:r>
                      <a:endParaRPr lang="en-US" sz="1300" b="0" i="0" u="none" strike="noStrike">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919521554"/>
                  </a:ext>
                </a:extLst>
              </a:tr>
              <a:tr h="242675">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dirty="0">
                          <a:effectLst/>
                          <a:latin typeface="akkurat"/>
                        </a:rPr>
                        <a:t>Number of paid customers</a:t>
                      </a:r>
                      <a:endParaRPr lang="en-US" sz="1300" b="0" i="0" u="none" strike="noStrike" dirty="0">
                        <a:solidFill>
                          <a:srgbClr val="000000"/>
                        </a:solidFill>
                        <a:effectLst/>
                        <a:latin typeface="akkurat"/>
                      </a:endParaRPr>
                    </a:p>
                  </a:txBody>
                  <a:tcPr marL="95250" marR="3175" marT="3175" marB="0" anchor="b">
                    <a:solidFill>
                      <a:schemeClr val="bg1"/>
                    </a:solidFill>
                  </a:tcPr>
                </a:tc>
                <a:tc>
                  <a:txBody>
                    <a:bodyPr/>
                    <a:lstStyle/>
                    <a:p>
                      <a:pPr algn="ctr" fontAlgn="b"/>
                      <a:r>
                        <a:rPr lang="en-US" sz="1300" u="none" strike="noStrike">
                          <a:effectLst/>
                          <a:latin typeface="akkurat"/>
                        </a:rPr>
                        <a:t>40</a:t>
                      </a:r>
                      <a:endParaRPr lang="en-US" sz="1300" b="0" i="0" u="none" strike="noStrike">
                        <a:solidFill>
                          <a:srgbClr val="000000"/>
                        </a:solidFill>
                        <a:effectLst/>
                        <a:latin typeface="akkurat"/>
                      </a:endParaRPr>
                    </a:p>
                  </a:txBody>
                  <a:tcPr marL="3175" marR="3175" marT="3175" marB="0" anchor="b">
                    <a:solidFill>
                      <a:schemeClr val="bg1"/>
                    </a:solidFill>
                  </a:tcPr>
                </a:tc>
                <a:tc>
                  <a:txBody>
                    <a:bodyPr/>
                    <a:lstStyle/>
                    <a:p>
                      <a:pPr algn="ctr" fontAlgn="b"/>
                      <a:r>
                        <a:rPr lang="en-US" sz="1300" u="none" strike="noStrike" dirty="0">
                          <a:effectLst/>
                          <a:latin typeface="akkurat"/>
                        </a:rPr>
                        <a:t>40</a:t>
                      </a:r>
                      <a:endParaRPr lang="en-US" sz="1300" b="0" i="0" u="none" strike="noStrike" dirty="0">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dirty="0">
                          <a:effectLst/>
                          <a:latin typeface="akkurat"/>
                        </a:rPr>
                        <a:t> </a:t>
                      </a:r>
                      <a:endParaRPr lang="en-US" sz="1300" b="0" i="0" u="none" strike="noStrike" dirty="0">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4216094349"/>
                  </a:ext>
                </a:extLst>
              </a:tr>
              <a:tr h="242675">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b="1" u="none" strike="noStrike" dirty="0">
                          <a:effectLst/>
                          <a:latin typeface="akkurat"/>
                        </a:rPr>
                        <a:t>Customer Acquisition Cost (CAC)</a:t>
                      </a:r>
                      <a:endParaRPr lang="en-US" sz="1300" b="1"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300" u="none" strike="noStrike">
                          <a:effectLst/>
                          <a:latin typeface="akkurat"/>
                        </a:rPr>
                        <a:t> </a:t>
                      </a:r>
                      <a:endParaRPr lang="en-US" sz="1300" b="0" i="0" u="none" strike="noStrike">
                        <a:solidFill>
                          <a:srgbClr val="000000"/>
                        </a:solidFill>
                        <a:effectLst/>
                        <a:latin typeface="akkurat"/>
                      </a:endParaRPr>
                    </a:p>
                  </a:txBody>
                  <a:tcPr marL="3175" marR="3175" marT="3175" marB="0" anchor="b">
                    <a:solidFill>
                      <a:schemeClr val="bg1"/>
                    </a:solidFill>
                  </a:tcPr>
                </a:tc>
                <a:tc>
                  <a:txBody>
                    <a:bodyPr/>
                    <a:lstStyle/>
                    <a:p>
                      <a:pPr algn="ctr" fontAlgn="b"/>
                      <a:r>
                        <a:rPr lang="en-US" sz="1300" u="none" strike="noStrike" dirty="0">
                          <a:effectLst/>
                          <a:latin typeface="akkurat"/>
                        </a:rPr>
                        <a:t> </a:t>
                      </a:r>
                      <a:endParaRPr lang="en-US" sz="1300" b="0" i="0" u="none" strike="noStrike" dirty="0">
                        <a:solidFill>
                          <a:srgbClr val="000000"/>
                        </a:solidFill>
                        <a:effectLst/>
                        <a:latin typeface="akkurat"/>
                      </a:endParaRPr>
                    </a:p>
                  </a:txBody>
                  <a:tcPr marL="3175" marR="3175" marT="3175" marB="0" anchor="b">
                    <a:lnB w="381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300" u="none" strike="noStrike">
                          <a:effectLst/>
                          <a:latin typeface="akkurat"/>
                        </a:rPr>
                        <a:t> </a:t>
                      </a:r>
                      <a:endParaRPr lang="en-US" sz="1300" b="0" i="0" u="none" strike="noStrike">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2926454357"/>
                  </a:ext>
                </a:extLst>
              </a:tr>
              <a:tr h="242675">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dirty="0">
                          <a:solidFill>
                            <a:schemeClr val="tx1"/>
                          </a:solidFill>
                          <a:effectLst/>
                          <a:latin typeface="akkurat"/>
                        </a:rPr>
                        <a:t>With headcount costs</a:t>
                      </a:r>
                      <a:endParaRPr lang="en-US" sz="1300" b="0" i="0" u="none" strike="noStrike" dirty="0">
                        <a:solidFill>
                          <a:schemeClr val="tx1"/>
                        </a:solidFill>
                        <a:effectLst/>
                        <a:latin typeface="akkurat"/>
                      </a:endParaRPr>
                    </a:p>
                  </a:txBody>
                  <a:tcPr marL="95250" marR="3175" marT="3175" marB="0" anchor="b">
                    <a:solidFill>
                      <a:schemeClr val="bg1">
                        <a:lumMod val="75000"/>
                      </a:schemeClr>
                    </a:solidFill>
                  </a:tcPr>
                </a:tc>
                <a:tc>
                  <a:txBody>
                    <a:bodyPr/>
                    <a:lstStyle/>
                    <a:p>
                      <a:pPr algn="ctr" fontAlgn="b"/>
                      <a:r>
                        <a:rPr lang="en-US" sz="1300" u="none" strike="noStrike" dirty="0">
                          <a:solidFill>
                            <a:schemeClr val="tx1"/>
                          </a:solidFill>
                          <a:effectLst/>
                          <a:latin typeface="akkurat"/>
                        </a:rPr>
                        <a:t>$1,025 </a:t>
                      </a:r>
                      <a:endParaRPr lang="en-US" sz="1300" b="0" i="0" u="none" strike="noStrike" dirty="0">
                        <a:solidFill>
                          <a:schemeClr val="tx1"/>
                        </a:solidFill>
                        <a:effectLst/>
                        <a:latin typeface="akkurat"/>
                      </a:endParaRPr>
                    </a:p>
                  </a:txBody>
                  <a:tcPr marL="3175" marR="3175" marT="3175" marB="0" anchor="b">
                    <a:lnR w="381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fontAlgn="b"/>
                      <a:r>
                        <a:rPr lang="en-US" sz="1300" u="none" strike="noStrike" dirty="0">
                          <a:solidFill>
                            <a:schemeClr val="bg1"/>
                          </a:solidFill>
                          <a:effectLst/>
                          <a:latin typeface="akkurat"/>
                        </a:rPr>
                        <a:t>$775 </a:t>
                      </a:r>
                      <a:endParaRPr lang="en-US" sz="1300" b="0" i="0" u="none" strike="noStrike" dirty="0">
                        <a:solidFill>
                          <a:schemeClr val="bg1"/>
                        </a:solidFill>
                        <a:effectLst/>
                        <a:latin typeface="akkurat"/>
                      </a:endParaRPr>
                    </a:p>
                  </a:txBody>
                  <a:tcPr marL="3175" marR="3175" marT="3175"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fontAlgn="b"/>
                      <a:r>
                        <a:rPr lang="en-US" sz="1300" u="none" strike="noStrike" dirty="0">
                          <a:effectLst/>
                          <a:latin typeface="akkurat"/>
                        </a:rPr>
                        <a:t> </a:t>
                      </a:r>
                      <a:endParaRPr lang="en-US" sz="1300" b="0" i="0" u="none" strike="noStrike" dirty="0">
                        <a:solidFill>
                          <a:srgbClr val="000000"/>
                        </a:solidFill>
                        <a:effectLst/>
                        <a:latin typeface="akkurat"/>
                      </a:endParaRPr>
                    </a:p>
                  </a:txBody>
                  <a:tcPr marL="3175" marR="3175" marT="3175" marB="0" anchor="b">
                    <a:lnL w="381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2837301352"/>
                  </a:ext>
                </a:extLst>
              </a:tr>
              <a:tr h="242675">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300" u="none" strike="noStrike" dirty="0">
                          <a:solidFill>
                            <a:schemeClr val="tx1"/>
                          </a:solidFill>
                          <a:effectLst/>
                          <a:latin typeface="akkurat"/>
                        </a:rPr>
                        <a:t>Without headcount costs</a:t>
                      </a:r>
                      <a:endParaRPr lang="en-US" sz="1300" b="0" i="0" u="none" strike="noStrike" dirty="0">
                        <a:solidFill>
                          <a:schemeClr val="tx1"/>
                        </a:solidFill>
                        <a:effectLst/>
                        <a:latin typeface="akkurat"/>
                      </a:endParaRPr>
                    </a:p>
                  </a:txBody>
                  <a:tcPr marL="95250" marR="3175" marT="3175" marB="0" anchor="b">
                    <a:solidFill>
                      <a:schemeClr val="bg1">
                        <a:lumMod val="75000"/>
                      </a:schemeClr>
                    </a:solidFill>
                  </a:tcPr>
                </a:tc>
                <a:tc>
                  <a:txBody>
                    <a:bodyPr/>
                    <a:lstStyle/>
                    <a:p>
                      <a:pPr algn="ctr" fontAlgn="b"/>
                      <a:r>
                        <a:rPr lang="en-US" sz="1300" u="none" strike="noStrike" dirty="0">
                          <a:solidFill>
                            <a:schemeClr val="bg1"/>
                          </a:solidFill>
                          <a:effectLst/>
                          <a:latin typeface="akkurat"/>
                        </a:rPr>
                        <a:t>$150 </a:t>
                      </a:r>
                      <a:endParaRPr lang="en-US" sz="1300" b="0" i="0" u="none" strike="noStrike" dirty="0">
                        <a:solidFill>
                          <a:schemeClr val="bg1"/>
                        </a:solidFill>
                        <a:effectLst/>
                        <a:latin typeface="akkurat"/>
                      </a:endParaRPr>
                    </a:p>
                  </a:txBody>
                  <a:tcPr marL="3175" marR="3175" marT="3175" marB="0" anchor="b">
                    <a:solidFill>
                      <a:srgbClr val="00B0F0"/>
                    </a:solidFill>
                  </a:tcPr>
                </a:tc>
                <a:tc>
                  <a:txBody>
                    <a:bodyPr/>
                    <a:lstStyle/>
                    <a:p>
                      <a:pPr algn="ctr" fontAlgn="b"/>
                      <a:r>
                        <a:rPr lang="en-US" sz="1300" u="none" strike="noStrike" dirty="0">
                          <a:solidFill>
                            <a:schemeClr val="tx1"/>
                          </a:solidFill>
                          <a:effectLst/>
                          <a:latin typeface="akkurat"/>
                        </a:rPr>
                        <a:t>$250 </a:t>
                      </a:r>
                      <a:endParaRPr lang="en-US" sz="1300" b="0" i="0" u="none" strike="noStrike" dirty="0">
                        <a:solidFill>
                          <a:schemeClr val="tx1"/>
                        </a:solidFill>
                        <a:effectLst/>
                        <a:latin typeface="akkurat"/>
                      </a:endParaRPr>
                    </a:p>
                  </a:txBody>
                  <a:tcPr marL="3175" marR="3175" marT="3175" marB="0" anchor="b">
                    <a:lnT w="38100" cap="flat" cmpd="sng" algn="ctr">
                      <a:solidFill>
                        <a:schemeClr val="tx1"/>
                      </a:solidFill>
                      <a:prstDash val="solid"/>
                      <a:round/>
                      <a:headEnd type="none" w="med" len="med"/>
                      <a:tailEnd type="none" w="med" len="med"/>
                    </a:lnT>
                    <a:solidFill>
                      <a:schemeClr val="bg1">
                        <a:lumMod val="75000"/>
                      </a:schemeClr>
                    </a:solidFill>
                  </a:tcPr>
                </a:tc>
                <a:tc>
                  <a:txBody>
                    <a:bodyPr/>
                    <a:lstStyle/>
                    <a:p>
                      <a:pPr algn="l" fontAlgn="b"/>
                      <a:r>
                        <a:rPr lang="en-US" sz="1300" u="none" strike="noStrike" dirty="0">
                          <a:effectLst/>
                          <a:latin typeface="akkurat"/>
                        </a:rPr>
                        <a:t> </a:t>
                      </a:r>
                      <a:endParaRPr lang="en-US" sz="1300" b="0" i="0" u="none" strike="noStrike" dirty="0">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15679819"/>
                  </a:ext>
                </a:extLst>
              </a:tr>
              <a:tr h="242675">
                <a:tc>
                  <a:txBody>
                    <a:bodyPr/>
                    <a:lstStyle/>
                    <a:p>
                      <a:pPr algn="l"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600" u="none" strike="noStrike" dirty="0">
                          <a:effectLst/>
                          <a:latin typeface="akkurat"/>
                        </a:rPr>
                        <a:t> </a:t>
                      </a:r>
                      <a:endParaRPr lang="en-US" sz="1600" b="0" i="0" u="none" strike="noStrike" dirty="0">
                        <a:solidFill>
                          <a:srgbClr val="000000"/>
                        </a:solidFill>
                        <a:effectLst/>
                        <a:latin typeface="akkurat"/>
                      </a:endParaRPr>
                    </a:p>
                  </a:txBody>
                  <a:tcPr marL="3175" marR="3175" marT="3175" marB="0" anchor="b">
                    <a:solidFill>
                      <a:schemeClr val="bg1"/>
                    </a:solidFill>
                  </a:tcPr>
                </a:tc>
                <a:tc>
                  <a:txBody>
                    <a:bodyPr/>
                    <a:lstStyle/>
                    <a:p>
                      <a:pPr algn="ctr"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ctr" fontAlgn="b"/>
                      <a:r>
                        <a:rPr lang="en-US" sz="1600" u="none" strike="noStrike">
                          <a:effectLst/>
                          <a:latin typeface="akkurat"/>
                        </a:rPr>
                        <a:t> </a:t>
                      </a:r>
                      <a:endParaRPr lang="en-US" sz="1600" b="0" i="0" u="none" strike="noStrike">
                        <a:solidFill>
                          <a:srgbClr val="000000"/>
                        </a:solidFill>
                        <a:effectLst/>
                        <a:latin typeface="akkurat"/>
                      </a:endParaRPr>
                    </a:p>
                  </a:txBody>
                  <a:tcPr marL="3175" marR="3175" marT="3175" marB="0" anchor="b">
                    <a:solidFill>
                      <a:schemeClr val="bg1"/>
                    </a:solidFill>
                  </a:tcPr>
                </a:tc>
                <a:tc>
                  <a:txBody>
                    <a:bodyPr/>
                    <a:lstStyle/>
                    <a:p>
                      <a:pPr algn="l" fontAlgn="b"/>
                      <a:r>
                        <a:rPr lang="en-US" sz="1600" u="none" strike="noStrike" dirty="0">
                          <a:effectLst/>
                          <a:latin typeface="akkurat"/>
                        </a:rPr>
                        <a:t> </a:t>
                      </a:r>
                      <a:endParaRPr lang="en-US" sz="1600" b="0" i="0" u="none" strike="noStrike" dirty="0">
                        <a:solidFill>
                          <a:srgbClr val="000000"/>
                        </a:solidFill>
                        <a:effectLst/>
                        <a:latin typeface="akkurat"/>
                      </a:endParaRPr>
                    </a:p>
                  </a:txBody>
                  <a:tcPr marL="3175" marR="3175" marT="3175" marB="0" anchor="b">
                    <a:solidFill>
                      <a:schemeClr val="bg1"/>
                    </a:solidFill>
                  </a:tcPr>
                </a:tc>
                <a:extLst>
                  <a:ext uri="{0D108BD9-81ED-4DB2-BD59-A6C34878D82A}">
                    <a16:rowId xmlns:a16="http://schemas.microsoft.com/office/drawing/2014/main" val="322706231"/>
                  </a:ext>
                </a:extLst>
              </a:tr>
            </a:tbl>
          </a:graphicData>
        </a:graphic>
      </p:graphicFrame>
      <p:sp>
        <p:nvSpPr>
          <p:cNvPr id="6" name="TextBox 5">
            <a:extLst>
              <a:ext uri="{FF2B5EF4-FFF2-40B4-BE49-F238E27FC236}">
                <a16:creationId xmlns:a16="http://schemas.microsoft.com/office/drawing/2014/main" id="{5E92D272-063C-4FA9-BA12-F20A879D9C16}"/>
              </a:ext>
            </a:extLst>
          </p:cNvPr>
          <p:cNvSpPr txBox="1"/>
          <p:nvPr/>
        </p:nvSpPr>
        <p:spPr>
          <a:xfrm>
            <a:off x="392226" y="5575544"/>
            <a:ext cx="8543393" cy="707886"/>
          </a:xfrm>
          <a:prstGeom prst="rect">
            <a:avLst/>
          </a:prstGeom>
          <a:noFill/>
        </p:spPr>
        <p:txBody>
          <a:bodyPr wrap="square" rtlCol="0">
            <a:spAutoFit/>
          </a:bodyPr>
          <a:lstStyle/>
          <a:p>
            <a:pPr marL="342900" indent="-342900" algn="l">
              <a:buFont typeface="Wingdings" panose="05000000000000000000" pitchFamily="2" charset="2"/>
              <a:buChar char="Ø"/>
            </a:pPr>
            <a:r>
              <a:rPr lang="en-US" sz="2000" dirty="0">
                <a:solidFill>
                  <a:srgbClr val="FF9900"/>
                </a:solidFill>
                <a:latin typeface="akkurat"/>
              </a:rPr>
              <a:t>The </a:t>
            </a:r>
            <a:r>
              <a:rPr lang="en-US" sz="2000" b="1" dirty="0">
                <a:solidFill>
                  <a:srgbClr val="FF9900"/>
                </a:solidFill>
                <a:latin typeface="akkurat"/>
              </a:rPr>
              <a:t>direct cost of marketing staff</a:t>
            </a:r>
            <a:r>
              <a:rPr lang="en-US" sz="2000" dirty="0">
                <a:solidFill>
                  <a:srgbClr val="FF9900"/>
                </a:solidFill>
                <a:latin typeface="akkurat"/>
              </a:rPr>
              <a:t> should be included when calculating the CAC ( in-house staff </a:t>
            </a:r>
            <a:r>
              <a:rPr lang="en-US" sz="2000" i="1" dirty="0">
                <a:solidFill>
                  <a:srgbClr val="FF9900"/>
                </a:solidFill>
                <a:latin typeface="akkurat"/>
              </a:rPr>
              <a:t>versus</a:t>
            </a:r>
            <a:r>
              <a:rPr lang="en-US" sz="2000" dirty="0">
                <a:solidFill>
                  <a:srgbClr val="FF9900"/>
                </a:solidFill>
                <a:latin typeface="akkurat"/>
              </a:rPr>
              <a:t> outside agencies)</a:t>
            </a:r>
            <a:endParaRPr lang="en-US" sz="1600" dirty="0">
              <a:solidFill>
                <a:srgbClr val="FF9900"/>
              </a:solidFill>
              <a:latin typeface="akkurat"/>
            </a:endParaRPr>
          </a:p>
        </p:txBody>
      </p:sp>
      <p:sp>
        <p:nvSpPr>
          <p:cNvPr id="5" name="TextBox 4">
            <a:extLst>
              <a:ext uri="{FF2B5EF4-FFF2-40B4-BE49-F238E27FC236}">
                <a16:creationId xmlns:a16="http://schemas.microsoft.com/office/drawing/2014/main" id="{E6F69B15-AC50-4A46-B0E3-2A8BA2B1CC25}"/>
              </a:ext>
            </a:extLst>
          </p:cNvPr>
          <p:cNvSpPr txBox="1"/>
          <p:nvPr/>
        </p:nvSpPr>
        <p:spPr>
          <a:xfrm>
            <a:off x="567584" y="5162490"/>
            <a:ext cx="4876800" cy="400110"/>
          </a:xfrm>
          <a:prstGeom prst="rect">
            <a:avLst/>
          </a:prstGeom>
          <a:noFill/>
        </p:spPr>
        <p:txBody>
          <a:bodyPr wrap="square" rtlCol="0">
            <a:spAutoFit/>
          </a:bodyPr>
          <a:lstStyle/>
          <a:p>
            <a:pPr algn="l"/>
            <a:r>
              <a:rPr lang="en-US" sz="1000" dirty="0">
                <a:solidFill>
                  <a:schemeClr val="accent1">
                    <a:lumMod val="75000"/>
                  </a:schemeClr>
                </a:solidFill>
                <a:latin typeface="akkurat"/>
              </a:rPr>
              <a:t>* </a:t>
            </a:r>
            <a:r>
              <a:rPr lang="en-US" sz="1000" dirty="0">
                <a:solidFill>
                  <a:schemeClr val="accent1">
                    <a:lumMod val="75000"/>
                  </a:schemeClr>
                </a:solidFill>
                <a:latin typeface="akkurat"/>
                <a:hlinkClick r:id="rId3">
                  <a:extLst>
                    <a:ext uri="{A12FA001-AC4F-418D-AE19-62706E023703}">
                      <ahyp:hlinkClr xmlns:ahyp="http://schemas.microsoft.com/office/drawing/2018/hyperlinkcolor" val="tx"/>
                    </a:ext>
                  </a:extLst>
                </a:hlinkClick>
              </a:rPr>
              <a:t>SEM</a:t>
            </a:r>
            <a:r>
              <a:rPr lang="en-US" sz="1000" dirty="0">
                <a:solidFill>
                  <a:schemeClr val="accent1">
                    <a:lumMod val="75000"/>
                  </a:schemeClr>
                </a:solidFill>
                <a:latin typeface="akkurat"/>
              </a:rPr>
              <a:t> (Search Engine Marketing) is the process of gaining website traffic by purchasing ads on search engines. </a:t>
            </a:r>
          </a:p>
        </p:txBody>
      </p:sp>
      <p:sp>
        <p:nvSpPr>
          <p:cNvPr id="9" name="TextBox 8">
            <a:extLst>
              <a:ext uri="{FF2B5EF4-FFF2-40B4-BE49-F238E27FC236}">
                <a16:creationId xmlns:a16="http://schemas.microsoft.com/office/drawing/2014/main" id="{5B103F02-0DA9-44ED-8ACB-AA9AED3F9D5E}"/>
              </a:ext>
            </a:extLst>
          </p:cNvPr>
          <p:cNvSpPr txBox="1"/>
          <p:nvPr/>
        </p:nvSpPr>
        <p:spPr>
          <a:xfrm>
            <a:off x="5257800" y="4589938"/>
            <a:ext cx="3429000" cy="584775"/>
          </a:xfrm>
          <a:prstGeom prst="rect">
            <a:avLst/>
          </a:prstGeom>
          <a:noFill/>
        </p:spPr>
        <p:txBody>
          <a:bodyPr wrap="square">
            <a:spAutoFit/>
          </a:bodyPr>
          <a:lstStyle/>
          <a:p>
            <a:r>
              <a:rPr lang="en-US" sz="1600" dirty="0"/>
              <a:t>Scenario 2 is better when accounting for everything</a:t>
            </a:r>
          </a:p>
        </p:txBody>
      </p:sp>
    </p:spTree>
    <p:extLst>
      <p:ext uri="{BB962C8B-B14F-4D97-AF65-F5344CB8AC3E}">
        <p14:creationId xmlns:p14="http://schemas.microsoft.com/office/powerpoint/2010/main" val="3529418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52400"/>
            <a:ext cx="8305800" cy="990600"/>
          </a:xfrm>
        </p:spPr>
        <p:txBody>
          <a:bodyPr anchor="ctr">
            <a:noAutofit/>
          </a:bodyPr>
          <a:lstStyle/>
          <a:p>
            <a:r>
              <a:rPr lang="en-US" sz="2600" dirty="0">
                <a:solidFill>
                  <a:schemeClr val="tx2"/>
                </a:solidFill>
                <a:latin typeface="akkurat"/>
                <a:cs typeface="Calibri" panose="020F0502020204030204" pitchFamily="34" charset="0"/>
              </a:rPr>
              <a:t>Big consumer apps get their first 1,000 users via different channels and tactics</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latin typeface="AvenirNext LT Pro Medium" panose="020B0603020202020204" pitchFamily="34" charset="0"/>
              </a:rPr>
              <a:pPr>
                <a:defRPr/>
              </a:pPr>
              <a:t>13</a:t>
            </a:fld>
            <a:endParaRPr lang="en-US" dirty="0">
              <a:latin typeface="AvenirNext LT Pro Medium" panose="020B0603020202020204" pitchFamily="34" charset="0"/>
            </a:endParaRPr>
          </a:p>
        </p:txBody>
      </p:sp>
      <p:sp>
        <p:nvSpPr>
          <p:cNvPr id="13" name="TextBox 12">
            <a:extLst>
              <a:ext uri="{FF2B5EF4-FFF2-40B4-BE49-F238E27FC236}">
                <a16:creationId xmlns:a16="http://schemas.microsoft.com/office/drawing/2014/main" id="{1224252C-E910-4648-8AB3-97DB42274611}"/>
              </a:ext>
            </a:extLst>
          </p:cNvPr>
          <p:cNvSpPr txBox="1"/>
          <p:nvPr/>
        </p:nvSpPr>
        <p:spPr>
          <a:xfrm>
            <a:off x="304800" y="6019800"/>
            <a:ext cx="4572000" cy="230832"/>
          </a:xfrm>
          <a:prstGeom prst="rect">
            <a:avLst/>
          </a:prstGeom>
          <a:noFill/>
        </p:spPr>
        <p:txBody>
          <a:bodyPr wrap="square">
            <a:spAutoFit/>
          </a:bodyPr>
          <a:lstStyle/>
          <a:p>
            <a:r>
              <a:rPr lang="en-US" sz="900" dirty="0">
                <a:latin typeface="akkurat"/>
              </a:rPr>
              <a:t>Source: </a:t>
            </a:r>
            <a:r>
              <a:rPr lang="en-US" sz="900" dirty="0">
                <a:latin typeface="akkurat"/>
                <a:hlinkClick r:id="rId3"/>
              </a:rPr>
              <a:t>https://www.lennyrachitsky.com/p/how-the-biggest-consumer-apps-got</a:t>
            </a:r>
            <a:endParaRPr lang="en-US" sz="900" dirty="0">
              <a:latin typeface="akkurat"/>
            </a:endParaRPr>
          </a:p>
        </p:txBody>
      </p:sp>
      <p:pic>
        <p:nvPicPr>
          <p:cNvPr id="5" name="Picture 4">
            <a:extLst>
              <a:ext uri="{FF2B5EF4-FFF2-40B4-BE49-F238E27FC236}">
                <a16:creationId xmlns:a16="http://schemas.microsoft.com/office/drawing/2014/main" id="{18613F8D-2D9B-4845-9B3D-7EB0FAB8E763}"/>
              </a:ext>
            </a:extLst>
          </p:cNvPr>
          <p:cNvPicPr>
            <a:picLocks noChangeAspect="1"/>
          </p:cNvPicPr>
          <p:nvPr/>
        </p:nvPicPr>
        <p:blipFill>
          <a:blip r:embed="rId4"/>
          <a:stretch>
            <a:fillRect/>
          </a:stretch>
        </p:blipFill>
        <p:spPr>
          <a:xfrm>
            <a:off x="838200" y="2528416"/>
            <a:ext cx="7229475" cy="3438525"/>
          </a:xfrm>
          <a:prstGeom prst="rect">
            <a:avLst/>
          </a:prstGeom>
        </p:spPr>
      </p:pic>
      <p:sp>
        <p:nvSpPr>
          <p:cNvPr id="16" name="TextBox 15">
            <a:extLst>
              <a:ext uri="{FF2B5EF4-FFF2-40B4-BE49-F238E27FC236}">
                <a16:creationId xmlns:a16="http://schemas.microsoft.com/office/drawing/2014/main" id="{9A811D07-CEAD-4280-B2FD-022C78F0CE88}"/>
              </a:ext>
            </a:extLst>
          </p:cNvPr>
          <p:cNvSpPr txBox="1"/>
          <p:nvPr/>
        </p:nvSpPr>
        <p:spPr>
          <a:xfrm>
            <a:off x="609600" y="1295400"/>
            <a:ext cx="8153400" cy="1218795"/>
          </a:xfrm>
          <a:prstGeom prst="rect">
            <a:avLst/>
          </a:prstGeom>
          <a:noFill/>
        </p:spPr>
        <p:txBody>
          <a:bodyPr wrap="square">
            <a:spAutoFit/>
          </a:bodyPr>
          <a:lstStyle/>
          <a:p>
            <a:pPr algn="l"/>
            <a:r>
              <a:rPr lang="en-US" sz="1200" dirty="0">
                <a:solidFill>
                  <a:srgbClr val="1A1A1A"/>
                </a:solidFill>
                <a:latin typeface="akkurat"/>
              </a:rPr>
              <a:t>T</a:t>
            </a:r>
            <a:r>
              <a:rPr lang="en-US" sz="1200" i="0" dirty="0">
                <a:solidFill>
                  <a:srgbClr val="1A1A1A"/>
                </a:solidFill>
                <a:effectLst/>
                <a:latin typeface="akkurat"/>
              </a:rPr>
              <a:t>akeaways from </a:t>
            </a:r>
            <a:r>
              <a:rPr lang="en-US" sz="1200" dirty="0">
                <a:solidFill>
                  <a:srgbClr val="1A1A1A"/>
                </a:solidFill>
                <a:latin typeface="akkurat"/>
              </a:rPr>
              <a:t>L</a:t>
            </a:r>
            <a:r>
              <a:rPr lang="en-US" sz="1200" i="0" dirty="0">
                <a:solidFill>
                  <a:srgbClr val="1A1A1A"/>
                </a:solidFill>
                <a:effectLst/>
                <a:latin typeface="akkurat"/>
              </a:rPr>
              <a:t>enny </a:t>
            </a:r>
            <a:r>
              <a:rPr lang="en-US" sz="1200" dirty="0" err="1">
                <a:solidFill>
                  <a:srgbClr val="1A1A1A"/>
                </a:solidFill>
                <a:latin typeface="akkurat"/>
              </a:rPr>
              <a:t>R</a:t>
            </a:r>
            <a:r>
              <a:rPr lang="en-US" sz="1200" i="0" dirty="0" err="1">
                <a:solidFill>
                  <a:srgbClr val="1A1A1A"/>
                </a:solidFill>
                <a:effectLst/>
                <a:latin typeface="akkurat"/>
              </a:rPr>
              <a:t>achitsky’s</a:t>
            </a:r>
            <a:r>
              <a:rPr lang="en-US" sz="1200" i="0" dirty="0">
                <a:solidFill>
                  <a:srgbClr val="1A1A1A"/>
                </a:solidFill>
                <a:effectLst/>
                <a:latin typeface="akkurat"/>
              </a:rPr>
              <a:t> </a:t>
            </a:r>
            <a:r>
              <a:rPr lang="en-US" sz="1200" i="0" dirty="0">
                <a:solidFill>
                  <a:srgbClr val="1A1A1A"/>
                </a:solidFill>
                <a:effectLst/>
                <a:latin typeface="akkurat"/>
                <a:hlinkClick r:id="rId3"/>
              </a:rPr>
              <a:t>research</a:t>
            </a:r>
            <a:r>
              <a:rPr lang="en-US" sz="1200" i="0" dirty="0">
                <a:solidFill>
                  <a:srgbClr val="1A1A1A"/>
                </a:solidFill>
                <a:effectLst/>
                <a:latin typeface="akkurat"/>
              </a:rPr>
              <a:t>:</a:t>
            </a:r>
            <a:endParaRPr lang="en-US" sz="1800" dirty="0">
              <a:solidFill>
                <a:srgbClr val="FF9900"/>
              </a:solidFill>
              <a:latin typeface="akkurat"/>
            </a:endParaRPr>
          </a:p>
          <a:p>
            <a:pPr marL="342900" indent="-342900" algn="l">
              <a:buFont typeface="Wingdings" panose="05000000000000000000" pitchFamily="2" charset="2"/>
              <a:buChar char="Ø"/>
            </a:pPr>
            <a:r>
              <a:rPr lang="en-US" sz="1800" dirty="0">
                <a:solidFill>
                  <a:schemeClr val="accent2"/>
                </a:solidFill>
                <a:latin typeface="akkurat"/>
              </a:rPr>
              <a:t>Just </a:t>
            </a:r>
            <a:r>
              <a:rPr lang="en-US" sz="1800" b="1" dirty="0">
                <a:solidFill>
                  <a:schemeClr val="accent2"/>
                </a:solidFill>
                <a:latin typeface="akkurat"/>
              </a:rPr>
              <a:t>seven strategies </a:t>
            </a:r>
            <a:r>
              <a:rPr lang="en-US" sz="1800" dirty="0">
                <a:solidFill>
                  <a:schemeClr val="accent2"/>
                </a:solidFill>
                <a:latin typeface="akkurat"/>
              </a:rPr>
              <a:t>account for every consumer apps’ early growth.</a:t>
            </a:r>
          </a:p>
          <a:p>
            <a:pPr marL="342900" indent="-342900" algn="l">
              <a:buFont typeface="Wingdings" panose="05000000000000000000" pitchFamily="2" charset="2"/>
              <a:buChar char="Ø"/>
            </a:pPr>
            <a:r>
              <a:rPr lang="en-US" sz="1800" dirty="0">
                <a:solidFill>
                  <a:schemeClr val="accent2"/>
                </a:solidFill>
                <a:latin typeface="akkurat"/>
              </a:rPr>
              <a:t>Most startups found their early users from just a single strategy. A few like Product Hunt and Pinterest found success using a handful.</a:t>
            </a:r>
          </a:p>
        </p:txBody>
      </p:sp>
    </p:spTree>
    <p:extLst>
      <p:ext uri="{BB962C8B-B14F-4D97-AF65-F5344CB8AC3E}">
        <p14:creationId xmlns:p14="http://schemas.microsoft.com/office/powerpoint/2010/main" val="163890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3980"/>
            <a:ext cx="8229600" cy="990600"/>
          </a:xfrm>
        </p:spPr>
        <p:txBody>
          <a:bodyPr anchor="ctr">
            <a:normAutofit/>
          </a:bodyPr>
          <a:lstStyle/>
          <a:p>
            <a:r>
              <a:rPr lang="en-US" sz="2600" dirty="0">
                <a:solidFill>
                  <a:schemeClr val="tx2"/>
                </a:solidFill>
                <a:latin typeface="+mj-lt"/>
                <a:cs typeface="Calibri" panose="020F0502020204030204" pitchFamily="34" charset="0"/>
              </a:rPr>
              <a:t>Avg CAC benchmark across different industries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14</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graphicFrame>
        <p:nvGraphicFramePr>
          <p:cNvPr id="5" name="Chart 4">
            <a:extLst>
              <a:ext uri="{FF2B5EF4-FFF2-40B4-BE49-F238E27FC236}">
                <a16:creationId xmlns:a16="http://schemas.microsoft.com/office/drawing/2014/main" id="{DD805310-C209-4AB6-99B3-EEAB17DE8148}"/>
              </a:ext>
            </a:extLst>
          </p:cNvPr>
          <p:cNvGraphicFramePr>
            <a:graphicFrameLocks/>
          </p:cNvGraphicFramePr>
          <p:nvPr>
            <p:extLst>
              <p:ext uri="{D42A27DB-BD31-4B8C-83A1-F6EECF244321}">
                <p14:modId xmlns:p14="http://schemas.microsoft.com/office/powerpoint/2010/main" val="1256915638"/>
              </p:ext>
            </p:extLst>
          </p:nvPr>
        </p:nvGraphicFramePr>
        <p:xfrm>
          <a:off x="723900" y="1257575"/>
          <a:ext cx="7696200" cy="443766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8D2B8708-962A-4553-A83E-F14B63B0F559}"/>
              </a:ext>
            </a:extLst>
          </p:cNvPr>
          <p:cNvSpPr/>
          <p:nvPr/>
        </p:nvSpPr>
        <p:spPr>
          <a:xfrm>
            <a:off x="2286000" y="5957134"/>
            <a:ext cx="4572000" cy="246221"/>
          </a:xfrm>
          <a:prstGeom prst="rect">
            <a:avLst/>
          </a:prstGeom>
        </p:spPr>
        <p:txBody>
          <a:bodyPr>
            <a:spAutoFit/>
          </a:bodyPr>
          <a:lstStyle/>
          <a:p>
            <a:r>
              <a:rPr lang="en-US" sz="1000" b="1" dirty="0">
                <a:latin typeface="akkurat"/>
                <a:hlinkClick r:id="rId4"/>
              </a:rPr>
              <a:t>Source: </a:t>
            </a:r>
            <a:r>
              <a:rPr lang="en-US" sz="1000" dirty="0">
                <a:latin typeface="akkurat"/>
                <a:hlinkClick r:id="rId4"/>
              </a:rPr>
              <a:t>https://www.entrepreneur.com/article/225415</a:t>
            </a:r>
            <a:endParaRPr lang="en-US" sz="1000" dirty="0">
              <a:latin typeface="akkurat"/>
            </a:endParaRPr>
          </a:p>
        </p:txBody>
      </p:sp>
    </p:spTree>
    <p:extLst>
      <p:ext uri="{BB962C8B-B14F-4D97-AF65-F5344CB8AC3E}">
        <p14:creationId xmlns:p14="http://schemas.microsoft.com/office/powerpoint/2010/main" val="266991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84440"/>
            <a:ext cx="8229600" cy="990600"/>
          </a:xfrm>
        </p:spPr>
        <p:txBody>
          <a:bodyPr anchor="ctr">
            <a:normAutofit/>
          </a:bodyPr>
          <a:lstStyle/>
          <a:p>
            <a:r>
              <a:rPr lang="en-US" sz="2600" dirty="0">
                <a:solidFill>
                  <a:schemeClr val="tx2"/>
                </a:solidFill>
                <a:latin typeface="akkurat"/>
                <a:cs typeface="Calibri" panose="020F0502020204030204" pitchFamily="34" charset="0"/>
              </a:rPr>
              <a:t>LTV to CAC Ratio</a:t>
            </a:r>
            <a:br>
              <a:rPr lang="en-US" b="1" dirty="0">
                <a:solidFill>
                  <a:schemeClr val="tx2"/>
                </a:solidFill>
                <a:latin typeface="akkurat"/>
                <a:cs typeface="Calibri" panose="020F0502020204030204" pitchFamily="34" charset="0"/>
              </a:rPr>
            </a:br>
            <a:endParaRPr lang="en-US" sz="2600" dirty="0">
              <a:solidFill>
                <a:schemeClr val="tx2"/>
              </a:solidFill>
              <a:latin typeface="akkurat"/>
              <a:cs typeface="Calibri" panose="020F0502020204030204" pitchFamily="34" charset="0"/>
            </a:endParaRP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15</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4224CF4-69E2-4B8D-8262-08AD2343A0C0}"/>
              </a:ext>
            </a:extLst>
          </p:cNvPr>
          <p:cNvSpPr/>
          <p:nvPr/>
        </p:nvSpPr>
        <p:spPr>
          <a:xfrm>
            <a:off x="318451" y="1275040"/>
            <a:ext cx="2563498" cy="3527119"/>
          </a:xfrm>
          <a:prstGeom prst="rect">
            <a:avLst/>
          </a:prstGeom>
        </p:spPr>
        <p:txBody>
          <a:bodyPr wrap="square">
            <a:spAutoFit/>
          </a:bodyPr>
          <a:lstStyle/>
          <a:p>
            <a:pPr marL="457200" indent="-457200" algn="l">
              <a:buFont typeface="Wingdings" panose="05000000000000000000" pitchFamily="2" charset="2"/>
              <a:buChar char="Ø"/>
            </a:pPr>
            <a:r>
              <a:rPr lang="en-US" sz="1800" b="1" dirty="0">
                <a:solidFill>
                  <a:srgbClr val="43455C"/>
                </a:solidFill>
                <a:latin typeface="akkurat"/>
              </a:rPr>
              <a:t>User’s LTV (life-time value</a:t>
            </a:r>
            <a:r>
              <a:rPr lang="en-US" sz="1800" dirty="0">
                <a:solidFill>
                  <a:srgbClr val="43455C"/>
                </a:solidFill>
                <a:latin typeface="akkurat"/>
              </a:rPr>
              <a:t>) </a:t>
            </a:r>
            <a:r>
              <a:rPr lang="en-US" sz="1600" dirty="0">
                <a:solidFill>
                  <a:srgbClr val="43455C"/>
                </a:solidFill>
                <a:latin typeface="akkurat"/>
              </a:rPr>
              <a:t>is the amount of value a customer contributes to your business over their lifetime – which starts with a new customer’s first purchase or contract and ends with the “moment of churn.”</a:t>
            </a:r>
          </a:p>
          <a:p>
            <a:pPr marL="457200" indent="-457200" algn="l">
              <a:buFont typeface="Wingdings" panose="05000000000000000000" pitchFamily="2" charset="2"/>
              <a:buChar char="Ø"/>
            </a:pPr>
            <a:endParaRPr lang="en-US" sz="1800" dirty="0">
              <a:solidFill>
                <a:srgbClr val="43455C"/>
              </a:solidFill>
              <a:latin typeface="akkurat"/>
            </a:endParaRPr>
          </a:p>
          <a:p>
            <a:pPr marL="457200" indent="-457200" algn="l">
              <a:buFont typeface="Wingdings" panose="05000000000000000000" pitchFamily="2" charset="2"/>
              <a:buChar char="Ø"/>
            </a:pPr>
            <a:endParaRPr lang="en-US" sz="1800" dirty="0">
              <a:latin typeface="akkurat"/>
            </a:endParaRPr>
          </a:p>
        </p:txBody>
      </p:sp>
      <p:pic>
        <p:nvPicPr>
          <p:cNvPr id="19458" name="Picture 2">
            <a:extLst>
              <a:ext uri="{FF2B5EF4-FFF2-40B4-BE49-F238E27FC236}">
                <a16:creationId xmlns:a16="http://schemas.microsoft.com/office/drawing/2014/main" id="{0563179E-B8F9-46F4-BB60-80C559524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521846"/>
            <a:ext cx="3902379" cy="425565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11F9205-4E68-4BBA-8F27-91B08C39213E}"/>
              </a:ext>
            </a:extLst>
          </p:cNvPr>
          <p:cNvSpPr/>
          <p:nvPr/>
        </p:nvSpPr>
        <p:spPr>
          <a:xfrm>
            <a:off x="2452051" y="6002601"/>
            <a:ext cx="4572000" cy="246221"/>
          </a:xfrm>
          <a:prstGeom prst="rect">
            <a:avLst/>
          </a:prstGeom>
        </p:spPr>
        <p:txBody>
          <a:bodyPr>
            <a:spAutoFit/>
          </a:bodyPr>
          <a:lstStyle/>
          <a:p>
            <a:r>
              <a:rPr lang="en-US" sz="1000" dirty="0">
                <a:hlinkClick r:id="rId4"/>
              </a:rPr>
              <a:t>Source: https://www.propellercrm.com/blog/customer-acquisition-cost</a:t>
            </a:r>
            <a:endParaRPr lang="en-US" sz="1000" dirty="0"/>
          </a:p>
        </p:txBody>
      </p:sp>
      <p:sp>
        <p:nvSpPr>
          <p:cNvPr id="7" name="Rectangle 6">
            <a:extLst>
              <a:ext uri="{FF2B5EF4-FFF2-40B4-BE49-F238E27FC236}">
                <a16:creationId xmlns:a16="http://schemas.microsoft.com/office/drawing/2014/main" id="{302F0D48-E347-48D8-A123-9251D908485B}"/>
              </a:ext>
            </a:extLst>
          </p:cNvPr>
          <p:cNvSpPr/>
          <p:nvPr/>
        </p:nvSpPr>
        <p:spPr>
          <a:xfrm>
            <a:off x="6553200" y="1237562"/>
            <a:ext cx="2263793" cy="1631216"/>
          </a:xfrm>
          <a:prstGeom prst="rect">
            <a:avLst/>
          </a:prstGeom>
        </p:spPr>
        <p:txBody>
          <a:bodyPr wrap="square">
            <a:spAutoFit/>
          </a:bodyPr>
          <a:lstStyle/>
          <a:p>
            <a:pPr marL="342900" indent="-342900" algn="l">
              <a:buFont typeface="Wingdings" panose="05000000000000000000" pitchFamily="2" charset="2"/>
              <a:buChar char="Ø"/>
            </a:pPr>
            <a:r>
              <a:rPr lang="en-US" sz="1800" dirty="0">
                <a:solidFill>
                  <a:srgbClr val="43455C"/>
                </a:solidFill>
                <a:latin typeface="akkurat"/>
              </a:rPr>
              <a:t>Low CAC and maximizing LTV </a:t>
            </a:r>
            <a:r>
              <a:rPr lang="en-US" sz="1600" dirty="0">
                <a:solidFill>
                  <a:srgbClr val="43455C"/>
                </a:solidFill>
                <a:latin typeface="akkurat"/>
              </a:rPr>
              <a:t>is so important  to maintain a healthy and profitable business.</a:t>
            </a:r>
          </a:p>
        </p:txBody>
      </p:sp>
      <p:sp>
        <p:nvSpPr>
          <p:cNvPr id="8" name="Rectangle 7">
            <a:extLst>
              <a:ext uri="{FF2B5EF4-FFF2-40B4-BE49-F238E27FC236}">
                <a16:creationId xmlns:a16="http://schemas.microsoft.com/office/drawing/2014/main" id="{5C28E391-01CD-43EC-8F9F-389A58DB5DBC}"/>
              </a:ext>
            </a:extLst>
          </p:cNvPr>
          <p:cNvSpPr/>
          <p:nvPr/>
        </p:nvSpPr>
        <p:spPr>
          <a:xfrm>
            <a:off x="152400" y="5046936"/>
            <a:ext cx="3233586" cy="646331"/>
          </a:xfrm>
          <a:prstGeom prst="rect">
            <a:avLst/>
          </a:prstGeom>
        </p:spPr>
        <p:txBody>
          <a:bodyPr wrap="square">
            <a:spAutoFit/>
          </a:bodyPr>
          <a:lstStyle/>
          <a:p>
            <a:pPr marL="457200" indent="-457200" algn="l">
              <a:buFont typeface="Wingdings" panose="05000000000000000000" pitchFamily="2" charset="2"/>
              <a:buChar char="Ø"/>
            </a:pPr>
            <a:r>
              <a:rPr lang="en-US" sz="1800" b="1" dirty="0">
                <a:solidFill>
                  <a:srgbClr val="0070C0"/>
                </a:solidFill>
                <a:latin typeface="akkurat"/>
              </a:rPr>
              <a:t>User’s LTV =CLV (customer lifetime value)</a:t>
            </a:r>
          </a:p>
        </p:txBody>
      </p:sp>
      <p:sp>
        <p:nvSpPr>
          <p:cNvPr id="9" name="Rectangle 8">
            <a:extLst>
              <a:ext uri="{FF2B5EF4-FFF2-40B4-BE49-F238E27FC236}">
                <a16:creationId xmlns:a16="http://schemas.microsoft.com/office/drawing/2014/main" id="{B271BE9D-DBBB-413A-8AE9-A79747491A4E}"/>
              </a:ext>
            </a:extLst>
          </p:cNvPr>
          <p:cNvSpPr/>
          <p:nvPr/>
        </p:nvSpPr>
        <p:spPr>
          <a:xfrm>
            <a:off x="6431521" y="3649675"/>
            <a:ext cx="2179079" cy="923330"/>
          </a:xfrm>
          <a:prstGeom prst="rect">
            <a:avLst/>
          </a:prstGeom>
        </p:spPr>
        <p:txBody>
          <a:bodyPr wrap="square">
            <a:spAutoFit/>
          </a:bodyPr>
          <a:lstStyle/>
          <a:p>
            <a:pPr marL="457200" indent="-457200" algn="l">
              <a:buFont typeface="Wingdings" panose="05000000000000000000" pitchFamily="2" charset="2"/>
              <a:buChar char="Ø"/>
            </a:pPr>
            <a:r>
              <a:rPr lang="en-US" sz="1800" b="1" dirty="0">
                <a:solidFill>
                  <a:srgbClr val="F2B800"/>
                </a:solidFill>
                <a:latin typeface="akkurat"/>
              </a:rPr>
              <a:t>The ratio should always be at least 3:1. </a:t>
            </a:r>
          </a:p>
        </p:txBody>
      </p:sp>
    </p:spTree>
    <p:extLst>
      <p:ext uri="{BB962C8B-B14F-4D97-AF65-F5344CB8AC3E}">
        <p14:creationId xmlns:p14="http://schemas.microsoft.com/office/powerpoint/2010/main" val="1537309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0302" y="86486"/>
            <a:ext cx="8996097" cy="990600"/>
          </a:xfrm>
        </p:spPr>
        <p:txBody>
          <a:bodyPr>
            <a:normAutofit/>
          </a:bodyPr>
          <a:lstStyle/>
          <a:p>
            <a:r>
              <a:rPr lang="en-US" sz="2600" dirty="0">
                <a:solidFill>
                  <a:schemeClr val="tx2"/>
                </a:solidFill>
                <a:latin typeface="akkurat"/>
                <a:cs typeface="Calibri" panose="020F0502020204030204" pitchFamily="34" charset="0"/>
              </a:rPr>
              <a:t>The danger of relying on Avg CAC numbers without any segmentation</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16</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sp>
        <p:nvSpPr>
          <p:cNvPr id="6" name="TextBox 5">
            <a:extLst>
              <a:ext uri="{FF2B5EF4-FFF2-40B4-BE49-F238E27FC236}">
                <a16:creationId xmlns:a16="http://schemas.microsoft.com/office/drawing/2014/main" id="{5E92D272-063C-4FA9-BA12-F20A879D9C16}"/>
              </a:ext>
            </a:extLst>
          </p:cNvPr>
          <p:cNvSpPr txBox="1"/>
          <p:nvPr/>
        </p:nvSpPr>
        <p:spPr>
          <a:xfrm>
            <a:off x="300303" y="1219200"/>
            <a:ext cx="8543393" cy="1101840"/>
          </a:xfrm>
          <a:prstGeom prst="rect">
            <a:avLst/>
          </a:prstGeom>
          <a:noFill/>
        </p:spPr>
        <p:txBody>
          <a:bodyPr wrap="square" rtlCol="0">
            <a:spAutoFit/>
          </a:bodyPr>
          <a:lstStyle/>
          <a:p>
            <a:pPr marL="342900" indent="-342900" algn="l">
              <a:buFont typeface="Wingdings" panose="05000000000000000000" pitchFamily="2" charset="2"/>
              <a:buChar char="Ø"/>
            </a:pPr>
            <a:r>
              <a:rPr lang="en-US" sz="1800" dirty="0">
                <a:solidFill>
                  <a:srgbClr val="0070C0"/>
                </a:solidFill>
                <a:latin typeface="akkurat"/>
              </a:rPr>
              <a:t>It is all about </a:t>
            </a:r>
            <a:r>
              <a:rPr lang="en-US" sz="2000" b="1" dirty="0">
                <a:solidFill>
                  <a:srgbClr val="0070C0"/>
                </a:solidFill>
                <a:latin typeface="akkurat"/>
              </a:rPr>
              <a:t>segmentation, segmentation and segmentation!</a:t>
            </a:r>
          </a:p>
          <a:p>
            <a:pPr marL="342900" indent="-342900" algn="l">
              <a:buFont typeface="Wingdings" panose="05000000000000000000" pitchFamily="2" charset="2"/>
              <a:buChar char="Ø"/>
            </a:pPr>
            <a:endParaRPr lang="en-US" sz="2000" b="1" dirty="0">
              <a:solidFill>
                <a:srgbClr val="0070C0"/>
              </a:solidFill>
              <a:latin typeface="akkurat"/>
            </a:endParaRPr>
          </a:p>
          <a:p>
            <a:pPr algn="l"/>
            <a:r>
              <a:rPr lang="en-US" sz="1800" dirty="0">
                <a:solidFill>
                  <a:srgbClr val="0070C0"/>
                </a:solidFill>
                <a:latin typeface="akkurat"/>
              </a:rPr>
              <a:t> </a:t>
            </a:r>
          </a:p>
        </p:txBody>
      </p:sp>
      <p:sp>
        <p:nvSpPr>
          <p:cNvPr id="7" name="Text Placeholder 8">
            <a:extLst>
              <a:ext uri="{FF2B5EF4-FFF2-40B4-BE49-F238E27FC236}">
                <a16:creationId xmlns:a16="http://schemas.microsoft.com/office/drawing/2014/main" id="{C4BE22F4-8961-4A7C-839F-029710D34611}"/>
              </a:ext>
            </a:extLst>
          </p:cNvPr>
          <p:cNvSpPr txBox="1">
            <a:spLocks/>
          </p:cNvSpPr>
          <p:nvPr/>
        </p:nvSpPr>
        <p:spPr>
          <a:xfrm>
            <a:off x="2667723" y="1864059"/>
            <a:ext cx="6019077" cy="4886825"/>
          </a:xfrm>
          <a:prstGeom prst="rect">
            <a:avLst/>
          </a:prstGeom>
        </p:spPr>
        <p:txBody>
          <a:bodyPr lIns="0" tIns="0" rIns="0" bIns="0"/>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374651" indent="-285750" fontAlgn="auto">
              <a:spcAft>
                <a:spcPts val="0"/>
              </a:spcAft>
              <a:buFont typeface="Wingdings" panose="05000000000000000000" pitchFamily="2" charset="2"/>
              <a:buChar char="Ø"/>
            </a:pPr>
            <a:r>
              <a:rPr lang="en-US" sz="1800" b="1" dirty="0">
                <a:solidFill>
                  <a:srgbClr val="000000"/>
                </a:solidFill>
                <a:latin typeface="akkurat"/>
              </a:rPr>
              <a:t>Segmentation based on customer types/attribute: </a:t>
            </a:r>
            <a:r>
              <a:rPr lang="en-US" sz="1600" dirty="0">
                <a:latin typeface="akkurat"/>
              </a:rPr>
              <a:t>Different types of customers behave very differently and might have different purchase intent and pain points to solve  </a:t>
            </a:r>
            <a:r>
              <a:rPr lang="en-US" sz="1600" b="1" dirty="0">
                <a:solidFill>
                  <a:srgbClr val="FF9900"/>
                </a:solidFill>
                <a:latin typeface="akkurat"/>
              </a:rPr>
              <a:t>[this is more significant for enterprise and B2B products]</a:t>
            </a:r>
          </a:p>
          <a:p>
            <a:pPr marL="88901" indent="0" fontAlgn="auto">
              <a:spcAft>
                <a:spcPts val="0"/>
              </a:spcAft>
              <a:buNone/>
            </a:pPr>
            <a:endParaRPr lang="en-US" sz="1800" dirty="0">
              <a:solidFill>
                <a:srgbClr val="000000"/>
              </a:solidFill>
              <a:latin typeface="akkurat"/>
            </a:endParaRPr>
          </a:p>
          <a:p>
            <a:pPr marL="374651" indent="-285750" fontAlgn="auto">
              <a:spcAft>
                <a:spcPts val="0"/>
              </a:spcAft>
              <a:buFont typeface="Wingdings" panose="05000000000000000000" pitchFamily="2" charset="2"/>
              <a:buChar char="Ø"/>
            </a:pPr>
            <a:r>
              <a:rPr lang="en-US" sz="1800" b="1" dirty="0">
                <a:solidFill>
                  <a:srgbClr val="000000"/>
                </a:solidFill>
                <a:latin typeface="akkurat"/>
              </a:rPr>
              <a:t>Segmentation based on the acquired channels: </a:t>
            </a:r>
            <a:r>
              <a:rPr lang="en-US" sz="1600" dirty="0">
                <a:solidFill>
                  <a:srgbClr val="000000"/>
                </a:solidFill>
                <a:latin typeface="akkurat"/>
              </a:rPr>
              <a:t>Different</a:t>
            </a:r>
            <a:r>
              <a:rPr lang="en-US" sz="1600" dirty="0">
                <a:latin typeface="akkurat"/>
              </a:rPr>
              <a:t> acquisition channels could have different nature/characteristics and produce very different CAC based on their costs, conversion rates, and other factors.</a:t>
            </a:r>
          </a:p>
          <a:p>
            <a:pPr marL="374651" indent="-285750" fontAlgn="auto">
              <a:spcAft>
                <a:spcPts val="0"/>
              </a:spcAft>
              <a:buFont typeface="Wingdings" panose="05000000000000000000" pitchFamily="2" charset="2"/>
              <a:buChar char="Ø"/>
            </a:pPr>
            <a:endParaRPr lang="en-US" sz="1800" dirty="0">
              <a:solidFill>
                <a:srgbClr val="000000"/>
              </a:solidFill>
              <a:latin typeface="akkurat"/>
            </a:endParaRPr>
          </a:p>
          <a:p>
            <a:pPr marL="88901" indent="0" fontAlgn="auto">
              <a:spcAft>
                <a:spcPts val="0"/>
              </a:spcAft>
              <a:buNone/>
            </a:pPr>
            <a:endParaRPr lang="en-US" sz="1800" dirty="0">
              <a:solidFill>
                <a:srgbClr val="000000"/>
              </a:solidFill>
              <a:latin typeface="akkurat"/>
            </a:endParaRPr>
          </a:p>
          <a:p>
            <a:pPr marL="374651" indent="-285750" fontAlgn="auto">
              <a:spcAft>
                <a:spcPts val="0"/>
              </a:spcAft>
              <a:buFont typeface="Wingdings" panose="05000000000000000000" pitchFamily="2" charset="2"/>
              <a:buChar char="Ø"/>
            </a:pPr>
            <a:r>
              <a:rPr lang="en-US" sz="1800" b="1" dirty="0">
                <a:solidFill>
                  <a:srgbClr val="000000"/>
                </a:solidFill>
                <a:latin typeface="akkurat"/>
              </a:rPr>
              <a:t>Segmentation based on geographic and location: </a:t>
            </a:r>
            <a:r>
              <a:rPr lang="en-US" sz="1600" dirty="0">
                <a:latin typeface="akkurat"/>
              </a:rPr>
              <a:t>The location of the customer can have a large effect on your CAC (countries, regions, languages)</a:t>
            </a:r>
            <a:endParaRPr lang="en-US" sz="1600" dirty="0">
              <a:solidFill>
                <a:srgbClr val="000000"/>
              </a:solidFill>
              <a:latin typeface="akkurat"/>
            </a:endParaRPr>
          </a:p>
          <a:p>
            <a:pPr marL="88901" indent="0" fontAlgn="auto">
              <a:spcAft>
                <a:spcPts val="0"/>
              </a:spcAft>
              <a:buFont typeface="Wingdings 3" pitchFamily="18" charset="2"/>
              <a:buNone/>
            </a:pPr>
            <a:endParaRPr lang="en-US" sz="1800" dirty="0">
              <a:solidFill>
                <a:srgbClr val="000000"/>
              </a:solidFill>
              <a:latin typeface="akkurat"/>
            </a:endParaRPr>
          </a:p>
          <a:p>
            <a:pPr marL="88901" indent="0" fontAlgn="auto">
              <a:spcAft>
                <a:spcPts val="0"/>
              </a:spcAft>
              <a:buFont typeface="Wingdings 3" pitchFamily="18" charset="2"/>
              <a:buNone/>
            </a:pPr>
            <a:endParaRPr lang="en-US" sz="1800" b="1" dirty="0">
              <a:latin typeface="akkurat"/>
            </a:endParaRPr>
          </a:p>
        </p:txBody>
      </p:sp>
      <p:pic>
        <p:nvPicPr>
          <p:cNvPr id="8" name="Picture 7">
            <a:extLst>
              <a:ext uri="{FF2B5EF4-FFF2-40B4-BE49-F238E27FC236}">
                <a16:creationId xmlns:a16="http://schemas.microsoft.com/office/drawing/2014/main" id="{0729955A-F41F-46DB-961C-94DA2551D8E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13479" y="3194275"/>
            <a:ext cx="2215019" cy="1339400"/>
          </a:xfrm>
          <a:prstGeom prst="rect">
            <a:avLst/>
          </a:prstGeom>
        </p:spPr>
      </p:pic>
      <p:pic>
        <p:nvPicPr>
          <p:cNvPr id="11" name="Picture 10">
            <a:extLst>
              <a:ext uri="{FF2B5EF4-FFF2-40B4-BE49-F238E27FC236}">
                <a16:creationId xmlns:a16="http://schemas.microsoft.com/office/drawing/2014/main" id="{B1228B77-3898-4017-8A38-30ACBB2B06FC}"/>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57199" y="1781115"/>
            <a:ext cx="2132075" cy="1249376"/>
          </a:xfrm>
          <a:prstGeom prst="rect">
            <a:avLst/>
          </a:prstGeom>
        </p:spPr>
      </p:pic>
      <p:pic>
        <p:nvPicPr>
          <p:cNvPr id="14" name="Picture 13">
            <a:extLst>
              <a:ext uri="{FF2B5EF4-FFF2-40B4-BE49-F238E27FC236}">
                <a16:creationId xmlns:a16="http://schemas.microsoft.com/office/drawing/2014/main" id="{DF2F4C01-E89E-4122-BDEC-C180D05ADDFC}"/>
              </a:ext>
            </a:extLst>
          </p:cNvPr>
          <p:cNvPicPr>
            <a:picLocks noChangeAspect="1"/>
          </p:cNvPicPr>
          <p:nvPr/>
        </p:nvPicPr>
        <p:blipFill>
          <a:blip r:embed="rId7" cstate="print">
            <a:grayscl/>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94858" y="4824591"/>
            <a:ext cx="1210684" cy="1210684"/>
          </a:xfrm>
          <a:prstGeom prst="rect">
            <a:avLst/>
          </a:prstGeom>
        </p:spPr>
      </p:pic>
    </p:spTree>
    <p:extLst>
      <p:ext uri="{BB962C8B-B14F-4D97-AF65-F5344CB8AC3E}">
        <p14:creationId xmlns:p14="http://schemas.microsoft.com/office/powerpoint/2010/main" val="302117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112812"/>
            <a:ext cx="8915400" cy="990600"/>
          </a:xfrm>
        </p:spPr>
        <p:txBody>
          <a:bodyPr anchor="ctr">
            <a:normAutofit/>
          </a:bodyPr>
          <a:lstStyle/>
          <a:p>
            <a:r>
              <a:rPr lang="en-US" sz="2600" dirty="0">
                <a:solidFill>
                  <a:schemeClr val="tx2"/>
                </a:solidFill>
                <a:latin typeface="akkurat"/>
                <a:cs typeface="Calibri" panose="020F0502020204030204" pitchFamily="34" charset="0"/>
              </a:rPr>
              <a:t>The DocuSign example- segmenting by customer type </a:t>
            </a:r>
            <a:endParaRPr lang="en-US" sz="2600" i="1" dirty="0">
              <a:solidFill>
                <a:schemeClr val="tx2"/>
              </a:solidFill>
              <a:latin typeface="akkurat"/>
              <a:cs typeface="Calibri" panose="020F0502020204030204" pitchFamily="34" charset="0"/>
            </a:endParaRP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17</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sp>
        <p:nvSpPr>
          <p:cNvPr id="6" name="TextBox 5">
            <a:extLst>
              <a:ext uri="{FF2B5EF4-FFF2-40B4-BE49-F238E27FC236}">
                <a16:creationId xmlns:a16="http://schemas.microsoft.com/office/drawing/2014/main" id="{5E92D272-063C-4FA9-BA12-F20A879D9C16}"/>
              </a:ext>
            </a:extLst>
          </p:cNvPr>
          <p:cNvSpPr txBox="1"/>
          <p:nvPr/>
        </p:nvSpPr>
        <p:spPr>
          <a:xfrm>
            <a:off x="5943602" y="1413487"/>
            <a:ext cx="2971800" cy="4856714"/>
          </a:xfrm>
          <a:prstGeom prst="rect">
            <a:avLst/>
          </a:prstGeom>
          <a:noFill/>
        </p:spPr>
        <p:txBody>
          <a:bodyPr wrap="square" rtlCol="0">
            <a:spAutoFit/>
          </a:bodyPr>
          <a:lstStyle/>
          <a:p>
            <a:pPr marL="342900" indent="-342900" algn="l">
              <a:buFont typeface="Wingdings" panose="05000000000000000000" pitchFamily="2" charset="2"/>
              <a:buChar char="Ø"/>
            </a:pPr>
            <a:r>
              <a:rPr lang="en-US" sz="1800" dirty="0">
                <a:solidFill>
                  <a:srgbClr val="0070C0"/>
                </a:solidFill>
                <a:latin typeface="akkurat"/>
              </a:rPr>
              <a:t>They create different segments of target customers</a:t>
            </a:r>
          </a:p>
          <a:p>
            <a:pPr algn="l"/>
            <a:endParaRPr lang="en-US" sz="1800" dirty="0">
              <a:solidFill>
                <a:srgbClr val="0070C0"/>
              </a:solidFill>
              <a:latin typeface="akkurat"/>
            </a:endParaRPr>
          </a:p>
          <a:p>
            <a:pPr marL="342900" indent="-342900" algn="l">
              <a:buFont typeface="Wingdings" panose="05000000000000000000" pitchFamily="2" charset="2"/>
              <a:buChar char="Ø"/>
            </a:pPr>
            <a:r>
              <a:rPr lang="en-US" sz="1800" dirty="0">
                <a:solidFill>
                  <a:srgbClr val="0070C0"/>
                </a:solidFill>
                <a:latin typeface="akkurat"/>
              </a:rPr>
              <a:t>They do different marketing efforts and tactics to acquire new customers for each segment</a:t>
            </a:r>
          </a:p>
          <a:p>
            <a:pPr marL="342900" indent="-342900" algn="l">
              <a:buFont typeface="Wingdings" panose="05000000000000000000" pitchFamily="2" charset="2"/>
              <a:buChar char="Ø"/>
            </a:pPr>
            <a:endParaRPr lang="en-US" sz="1800" dirty="0">
              <a:solidFill>
                <a:srgbClr val="0070C0"/>
              </a:solidFill>
              <a:latin typeface="akkurat"/>
            </a:endParaRPr>
          </a:p>
          <a:p>
            <a:pPr marL="342900" indent="-342900" algn="l">
              <a:buFont typeface="Wingdings" panose="05000000000000000000" pitchFamily="2" charset="2"/>
              <a:buChar char="Ø"/>
            </a:pPr>
            <a:r>
              <a:rPr lang="en-US" sz="1800" b="1" dirty="0">
                <a:solidFill>
                  <a:srgbClr val="0070C0"/>
                </a:solidFill>
                <a:latin typeface="akkurat"/>
              </a:rPr>
              <a:t>They should be able to calculate the CAC separately for each customer segment  </a:t>
            </a:r>
          </a:p>
          <a:p>
            <a:pPr marL="342900" indent="-342900" algn="l">
              <a:buFont typeface="Wingdings" panose="05000000000000000000" pitchFamily="2" charset="2"/>
              <a:buChar char="Ø"/>
            </a:pPr>
            <a:endParaRPr lang="en-US" sz="1800" dirty="0">
              <a:solidFill>
                <a:srgbClr val="0070C0"/>
              </a:solidFill>
              <a:latin typeface="akkurat"/>
            </a:endParaRPr>
          </a:p>
          <a:p>
            <a:pPr algn="l"/>
            <a:r>
              <a:rPr lang="en-US" sz="1800" dirty="0">
                <a:solidFill>
                  <a:srgbClr val="0070C0"/>
                </a:solidFill>
                <a:latin typeface="akkurat"/>
              </a:rPr>
              <a:t> </a:t>
            </a:r>
          </a:p>
        </p:txBody>
      </p:sp>
      <p:pic>
        <p:nvPicPr>
          <p:cNvPr id="13314" name="Picture 2">
            <a:extLst>
              <a:ext uri="{FF2B5EF4-FFF2-40B4-BE49-F238E27FC236}">
                <a16:creationId xmlns:a16="http://schemas.microsoft.com/office/drawing/2014/main" id="{BAA9003E-ED6C-400F-828C-426F2C5C9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45" y="1361301"/>
            <a:ext cx="5403112" cy="452049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C1447AB-0849-40B5-8388-3BD9DD7CA076}"/>
              </a:ext>
            </a:extLst>
          </p:cNvPr>
          <p:cNvSpPr/>
          <p:nvPr/>
        </p:nvSpPr>
        <p:spPr>
          <a:xfrm>
            <a:off x="-762000" y="6087768"/>
            <a:ext cx="6324600" cy="230832"/>
          </a:xfrm>
          <a:prstGeom prst="rect">
            <a:avLst/>
          </a:prstGeom>
        </p:spPr>
        <p:txBody>
          <a:bodyPr wrap="square">
            <a:spAutoFit/>
          </a:bodyPr>
          <a:lstStyle/>
          <a:p>
            <a:r>
              <a:rPr lang="en-US" sz="900" dirty="0">
                <a:latin typeface="akkurat"/>
                <a:hlinkClick r:id="rId4"/>
              </a:rPr>
              <a:t>Source: https://brianbalfour.com/essays/average-cac-mistakes-growth</a:t>
            </a:r>
            <a:endParaRPr lang="en-US" sz="900" dirty="0">
              <a:latin typeface="akkurat"/>
            </a:endParaRPr>
          </a:p>
        </p:txBody>
      </p:sp>
    </p:spTree>
    <p:extLst>
      <p:ext uri="{BB962C8B-B14F-4D97-AF65-F5344CB8AC3E}">
        <p14:creationId xmlns:p14="http://schemas.microsoft.com/office/powerpoint/2010/main" val="809978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48778" y="115086"/>
            <a:ext cx="8915400" cy="990600"/>
          </a:xfrm>
        </p:spPr>
        <p:txBody>
          <a:bodyPr anchor="ctr">
            <a:normAutofit/>
          </a:bodyPr>
          <a:lstStyle/>
          <a:p>
            <a:r>
              <a:rPr lang="en-US" sz="2600" dirty="0">
                <a:solidFill>
                  <a:schemeClr val="tx2"/>
                </a:solidFill>
                <a:latin typeface="akkurat"/>
                <a:cs typeface="Calibri" panose="020F0502020204030204" pitchFamily="34" charset="0"/>
              </a:rPr>
              <a:t>The DocuSign example-cont’d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18</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graphicFrame>
        <p:nvGraphicFramePr>
          <p:cNvPr id="4" name="Table 3">
            <a:extLst>
              <a:ext uri="{FF2B5EF4-FFF2-40B4-BE49-F238E27FC236}">
                <a16:creationId xmlns:a16="http://schemas.microsoft.com/office/drawing/2014/main" id="{67D6EE48-3F7F-4B8A-9792-426538D786D9}"/>
              </a:ext>
            </a:extLst>
          </p:cNvPr>
          <p:cNvGraphicFramePr>
            <a:graphicFrameLocks noGrp="1"/>
          </p:cNvGraphicFramePr>
          <p:nvPr>
            <p:extLst>
              <p:ext uri="{D42A27DB-BD31-4B8C-83A1-F6EECF244321}">
                <p14:modId xmlns:p14="http://schemas.microsoft.com/office/powerpoint/2010/main" val="3243493912"/>
              </p:ext>
            </p:extLst>
          </p:nvPr>
        </p:nvGraphicFramePr>
        <p:xfrm>
          <a:off x="348778" y="1219200"/>
          <a:ext cx="8338024" cy="3808068"/>
        </p:xfrm>
        <a:graphic>
          <a:graphicData uri="http://schemas.openxmlformats.org/drawingml/2006/table">
            <a:tbl>
              <a:tblPr>
                <a:tableStyleId>{5C22544A-7EE6-4342-B048-85BDC9FD1C3A}</a:tableStyleId>
              </a:tblPr>
              <a:tblGrid>
                <a:gridCol w="2007302">
                  <a:extLst>
                    <a:ext uri="{9D8B030D-6E8A-4147-A177-3AD203B41FA5}">
                      <a16:colId xmlns:a16="http://schemas.microsoft.com/office/drawing/2014/main" val="3785532050"/>
                    </a:ext>
                  </a:extLst>
                </a:gridCol>
                <a:gridCol w="508082">
                  <a:extLst>
                    <a:ext uri="{9D8B030D-6E8A-4147-A177-3AD203B41FA5}">
                      <a16:colId xmlns:a16="http://schemas.microsoft.com/office/drawing/2014/main" val="4032347594"/>
                    </a:ext>
                  </a:extLst>
                </a:gridCol>
                <a:gridCol w="646960">
                  <a:extLst>
                    <a:ext uri="{9D8B030D-6E8A-4147-A177-3AD203B41FA5}">
                      <a16:colId xmlns:a16="http://schemas.microsoft.com/office/drawing/2014/main" val="3374032139"/>
                    </a:ext>
                  </a:extLst>
                </a:gridCol>
                <a:gridCol w="646960">
                  <a:extLst>
                    <a:ext uri="{9D8B030D-6E8A-4147-A177-3AD203B41FA5}">
                      <a16:colId xmlns:a16="http://schemas.microsoft.com/office/drawing/2014/main" val="3418267997"/>
                    </a:ext>
                  </a:extLst>
                </a:gridCol>
                <a:gridCol w="646960">
                  <a:extLst>
                    <a:ext uri="{9D8B030D-6E8A-4147-A177-3AD203B41FA5}">
                      <a16:colId xmlns:a16="http://schemas.microsoft.com/office/drawing/2014/main" val="3488640808"/>
                    </a:ext>
                  </a:extLst>
                </a:gridCol>
                <a:gridCol w="646960">
                  <a:extLst>
                    <a:ext uri="{9D8B030D-6E8A-4147-A177-3AD203B41FA5}">
                      <a16:colId xmlns:a16="http://schemas.microsoft.com/office/drawing/2014/main" val="1107426387"/>
                    </a:ext>
                  </a:extLst>
                </a:gridCol>
                <a:gridCol w="646960">
                  <a:extLst>
                    <a:ext uri="{9D8B030D-6E8A-4147-A177-3AD203B41FA5}">
                      <a16:colId xmlns:a16="http://schemas.microsoft.com/office/drawing/2014/main" val="2604797704"/>
                    </a:ext>
                  </a:extLst>
                </a:gridCol>
                <a:gridCol w="646960">
                  <a:extLst>
                    <a:ext uri="{9D8B030D-6E8A-4147-A177-3AD203B41FA5}">
                      <a16:colId xmlns:a16="http://schemas.microsoft.com/office/drawing/2014/main" val="1512493716"/>
                    </a:ext>
                  </a:extLst>
                </a:gridCol>
                <a:gridCol w="646960">
                  <a:extLst>
                    <a:ext uri="{9D8B030D-6E8A-4147-A177-3AD203B41FA5}">
                      <a16:colId xmlns:a16="http://schemas.microsoft.com/office/drawing/2014/main" val="2532606698"/>
                    </a:ext>
                  </a:extLst>
                </a:gridCol>
                <a:gridCol w="646960">
                  <a:extLst>
                    <a:ext uri="{9D8B030D-6E8A-4147-A177-3AD203B41FA5}">
                      <a16:colId xmlns:a16="http://schemas.microsoft.com/office/drawing/2014/main" val="4166763481"/>
                    </a:ext>
                  </a:extLst>
                </a:gridCol>
                <a:gridCol w="646960">
                  <a:extLst>
                    <a:ext uri="{9D8B030D-6E8A-4147-A177-3AD203B41FA5}">
                      <a16:colId xmlns:a16="http://schemas.microsoft.com/office/drawing/2014/main" val="917280904"/>
                    </a:ext>
                  </a:extLst>
                </a:gridCol>
              </a:tblGrid>
              <a:tr h="228891">
                <a:tc>
                  <a:txBody>
                    <a:bodyPr/>
                    <a:lstStyle/>
                    <a:p>
                      <a:pPr algn="l" fontAlgn="b"/>
                      <a:endParaRPr lang="en-US" sz="1200" b="0" i="0" u="none" strike="noStrike">
                        <a:solidFill>
                          <a:srgbClr val="000000"/>
                        </a:solidFill>
                        <a:effectLst/>
                        <a:latin typeface="akkurat"/>
                      </a:endParaRPr>
                    </a:p>
                  </a:txBody>
                  <a:tcPr marL="2973" marR="2973" marT="2973" marB="0" anchor="b">
                    <a:solidFill>
                      <a:schemeClr val="bg1"/>
                    </a:solidFill>
                  </a:tcPr>
                </a:tc>
                <a:tc gridSpan="10">
                  <a:txBody>
                    <a:bodyPr/>
                    <a:lstStyle/>
                    <a:p>
                      <a:pPr algn="ctr" fontAlgn="b"/>
                      <a:r>
                        <a:rPr lang="en-US" sz="1200" b="1" u="none" strike="noStrike" dirty="0">
                          <a:effectLst/>
                          <a:latin typeface="akkurat"/>
                        </a:rPr>
                        <a:t>DocuSign Example</a:t>
                      </a:r>
                      <a:endParaRPr lang="en-US" sz="1200" b="1" i="0" u="none" strike="noStrike" dirty="0">
                        <a:solidFill>
                          <a:srgbClr val="FFFFFF"/>
                        </a:solidFill>
                        <a:effectLst/>
                        <a:latin typeface="akkurat"/>
                      </a:endParaRPr>
                    </a:p>
                  </a:txBody>
                  <a:tcPr marL="2973" marR="2973" marT="2973" marB="0" anchor="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5011130"/>
                  </a:ext>
                </a:extLst>
              </a:tr>
              <a:tr h="228891">
                <a:tc>
                  <a:txBody>
                    <a:bodyPr/>
                    <a:lstStyle/>
                    <a:p>
                      <a:pPr algn="l"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r>
                        <a:rPr lang="en-US" sz="1200" b="1" u="none" strike="noStrike" dirty="0">
                          <a:effectLst/>
                          <a:latin typeface="akkurat"/>
                        </a:rPr>
                        <a:t>Jan</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Feb</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Mar</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April</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May</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June</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July</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Aug</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Sept</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Oct</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5048266"/>
                  </a:ext>
                </a:extLst>
              </a:tr>
              <a:tr h="228891">
                <a:tc>
                  <a:txBody>
                    <a:bodyPr/>
                    <a:lstStyle/>
                    <a:p>
                      <a:pPr algn="l" fontAlgn="b"/>
                      <a:r>
                        <a:rPr lang="en-US" sz="900" b="1" i="0" u="none" strike="noStrike" dirty="0">
                          <a:solidFill>
                            <a:srgbClr val="000000"/>
                          </a:solidFill>
                          <a:effectLst/>
                          <a:latin typeface="Arial" panose="020B0604020202020204" pitchFamily="34" charset="0"/>
                          <a:cs typeface="Arial" panose="020B0604020202020204" pitchFamily="34" charset="0"/>
                        </a:rPr>
                        <a:t>Marketing Expenses </a:t>
                      </a:r>
                    </a:p>
                    <a:p>
                      <a:pPr algn="l" fontAlgn="b"/>
                      <a:r>
                        <a:rPr lang="en-US" sz="900" b="0" i="0" u="none" strike="noStrike" dirty="0">
                          <a:solidFill>
                            <a:srgbClr val="000000"/>
                          </a:solidFill>
                          <a:effectLst/>
                          <a:latin typeface="Arial" panose="020B0604020202020204" pitchFamily="34" charset="0"/>
                          <a:cs typeface="Arial" panose="020B0604020202020204" pitchFamily="34" charset="0"/>
                        </a:rPr>
                        <a:t>(divided into 4 for each customer type)</a:t>
                      </a:r>
                    </a:p>
                  </a:txBody>
                  <a:tcPr marL="3175" marR="3175" marT="3175"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$10,450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$11,892</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$12,347</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$12,395</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$13,538</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$10,385</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$10,395</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$13,485</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$12,347</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$13,538</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526260130"/>
                  </a:ext>
                </a:extLst>
              </a:tr>
              <a:tr h="228891">
                <a:tc>
                  <a:txBody>
                    <a:bodyPr/>
                    <a:lstStyle/>
                    <a:p>
                      <a:pPr algn="l" fontAlgn="b"/>
                      <a:r>
                        <a:rPr lang="en-US" sz="900" b="1" i="0" u="none" strike="noStrike" dirty="0">
                          <a:solidFill>
                            <a:srgbClr val="000000"/>
                          </a:solidFill>
                          <a:effectLst/>
                          <a:latin typeface="Arial" panose="020B0604020202020204" pitchFamily="34" charset="0"/>
                          <a:cs typeface="Arial" panose="020B0604020202020204" pitchFamily="34" charset="0"/>
                        </a:rPr>
                        <a:t>Sales Expenses </a:t>
                      </a:r>
                      <a:r>
                        <a:rPr lang="en-US" sz="900" b="0" i="0" u="none" strike="noStrike" dirty="0">
                          <a:solidFill>
                            <a:srgbClr val="000000"/>
                          </a:solidFill>
                          <a:effectLst/>
                          <a:latin typeface="Arial" panose="020B0604020202020204" pitchFamily="34" charset="0"/>
                          <a:cs typeface="Arial" panose="020B0604020202020204" pitchFamily="34" charset="0"/>
                        </a:rPr>
                        <a:t>(20% to pro, 80% to enterprise)</a:t>
                      </a:r>
                    </a:p>
                  </a:txBody>
                  <a:tcPr marL="3175" marR="3175" marT="3175"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$30,122</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$34,321</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$38,943</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$38,234</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$40,438</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$44,784</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$48,348</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$44,321</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$44,756</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$44,943</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1495238862"/>
                  </a:ext>
                </a:extLst>
              </a:tr>
              <a:tr h="228891">
                <a:tc>
                  <a:txBody>
                    <a:bodyPr/>
                    <a:lstStyle/>
                    <a:p>
                      <a:pPr algn="l" fontAlgn="b"/>
                      <a:r>
                        <a:rPr lang="en-US" sz="900" b="0" i="0" u="none" strike="noStrike" dirty="0">
                          <a:solidFill>
                            <a:srgbClr val="000000"/>
                          </a:solidFill>
                          <a:effectLst/>
                          <a:latin typeface="Arial" panose="020B0604020202020204" pitchFamily="34" charset="0"/>
                          <a:cs typeface="Arial" panose="020B0604020202020204" pitchFamily="34" charset="0"/>
                        </a:rPr>
                        <a:t>-- Free Trial Support (only for enterprise)</a:t>
                      </a:r>
                    </a:p>
                  </a:txBody>
                  <a:tcPr marL="3175" marR="3175" marT="3175" marB="0" anchor="ctr">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$8,000</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3235952589"/>
                  </a:ext>
                </a:extLst>
              </a:tr>
              <a:tr h="228891">
                <a:tc>
                  <a:txBody>
                    <a:bodyPr/>
                    <a:lstStyle/>
                    <a:p>
                      <a:pPr algn="l" fontAlgn="b"/>
                      <a:r>
                        <a:rPr lang="en-US" sz="900" b="1" u="none" strike="noStrike" dirty="0">
                          <a:solidFill>
                            <a:srgbClr val="FF0000"/>
                          </a:solidFill>
                          <a:effectLst/>
                          <a:latin typeface="Arial" panose="020B0604020202020204" pitchFamily="34" charset="0"/>
                          <a:cs typeface="Arial" panose="020B0604020202020204" pitchFamily="34" charset="0"/>
                        </a:rPr>
                        <a:t>Total CAC Expenses</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$48,572</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$54,213</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$59,290</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$58,629</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$61,976</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$63,169</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$66,743</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$65,806</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$65,103</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$66,481</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extLst>
                  <a:ext uri="{0D108BD9-81ED-4DB2-BD59-A6C34878D82A}">
                    <a16:rowId xmlns:a16="http://schemas.microsoft.com/office/drawing/2014/main" val="1171979303"/>
                  </a:ext>
                </a:extLst>
              </a:tr>
              <a:tr h="228891">
                <a:tc>
                  <a:txBody>
                    <a:bodyPr/>
                    <a:lstStyle/>
                    <a:p>
                      <a:pPr algn="l" fontAlgn="b"/>
                      <a:r>
                        <a:rPr lang="en-US" sz="900" b="1" u="none" strike="noStrike" dirty="0">
                          <a:solidFill>
                            <a:schemeClr val="tx1"/>
                          </a:solidFill>
                          <a:effectLst/>
                          <a:latin typeface="Arial" panose="020B0604020202020204" pitchFamily="34" charset="0"/>
                          <a:cs typeface="Arial" panose="020B0604020202020204" pitchFamily="34" charset="0"/>
                        </a:rPr>
                        <a:t>Total New Customers</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421</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431</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467</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449</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457</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498</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457</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438</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432</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419</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extLst>
                  <a:ext uri="{0D108BD9-81ED-4DB2-BD59-A6C34878D82A}">
                    <a16:rowId xmlns:a16="http://schemas.microsoft.com/office/drawing/2014/main" val="3004191460"/>
                  </a:ext>
                </a:extLst>
              </a:tr>
              <a:tr h="228891">
                <a:tc>
                  <a:txBody>
                    <a:bodyPr/>
                    <a:lstStyle/>
                    <a:p>
                      <a:pPr algn="l" fontAlgn="b"/>
                      <a:r>
                        <a:rPr lang="en-US" sz="900" b="0" u="none" strike="noStrike" dirty="0">
                          <a:effectLst/>
                          <a:latin typeface="Arial" panose="020B0604020202020204" pitchFamily="34" charset="0"/>
                          <a:cs typeface="Arial" panose="020B0604020202020204" pitchFamily="34" charset="0"/>
                        </a:rPr>
                        <a:t>-- Personal</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211</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224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250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232</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243</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285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233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211</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212</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203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842679762"/>
                  </a:ext>
                </a:extLst>
              </a:tr>
              <a:tr h="228891">
                <a:tc>
                  <a:txBody>
                    <a:bodyPr/>
                    <a:lstStyle/>
                    <a:p>
                      <a:pPr algn="l" fontAlgn="b"/>
                      <a:r>
                        <a:rPr lang="en-US" sz="900" b="0" u="none" strike="noStrike" dirty="0">
                          <a:effectLst/>
                          <a:latin typeface="Arial" panose="020B0604020202020204" pitchFamily="34" charset="0"/>
                          <a:cs typeface="Arial" panose="020B0604020202020204" pitchFamily="34" charset="0"/>
                        </a:rPr>
                        <a:t>-- Standard</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184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184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184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184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2740917169"/>
                  </a:ext>
                </a:extLst>
              </a:tr>
              <a:tr h="228891">
                <a:tc>
                  <a:txBody>
                    <a:bodyPr/>
                    <a:lstStyle/>
                    <a:p>
                      <a:pPr algn="l" fontAlgn="b"/>
                      <a:r>
                        <a:rPr lang="en-US" sz="900" b="0" u="none" strike="noStrike" dirty="0">
                          <a:effectLst/>
                          <a:latin typeface="Arial" panose="020B0604020202020204" pitchFamily="34" charset="0"/>
                          <a:cs typeface="Arial" panose="020B0604020202020204" pitchFamily="34" charset="0"/>
                        </a:rPr>
                        <a:t>-- Business Pro</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23</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19</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28</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22</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40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32</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912429268"/>
                  </a:ext>
                </a:extLst>
              </a:tr>
              <a:tr h="228891">
                <a:tc>
                  <a:txBody>
                    <a:bodyPr/>
                    <a:lstStyle/>
                    <a:p>
                      <a:pPr algn="l" fontAlgn="b"/>
                      <a:r>
                        <a:rPr lang="en-US" sz="900" b="0" u="none" strike="noStrike" dirty="0">
                          <a:effectLst/>
                          <a:latin typeface="Arial" panose="020B0604020202020204" pitchFamily="34" charset="0"/>
                          <a:cs typeface="Arial" panose="020B0604020202020204" pitchFamily="34" charset="0"/>
                        </a:rPr>
                        <a:t>-- Advanced (Enterprise)</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8</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3136601510"/>
                  </a:ext>
                </a:extLst>
              </a:tr>
              <a:tr h="228891">
                <a:tc>
                  <a:txBody>
                    <a:bodyPr/>
                    <a:lstStyle/>
                    <a:p>
                      <a:pPr algn="l" fontAlgn="b"/>
                      <a:endParaRPr lang="en-US" sz="1200" b="1"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extLst>
                  <a:ext uri="{0D108BD9-81ED-4DB2-BD59-A6C34878D82A}">
                    <a16:rowId xmlns:a16="http://schemas.microsoft.com/office/drawing/2014/main" val="3455844673"/>
                  </a:ext>
                </a:extLst>
              </a:tr>
              <a:tr h="228891">
                <a:tc>
                  <a:txBody>
                    <a:bodyPr/>
                    <a:lstStyle/>
                    <a:p>
                      <a:pPr algn="l"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extLst>
                  <a:ext uri="{0D108BD9-81ED-4DB2-BD59-A6C34878D82A}">
                    <a16:rowId xmlns:a16="http://schemas.microsoft.com/office/drawing/2014/main" val="2132975879"/>
                  </a:ext>
                </a:extLst>
              </a:tr>
              <a:tr h="228891">
                <a:tc>
                  <a:txBody>
                    <a:bodyPr/>
                    <a:lstStyle/>
                    <a:p>
                      <a:pPr algn="l"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extLst>
                  <a:ext uri="{0D108BD9-81ED-4DB2-BD59-A6C34878D82A}">
                    <a16:rowId xmlns:a16="http://schemas.microsoft.com/office/drawing/2014/main" val="1400902935"/>
                  </a:ext>
                </a:extLst>
              </a:tr>
              <a:tr h="228891">
                <a:tc>
                  <a:txBody>
                    <a:bodyPr/>
                    <a:lstStyle/>
                    <a:p>
                      <a:pPr algn="l"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extLst>
                  <a:ext uri="{0D108BD9-81ED-4DB2-BD59-A6C34878D82A}">
                    <a16:rowId xmlns:a16="http://schemas.microsoft.com/office/drawing/2014/main" val="2757428810"/>
                  </a:ext>
                </a:extLst>
              </a:tr>
              <a:tr h="228891">
                <a:tc>
                  <a:txBody>
                    <a:bodyPr/>
                    <a:lstStyle/>
                    <a:p>
                      <a:pPr algn="l"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tc>
                  <a:txBody>
                    <a:bodyPr/>
                    <a:lstStyle/>
                    <a:p>
                      <a:pPr algn="ctr" fontAlgn="b"/>
                      <a:endParaRPr lang="en-US" sz="1200" b="0" i="0" u="none" strike="noStrike" dirty="0">
                        <a:solidFill>
                          <a:srgbClr val="000000"/>
                        </a:solidFill>
                        <a:effectLst/>
                        <a:latin typeface="akkurat"/>
                      </a:endParaRPr>
                    </a:p>
                  </a:txBody>
                  <a:tcPr marL="2973" marR="2973" marT="2973" marB="0" anchor="b">
                    <a:solidFill>
                      <a:schemeClr val="bg1"/>
                    </a:solidFill>
                  </a:tcPr>
                </a:tc>
                <a:extLst>
                  <a:ext uri="{0D108BD9-81ED-4DB2-BD59-A6C34878D82A}">
                    <a16:rowId xmlns:a16="http://schemas.microsoft.com/office/drawing/2014/main" val="693182088"/>
                  </a:ext>
                </a:extLst>
              </a:tr>
            </a:tbl>
          </a:graphicData>
        </a:graphic>
      </p:graphicFrame>
    </p:spTree>
    <p:extLst>
      <p:ext uri="{BB962C8B-B14F-4D97-AF65-F5344CB8AC3E}">
        <p14:creationId xmlns:p14="http://schemas.microsoft.com/office/powerpoint/2010/main" val="1174482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48778" y="115086"/>
            <a:ext cx="8915400" cy="990600"/>
          </a:xfrm>
        </p:spPr>
        <p:txBody>
          <a:bodyPr anchor="ctr">
            <a:normAutofit/>
          </a:bodyPr>
          <a:lstStyle/>
          <a:p>
            <a:pPr algn="l"/>
            <a:r>
              <a:rPr lang="en-US" sz="2600" dirty="0">
                <a:solidFill>
                  <a:schemeClr val="tx2"/>
                </a:solidFill>
                <a:latin typeface="akkurat"/>
                <a:cs typeface="Calibri" panose="020F0502020204030204" pitchFamily="34" charset="0"/>
              </a:rPr>
              <a:t>Avg CAC is misleading as it would NOT say how the cost is growing over time for each customer segment</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19</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graphicFrame>
        <p:nvGraphicFramePr>
          <p:cNvPr id="4" name="Table 3">
            <a:extLst>
              <a:ext uri="{FF2B5EF4-FFF2-40B4-BE49-F238E27FC236}">
                <a16:creationId xmlns:a16="http://schemas.microsoft.com/office/drawing/2014/main" id="{67D6EE48-3F7F-4B8A-9792-426538D786D9}"/>
              </a:ext>
            </a:extLst>
          </p:cNvPr>
          <p:cNvGraphicFramePr>
            <a:graphicFrameLocks noGrp="1"/>
          </p:cNvGraphicFramePr>
          <p:nvPr>
            <p:extLst>
              <p:ext uri="{D42A27DB-BD31-4B8C-83A1-F6EECF244321}">
                <p14:modId xmlns:p14="http://schemas.microsoft.com/office/powerpoint/2010/main" val="2582934930"/>
              </p:ext>
            </p:extLst>
          </p:nvPr>
        </p:nvGraphicFramePr>
        <p:xfrm>
          <a:off x="457200" y="1201298"/>
          <a:ext cx="8077207" cy="3880289"/>
        </p:xfrm>
        <a:graphic>
          <a:graphicData uri="http://schemas.openxmlformats.org/drawingml/2006/table">
            <a:tbl>
              <a:tblPr>
                <a:tableStyleId>{5C22544A-7EE6-4342-B048-85BDC9FD1C3A}</a:tableStyleId>
              </a:tblPr>
              <a:tblGrid>
                <a:gridCol w="1981200">
                  <a:extLst>
                    <a:ext uri="{9D8B030D-6E8A-4147-A177-3AD203B41FA5}">
                      <a16:colId xmlns:a16="http://schemas.microsoft.com/office/drawing/2014/main" val="3785532050"/>
                    </a:ext>
                  </a:extLst>
                </a:gridCol>
                <a:gridCol w="455500">
                  <a:extLst>
                    <a:ext uri="{9D8B030D-6E8A-4147-A177-3AD203B41FA5}">
                      <a16:colId xmlns:a16="http://schemas.microsoft.com/office/drawing/2014/main" val="4032347594"/>
                    </a:ext>
                  </a:extLst>
                </a:gridCol>
                <a:gridCol w="626723">
                  <a:extLst>
                    <a:ext uri="{9D8B030D-6E8A-4147-A177-3AD203B41FA5}">
                      <a16:colId xmlns:a16="http://schemas.microsoft.com/office/drawing/2014/main" val="3374032139"/>
                    </a:ext>
                  </a:extLst>
                </a:gridCol>
                <a:gridCol w="626723">
                  <a:extLst>
                    <a:ext uri="{9D8B030D-6E8A-4147-A177-3AD203B41FA5}">
                      <a16:colId xmlns:a16="http://schemas.microsoft.com/office/drawing/2014/main" val="3418267997"/>
                    </a:ext>
                  </a:extLst>
                </a:gridCol>
                <a:gridCol w="626723">
                  <a:extLst>
                    <a:ext uri="{9D8B030D-6E8A-4147-A177-3AD203B41FA5}">
                      <a16:colId xmlns:a16="http://schemas.microsoft.com/office/drawing/2014/main" val="3488640808"/>
                    </a:ext>
                  </a:extLst>
                </a:gridCol>
                <a:gridCol w="626723">
                  <a:extLst>
                    <a:ext uri="{9D8B030D-6E8A-4147-A177-3AD203B41FA5}">
                      <a16:colId xmlns:a16="http://schemas.microsoft.com/office/drawing/2014/main" val="1107426387"/>
                    </a:ext>
                  </a:extLst>
                </a:gridCol>
                <a:gridCol w="626723">
                  <a:extLst>
                    <a:ext uri="{9D8B030D-6E8A-4147-A177-3AD203B41FA5}">
                      <a16:colId xmlns:a16="http://schemas.microsoft.com/office/drawing/2014/main" val="2604797704"/>
                    </a:ext>
                  </a:extLst>
                </a:gridCol>
                <a:gridCol w="626723">
                  <a:extLst>
                    <a:ext uri="{9D8B030D-6E8A-4147-A177-3AD203B41FA5}">
                      <a16:colId xmlns:a16="http://schemas.microsoft.com/office/drawing/2014/main" val="1512493716"/>
                    </a:ext>
                  </a:extLst>
                </a:gridCol>
                <a:gridCol w="626723">
                  <a:extLst>
                    <a:ext uri="{9D8B030D-6E8A-4147-A177-3AD203B41FA5}">
                      <a16:colId xmlns:a16="http://schemas.microsoft.com/office/drawing/2014/main" val="2532606698"/>
                    </a:ext>
                  </a:extLst>
                </a:gridCol>
                <a:gridCol w="626723">
                  <a:extLst>
                    <a:ext uri="{9D8B030D-6E8A-4147-A177-3AD203B41FA5}">
                      <a16:colId xmlns:a16="http://schemas.microsoft.com/office/drawing/2014/main" val="4166763481"/>
                    </a:ext>
                  </a:extLst>
                </a:gridCol>
                <a:gridCol w="626723">
                  <a:extLst>
                    <a:ext uri="{9D8B030D-6E8A-4147-A177-3AD203B41FA5}">
                      <a16:colId xmlns:a16="http://schemas.microsoft.com/office/drawing/2014/main" val="917280904"/>
                    </a:ext>
                  </a:extLst>
                </a:gridCol>
              </a:tblGrid>
              <a:tr h="228891">
                <a:tc>
                  <a:txBody>
                    <a:bodyPr/>
                    <a:lstStyle/>
                    <a:p>
                      <a:pPr algn="l" fontAlgn="b"/>
                      <a:endParaRPr lang="en-US" sz="1200" b="0" i="0" u="none" strike="noStrike">
                        <a:solidFill>
                          <a:srgbClr val="000000"/>
                        </a:solidFill>
                        <a:effectLst/>
                        <a:latin typeface="akkurat"/>
                      </a:endParaRPr>
                    </a:p>
                  </a:txBody>
                  <a:tcPr marL="2973" marR="2973" marT="2973" marB="0" anchor="b">
                    <a:solidFill>
                      <a:schemeClr val="bg1"/>
                    </a:solidFill>
                  </a:tcPr>
                </a:tc>
                <a:tc gridSpan="10">
                  <a:txBody>
                    <a:bodyPr/>
                    <a:lstStyle/>
                    <a:p>
                      <a:pPr algn="ctr" fontAlgn="b"/>
                      <a:r>
                        <a:rPr lang="en-US" sz="1200" b="1" u="none" strike="noStrike" dirty="0">
                          <a:effectLst/>
                          <a:latin typeface="akkurat"/>
                        </a:rPr>
                        <a:t>DocuSign Example</a:t>
                      </a:r>
                      <a:endParaRPr lang="en-US" sz="1200" b="1" i="0" u="none" strike="noStrike" dirty="0">
                        <a:solidFill>
                          <a:srgbClr val="FFFFFF"/>
                        </a:solidFill>
                        <a:effectLst/>
                        <a:latin typeface="akkurat"/>
                      </a:endParaRPr>
                    </a:p>
                  </a:txBody>
                  <a:tcPr marL="2973" marR="2973" marT="2973" marB="0" anchor="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5011130"/>
                  </a:ext>
                </a:extLst>
              </a:tr>
              <a:tr h="228891">
                <a:tc>
                  <a:txBody>
                    <a:bodyPr/>
                    <a:lstStyle/>
                    <a:p>
                      <a:pPr algn="l" fontAlgn="b"/>
                      <a:endParaRPr lang="en-US" sz="1200" b="0" i="0" u="none" strike="noStrike">
                        <a:solidFill>
                          <a:srgbClr val="000000"/>
                        </a:solidFill>
                        <a:effectLst/>
                        <a:latin typeface="akkurat"/>
                      </a:endParaRPr>
                    </a:p>
                  </a:txBody>
                  <a:tcPr marL="2973" marR="2973" marT="2973" marB="0" anchor="b">
                    <a:solidFill>
                      <a:schemeClr val="bg1"/>
                    </a:solidFill>
                  </a:tcPr>
                </a:tc>
                <a:tc>
                  <a:txBody>
                    <a:bodyPr/>
                    <a:lstStyle/>
                    <a:p>
                      <a:pPr algn="ctr" fontAlgn="b"/>
                      <a:r>
                        <a:rPr lang="en-US" sz="1200" b="1" u="none" strike="noStrike" dirty="0">
                          <a:effectLst/>
                          <a:latin typeface="akkurat"/>
                        </a:rPr>
                        <a:t>Jan</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Feb</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Mar</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April</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May</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June</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July</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Aug</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Sept</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akkurat"/>
                        </a:rPr>
                        <a:t>Oct</a:t>
                      </a:r>
                      <a:endParaRPr lang="en-US" sz="1200" b="1" i="0" u="none" strike="noStrike" dirty="0">
                        <a:solidFill>
                          <a:srgbClr val="000000"/>
                        </a:solidFill>
                        <a:effectLst/>
                        <a:latin typeface="akkurat"/>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5048266"/>
                  </a:ext>
                </a:extLst>
              </a:tr>
              <a:tr h="349716">
                <a:tc>
                  <a:txBody>
                    <a:bodyPr/>
                    <a:lstStyle/>
                    <a:p>
                      <a:pPr algn="l" fontAlgn="b"/>
                      <a:r>
                        <a:rPr lang="en-US" sz="900" b="1" i="0" u="none" strike="noStrike" dirty="0">
                          <a:solidFill>
                            <a:srgbClr val="000000"/>
                          </a:solidFill>
                          <a:effectLst/>
                          <a:latin typeface="Arial" panose="020B0604020202020204" pitchFamily="34" charset="0"/>
                          <a:cs typeface="Arial" panose="020B0604020202020204" pitchFamily="34" charset="0"/>
                        </a:rPr>
                        <a:t>Marketing Expenses </a:t>
                      </a:r>
                    </a:p>
                    <a:p>
                      <a:pPr algn="l" fontAlgn="b"/>
                      <a:r>
                        <a:rPr lang="en-US" sz="900" b="0" i="0" u="none" strike="noStrike" dirty="0">
                          <a:solidFill>
                            <a:srgbClr val="000000"/>
                          </a:solidFill>
                          <a:effectLst/>
                          <a:latin typeface="Arial" panose="020B0604020202020204" pitchFamily="34" charset="0"/>
                          <a:cs typeface="Arial" panose="020B0604020202020204" pitchFamily="34" charset="0"/>
                        </a:rPr>
                        <a:t>(divided into 4 for each customer type)</a:t>
                      </a:r>
                    </a:p>
                  </a:txBody>
                  <a:tcPr marL="3175" marR="3175" marT="3175"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$10,450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$11,892</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$12,347</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$12,395</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$13,538</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$10,385</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$10,395</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$13,485</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$12,347</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$13,538</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526260130"/>
                  </a:ext>
                </a:extLst>
              </a:tr>
              <a:tr h="228891">
                <a:tc>
                  <a:txBody>
                    <a:bodyPr/>
                    <a:lstStyle/>
                    <a:p>
                      <a:pPr algn="l" fontAlgn="b"/>
                      <a:r>
                        <a:rPr lang="en-US" sz="900" b="1" i="0" u="none" strike="noStrike" dirty="0">
                          <a:solidFill>
                            <a:srgbClr val="000000"/>
                          </a:solidFill>
                          <a:effectLst/>
                          <a:latin typeface="Arial" panose="020B0604020202020204" pitchFamily="34" charset="0"/>
                          <a:cs typeface="Arial" panose="020B0604020202020204" pitchFamily="34" charset="0"/>
                        </a:rPr>
                        <a:t>Sales Expenses </a:t>
                      </a:r>
                      <a:r>
                        <a:rPr lang="en-US" sz="900" b="0" i="0" u="none" strike="noStrike" dirty="0">
                          <a:solidFill>
                            <a:srgbClr val="000000"/>
                          </a:solidFill>
                          <a:effectLst/>
                          <a:latin typeface="Arial" panose="020B0604020202020204" pitchFamily="34" charset="0"/>
                          <a:cs typeface="Arial" panose="020B0604020202020204" pitchFamily="34" charset="0"/>
                        </a:rPr>
                        <a:t>(20% to pro, 80% to enterprise)</a:t>
                      </a:r>
                    </a:p>
                  </a:txBody>
                  <a:tcPr marL="3175" marR="3175" marT="3175"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$30,122</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$34,321</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$38,943</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$38,234</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$40,438</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$44,784</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$48,348</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$44,321</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$44,756</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$44,943</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1495238862"/>
                  </a:ext>
                </a:extLst>
              </a:tr>
              <a:tr h="228891">
                <a:tc>
                  <a:txBody>
                    <a:bodyPr/>
                    <a:lstStyle/>
                    <a:p>
                      <a:pPr algn="l" fontAlgn="b"/>
                      <a:r>
                        <a:rPr lang="en-US" sz="900" b="0" i="0" u="none" strike="noStrike" dirty="0">
                          <a:solidFill>
                            <a:srgbClr val="000000"/>
                          </a:solidFill>
                          <a:effectLst/>
                          <a:latin typeface="Arial" panose="020B0604020202020204" pitchFamily="34" charset="0"/>
                          <a:cs typeface="Arial" panose="020B0604020202020204" pitchFamily="34" charset="0"/>
                        </a:rPr>
                        <a:t>-- Free Trial Support (only for enterprise)</a:t>
                      </a:r>
                    </a:p>
                  </a:txBody>
                  <a:tcPr marL="3175" marR="3175" marT="3175" marB="0" anchor="ctr">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$8,000</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3235952589"/>
                  </a:ext>
                </a:extLst>
              </a:tr>
              <a:tr h="228891">
                <a:tc>
                  <a:txBody>
                    <a:bodyPr/>
                    <a:lstStyle/>
                    <a:p>
                      <a:pPr algn="l" fontAlgn="b"/>
                      <a:r>
                        <a:rPr lang="en-US" sz="900" b="1" u="none" strike="noStrike" dirty="0">
                          <a:solidFill>
                            <a:srgbClr val="FF0000"/>
                          </a:solidFill>
                          <a:effectLst/>
                          <a:latin typeface="Arial" panose="020B0604020202020204" pitchFamily="34" charset="0"/>
                          <a:cs typeface="Arial" panose="020B0604020202020204" pitchFamily="34" charset="0"/>
                        </a:rPr>
                        <a:t>Total CAC Expenses</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$48,572</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$54,213</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$59,290</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$58,629</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$61,976</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$63,169</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$66,743</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$65,806</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$65,103</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$66,481</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extLst>
                  <a:ext uri="{0D108BD9-81ED-4DB2-BD59-A6C34878D82A}">
                    <a16:rowId xmlns:a16="http://schemas.microsoft.com/office/drawing/2014/main" val="1171979303"/>
                  </a:ext>
                </a:extLst>
              </a:tr>
              <a:tr h="228891">
                <a:tc>
                  <a:txBody>
                    <a:bodyPr/>
                    <a:lstStyle/>
                    <a:p>
                      <a:pPr algn="l" fontAlgn="b"/>
                      <a:r>
                        <a:rPr lang="en-US" sz="900" b="1" u="none" strike="noStrike" dirty="0">
                          <a:solidFill>
                            <a:schemeClr val="tx1"/>
                          </a:solidFill>
                          <a:effectLst/>
                          <a:latin typeface="Arial" panose="020B0604020202020204" pitchFamily="34" charset="0"/>
                          <a:cs typeface="Arial" panose="020B0604020202020204" pitchFamily="34" charset="0"/>
                        </a:rPr>
                        <a:t>Total New Customers</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421</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431</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467</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449</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457</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498</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457</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438</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432</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419</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extLst>
                  <a:ext uri="{0D108BD9-81ED-4DB2-BD59-A6C34878D82A}">
                    <a16:rowId xmlns:a16="http://schemas.microsoft.com/office/drawing/2014/main" val="3004191460"/>
                  </a:ext>
                </a:extLst>
              </a:tr>
              <a:tr h="228891">
                <a:tc>
                  <a:txBody>
                    <a:bodyPr/>
                    <a:lstStyle/>
                    <a:p>
                      <a:pPr algn="l" fontAlgn="b"/>
                      <a:r>
                        <a:rPr lang="en-US" sz="900" b="0" u="none" strike="noStrike" dirty="0">
                          <a:effectLst/>
                          <a:latin typeface="Arial" panose="020B0604020202020204" pitchFamily="34" charset="0"/>
                          <a:cs typeface="Arial" panose="020B0604020202020204" pitchFamily="34" charset="0"/>
                        </a:rPr>
                        <a:t>-- Personal</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211</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224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250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232</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243</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285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233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211</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212</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203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842679762"/>
                  </a:ext>
                </a:extLst>
              </a:tr>
              <a:tr h="228891">
                <a:tc>
                  <a:txBody>
                    <a:bodyPr/>
                    <a:lstStyle/>
                    <a:p>
                      <a:pPr algn="l" fontAlgn="b"/>
                      <a:r>
                        <a:rPr lang="en-US" sz="900" b="0" u="none" strike="noStrike" dirty="0">
                          <a:effectLst/>
                          <a:latin typeface="Arial" panose="020B0604020202020204" pitchFamily="34" charset="0"/>
                          <a:cs typeface="Arial" panose="020B0604020202020204" pitchFamily="34" charset="0"/>
                        </a:rPr>
                        <a:t>-- Standard</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184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184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184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2740917169"/>
                  </a:ext>
                </a:extLst>
              </a:tr>
              <a:tr h="228891">
                <a:tc>
                  <a:txBody>
                    <a:bodyPr/>
                    <a:lstStyle/>
                    <a:p>
                      <a:pPr algn="l" fontAlgn="b"/>
                      <a:r>
                        <a:rPr lang="en-US" sz="900" b="0" u="none" strike="noStrike" dirty="0">
                          <a:effectLst/>
                          <a:latin typeface="Arial" panose="020B0604020202020204" pitchFamily="34" charset="0"/>
                          <a:cs typeface="Arial" panose="020B0604020202020204" pitchFamily="34" charset="0"/>
                        </a:rPr>
                        <a:t>-- Business Pro</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23</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19</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28</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22</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40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32</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912429268"/>
                  </a:ext>
                </a:extLst>
              </a:tr>
              <a:tr h="228891">
                <a:tc>
                  <a:txBody>
                    <a:bodyPr/>
                    <a:lstStyle/>
                    <a:p>
                      <a:pPr algn="l" fontAlgn="b"/>
                      <a:r>
                        <a:rPr lang="en-US" sz="900" b="0" u="none" strike="noStrike" dirty="0">
                          <a:effectLst/>
                          <a:latin typeface="Arial" panose="020B0604020202020204" pitchFamily="34" charset="0"/>
                          <a:cs typeface="Arial" panose="020B0604020202020204" pitchFamily="34" charset="0"/>
                        </a:rPr>
                        <a:t>-- Advanced (Enterprise)</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8</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6601510"/>
                  </a:ext>
                </a:extLst>
              </a:tr>
              <a:tr h="228891">
                <a:tc>
                  <a:txBody>
                    <a:bodyPr/>
                    <a:lstStyle/>
                    <a:p>
                      <a:pPr algn="l" fontAlgn="b"/>
                      <a:r>
                        <a:rPr lang="en-US" sz="900" b="1" u="none" strike="noStrike" dirty="0">
                          <a:solidFill>
                            <a:schemeClr val="bg1"/>
                          </a:solidFill>
                          <a:effectLst/>
                          <a:latin typeface="Arial" panose="020B0604020202020204" pitchFamily="34" charset="0"/>
                          <a:cs typeface="Arial" panose="020B0604020202020204" pitchFamily="34" charset="0"/>
                        </a:rPr>
                        <a:t> Average CAC</a:t>
                      </a:r>
                      <a:endParaRPr lang="en-US" sz="900" b="1"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$115</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$126</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$127</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$131</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$136</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$127</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$146</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$150</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$151</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$159</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455844673"/>
                  </a:ext>
                </a:extLst>
              </a:tr>
              <a:tr h="228891">
                <a:tc>
                  <a:txBody>
                    <a:bodyPr/>
                    <a:lstStyle/>
                    <a:p>
                      <a:pPr algn="l" fontAlgn="b"/>
                      <a:r>
                        <a:rPr lang="en-US" sz="900" b="0" u="none" strike="noStrike">
                          <a:effectLst/>
                          <a:latin typeface="Arial" panose="020B0604020202020204" pitchFamily="34" charset="0"/>
                          <a:cs typeface="Arial" panose="020B0604020202020204" pitchFamily="34" charset="0"/>
                        </a:rPr>
                        <a:t>-- Personal CAC</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132975879"/>
                  </a:ext>
                </a:extLst>
              </a:tr>
              <a:tr h="228891">
                <a:tc>
                  <a:txBody>
                    <a:bodyPr/>
                    <a:lstStyle/>
                    <a:p>
                      <a:pPr algn="l" fontAlgn="b"/>
                      <a:r>
                        <a:rPr lang="en-US" sz="900" b="0" u="none" strike="noStrike">
                          <a:effectLst/>
                          <a:latin typeface="Arial" panose="020B0604020202020204" pitchFamily="34" charset="0"/>
                          <a:cs typeface="Arial" panose="020B0604020202020204" pitchFamily="34" charset="0"/>
                        </a:rPr>
                        <a:t>-- Standard CAC</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1400902935"/>
                  </a:ext>
                </a:extLst>
              </a:tr>
              <a:tr h="228891">
                <a:tc>
                  <a:txBody>
                    <a:bodyPr/>
                    <a:lstStyle/>
                    <a:p>
                      <a:pPr algn="l" fontAlgn="b"/>
                      <a:r>
                        <a:rPr lang="en-US" sz="900" b="0" u="none" strike="noStrike">
                          <a:effectLst/>
                          <a:latin typeface="Arial" panose="020B0604020202020204" pitchFamily="34" charset="0"/>
                          <a:cs typeface="Arial" panose="020B0604020202020204" pitchFamily="34" charset="0"/>
                        </a:rPr>
                        <a:t>-- Business Pro CAC</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extLst>
                  <a:ext uri="{0D108BD9-81ED-4DB2-BD59-A6C34878D82A}">
                    <a16:rowId xmlns:a16="http://schemas.microsoft.com/office/drawing/2014/main" val="2757428810"/>
                  </a:ext>
                </a:extLst>
              </a:tr>
              <a:tr h="228891">
                <a:tc>
                  <a:txBody>
                    <a:bodyPr/>
                    <a:lstStyle/>
                    <a:p>
                      <a:pPr algn="l" fontAlgn="b"/>
                      <a:r>
                        <a:rPr lang="en-US" sz="900" b="0" u="none" strike="noStrike">
                          <a:effectLst/>
                          <a:latin typeface="Arial" panose="020B0604020202020204" pitchFamily="34" charset="0"/>
                          <a:cs typeface="Arial" panose="020B0604020202020204" pitchFamily="34" charset="0"/>
                        </a:rPr>
                        <a:t>-- Advanced Enterprise CAC</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extLst>
                  <a:ext uri="{0D108BD9-81ED-4DB2-BD59-A6C34878D82A}">
                    <a16:rowId xmlns:a16="http://schemas.microsoft.com/office/drawing/2014/main" val="693182088"/>
                  </a:ext>
                </a:extLst>
              </a:tr>
            </a:tbl>
          </a:graphicData>
        </a:graphic>
      </p:graphicFrame>
      <p:sp>
        <p:nvSpPr>
          <p:cNvPr id="9" name="TextBox 8">
            <a:extLst>
              <a:ext uri="{FF2B5EF4-FFF2-40B4-BE49-F238E27FC236}">
                <a16:creationId xmlns:a16="http://schemas.microsoft.com/office/drawing/2014/main" id="{92ADB566-F1E3-4CBE-AF4E-1CF56B48F97B}"/>
              </a:ext>
            </a:extLst>
          </p:cNvPr>
          <p:cNvSpPr txBox="1"/>
          <p:nvPr/>
        </p:nvSpPr>
        <p:spPr>
          <a:xfrm>
            <a:off x="1600200" y="5377934"/>
            <a:ext cx="8763000" cy="369332"/>
          </a:xfrm>
          <a:prstGeom prst="rect">
            <a:avLst/>
          </a:prstGeom>
          <a:noFill/>
        </p:spPr>
        <p:txBody>
          <a:bodyPr wrap="square" rtlCol="0">
            <a:spAutoFit/>
          </a:bodyPr>
          <a:lstStyle/>
          <a:p>
            <a:pPr algn="l"/>
            <a:r>
              <a:rPr lang="en-US" sz="1800" dirty="0">
                <a:solidFill>
                  <a:srgbClr val="FF0000"/>
                </a:solidFill>
                <a:latin typeface="akkurat"/>
              </a:rPr>
              <a:t>From looking only at the Avg CAC, the avg CAC is increasing in time!</a:t>
            </a:r>
          </a:p>
        </p:txBody>
      </p:sp>
    </p:spTree>
    <p:extLst>
      <p:ext uri="{BB962C8B-B14F-4D97-AF65-F5344CB8AC3E}">
        <p14:creationId xmlns:p14="http://schemas.microsoft.com/office/powerpoint/2010/main" val="414204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ctr">
            <a:normAutofit/>
          </a:bodyPr>
          <a:lstStyle/>
          <a:p>
            <a:r>
              <a:rPr lang="en-US" sz="2600" dirty="0">
                <a:solidFill>
                  <a:schemeClr val="tx2"/>
                </a:solidFill>
                <a:latin typeface="akkurat"/>
                <a:cs typeface="Calibri" panose="020F0502020204030204" pitchFamily="34" charset="0"/>
              </a:rPr>
              <a:t>Office hour moving forward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2</a:t>
            </a:fld>
            <a:endParaRPr lang="en-US" dirty="0"/>
          </a:p>
        </p:txBody>
      </p:sp>
      <p:sp>
        <p:nvSpPr>
          <p:cNvPr id="3" name="Content Placeholder 2"/>
          <p:cNvSpPr>
            <a:spLocks noGrp="1"/>
          </p:cNvSpPr>
          <p:nvPr>
            <p:ph sz="quarter" idx="1"/>
          </p:nvPr>
        </p:nvSpPr>
        <p:spPr>
          <a:xfrm>
            <a:off x="533400" y="1295400"/>
            <a:ext cx="8227423" cy="5137150"/>
          </a:xfrm>
        </p:spPr>
        <p:txBody>
          <a:bodyPr>
            <a:normAutofit/>
          </a:bodyPr>
          <a:lstStyle/>
          <a:p>
            <a:pPr lvl="0"/>
            <a:r>
              <a:rPr lang="en-US" sz="2200" dirty="0">
                <a:solidFill>
                  <a:srgbClr val="FF9900"/>
                </a:solidFill>
                <a:latin typeface="akkurat"/>
              </a:rPr>
              <a:t>Wednesday 7pm-8 pm EST</a:t>
            </a:r>
          </a:p>
          <a:p>
            <a:pPr lvl="0"/>
            <a:r>
              <a:rPr lang="en-US" sz="2200" dirty="0">
                <a:solidFill>
                  <a:srgbClr val="FF9900"/>
                </a:solidFill>
                <a:latin typeface="akkurat"/>
              </a:rPr>
              <a:t>Monday 7:30-8:30 am EST</a:t>
            </a:r>
          </a:p>
        </p:txBody>
      </p:sp>
    </p:spTree>
    <p:extLst>
      <p:ext uri="{BB962C8B-B14F-4D97-AF65-F5344CB8AC3E}">
        <p14:creationId xmlns:p14="http://schemas.microsoft.com/office/powerpoint/2010/main" val="74237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48778" y="115086"/>
            <a:ext cx="8915400" cy="990600"/>
          </a:xfrm>
        </p:spPr>
        <p:txBody>
          <a:bodyPr anchor="ctr">
            <a:normAutofit/>
          </a:bodyPr>
          <a:lstStyle/>
          <a:p>
            <a:pPr algn="l"/>
            <a:r>
              <a:rPr lang="en-US" sz="2600" b="1" dirty="0">
                <a:solidFill>
                  <a:schemeClr val="tx2"/>
                </a:solidFill>
                <a:latin typeface="akkurat"/>
                <a:cs typeface="Calibri" panose="020F0502020204030204" pitchFamily="34" charset="0"/>
              </a:rPr>
              <a:t>Segmenting</a:t>
            </a:r>
            <a:r>
              <a:rPr lang="en-US" sz="2600" dirty="0">
                <a:solidFill>
                  <a:schemeClr val="tx2"/>
                </a:solidFill>
                <a:latin typeface="akkurat"/>
                <a:cs typeface="Calibri" panose="020F0502020204030204" pitchFamily="34" charset="0"/>
              </a:rPr>
              <a:t> the data into different customer type would give us more insight on how each customer segment are doing!</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20</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graphicFrame>
        <p:nvGraphicFramePr>
          <p:cNvPr id="4" name="Table 3">
            <a:extLst>
              <a:ext uri="{FF2B5EF4-FFF2-40B4-BE49-F238E27FC236}">
                <a16:creationId xmlns:a16="http://schemas.microsoft.com/office/drawing/2014/main" id="{67D6EE48-3F7F-4B8A-9792-426538D786D9}"/>
              </a:ext>
            </a:extLst>
          </p:cNvPr>
          <p:cNvGraphicFramePr>
            <a:graphicFrameLocks noGrp="1"/>
          </p:cNvGraphicFramePr>
          <p:nvPr>
            <p:extLst>
              <p:ext uri="{D42A27DB-BD31-4B8C-83A1-F6EECF244321}">
                <p14:modId xmlns:p14="http://schemas.microsoft.com/office/powerpoint/2010/main" val="1556617749"/>
              </p:ext>
            </p:extLst>
          </p:nvPr>
        </p:nvGraphicFramePr>
        <p:xfrm>
          <a:off x="542217" y="1201298"/>
          <a:ext cx="7992186" cy="3945228"/>
        </p:xfrm>
        <a:graphic>
          <a:graphicData uri="http://schemas.openxmlformats.org/drawingml/2006/table">
            <a:tbl>
              <a:tblPr>
                <a:tableStyleId>{5C22544A-7EE6-4342-B048-85BDC9FD1C3A}</a:tableStyleId>
              </a:tblPr>
              <a:tblGrid>
                <a:gridCol w="1727996">
                  <a:extLst>
                    <a:ext uri="{9D8B030D-6E8A-4147-A177-3AD203B41FA5}">
                      <a16:colId xmlns:a16="http://schemas.microsoft.com/office/drawing/2014/main" val="3785532050"/>
                    </a:ext>
                  </a:extLst>
                </a:gridCol>
                <a:gridCol w="683056">
                  <a:extLst>
                    <a:ext uri="{9D8B030D-6E8A-4147-A177-3AD203B41FA5}">
                      <a16:colId xmlns:a16="http://schemas.microsoft.com/office/drawing/2014/main" val="4032347594"/>
                    </a:ext>
                  </a:extLst>
                </a:gridCol>
                <a:gridCol w="620126">
                  <a:extLst>
                    <a:ext uri="{9D8B030D-6E8A-4147-A177-3AD203B41FA5}">
                      <a16:colId xmlns:a16="http://schemas.microsoft.com/office/drawing/2014/main" val="3374032139"/>
                    </a:ext>
                  </a:extLst>
                </a:gridCol>
                <a:gridCol w="620126">
                  <a:extLst>
                    <a:ext uri="{9D8B030D-6E8A-4147-A177-3AD203B41FA5}">
                      <a16:colId xmlns:a16="http://schemas.microsoft.com/office/drawing/2014/main" val="3418267997"/>
                    </a:ext>
                  </a:extLst>
                </a:gridCol>
                <a:gridCol w="620126">
                  <a:extLst>
                    <a:ext uri="{9D8B030D-6E8A-4147-A177-3AD203B41FA5}">
                      <a16:colId xmlns:a16="http://schemas.microsoft.com/office/drawing/2014/main" val="3488640808"/>
                    </a:ext>
                  </a:extLst>
                </a:gridCol>
                <a:gridCol w="620126">
                  <a:extLst>
                    <a:ext uri="{9D8B030D-6E8A-4147-A177-3AD203B41FA5}">
                      <a16:colId xmlns:a16="http://schemas.microsoft.com/office/drawing/2014/main" val="1107426387"/>
                    </a:ext>
                  </a:extLst>
                </a:gridCol>
                <a:gridCol w="620126">
                  <a:extLst>
                    <a:ext uri="{9D8B030D-6E8A-4147-A177-3AD203B41FA5}">
                      <a16:colId xmlns:a16="http://schemas.microsoft.com/office/drawing/2014/main" val="2604797704"/>
                    </a:ext>
                  </a:extLst>
                </a:gridCol>
                <a:gridCol w="620126">
                  <a:extLst>
                    <a:ext uri="{9D8B030D-6E8A-4147-A177-3AD203B41FA5}">
                      <a16:colId xmlns:a16="http://schemas.microsoft.com/office/drawing/2014/main" val="1512493716"/>
                    </a:ext>
                  </a:extLst>
                </a:gridCol>
                <a:gridCol w="620126">
                  <a:extLst>
                    <a:ext uri="{9D8B030D-6E8A-4147-A177-3AD203B41FA5}">
                      <a16:colId xmlns:a16="http://schemas.microsoft.com/office/drawing/2014/main" val="2532606698"/>
                    </a:ext>
                  </a:extLst>
                </a:gridCol>
                <a:gridCol w="620126">
                  <a:extLst>
                    <a:ext uri="{9D8B030D-6E8A-4147-A177-3AD203B41FA5}">
                      <a16:colId xmlns:a16="http://schemas.microsoft.com/office/drawing/2014/main" val="4166763481"/>
                    </a:ext>
                  </a:extLst>
                </a:gridCol>
                <a:gridCol w="620126">
                  <a:extLst>
                    <a:ext uri="{9D8B030D-6E8A-4147-A177-3AD203B41FA5}">
                      <a16:colId xmlns:a16="http://schemas.microsoft.com/office/drawing/2014/main" val="917280904"/>
                    </a:ext>
                  </a:extLst>
                </a:gridCol>
              </a:tblGrid>
              <a:tr h="228891">
                <a:tc>
                  <a:txBody>
                    <a:bodyPr/>
                    <a:lstStyle/>
                    <a:p>
                      <a:pPr algn="l"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gridSpan="10">
                  <a:txBody>
                    <a:bodyPr/>
                    <a:lstStyle/>
                    <a:p>
                      <a:pPr algn="ctr" fontAlgn="b"/>
                      <a:r>
                        <a:rPr lang="en-US" sz="900" b="1" u="none" strike="noStrike" dirty="0">
                          <a:effectLst/>
                          <a:latin typeface="Arial" panose="020B0604020202020204" pitchFamily="34" charset="0"/>
                          <a:cs typeface="Arial" panose="020B0604020202020204" pitchFamily="34" charset="0"/>
                        </a:rPr>
                        <a:t>DocuSign Example</a:t>
                      </a:r>
                      <a:endParaRPr lang="en-US" sz="900" b="1" i="0" u="none" strike="noStrike" dirty="0">
                        <a:solidFill>
                          <a:srgbClr val="FFFFFF"/>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5011130"/>
                  </a:ext>
                </a:extLst>
              </a:tr>
              <a:tr h="228891">
                <a:tc>
                  <a:txBody>
                    <a:bodyPr/>
                    <a:lstStyle/>
                    <a:p>
                      <a:pPr algn="l"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Jan</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Feb</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Mar</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April</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May</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June</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July</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Aug</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Sept</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Oct</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5048266"/>
                  </a:ext>
                </a:extLst>
              </a:tr>
              <a:tr h="228891">
                <a:tc>
                  <a:txBody>
                    <a:bodyPr/>
                    <a:lstStyle/>
                    <a:p>
                      <a:pPr algn="l" fontAlgn="b"/>
                      <a:r>
                        <a:rPr lang="en-US" sz="900" b="1" i="0" u="none" strike="noStrike" dirty="0">
                          <a:solidFill>
                            <a:srgbClr val="000000"/>
                          </a:solidFill>
                          <a:effectLst/>
                          <a:latin typeface="Arial" panose="020B0604020202020204" pitchFamily="34" charset="0"/>
                          <a:cs typeface="Arial" panose="020B0604020202020204" pitchFamily="34" charset="0"/>
                        </a:rPr>
                        <a:t>Marketing Expenses </a:t>
                      </a:r>
                    </a:p>
                    <a:p>
                      <a:pPr algn="l" fontAlgn="b"/>
                      <a:r>
                        <a:rPr lang="en-US" sz="900" b="0" i="0" u="none" strike="noStrike" dirty="0">
                          <a:solidFill>
                            <a:srgbClr val="000000"/>
                          </a:solidFill>
                          <a:effectLst/>
                          <a:latin typeface="Arial" panose="020B0604020202020204" pitchFamily="34" charset="0"/>
                          <a:cs typeface="Arial" panose="020B0604020202020204" pitchFamily="34" charset="0"/>
                        </a:rPr>
                        <a:t>(divided into 4 for each customer type)</a:t>
                      </a:r>
                    </a:p>
                  </a:txBody>
                  <a:tcPr marL="3175" marR="3175" marT="3175"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$10,450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$11,892</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$12,347</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$12,395</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$13,538</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$10,385</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$10,395</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$13,485</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$12,347</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$13,538</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526260130"/>
                  </a:ext>
                </a:extLst>
              </a:tr>
              <a:tr h="228891">
                <a:tc>
                  <a:txBody>
                    <a:bodyPr/>
                    <a:lstStyle/>
                    <a:p>
                      <a:pPr algn="l" fontAlgn="b"/>
                      <a:r>
                        <a:rPr lang="en-US" sz="900" b="1" i="0" u="none" strike="noStrike" dirty="0">
                          <a:solidFill>
                            <a:srgbClr val="000000"/>
                          </a:solidFill>
                          <a:effectLst/>
                          <a:latin typeface="Arial" panose="020B0604020202020204" pitchFamily="34" charset="0"/>
                          <a:cs typeface="Arial" panose="020B0604020202020204" pitchFamily="34" charset="0"/>
                        </a:rPr>
                        <a:t>Sales Expenses </a:t>
                      </a:r>
                      <a:r>
                        <a:rPr lang="en-US" sz="900" b="0" i="0" u="none" strike="noStrike" dirty="0">
                          <a:solidFill>
                            <a:srgbClr val="000000"/>
                          </a:solidFill>
                          <a:effectLst/>
                          <a:latin typeface="Arial" panose="020B0604020202020204" pitchFamily="34" charset="0"/>
                          <a:cs typeface="Arial" panose="020B0604020202020204" pitchFamily="34" charset="0"/>
                        </a:rPr>
                        <a:t>(20% to pro, 80% to enterprise)</a:t>
                      </a:r>
                    </a:p>
                  </a:txBody>
                  <a:tcPr marL="3175" marR="3175" marT="3175"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$30,122</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$34,321</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$38,943</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$38,234</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$40,438</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$44,784</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$48,348</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$44,321</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$44,756</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$44,943</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1495238862"/>
                  </a:ext>
                </a:extLst>
              </a:tr>
              <a:tr h="228891">
                <a:tc>
                  <a:txBody>
                    <a:bodyPr/>
                    <a:lstStyle/>
                    <a:p>
                      <a:pPr algn="l" fontAlgn="b"/>
                      <a:r>
                        <a:rPr lang="en-US" sz="900" b="0" i="0" u="none" strike="noStrike" dirty="0">
                          <a:solidFill>
                            <a:srgbClr val="000000"/>
                          </a:solidFill>
                          <a:effectLst/>
                          <a:latin typeface="Arial" panose="020B0604020202020204" pitchFamily="34" charset="0"/>
                          <a:cs typeface="Arial" panose="020B0604020202020204" pitchFamily="34" charset="0"/>
                        </a:rPr>
                        <a:t>-- Free Trial Support (only for enterprise)</a:t>
                      </a:r>
                    </a:p>
                  </a:txBody>
                  <a:tcPr marL="3175" marR="3175" marT="3175" marB="0" anchor="ctr">
                    <a:solidFill>
                      <a:schemeClr val="bg1"/>
                    </a:solidFill>
                  </a:tcPr>
                </a:tc>
                <a:tc>
                  <a:txBody>
                    <a:bodyPr/>
                    <a:lstStyle/>
                    <a:p>
                      <a:pPr algn="ctr" fontAlgn="b"/>
                      <a:r>
                        <a:rPr lang="en-US" sz="900" b="0" u="none" strike="noStrike">
                          <a:solidFill>
                            <a:srgbClr val="FF0000"/>
                          </a:solidFill>
                          <a:effectLst/>
                          <a:latin typeface="Arial" panose="020B0604020202020204" pitchFamily="34" charset="0"/>
                          <a:cs typeface="Arial" panose="020B0604020202020204" pitchFamily="34" charset="0"/>
                        </a:rPr>
                        <a:t>$8,000</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b="0" u="none" strike="noStrike" dirty="0">
                          <a:solidFill>
                            <a:srgbClr val="FF0000"/>
                          </a:solidFill>
                          <a:effectLst/>
                          <a:latin typeface="Arial" panose="020B0604020202020204" pitchFamily="34" charset="0"/>
                          <a:cs typeface="Arial" panose="020B0604020202020204" pitchFamily="34" charset="0"/>
                        </a:rPr>
                        <a:t>$8,000</a:t>
                      </a:r>
                      <a:endParaRPr lang="en-US" sz="900" b="0"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3235952589"/>
                  </a:ext>
                </a:extLst>
              </a:tr>
              <a:tr h="228891">
                <a:tc>
                  <a:txBody>
                    <a:bodyPr/>
                    <a:lstStyle/>
                    <a:p>
                      <a:pPr algn="l" fontAlgn="b"/>
                      <a:r>
                        <a:rPr lang="en-US" sz="900" b="1" u="none" strike="noStrike" dirty="0">
                          <a:solidFill>
                            <a:srgbClr val="FF0000"/>
                          </a:solidFill>
                          <a:effectLst/>
                          <a:latin typeface="Arial" panose="020B0604020202020204" pitchFamily="34" charset="0"/>
                          <a:cs typeface="Arial" panose="020B0604020202020204" pitchFamily="34" charset="0"/>
                        </a:rPr>
                        <a:t>Total CAC Expenses</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$48,572</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$54,213</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$59,290</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$58,629</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$61,976</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$63,169</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$66,743</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$65,806</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$65,103</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tc>
                  <a:txBody>
                    <a:bodyPr/>
                    <a:lstStyle/>
                    <a:p>
                      <a:pPr algn="ctr" fontAlgn="b"/>
                      <a:r>
                        <a:rPr lang="en-US" sz="900" b="1" u="none" strike="noStrike" dirty="0">
                          <a:solidFill>
                            <a:srgbClr val="FF0000"/>
                          </a:solidFill>
                          <a:effectLst/>
                          <a:latin typeface="Arial" panose="020B0604020202020204" pitchFamily="34" charset="0"/>
                          <a:cs typeface="Arial" panose="020B0604020202020204" pitchFamily="34" charset="0"/>
                        </a:rPr>
                        <a:t>$66,481</a:t>
                      </a:r>
                      <a:endParaRPr lang="en-US" sz="900" b="1" i="0" u="none" strike="noStrike" dirty="0">
                        <a:solidFill>
                          <a:srgbClr val="FF0000"/>
                        </a:solidFill>
                        <a:effectLst/>
                        <a:latin typeface="Arial" panose="020B0604020202020204" pitchFamily="34" charset="0"/>
                        <a:cs typeface="Arial" panose="020B0604020202020204" pitchFamily="34" charset="0"/>
                      </a:endParaRPr>
                    </a:p>
                  </a:txBody>
                  <a:tcPr marL="2973" marR="2973" marT="2973" marB="0" anchor="ctr">
                    <a:solidFill>
                      <a:srgbClr val="FFFF00"/>
                    </a:solidFill>
                  </a:tcPr>
                </a:tc>
                <a:extLst>
                  <a:ext uri="{0D108BD9-81ED-4DB2-BD59-A6C34878D82A}">
                    <a16:rowId xmlns:a16="http://schemas.microsoft.com/office/drawing/2014/main" val="1171979303"/>
                  </a:ext>
                </a:extLst>
              </a:tr>
              <a:tr h="228891">
                <a:tc>
                  <a:txBody>
                    <a:bodyPr/>
                    <a:lstStyle/>
                    <a:p>
                      <a:pPr algn="l" fontAlgn="b"/>
                      <a:r>
                        <a:rPr lang="en-US" sz="900" b="1" u="none" strike="noStrike" dirty="0">
                          <a:solidFill>
                            <a:schemeClr val="tx1"/>
                          </a:solidFill>
                          <a:effectLst/>
                          <a:latin typeface="Arial" panose="020B0604020202020204" pitchFamily="34" charset="0"/>
                          <a:cs typeface="Arial" panose="020B0604020202020204" pitchFamily="34" charset="0"/>
                        </a:rPr>
                        <a:t>Total New Customers</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421</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431</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467</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449</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457</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498</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457</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438</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432</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tc>
                  <a:txBody>
                    <a:bodyPr/>
                    <a:lstStyle/>
                    <a:p>
                      <a:pPr algn="ctr" fontAlgn="b"/>
                      <a:r>
                        <a:rPr lang="en-US" sz="900" u="none" strike="noStrike" dirty="0">
                          <a:solidFill>
                            <a:schemeClr val="tx1"/>
                          </a:solidFill>
                          <a:effectLst/>
                          <a:latin typeface="Arial" panose="020B0604020202020204" pitchFamily="34" charset="0"/>
                          <a:cs typeface="Arial" panose="020B0604020202020204" pitchFamily="34" charset="0"/>
                        </a:rPr>
                        <a:t>419</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00B0F0"/>
                    </a:solidFill>
                  </a:tcPr>
                </a:tc>
                <a:extLst>
                  <a:ext uri="{0D108BD9-81ED-4DB2-BD59-A6C34878D82A}">
                    <a16:rowId xmlns:a16="http://schemas.microsoft.com/office/drawing/2014/main" val="3004191460"/>
                  </a:ext>
                </a:extLst>
              </a:tr>
              <a:tr h="228891">
                <a:tc>
                  <a:txBody>
                    <a:bodyPr/>
                    <a:lstStyle/>
                    <a:p>
                      <a:pPr algn="l" fontAlgn="b"/>
                      <a:r>
                        <a:rPr lang="en-US" sz="900" b="0" u="none" strike="noStrike" dirty="0">
                          <a:effectLst/>
                          <a:latin typeface="Arial" panose="020B0604020202020204" pitchFamily="34" charset="0"/>
                          <a:cs typeface="Arial" panose="020B0604020202020204" pitchFamily="34" charset="0"/>
                        </a:rPr>
                        <a:t>-- Personal</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211</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224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250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232</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243</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285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233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211</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212</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203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842679762"/>
                  </a:ext>
                </a:extLst>
              </a:tr>
              <a:tr h="228891">
                <a:tc>
                  <a:txBody>
                    <a:bodyPr/>
                    <a:lstStyle/>
                    <a:p>
                      <a:pPr algn="l" fontAlgn="b"/>
                      <a:r>
                        <a:rPr lang="en-US" sz="900" b="0" u="none" strike="noStrike" dirty="0">
                          <a:effectLst/>
                          <a:latin typeface="Arial" panose="020B0604020202020204" pitchFamily="34" charset="0"/>
                          <a:cs typeface="Arial" panose="020B0604020202020204" pitchFamily="34" charset="0"/>
                        </a:rPr>
                        <a:t>-- Standard</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184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184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184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2740917169"/>
                  </a:ext>
                </a:extLst>
              </a:tr>
              <a:tr h="228891">
                <a:tc>
                  <a:txBody>
                    <a:bodyPr/>
                    <a:lstStyle/>
                    <a:p>
                      <a:pPr algn="l" fontAlgn="b"/>
                      <a:r>
                        <a:rPr lang="en-US" sz="900" b="0" u="none" strike="noStrike" dirty="0">
                          <a:effectLst/>
                          <a:latin typeface="Arial" panose="020B0604020202020204" pitchFamily="34" charset="0"/>
                          <a:cs typeface="Arial" panose="020B0604020202020204" pitchFamily="34" charset="0"/>
                        </a:rPr>
                        <a:t>-- Business Pro</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23</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19</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28</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22</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40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32</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solidFill>
                      <a:schemeClr val="bg1"/>
                    </a:solidFill>
                  </a:tcPr>
                </a:tc>
                <a:extLst>
                  <a:ext uri="{0D108BD9-81ED-4DB2-BD59-A6C34878D82A}">
                    <a16:rowId xmlns:a16="http://schemas.microsoft.com/office/drawing/2014/main" val="912429268"/>
                  </a:ext>
                </a:extLst>
              </a:tr>
              <a:tr h="228891">
                <a:tc>
                  <a:txBody>
                    <a:bodyPr/>
                    <a:lstStyle/>
                    <a:p>
                      <a:pPr algn="l" fontAlgn="b"/>
                      <a:r>
                        <a:rPr lang="en-US" sz="900" b="0" u="none" strike="noStrike" dirty="0">
                          <a:effectLst/>
                          <a:latin typeface="Arial" panose="020B0604020202020204" pitchFamily="34" charset="0"/>
                          <a:cs typeface="Arial" panose="020B0604020202020204" pitchFamily="34" charset="0"/>
                        </a:rPr>
                        <a:t>-- Advanced (Enterprise)</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8</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2973" marR="2973" marT="2973"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6601510"/>
                  </a:ext>
                </a:extLst>
              </a:tr>
              <a:tr h="228891">
                <a:tc>
                  <a:txBody>
                    <a:bodyPr/>
                    <a:lstStyle/>
                    <a:p>
                      <a:pPr algn="l" fontAlgn="b"/>
                      <a:r>
                        <a:rPr lang="en-US" sz="900" b="1" u="none" strike="noStrike" dirty="0">
                          <a:solidFill>
                            <a:schemeClr val="bg1"/>
                          </a:solidFill>
                          <a:effectLst/>
                          <a:latin typeface="Arial" panose="020B0604020202020204" pitchFamily="34" charset="0"/>
                          <a:cs typeface="Arial" panose="020B0604020202020204" pitchFamily="34" charset="0"/>
                        </a:rPr>
                        <a:t>Average CAC</a:t>
                      </a:r>
                      <a:endParaRPr lang="en-US" sz="900" b="1"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$115</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$126</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$127</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$131</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$136</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$127</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$146</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$150</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$151</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$159</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2973" marR="2973" marT="2973"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455844673"/>
                  </a:ext>
                </a:extLst>
              </a:tr>
              <a:tr h="228891">
                <a:tc>
                  <a:txBody>
                    <a:bodyPr/>
                    <a:lstStyle/>
                    <a:p>
                      <a:pPr algn="l" fontAlgn="b"/>
                      <a:r>
                        <a:rPr lang="en-US" sz="900" b="0" u="none" strike="noStrike" dirty="0">
                          <a:solidFill>
                            <a:schemeClr val="tx1"/>
                          </a:solidFill>
                          <a:effectLst/>
                          <a:latin typeface="Arial" panose="020B0604020202020204" pitchFamily="34" charset="0"/>
                          <a:cs typeface="Arial" panose="020B0604020202020204" pitchFamily="34" charset="0"/>
                        </a:rPr>
                        <a:t>-- Personal CAC</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lnT w="12700" cap="flat" cmpd="sng" algn="ctr">
                      <a:solidFill>
                        <a:schemeClr val="tx1"/>
                      </a:solidFill>
                      <a:prstDash val="solid"/>
                      <a:round/>
                      <a:headEnd type="none" w="med" len="med"/>
                      <a:tailEnd type="none" w="med" len="med"/>
                    </a:lnT>
                    <a:solidFill>
                      <a:srgbClr val="FF0000">
                        <a:alpha val="7843"/>
                      </a:srgbClr>
                    </a:solidFill>
                  </a:tcPr>
                </a:tc>
                <a:tc>
                  <a:txBody>
                    <a:bodyPr/>
                    <a:lstStyle/>
                    <a:p>
                      <a:pPr algn="ctr" fontAlgn="b"/>
                      <a:r>
                        <a:rPr lang="en-US" sz="900" b="0" i="0" u="none" strike="noStrike" dirty="0">
                          <a:solidFill>
                            <a:schemeClr val="tx1"/>
                          </a:solidFill>
                          <a:effectLst/>
                          <a:latin typeface="Arial" panose="020B0604020202020204" pitchFamily="34" charset="0"/>
                          <a:cs typeface="Arial" panose="020B0604020202020204" pitchFamily="34" charset="0"/>
                        </a:rPr>
                        <a:t>$12</a:t>
                      </a:r>
                    </a:p>
                  </a:txBody>
                  <a:tcPr marL="3175" marR="3175" marT="3175" marB="0" anchor="ctr">
                    <a:lnT w="12700" cap="flat" cmpd="sng" algn="ctr">
                      <a:solidFill>
                        <a:schemeClr val="tx1"/>
                      </a:solidFill>
                      <a:prstDash val="solid"/>
                      <a:round/>
                      <a:headEnd type="none" w="med" len="med"/>
                      <a:tailEnd type="none" w="med" len="med"/>
                    </a:lnT>
                    <a:solidFill>
                      <a:srgbClr val="FF0000">
                        <a:alpha val="7843"/>
                      </a:srgbClr>
                    </a:solidFill>
                  </a:tcPr>
                </a:tc>
                <a:tc>
                  <a:txBody>
                    <a:bodyPr/>
                    <a:lstStyle/>
                    <a:p>
                      <a:pPr algn="ctr" fontAlgn="b"/>
                      <a:r>
                        <a:rPr lang="en-US" sz="900" b="0" i="0" u="none" strike="noStrike" dirty="0">
                          <a:solidFill>
                            <a:schemeClr val="tx1"/>
                          </a:solidFill>
                          <a:effectLst/>
                          <a:latin typeface="Arial" panose="020B0604020202020204" pitchFamily="34" charset="0"/>
                          <a:cs typeface="Arial" panose="020B0604020202020204" pitchFamily="34" charset="0"/>
                        </a:rPr>
                        <a:t>$13</a:t>
                      </a:r>
                    </a:p>
                  </a:txBody>
                  <a:tcPr marL="3175" marR="3175" marT="3175" marB="0" anchor="ctr">
                    <a:lnT w="12700" cap="flat" cmpd="sng" algn="ctr">
                      <a:solidFill>
                        <a:schemeClr val="tx1"/>
                      </a:solidFill>
                      <a:prstDash val="solid"/>
                      <a:round/>
                      <a:headEnd type="none" w="med" len="med"/>
                      <a:tailEnd type="none" w="med" len="med"/>
                    </a:lnT>
                    <a:solidFill>
                      <a:srgbClr val="FF0000">
                        <a:alpha val="7843"/>
                      </a:srgbClr>
                    </a:solidFill>
                  </a:tcPr>
                </a:tc>
                <a:tc>
                  <a:txBody>
                    <a:bodyPr/>
                    <a:lstStyle/>
                    <a:p>
                      <a:pPr algn="ctr" fontAlgn="b"/>
                      <a:r>
                        <a:rPr lang="en-US" sz="900" b="0" i="0" u="none" strike="noStrike" dirty="0">
                          <a:solidFill>
                            <a:schemeClr val="tx1"/>
                          </a:solidFill>
                          <a:effectLst/>
                          <a:latin typeface="Arial" panose="020B0604020202020204" pitchFamily="34" charset="0"/>
                          <a:cs typeface="Arial" panose="020B0604020202020204" pitchFamily="34" charset="0"/>
                        </a:rPr>
                        <a:t>$12</a:t>
                      </a:r>
                    </a:p>
                  </a:txBody>
                  <a:tcPr marL="3175" marR="3175" marT="3175" marB="0" anchor="ctr">
                    <a:lnT w="12700" cap="flat" cmpd="sng" algn="ctr">
                      <a:solidFill>
                        <a:schemeClr val="tx1"/>
                      </a:solidFill>
                      <a:prstDash val="solid"/>
                      <a:round/>
                      <a:headEnd type="none" w="med" len="med"/>
                      <a:tailEnd type="none" w="med" len="med"/>
                    </a:lnT>
                    <a:solidFill>
                      <a:srgbClr val="FF0000">
                        <a:alpha val="7843"/>
                      </a:srgbClr>
                    </a:solidFill>
                  </a:tcPr>
                </a:tc>
                <a:tc>
                  <a:txBody>
                    <a:bodyPr/>
                    <a:lstStyle/>
                    <a:p>
                      <a:pPr algn="ctr" fontAlgn="b"/>
                      <a:r>
                        <a:rPr lang="en-US" sz="900" b="0" i="0" u="none" strike="noStrike" dirty="0">
                          <a:solidFill>
                            <a:schemeClr val="tx1"/>
                          </a:solidFill>
                          <a:effectLst/>
                          <a:latin typeface="Arial" panose="020B0604020202020204" pitchFamily="34" charset="0"/>
                          <a:cs typeface="Arial" panose="020B0604020202020204" pitchFamily="34" charset="0"/>
                        </a:rPr>
                        <a:t>$13</a:t>
                      </a:r>
                    </a:p>
                  </a:txBody>
                  <a:tcPr marL="3175" marR="3175" marT="3175" marB="0" anchor="ctr">
                    <a:lnT w="12700" cap="flat" cmpd="sng" algn="ctr">
                      <a:solidFill>
                        <a:schemeClr val="tx1"/>
                      </a:solidFill>
                      <a:prstDash val="solid"/>
                      <a:round/>
                      <a:headEnd type="none" w="med" len="med"/>
                      <a:tailEnd type="none" w="med" len="med"/>
                    </a:lnT>
                    <a:solidFill>
                      <a:srgbClr val="FF0000">
                        <a:alpha val="7843"/>
                      </a:srgbClr>
                    </a:solidFill>
                  </a:tcPr>
                </a:tc>
                <a:tc>
                  <a:txBody>
                    <a:bodyPr/>
                    <a:lstStyle/>
                    <a:p>
                      <a:pPr algn="ctr" fontAlgn="b"/>
                      <a:r>
                        <a:rPr lang="en-US" sz="900" b="0" i="0" u="none" strike="noStrike" dirty="0">
                          <a:solidFill>
                            <a:schemeClr val="tx1"/>
                          </a:solidFill>
                          <a:effectLst/>
                          <a:latin typeface="Arial" panose="020B0604020202020204" pitchFamily="34" charset="0"/>
                          <a:cs typeface="Arial" panose="020B0604020202020204" pitchFamily="34" charset="0"/>
                        </a:rPr>
                        <a:t>$14</a:t>
                      </a:r>
                    </a:p>
                  </a:txBody>
                  <a:tcPr marL="3175" marR="3175" marT="3175" marB="0" anchor="ctr">
                    <a:lnT w="12700" cap="flat" cmpd="sng" algn="ctr">
                      <a:solidFill>
                        <a:schemeClr val="tx1"/>
                      </a:solidFill>
                      <a:prstDash val="solid"/>
                      <a:round/>
                      <a:headEnd type="none" w="med" len="med"/>
                      <a:tailEnd type="none" w="med" len="med"/>
                    </a:lnT>
                    <a:solidFill>
                      <a:srgbClr val="FF0000">
                        <a:alpha val="7843"/>
                      </a:srgbClr>
                    </a:solidFill>
                  </a:tcPr>
                </a:tc>
                <a:tc>
                  <a:txBody>
                    <a:bodyPr/>
                    <a:lstStyle/>
                    <a:p>
                      <a:pPr algn="ctr" fontAlgn="b"/>
                      <a:r>
                        <a:rPr lang="en-US" sz="900" b="0" i="0" u="none" strike="noStrike">
                          <a:solidFill>
                            <a:schemeClr val="tx1"/>
                          </a:solidFill>
                          <a:effectLst/>
                          <a:latin typeface="Arial" panose="020B0604020202020204" pitchFamily="34" charset="0"/>
                          <a:cs typeface="Arial" panose="020B0604020202020204" pitchFamily="34" charset="0"/>
                        </a:rPr>
                        <a:t>$9</a:t>
                      </a:r>
                    </a:p>
                  </a:txBody>
                  <a:tcPr marL="3175" marR="3175" marT="3175" marB="0" anchor="ctr">
                    <a:lnT w="12700" cap="flat" cmpd="sng" algn="ctr">
                      <a:solidFill>
                        <a:schemeClr val="tx1"/>
                      </a:solidFill>
                      <a:prstDash val="solid"/>
                      <a:round/>
                      <a:headEnd type="none" w="med" len="med"/>
                      <a:tailEnd type="none" w="med" len="med"/>
                    </a:lnT>
                    <a:solidFill>
                      <a:srgbClr val="FF0000">
                        <a:alpha val="7843"/>
                      </a:srgbClr>
                    </a:solidFill>
                  </a:tcPr>
                </a:tc>
                <a:tc>
                  <a:txBody>
                    <a:bodyPr/>
                    <a:lstStyle/>
                    <a:p>
                      <a:pPr algn="ctr" fontAlgn="b"/>
                      <a:r>
                        <a:rPr lang="en-US" sz="900" b="0" i="0" u="none" strike="noStrike" dirty="0">
                          <a:solidFill>
                            <a:srgbClr val="FF0000"/>
                          </a:solidFill>
                          <a:effectLst/>
                          <a:latin typeface="Arial" panose="020B0604020202020204" pitchFamily="34" charset="0"/>
                          <a:cs typeface="Arial" panose="020B0604020202020204" pitchFamily="34" charset="0"/>
                        </a:rPr>
                        <a:t>$11</a:t>
                      </a:r>
                    </a:p>
                  </a:txBody>
                  <a:tcPr marL="3175" marR="3175" marT="3175" marB="0" anchor="ctr">
                    <a:lnT w="12700" cap="flat" cmpd="sng" algn="ctr">
                      <a:solidFill>
                        <a:schemeClr val="tx1"/>
                      </a:solidFill>
                      <a:prstDash val="solid"/>
                      <a:round/>
                      <a:headEnd type="none" w="med" len="med"/>
                      <a:tailEnd type="none" w="med" len="med"/>
                    </a:lnT>
                    <a:solidFill>
                      <a:srgbClr val="FF0000">
                        <a:alpha val="7843"/>
                      </a:srgbClr>
                    </a:solidFill>
                  </a:tcPr>
                </a:tc>
                <a:tc>
                  <a:txBody>
                    <a:bodyPr/>
                    <a:lstStyle/>
                    <a:p>
                      <a:pPr algn="ctr" fontAlgn="b"/>
                      <a:r>
                        <a:rPr lang="en-US" sz="900" b="0" i="0" u="none" strike="noStrike" dirty="0">
                          <a:solidFill>
                            <a:srgbClr val="FF0000"/>
                          </a:solidFill>
                          <a:effectLst/>
                          <a:latin typeface="Arial" panose="020B0604020202020204" pitchFamily="34" charset="0"/>
                          <a:cs typeface="Arial" panose="020B0604020202020204" pitchFamily="34" charset="0"/>
                        </a:rPr>
                        <a:t>$16</a:t>
                      </a:r>
                    </a:p>
                  </a:txBody>
                  <a:tcPr marL="3175" marR="3175" marT="3175" marB="0" anchor="ctr">
                    <a:lnT w="12700" cap="flat" cmpd="sng" algn="ctr">
                      <a:solidFill>
                        <a:schemeClr val="tx1"/>
                      </a:solidFill>
                      <a:prstDash val="solid"/>
                      <a:round/>
                      <a:headEnd type="none" w="med" len="med"/>
                      <a:tailEnd type="none" w="med" len="med"/>
                    </a:lnT>
                    <a:solidFill>
                      <a:srgbClr val="FF0000">
                        <a:alpha val="7843"/>
                      </a:srgbClr>
                    </a:solidFill>
                  </a:tcPr>
                </a:tc>
                <a:tc>
                  <a:txBody>
                    <a:bodyPr/>
                    <a:lstStyle/>
                    <a:p>
                      <a:pPr algn="ctr" fontAlgn="b"/>
                      <a:r>
                        <a:rPr lang="en-US" sz="900" b="0" i="0" u="none" strike="noStrike" dirty="0">
                          <a:solidFill>
                            <a:srgbClr val="FF0000"/>
                          </a:solidFill>
                          <a:effectLst/>
                          <a:latin typeface="Arial" panose="020B0604020202020204" pitchFamily="34" charset="0"/>
                          <a:cs typeface="Arial" panose="020B0604020202020204" pitchFamily="34" charset="0"/>
                        </a:rPr>
                        <a:t>$15</a:t>
                      </a:r>
                    </a:p>
                  </a:txBody>
                  <a:tcPr marL="3175" marR="3175" marT="3175" marB="0" anchor="ctr">
                    <a:lnT w="12700" cap="flat" cmpd="sng" algn="ctr">
                      <a:solidFill>
                        <a:schemeClr val="tx1"/>
                      </a:solidFill>
                      <a:prstDash val="solid"/>
                      <a:round/>
                      <a:headEnd type="none" w="med" len="med"/>
                      <a:tailEnd type="none" w="med" len="med"/>
                    </a:lnT>
                    <a:solidFill>
                      <a:srgbClr val="FF0000">
                        <a:alpha val="7843"/>
                      </a:srgbClr>
                    </a:solidFill>
                  </a:tcPr>
                </a:tc>
                <a:tc>
                  <a:txBody>
                    <a:bodyPr/>
                    <a:lstStyle/>
                    <a:p>
                      <a:pPr algn="ctr" fontAlgn="b"/>
                      <a:r>
                        <a:rPr lang="en-US" sz="900" b="0" i="0" u="none" strike="noStrike">
                          <a:solidFill>
                            <a:srgbClr val="FF0000"/>
                          </a:solidFill>
                          <a:effectLst/>
                          <a:latin typeface="Arial" panose="020B0604020202020204" pitchFamily="34" charset="0"/>
                          <a:cs typeface="Arial" panose="020B0604020202020204" pitchFamily="34" charset="0"/>
                        </a:rPr>
                        <a:t>$17</a:t>
                      </a:r>
                    </a:p>
                  </a:txBody>
                  <a:tcPr marL="3175" marR="3175" marT="3175" marB="0" anchor="ctr">
                    <a:lnT w="12700" cap="flat" cmpd="sng" algn="ctr">
                      <a:solidFill>
                        <a:schemeClr val="tx1"/>
                      </a:solidFill>
                      <a:prstDash val="solid"/>
                      <a:round/>
                      <a:headEnd type="none" w="med" len="med"/>
                      <a:tailEnd type="none" w="med" len="med"/>
                    </a:lnT>
                    <a:solidFill>
                      <a:srgbClr val="FF0000">
                        <a:alpha val="7843"/>
                      </a:srgbClr>
                    </a:solidFill>
                  </a:tcPr>
                </a:tc>
                <a:extLst>
                  <a:ext uri="{0D108BD9-81ED-4DB2-BD59-A6C34878D82A}">
                    <a16:rowId xmlns:a16="http://schemas.microsoft.com/office/drawing/2014/main" val="2132975879"/>
                  </a:ext>
                </a:extLst>
              </a:tr>
              <a:tr h="228891">
                <a:tc>
                  <a:txBody>
                    <a:bodyPr/>
                    <a:lstStyle/>
                    <a:p>
                      <a:pPr algn="l" fontAlgn="b"/>
                      <a:r>
                        <a:rPr lang="en-US" sz="900" b="0" u="none" strike="noStrike" dirty="0">
                          <a:solidFill>
                            <a:schemeClr val="tx1"/>
                          </a:solidFill>
                          <a:effectLst/>
                          <a:latin typeface="Arial" panose="020B0604020202020204" pitchFamily="34" charset="0"/>
                          <a:cs typeface="Arial" panose="020B0604020202020204" pitchFamily="34" charset="0"/>
                        </a:rPr>
                        <a:t>-- Standard CAC</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FF0000">
                        <a:alpha val="7843"/>
                      </a:srgbClr>
                    </a:solidFill>
                  </a:tcPr>
                </a:tc>
                <a:tc>
                  <a:txBody>
                    <a:bodyPr/>
                    <a:lstStyle/>
                    <a:p>
                      <a:pPr algn="ctr" fontAlgn="b"/>
                      <a:r>
                        <a:rPr lang="en-US" sz="900" b="0" i="0" u="none" strike="noStrike" dirty="0">
                          <a:solidFill>
                            <a:schemeClr val="tx1"/>
                          </a:solidFill>
                          <a:effectLst/>
                          <a:latin typeface="Arial" panose="020B0604020202020204" pitchFamily="34" charset="0"/>
                          <a:cs typeface="Arial" panose="020B0604020202020204" pitchFamily="34" charset="0"/>
                        </a:rPr>
                        <a:t>$41</a:t>
                      </a:r>
                    </a:p>
                  </a:txBody>
                  <a:tcPr marL="3175" marR="3175" marT="3175" marB="0" anchor="ctr">
                    <a:solidFill>
                      <a:srgbClr val="FF0000">
                        <a:alpha val="7843"/>
                      </a:srgbClr>
                    </a:solidFill>
                  </a:tcPr>
                </a:tc>
                <a:tc>
                  <a:txBody>
                    <a:bodyPr/>
                    <a:lstStyle/>
                    <a:p>
                      <a:pPr algn="ctr" fontAlgn="b"/>
                      <a:r>
                        <a:rPr lang="en-US" sz="900" b="0" i="0" u="none" strike="noStrike" dirty="0">
                          <a:solidFill>
                            <a:schemeClr val="tx1"/>
                          </a:solidFill>
                          <a:effectLst/>
                          <a:latin typeface="Arial" panose="020B0604020202020204" pitchFamily="34" charset="0"/>
                          <a:cs typeface="Arial" panose="020B0604020202020204" pitchFamily="34" charset="0"/>
                        </a:rPr>
                        <a:t>$47</a:t>
                      </a:r>
                    </a:p>
                  </a:txBody>
                  <a:tcPr marL="3175" marR="3175" marT="3175" marB="0" anchor="ctr">
                    <a:solidFill>
                      <a:srgbClr val="FF0000">
                        <a:alpha val="7843"/>
                      </a:srgbClr>
                    </a:solidFill>
                  </a:tcPr>
                </a:tc>
                <a:tc>
                  <a:txBody>
                    <a:bodyPr/>
                    <a:lstStyle/>
                    <a:p>
                      <a:pPr algn="ctr" fontAlgn="b"/>
                      <a:r>
                        <a:rPr lang="en-US" sz="900" b="0" i="0" u="none" strike="noStrike" dirty="0">
                          <a:solidFill>
                            <a:schemeClr val="tx1"/>
                          </a:solidFill>
                          <a:effectLst/>
                          <a:latin typeface="Arial" panose="020B0604020202020204" pitchFamily="34" charset="0"/>
                          <a:cs typeface="Arial" panose="020B0604020202020204" pitchFamily="34" charset="0"/>
                        </a:rPr>
                        <a:t>$53</a:t>
                      </a:r>
                    </a:p>
                  </a:txBody>
                  <a:tcPr marL="3175" marR="3175" marT="3175" marB="0" anchor="ctr">
                    <a:solidFill>
                      <a:srgbClr val="FF0000">
                        <a:alpha val="7843"/>
                      </a:srgbClr>
                    </a:solidFill>
                  </a:tcPr>
                </a:tc>
                <a:tc>
                  <a:txBody>
                    <a:bodyPr/>
                    <a:lstStyle/>
                    <a:p>
                      <a:pPr algn="ctr" fontAlgn="b"/>
                      <a:r>
                        <a:rPr lang="en-US" sz="900" b="0" i="0" u="none" strike="noStrike">
                          <a:solidFill>
                            <a:schemeClr val="tx1"/>
                          </a:solidFill>
                          <a:effectLst/>
                          <a:latin typeface="Arial" panose="020B0604020202020204" pitchFamily="34" charset="0"/>
                          <a:cs typeface="Arial" panose="020B0604020202020204" pitchFamily="34" charset="0"/>
                        </a:rPr>
                        <a:t>$52</a:t>
                      </a:r>
                    </a:p>
                  </a:txBody>
                  <a:tcPr marL="3175" marR="3175" marT="3175" marB="0" anchor="ctr">
                    <a:solidFill>
                      <a:srgbClr val="FF0000">
                        <a:alpha val="7843"/>
                      </a:srgbClr>
                    </a:solidFill>
                  </a:tcPr>
                </a:tc>
                <a:tc>
                  <a:txBody>
                    <a:bodyPr/>
                    <a:lstStyle/>
                    <a:p>
                      <a:pPr algn="ctr" fontAlgn="b"/>
                      <a:r>
                        <a:rPr lang="en-US" sz="900" b="0" i="0" u="none" strike="noStrike" dirty="0">
                          <a:solidFill>
                            <a:schemeClr val="tx1"/>
                          </a:solidFill>
                          <a:effectLst/>
                          <a:latin typeface="Arial" panose="020B0604020202020204" pitchFamily="34" charset="0"/>
                          <a:cs typeface="Arial" panose="020B0604020202020204" pitchFamily="34" charset="0"/>
                        </a:rPr>
                        <a:t>$55</a:t>
                      </a:r>
                    </a:p>
                  </a:txBody>
                  <a:tcPr marL="3175" marR="3175" marT="3175" marB="0" anchor="ctr">
                    <a:solidFill>
                      <a:srgbClr val="FF0000">
                        <a:alpha val="7843"/>
                      </a:srgbClr>
                    </a:solidFill>
                  </a:tcPr>
                </a:tc>
                <a:tc>
                  <a:txBody>
                    <a:bodyPr/>
                    <a:lstStyle/>
                    <a:p>
                      <a:pPr algn="ctr" fontAlgn="b"/>
                      <a:r>
                        <a:rPr lang="en-US" sz="900" b="0" i="0" u="none" strike="noStrike" dirty="0">
                          <a:solidFill>
                            <a:schemeClr val="tx1"/>
                          </a:solidFill>
                          <a:effectLst/>
                          <a:latin typeface="Arial" panose="020B0604020202020204" pitchFamily="34" charset="0"/>
                          <a:cs typeface="Arial" panose="020B0604020202020204" pitchFamily="34" charset="0"/>
                        </a:rPr>
                        <a:t>$61</a:t>
                      </a:r>
                    </a:p>
                  </a:txBody>
                  <a:tcPr marL="3175" marR="3175" marT="3175" marB="0" anchor="ctr">
                    <a:solidFill>
                      <a:srgbClr val="FF0000">
                        <a:alpha val="7843"/>
                      </a:srgbClr>
                    </a:solidFill>
                  </a:tcPr>
                </a:tc>
                <a:tc>
                  <a:txBody>
                    <a:bodyPr/>
                    <a:lstStyle/>
                    <a:p>
                      <a:pPr algn="ctr" fontAlgn="b"/>
                      <a:r>
                        <a:rPr lang="en-US" sz="900" b="0" i="0" u="none" strike="noStrike" dirty="0">
                          <a:solidFill>
                            <a:srgbClr val="FF0000"/>
                          </a:solidFill>
                          <a:effectLst/>
                          <a:latin typeface="Arial" panose="020B0604020202020204" pitchFamily="34" charset="0"/>
                          <a:cs typeface="Arial" panose="020B0604020202020204" pitchFamily="34" charset="0"/>
                        </a:rPr>
                        <a:t>$66</a:t>
                      </a:r>
                    </a:p>
                  </a:txBody>
                  <a:tcPr marL="3175" marR="3175" marT="3175" marB="0" anchor="ctr">
                    <a:solidFill>
                      <a:srgbClr val="FF0000">
                        <a:alpha val="7843"/>
                      </a:srgbClr>
                    </a:solidFill>
                  </a:tcPr>
                </a:tc>
                <a:tc>
                  <a:txBody>
                    <a:bodyPr/>
                    <a:lstStyle/>
                    <a:p>
                      <a:pPr algn="ctr" fontAlgn="b"/>
                      <a:r>
                        <a:rPr lang="en-US" sz="900" b="0" i="0" u="none" strike="noStrike" dirty="0">
                          <a:solidFill>
                            <a:srgbClr val="FF0000"/>
                          </a:solidFill>
                          <a:effectLst/>
                          <a:latin typeface="Arial" panose="020B0604020202020204" pitchFamily="34" charset="0"/>
                          <a:cs typeface="Arial" panose="020B0604020202020204" pitchFamily="34" charset="0"/>
                        </a:rPr>
                        <a:t>$60</a:t>
                      </a:r>
                    </a:p>
                  </a:txBody>
                  <a:tcPr marL="3175" marR="3175" marT="3175" marB="0" anchor="ctr">
                    <a:solidFill>
                      <a:srgbClr val="FF0000">
                        <a:alpha val="7843"/>
                      </a:srgbClr>
                    </a:solidFill>
                  </a:tcPr>
                </a:tc>
                <a:tc>
                  <a:txBody>
                    <a:bodyPr/>
                    <a:lstStyle/>
                    <a:p>
                      <a:pPr algn="ctr" fontAlgn="b"/>
                      <a:r>
                        <a:rPr lang="en-US" sz="900" b="0" i="0" u="none" strike="noStrike" dirty="0">
                          <a:solidFill>
                            <a:srgbClr val="FF0000"/>
                          </a:solidFill>
                          <a:effectLst/>
                          <a:latin typeface="Arial" panose="020B0604020202020204" pitchFamily="34" charset="0"/>
                          <a:cs typeface="Arial" panose="020B0604020202020204" pitchFamily="34" charset="0"/>
                        </a:rPr>
                        <a:t>$61</a:t>
                      </a:r>
                    </a:p>
                  </a:txBody>
                  <a:tcPr marL="3175" marR="3175" marT="3175" marB="0" anchor="ctr">
                    <a:solidFill>
                      <a:srgbClr val="FF0000">
                        <a:alpha val="7843"/>
                      </a:srgbClr>
                    </a:solidFill>
                  </a:tcPr>
                </a:tc>
                <a:tc>
                  <a:txBody>
                    <a:bodyPr/>
                    <a:lstStyle/>
                    <a:p>
                      <a:pPr algn="ctr" fontAlgn="b"/>
                      <a:r>
                        <a:rPr lang="en-US" sz="900" b="0" i="0" u="none" strike="noStrike" dirty="0">
                          <a:solidFill>
                            <a:srgbClr val="FF0000"/>
                          </a:solidFill>
                          <a:effectLst/>
                          <a:latin typeface="Arial" panose="020B0604020202020204" pitchFamily="34" charset="0"/>
                          <a:cs typeface="Arial" panose="020B0604020202020204" pitchFamily="34" charset="0"/>
                        </a:rPr>
                        <a:t>$61</a:t>
                      </a:r>
                    </a:p>
                  </a:txBody>
                  <a:tcPr marL="3175" marR="3175" marT="3175" marB="0" anchor="ctr">
                    <a:solidFill>
                      <a:srgbClr val="FF0000">
                        <a:alpha val="7843"/>
                      </a:srgbClr>
                    </a:solidFill>
                  </a:tcPr>
                </a:tc>
                <a:extLst>
                  <a:ext uri="{0D108BD9-81ED-4DB2-BD59-A6C34878D82A}">
                    <a16:rowId xmlns:a16="http://schemas.microsoft.com/office/drawing/2014/main" val="1400902935"/>
                  </a:ext>
                </a:extLst>
              </a:tr>
              <a:tr h="228891">
                <a:tc>
                  <a:txBody>
                    <a:bodyPr/>
                    <a:lstStyle/>
                    <a:p>
                      <a:pPr algn="l" fontAlgn="b"/>
                      <a:r>
                        <a:rPr lang="en-US" sz="900" b="0" u="none" strike="noStrike" dirty="0">
                          <a:solidFill>
                            <a:schemeClr val="tx1"/>
                          </a:solidFill>
                          <a:effectLst/>
                          <a:latin typeface="Arial" panose="020B0604020202020204" pitchFamily="34" charset="0"/>
                          <a:cs typeface="Arial" panose="020B0604020202020204" pitchFamily="34" charset="0"/>
                        </a:rPr>
                        <a:t>-- Business Pro CAC</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FF0000">
                        <a:alpha val="7843"/>
                      </a:srgbClr>
                    </a:solidFill>
                  </a:tcPr>
                </a:tc>
                <a:tc>
                  <a:txBody>
                    <a:bodyPr/>
                    <a:lstStyle/>
                    <a:p>
                      <a:pPr algn="ctr" fontAlgn="b"/>
                      <a:r>
                        <a:rPr lang="en-US" sz="900" b="0" i="0" u="none" strike="noStrike">
                          <a:solidFill>
                            <a:schemeClr val="tx1"/>
                          </a:solidFill>
                          <a:effectLst/>
                          <a:latin typeface="Arial" panose="020B0604020202020204" pitchFamily="34" charset="0"/>
                          <a:cs typeface="Arial" panose="020B0604020202020204" pitchFamily="34" charset="0"/>
                        </a:rPr>
                        <a:t>$376</a:t>
                      </a:r>
                    </a:p>
                  </a:txBody>
                  <a:tcPr marL="3175" marR="3175" marT="3175" marB="0" anchor="ctr">
                    <a:solidFill>
                      <a:srgbClr val="FF0000">
                        <a:alpha val="7843"/>
                      </a:srgbClr>
                    </a:solidFill>
                  </a:tcPr>
                </a:tc>
                <a:tc>
                  <a:txBody>
                    <a:bodyPr/>
                    <a:lstStyle/>
                    <a:p>
                      <a:pPr algn="ctr" fontAlgn="b"/>
                      <a:r>
                        <a:rPr lang="en-US" sz="900" b="0" i="0" u="none" strike="noStrike">
                          <a:solidFill>
                            <a:schemeClr val="tx1"/>
                          </a:solidFill>
                          <a:effectLst/>
                          <a:latin typeface="Arial" panose="020B0604020202020204" pitchFamily="34" charset="0"/>
                          <a:cs typeface="Arial" panose="020B0604020202020204" pitchFamily="34" charset="0"/>
                        </a:rPr>
                        <a:t>$518</a:t>
                      </a:r>
                    </a:p>
                  </a:txBody>
                  <a:tcPr marL="3175" marR="3175" marT="3175" marB="0" anchor="ctr">
                    <a:solidFill>
                      <a:srgbClr val="FF0000">
                        <a:alpha val="7843"/>
                      </a:srgbClr>
                    </a:solidFill>
                  </a:tcPr>
                </a:tc>
                <a:tc>
                  <a:txBody>
                    <a:bodyPr/>
                    <a:lstStyle/>
                    <a:p>
                      <a:pPr algn="ctr" fontAlgn="b"/>
                      <a:r>
                        <a:rPr lang="en-US" sz="900" b="0" i="0" u="none" strike="noStrike">
                          <a:solidFill>
                            <a:schemeClr val="tx1"/>
                          </a:solidFill>
                          <a:effectLst/>
                          <a:latin typeface="Arial" panose="020B0604020202020204" pitchFamily="34" charset="0"/>
                          <a:cs typeface="Arial" panose="020B0604020202020204" pitchFamily="34" charset="0"/>
                        </a:rPr>
                        <a:t>$363</a:t>
                      </a:r>
                    </a:p>
                  </a:txBody>
                  <a:tcPr marL="3175" marR="3175" marT="3175" marB="0" anchor="ctr">
                    <a:solidFill>
                      <a:srgbClr val="FF0000">
                        <a:alpha val="7843"/>
                      </a:srgbClr>
                    </a:solidFill>
                  </a:tcPr>
                </a:tc>
                <a:tc>
                  <a:txBody>
                    <a:bodyPr/>
                    <a:lstStyle/>
                    <a:p>
                      <a:pPr algn="ctr" fontAlgn="b"/>
                      <a:r>
                        <a:rPr lang="en-US" sz="900" b="0" i="0" u="none" strike="noStrike">
                          <a:solidFill>
                            <a:schemeClr val="tx1"/>
                          </a:solidFill>
                          <a:effectLst/>
                          <a:latin typeface="Arial" panose="020B0604020202020204" pitchFamily="34" charset="0"/>
                          <a:cs typeface="Arial" panose="020B0604020202020204" pitchFamily="34" charset="0"/>
                        </a:rPr>
                        <a:t>$384</a:t>
                      </a:r>
                    </a:p>
                  </a:txBody>
                  <a:tcPr marL="3175" marR="3175" marT="3175" marB="0" anchor="ctr">
                    <a:solidFill>
                      <a:srgbClr val="FF0000">
                        <a:alpha val="7843"/>
                      </a:srgbClr>
                    </a:solidFill>
                  </a:tcPr>
                </a:tc>
                <a:tc>
                  <a:txBody>
                    <a:bodyPr/>
                    <a:lstStyle/>
                    <a:p>
                      <a:pPr algn="ctr" fontAlgn="b"/>
                      <a:r>
                        <a:rPr lang="en-US" sz="900" b="0" i="0" u="none" strike="noStrike">
                          <a:solidFill>
                            <a:schemeClr val="tx1"/>
                          </a:solidFill>
                          <a:effectLst/>
                          <a:latin typeface="Arial" panose="020B0604020202020204" pitchFamily="34" charset="0"/>
                          <a:cs typeface="Arial" panose="020B0604020202020204" pitchFamily="34" charset="0"/>
                        </a:rPr>
                        <a:t>$521</a:t>
                      </a:r>
                    </a:p>
                  </a:txBody>
                  <a:tcPr marL="3175" marR="3175" marT="3175" marB="0" anchor="ctr">
                    <a:solidFill>
                      <a:srgbClr val="FF0000">
                        <a:alpha val="7843"/>
                      </a:srgbClr>
                    </a:solidFill>
                  </a:tcPr>
                </a:tc>
                <a:tc>
                  <a:txBody>
                    <a:bodyPr/>
                    <a:lstStyle/>
                    <a:p>
                      <a:pPr algn="ctr" fontAlgn="b"/>
                      <a:r>
                        <a:rPr lang="en-US" sz="900" b="0" i="0" u="none" strike="noStrike" dirty="0">
                          <a:solidFill>
                            <a:schemeClr val="tx1"/>
                          </a:solidFill>
                          <a:effectLst/>
                          <a:latin typeface="Arial" panose="020B0604020202020204" pitchFamily="34" charset="0"/>
                          <a:cs typeface="Arial" panose="020B0604020202020204" pitchFamily="34" charset="0"/>
                        </a:rPr>
                        <a:t>$462</a:t>
                      </a:r>
                    </a:p>
                  </a:txBody>
                  <a:tcPr marL="3175" marR="3175" marT="3175" marB="0" anchor="ctr">
                    <a:solidFill>
                      <a:srgbClr val="FF0000">
                        <a:alpha val="7843"/>
                      </a:srgbClr>
                    </a:solidFill>
                  </a:tcPr>
                </a:tc>
                <a:tc>
                  <a:txBody>
                    <a:bodyPr/>
                    <a:lstStyle/>
                    <a:p>
                      <a:pPr algn="ctr" fontAlgn="b"/>
                      <a:r>
                        <a:rPr lang="en-US" sz="900" b="0" i="0" u="none" strike="noStrike" dirty="0">
                          <a:solidFill>
                            <a:schemeClr val="accent3"/>
                          </a:solidFill>
                          <a:effectLst/>
                          <a:latin typeface="Arial" panose="020B0604020202020204" pitchFamily="34" charset="0"/>
                          <a:cs typeface="Arial" panose="020B0604020202020204" pitchFamily="34" charset="0"/>
                        </a:rPr>
                        <a:t>$351</a:t>
                      </a:r>
                    </a:p>
                  </a:txBody>
                  <a:tcPr marL="3175" marR="3175" marT="3175" marB="0" anchor="ctr">
                    <a:solidFill>
                      <a:srgbClr val="FF0000">
                        <a:alpha val="7843"/>
                      </a:srgbClr>
                    </a:solidFill>
                  </a:tcPr>
                </a:tc>
                <a:tc>
                  <a:txBody>
                    <a:bodyPr/>
                    <a:lstStyle/>
                    <a:p>
                      <a:pPr algn="ctr" fontAlgn="b"/>
                      <a:r>
                        <a:rPr lang="en-US" sz="900" b="0" i="0" u="none" strike="noStrike" dirty="0">
                          <a:solidFill>
                            <a:schemeClr val="accent3"/>
                          </a:solidFill>
                          <a:effectLst/>
                          <a:latin typeface="Arial" panose="020B0604020202020204" pitchFamily="34" charset="0"/>
                          <a:cs typeface="Arial" panose="020B0604020202020204" pitchFamily="34" charset="0"/>
                        </a:rPr>
                        <a:t>$306</a:t>
                      </a:r>
                    </a:p>
                  </a:txBody>
                  <a:tcPr marL="3175" marR="3175" marT="3175" marB="0" anchor="ctr">
                    <a:solidFill>
                      <a:srgbClr val="FF0000">
                        <a:alpha val="7843"/>
                      </a:srgbClr>
                    </a:solidFill>
                  </a:tcPr>
                </a:tc>
                <a:tc>
                  <a:txBody>
                    <a:bodyPr/>
                    <a:lstStyle/>
                    <a:p>
                      <a:pPr algn="ctr" fontAlgn="b"/>
                      <a:r>
                        <a:rPr lang="en-US" sz="900" b="0" i="0" u="none" strike="noStrike" dirty="0">
                          <a:solidFill>
                            <a:schemeClr val="accent3"/>
                          </a:solidFill>
                          <a:effectLst/>
                          <a:latin typeface="Arial" panose="020B0604020202020204" pitchFamily="34" charset="0"/>
                          <a:cs typeface="Arial" panose="020B0604020202020204" pitchFamily="34" charset="0"/>
                        </a:rPr>
                        <a:t>$376</a:t>
                      </a:r>
                    </a:p>
                  </a:txBody>
                  <a:tcPr marL="3175" marR="3175" marT="3175" marB="0" anchor="ctr">
                    <a:solidFill>
                      <a:srgbClr val="FF0000">
                        <a:alpha val="7843"/>
                      </a:srgbClr>
                    </a:solidFill>
                  </a:tcPr>
                </a:tc>
                <a:tc>
                  <a:txBody>
                    <a:bodyPr/>
                    <a:lstStyle/>
                    <a:p>
                      <a:pPr algn="ctr" fontAlgn="b"/>
                      <a:r>
                        <a:rPr lang="en-US" sz="900" b="0" i="0" u="none" strike="noStrike" dirty="0">
                          <a:solidFill>
                            <a:schemeClr val="accent3"/>
                          </a:solidFill>
                          <a:effectLst/>
                          <a:latin typeface="Arial" panose="020B0604020202020204" pitchFamily="34" charset="0"/>
                          <a:cs typeface="Arial" panose="020B0604020202020204" pitchFamily="34" charset="0"/>
                        </a:rPr>
                        <a:t>$412</a:t>
                      </a:r>
                    </a:p>
                  </a:txBody>
                  <a:tcPr marL="3175" marR="3175" marT="3175" marB="0" anchor="ctr">
                    <a:solidFill>
                      <a:srgbClr val="FF0000">
                        <a:alpha val="7843"/>
                      </a:srgbClr>
                    </a:solidFill>
                  </a:tcPr>
                </a:tc>
                <a:extLst>
                  <a:ext uri="{0D108BD9-81ED-4DB2-BD59-A6C34878D82A}">
                    <a16:rowId xmlns:a16="http://schemas.microsoft.com/office/drawing/2014/main" val="2757428810"/>
                  </a:ext>
                </a:extLst>
              </a:tr>
              <a:tr h="228891">
                <a:tc>
                  <a:txBody>
                    <a:bodyPr/>
                    <a:lstStyle/>
                    <a:p>
                      <a:pPr algn="l" fontAlgn="b"/>
                      <a:r>
                        <a:rPr lang="en-US" sz="900" b="0" u="none" strike="noStrike" dirty="0">
                          <a:solidFill>
                            <a:schemeClr val="tx1"/>
                          </a:solidFill>
                          <a:effectLst/>
                          <a:latin typeface="Arial" panose="020B0604020202020204" pitchFamily="34" charset="0"/>
                          <a:cs typeface="Arial" panose="020B0604020202020204" pitchFamily="34" charset="0"/>
                        </a:rPr>
                        <a:t>-- Advanced Enterprise CAC</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2973" marR="2973" marT="2973" marB="0" anchor="ctr">
                    <a:solidFill>
                      <a:srgbClr val="FF0000">
                        <a:alpha val="7843"/>
                      </a:srgbClr>
                    </a:solidFill>
                  </a:tcPr>
                </a:tc>
                <a:tc>
                  <a:txBody>
                    <a:bodyPr/>
                    <a:lstStyle/>
                    <a:p>
                      <a:pPr algn="ctr" fontAlgn="b"/>
                      <a:r>
                        <a:rPr lang="en-US" sz="900" b="0" i="0" u="none" strike="noStrike">
                          <a:solidFill>
                            <a:schemeClr val="tx1"/>
                          </a:solidFill>
                          <a:effectLst/>
                          <a:latin typeface="Arial" panose="020B0604020202020204" pitchFamily="34" charset="0"/>
                          <a:cs typeface="Arial" panose="020B0604020202020204" pitchFamily="34" charset="0"/>
                        </a:rPr>
                        <a:t>$11,570</a:t>
                      </a:r>
                    </a:p>
                  </a:txBody>
                  <a:tcPr marL="3175" marR="3175" marT="3175" marB="0" anchor="ctr">
                    <a:solidFill>
                      <a:srgbClr val="FF0000">
                        <a:alpha val="7843"/>
                      </a:srgbClr>
                    </a:solidFill>
                  </a:tcPr>
                </a:tc>
                <a:tc>
                  <a:txBody>
                    <a:bodyPr/>
                    <a:lstStyle/>
                    <a:p>
                      <a:pPr algn="ctr" fontAlgn="b"/>
                      <a:r>
                        <a:rPr lang="en-US" sz="900" b="0" i="0" u="none" strike="noStrike">
                          <a:solidFill>
                            <a:schemeClr val="tx1"/>
                          </a:solidFill>
                          <a:effectLst/>
                          <a:latin typeface="Arial" panose="020B0604020202020204" pitchFamily="34" charset="0"/>
                          <a:cs typeface="Arial" panose="020B0604020202020204" pitchFamily="34" charset="0"/>
                        </a:rPr>
                        <a:t>$9,607</a:t>
                      </a:r>
                    </a:p>
                  </a:txBody>
                  <a:tcPr marL="3175" marR="3175" marT="3175" marB="0" anchor="ctr">
                    <a:solidFill>
                      <a:srgbClr val="FF0000">
                        <a:alpha val="7843"/>
                      </a:srgbClr>
                    </a:solidFill>
                  </a:tcPr>
                </a:tc>
                <a:tc>
                  <a:txBody>
                    <a:bodyPr/>
                    <a:lstStyle/>
                    <a:p>
                      <a:pPr algn="ctr" fontAlgn="b"/>
                      <a:r>
                        <a:rPr lang="en-US" sz="900" b="0" i="0" u="none" strike="noStrike">
                          <a:solidFill>
                            <a:schemeClr val="tx1"/>
                          </a:solidFill>
                          <a:effectLst/>
                          <a:latin typeface="Arial" panose="020B0604020202020204" pitchFamily="34" charset="0"/>
                          <a:cs typeface="Arial" panose="020B0604020202020204" pitchFamily="34" charset="0"/>
                        </a:rPr>
                        <a:t>$14,080</a:t>
                      </a:r>
                    </a:p>
                  </a:txBody>
                  <a:tcPr marL="3175" marR="3175" marT="3175" marB="0" anchor="ctr">
                    <a:solidFill>
                      <a:srgbClr val="FF0000">
                        <a:alpha val="7843"/>
                      </a:srgbClr>
                    </a:solidFill>
                  </a:tcPr>
                </a:tc>
                <a:tc>
                  <a:txBody>
                    <a:bodyPr/>
                    <a:lstStyle/>
                    <a:p>
                      <a:pPr algn="ctr" fontAlgn="b"/>
                      <a:r>
                        <a:rPr lang="en-US" sz="900" b="0" i="0" u="none" strike="noStrike">
                          <a:solidFill>
                            <a:schemeClr val="tx1"/>
                          </a:solidFill>
                          <a:effectLst/>
                          <a:latin typeface="Arial" panose="020B0604020202020204" pitchFamily="34" charset="0"/>
                          <a:cs typeface="Arial" panose="020B0604020202020204" pitchFamily="34" charset="0"/>
                        </a:rPr>
                        <a:t>$8,337</a:t>
                      </a:r>
                    </a:p>
                  </a:txBody>
                  <a:tcPr marL="3175" marR="3175" marT="3175" marB="0" anchor="ctr">
                    <a:solidFill>
                      <a:srgbClr val="FF0000">
                        <a:alpha val="7843"/>
                      </a:srgbClr>
                    </a:solidFill>
                  </a:tcPr>
                </a:tc>
                <a:tc>
                  <a:txBody>
                    <a:bodyPr/>
                    <a:lstStyle/>
                    <a:p>
                      <a:pPr algn="ctr" fontAlgn="b"/>
                      <a:r>
                        <a:rPr lang="en-US" sz="900" b="0" i="0" u="none" strike="noStrike">
                          <a:solidFill>
                            <a:schemeClr val="tx1"/>
                          </a:solidFill>
                          <a:effectLst/>
                          <a:latin typeface="Arial" panose="020B0604020202020204" pitchFamily="34" charset="0"/>
                          <a:cs typeface="Arial" panose="020B0604020202020204" pitchFamily="34" charset="0"/>
                        </a:rPr>
                        <a:t>$5,467</a:t>
                      </a:r>
                    </a:p>
                  </a:txBody>
                  <a:tcPr marL="3175" marR="3175" marT="3175" marB="0" anchor="ctr">
                    <a:solidFill>
                      <a:srgbClr val="FF0000">
                        <a:alpha val="7843"/>
                      </a:srgbClr>
                    </a:solidFill>
                  </a:tcPr>
                </a:tc>
                <a:tc>
                  <a:txBody>
                    <a:bodyPr/>
                    <a:lstStyle/>
                    <a:p>
                      <a:pPr algn="ctr" fontAlgn="b"/>
                      <a:r>
                        <a:rPr lang="en-US" sz="900" b="0" i="0" u="none" strike="noStrike">
                          <a:solidFill>
                            <a:schemeClr val="tx1"/>
                          </a:solidFill>
                          <a:effectLst/>
                          <a:latin typeface="Arial" panose="020B0604020202020204" pitchFamily="34" charset="0"/>
                          <a:cs typeface="Arial" panose="020B0604020202020204" pitchFamily="34" charset="0"/>
                        </a:rPr>
                        <a:t>$11,606</a:t>
                      </a:r>
                    </a:p>
                  </a:txBody>
                  <a:tcPr marL="3175" marR="3175" marT="3175" marB="0" anchor="ctr">
                    <a:solidFill>
                      <a:srgbClr val="FF0000">
                        <a:alpha val="7843"/>
                      </a:srgbClr>
                    </a:solidFill>
                  </a:tcPr>
                </a:tc>
                <a:tc>
                  <a:txBody>
                    <a:bodyPr/>
                    <a:lstStyle/>
                    <a:p>
                      <a:pPr algn="ctr" fontAlgn="b"/>
                      <a:r>
                        <a:rPr lang="en-US" sz="900" b="0" i="0" u="none" strike="noStrike">
                          <a:solidFill>
                            <a:schemeClr val="accent3"/>
                          </a:solidFill>
                          <a:effectLst/>
                          <a:latin typeface="Arial" panose="020B0604020202020204" pitchFamily="34" charset="0"/>
                          <a:cs typeface="Arial" panose="020B0604020202020204" pitchFamily="34" charset="0"/>
                        </a:rPr>
                        <a:t>$9,855</a:t>
                      </a:r>
                    </a:p>
                  </a:txBody>
                  <a:tcPr marL="3175" marR="3175" marT="3175" marB="0" anchor="ctr">
                    <a:solidFill>
                      <a:srgbClr val="FF0000">
                        <a:alpha val="7843"/>
                      </a:srgbClr>
                    </a:solidFill>
                  </a:tcPr>
                </a:tc>
                <a:tc>
                  <a:txBody>
                    <a:bodyPr/>
                    <a:lstStyle/>
                    <a:p>
                      <a:pPr algn="ctr" fontAlgn="b"/>
                      <a:r>
                        <a:rPr lang="en-US" sz="900" b="0" i="0" u="none" strike="noStrike">
                          <a:solidFill>
                            <a:schemeClr val="accent3"/>
                          </a:solidFill>
                          <a:effectLst/>
                          <a:latin typeface="Arial" panose="020B0604020202020204" pitchFamily="34" charset="0"/>
                          <a:cs typeface="Arial" panose="020B0604020202020204" pitchFamily="34" charset="0"/>
                        </a:rPr>
                        <a:t>$15,609</a:t>
                      </a:r>
                    </a:p>
                  </a:txBody>
                  <a:tcPr marL="3175" marR="3175" marT="3175" marB="0" anchor="ctr">
                    <a:solidFill>
                      <a:srgbClr val="FF0000">
                        <a:alpha val="7843"/>
                      </a:srgbClr>
                    </a:solidFill>
                  </a:tcPr>
                </a:tc>
                <a:tc>
                  <a:txBody>
                    <a:bodyPr/>
                    <a:lstStyle/>
                    <a:p>
                      <a:pPr algn="ctr" fontAlgn="b"/>
                      <a:r>
                        <a:rPr lang="en-US" sz="900" b="0" i="0" u="none" strike="noStrike" dirty="0">
                          <a:solidFill>
                            <a:schemeClr val="accent3"/>
                          </a:solidFill>
                          <a:effectLst/>
                          <a:latin typeface="Arial" panose="020B0604020202020204" pitchFamily="34" charset="0"/>
                          <a:cs typeface="Arial" panose="020B0604020202020204" pitchFamily="34" charset="0"/>
                        </a:rPr>
                        <a:t>$11,723</a:t>
                      </a:r>
                    </a:p>
                  </a:txBody>
                  <a:tcPr marL="3175" marR="3175" marT="3175" marB="0" anchor="ctr">
                    <a:solidFill>
                      <a:srgbClr val="FF0000">
                        <a:alpha val="7843"/>
                      </a:srgbClr>
                    </a:solidFill>
                  </a:tcPr>
                </a:tc>
                <a:tc>
                  <a:txBody>
                    <a:bodyPr/>
                    <a:lstStyle/>
                    <a:p>
                      <a:pPr algn="ctr" fontAlgn="b"/>
                      <a:r>
                        <a:rPr lang="en-US" sz="900" b="0" i="0" u="none" strike="noStrike" dirty="0">
                          <a:solidFill>
                            <a:schemeClr val="accent3"/>
                          </a:solidFill>
                          <a:effectLst/>
                          <a:latin typeface="Arial" panose="020B0604020202020204" pitchFamily="34" charset="0"/>
                          <a:cs typeface="Arial" panose="020B0604020202020204" pitchFamily="34" charset="0"/>
                        </a:rPr>
                        <a:t>$23,669</a:t>
                      </a:r>
                    </a:p>
                  </a:txBody>
                  <a:tcPr marL="3175" marR="3175" marT="3175" marB="0" anchor="ctr">
                    <a:solidFill>
                      <a:srgbClr val="FF0000">
                        <a:alpha val="7843"/>
                      </a:srgbClr>
                    </a:solidFill>
                  </a:tcPr>
                </a:tc>
                <a:extLst>
                  <a:ext uri="{0D108BD9-81ED-4DB2-BD59-A6C34878D82A}">
                    <a16:rowId xmlns:a16="http://schemas.microsoft.com/office/drawing/2014/main" val="693182088"/>
                  </a:ext>
                </a:extLst>
              </a:tr>
            </a:tbl>
          </a:graphicData>
        </a:graphic>
      </p:graphicFrame>
      <p:sp>
        <p:nvSpPr>
          <p:cNvPr id="9" name="TextBox 8">
            <a:extLst>
              <a:ext uri="{FF2B5EF4-FFF2-40B4-BE49-F238E27FC236}">
                <a16:creationId xmlns:a16="http://schemas.microsoft.com/office/drawing/2014/main" id="{92ADB566-F1E3-4CBE-AF4E-1CF56B48F97B}"/>
              </a:ext>
            </a:extLst>
          </p:cNvPr>
          <p:cNvSpPr txBox="1"/>
          <p:nvPr/>
        </p:nvSpPr>
        <p:spPr>
          <a:xfrm>
            <a:off x="838200" y="5348744"/>
            <a:ext cx="8763000" cy="634020"/>
          </a:xfrm>
          <a:prstGeom prst="rect">
            <a:avLst/>
          </a:prstGeom>
          <a:noFill/>
        </p:spPr>
        <p:txBody>
          <a:bodyPr wrap="square" rtlCol="0">
            <a:spAutoFit/>
          </a:bodyPr>
          <a:lstStyle/>
          <a:p>
            <a:pPr algn="l"/>
            <a:r>
              <a:rPr lang="en-US" sz="1600" b="1" dirty="0">
                <a:latin typeface="akkurat"/>
              </a:rPr>
              <a:t>What would be the reasons for increase in Avg CAC (from $115 in Jan to $160 in Oct)?</a:t>
            </a:r>
          </a:p>
          <a:p>
            <a:pPr marL="285750" indent="-285750" algn="l">
              <a:buFont typeface="Arial" panose="020B0604020202020204" pitchFamily="34" charset="0"/>
              <a:buChar char="•"/>
            </a:pPr>
            <a:endParaRPr lang="en-US" sz="1600" dirty="0">
              <a:latin typeface="akkurat"/>
            </a:endParaRPr>
          </a:p>
        </p:txBody>
      </p:sp>
    </p:spTree>
    <p:extLst>
      <p:ext uri="{BB962C8B-B14F-4D97-AF65-F5344CB8AC3E}">
        <p14:creationId xmlns:p14="http://schemas.microsoft.com/office/powerpoint/2010/main" val="1132799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48778" y="115086"/>
            <a:ext cx="8109422" cy="990600"/>
          </a:xfrm>
        </p:spPr>
        <p:txBody>
          <a:bodyPr anchor="ctr">
            <a:normAutofit/>
          </a:bodyPr>
          <a:lstStyle/>
          <a:p>
            <a:pPr algn="l"/>
            <a:r>
              <a:rPr lang="en-US" sz="2600" b="1" dirty="0">
                <a:solidFill>
                  <a:schemeClr val="tx2"/>
                </a:solidFill>
                <a:latin typeface="akkurat"/>
                <a:cs typeface="Calibri" panose="020F0502020204030204" pitchFamily="34" charset="0"/>
              </a:rPr>
              <a:t>Should always watchout for any change % in customer mix over time </a:t>
            </a:r>
            <a:endParaRPr lang="en-US" sz="2600" dirty="0">
              <a:solidFill>
                <a:schemeClr val="tx2"/>
              </a:solidFill>
              <a:latin typeface="akkurat"/>
              <a:cs typeface="Calibri" panose="020F0502020204030204" pitchFamily="34" charset="0"/>
            </a:endParaRP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21</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graphicFrame>
        <p:nvGraphicFramePr>
          <p:cNvPr id="7" name="Chart 6">
            <a:extLst>
              <a:ext uri="{FF2B5EF4-FFF2-40B4-BE49-F238E27FC236}">
                <a16:creationId xmlns:a16="http://schemas.microsoft.com/office/drawing/2014/main" id="{3341A0C4-AE4E-4B31-8D55-B166B98A326E}"/>
              </a:ext>
            </a:extLst>
          </p:cNvPr>
          <p:cNvGraphicFramePr>
            <a:graphicFrameLocks/>
          </p:cNvGraphicFramePr>
          <p:nvPr>
            <p:extLst>
              <p:ext uri="{D42A27DB-BD31-4B8C-83A1-F6EECF244321}">
                <p14:modId xmlns:p14="http://schemas.microsoft.com/office/powerpoint/2010/main" val="109695841"/>
              </p:ext>
            </p:extLst>
          </p:nvPr>
        </p:nvGraphicFramePr>
        <p:xfrm>
          <a:off x="914400" y="1384234"/>
          <a:ext cx="7010400" cy="41974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011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76986"/>
            <a:ext cx="8915400" cy="990600"/>
          </a:xfrm>
        </p:spPr>
        <p:txBody>
          <a:bodyPr>
            <a:normAutofit/>
          </a:bodyPr>
          <a:lstStyle/>
          <a:p>
            <a:r>
              <a:rPr lang="en-US" sz="2600" dirty="0">
                <a:solidFill>
                  <a:schemeClr val="tx2"/>
                </a:solidFill>
                <a:latin typeface="akkurat"/>
                <a:cs typeface="Calibri" panose="020F0502020204030204" pitchFamily="34" charset="0"/>
              </a:rPr>
              <a:t>A lot of SaaS products serve multiple segments of the market: </a:t>
            </a:r>
            <a:r>
              <a:rPr lang="en-US" sz="2600" i="1" dirty="0">
                <a:solidFill>
                  <a:schemeClr val="tx2"/>
                </a:solidFill>
                <a:latin typeface="akkurat"/>
                <a:cs typeface="Calibri" panose="020F0502020204030204" pitchFamily="34" charset="0"/>
              </a:rPr>
              <a:t>small, mid market and enterprise</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22</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pic>
        <p:nvPicPr>
          <p:cNvPr id="17410" name="Picture 2">
            <a:extLst>
              <a:ext uri="{FF2B5EF4-FFF2-40B4-BE49-F238E27FC236}">
                <a16:creationId xmlns:a16="http://schemas.microsoft.com/office/drawing/2014/main" id="{F82A1885-47A4-4C3B-BD62-C98B31C36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96046"/>
            <a:ext cx="6553200" cy="50463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162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28738"/>
            <a:ext cx="8305800" cy="990600"/>
          </a:xfrm>
        </p:spPr>
        <p:txBody>
          <a:bodyPr>
            <a:normAutofit/>
          </a:bodyPr>
          <a:lstStyle/>
          <a:p>
            <a:r>
              <a:rPr lang="en-US" sz="2600" dirty="0">
                <a:solidFill>
                  <a:schemeClr val="tx2"/>
                </a:solidFill>
                <a:latin typeface="akkurat"/>
                <a:cs typeface="Calibri" panose="020F0502020204030204" pitchFamily="34" charset="0"/>
              </a:rPr>
              <a:t>In the fermium business model, there could be different types of free and paying customer to target </a:t>
            </a:r>
            <a:endParaRPr lang="en-US" sz="2600" i="1" dirty="0">
              <a:solidFill>
                <a:schemeClr val="tx2"/>
              </a:solidFill>
              <a:latin typeface="akkurat"/>
              <a:cs typeface="Calibri" panose="020F0502020204030204" pitchFamily="34" charset="0"/>
            </a:endParaRP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23</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pic>
        <p:nvPicPr>
          <p:cNvPr id="18434" name="Picture 2">
            <a:extLst>
              <a:ext uri="{FF2B5EF4-FFF2-40B4-BE49-F238E27FC236}">
                <a16:creationId xmlns:a16="http://schemas.microsoft.com/office/drawing/2014/main" id="{3539A927-6E8B-4D59-A65E-EA2A43FEE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95400"/>
            <a:ext cx="6425609" cy="481920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49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9641"/>
            <a:ext cx="8305800" cy="990600"/>
          </a:xfrm>
        </p:spPr>
        <p:txBody>
          <a:bodyPr>
            <a:normAutofit/>
          </a:bodyPr>
          <a:lstStyle/>
          <a:p>
            <a:r>
              <a:rPr lang="en-US" sz="2600" dirty="0">
                <a:solidFill>
                  <a:schemeClr val="tx2"/>
                </a:solidFill>
                <a:latin typeface="akkurat"/>
                <a:cs typeface="Calibri" panose="020F0502020204030204" pitchFamily="34" charset="0"/>
              </a:rPr>
              <a:t>The location of the potential customers can impact CAC or CPC (cost per click) significantly </a:t>
            </a:r>
            <a:endParaRPr lang="en-US" sz="2600" i="1" dirty="0">
              <a:solidFill>
                <a:schemeClr val="tx2"/>
              </a:solidFill>
              <a:latin typeface="akkurat"/>
              <a:cs typeface="Calibri" panose="020F0502020204030204" pitchFamily="34" charset="0"/>
            </a:endParaRP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24</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sp>
        <p:nvSpPr>
          <p:cNvPr id="5" name="Rectangle 4">
            <a:extLst>
              <a:ext uri="{FF2B5EF4-FFF2-40B4-BE49-F238E27FC236}">
                <a16:creationId xmlns:a16="http://schemas.microsoft.com/office/drawing/2014/main" id="{A7FF8C3D-FFFE-4ED3-B8FE-863E44DA87AE}"/>
              </a:ext>
            </a:extLst>
          </p:cNvPr>
          <p:cNvSpPr/>
          <p:nvPr/>
        </p:nvSpPr>
        <p:spPr>
          <a:xfrm>
            <a:off x="-304800" y="6051562"/>
            <a:ext cx="6934200" cy="230832"/>
          </a:xfrm>
          <a:prstGeom prst="rect">
            <a:avLst/>
          </a:prstGeom>
        </p:spPr>
        <p:txBody>
          <a:bodyPr wrap="square">
            <a:spAutoFit/>
          </a:bodyPr>
          <a:lstStyle/>
          <a:p>
            <a:r>
              <a:rPr lang="en-US" sz="900" dirty="0">
                <a:latin typeface="akkurat"/>
                <a:hlinkClick r:id="rId3"/>
              </a:rPr>
              <a:t>Source: https://labs.ebanx.com/en/articles/inside/cac-is-cheaper-in-latin-america-learn-why/</a:t>
            </a:r>
            <a:endParaRPr lang="en-US" sz="900" dirty="0">
              <a:latin typeface="akkurat"/>
            </a:endParaRPr>
          </a:p>
        </p:txBody>
      </p:sp>
      <p:sp>
        <p:nvSpPr>
          <p:cNvPr id="6" name="Rectangle 5">
            <a:extLst>
              <a:ext uri="{FF2B5EF4-FFF2-40B4-BE49-F238E27FC236}">
                <a16:creationId xmlns:a16="http://schemas.microsoft.com/office/drawing/2014/main" id="{F025B7CB-110A-417A-9A2F-CCD8CFB1188A}"/>
              </a:ext>
            </a:extLst>
          </p:cNvPr>
          <p:cNvSpPr/>
          <p:nvPr/>
        </p:nvSpPr>
        <p:spPr>
          <a:xfrm>
            <a:off x="304800" y="1221444"/>
            <a:ext cx="8229600" cy="1588127"/>
          </a:xfrm>
          <a:prstGeom prst="rect">
            <a:avLst/>
          </a:prstGeom>
        </p:spPr>
        <p:txBody>
          <a:bodyPr wrap="square">
            <a:spAutoFit/>
          </a:bodyPr>
          <a:lstStyle/>
          <a:p>
            <a:pPr marL="457200" indent="-457200" algn="l">
              <a:buFont typeface="Wingdings" panose="05000000000000000000" pitchFamily="2" charset="2"/>
              <a:buChar char="Ø"/>
            </a:pPr>
            <a:r>
              <a:rPr lang="en-US" sz="1800" dirty="0">
                <a:solidFill>
                  <a:srgbClr val="3B3B3B"/>
                </a:solidFill>
                <a:latin typeface="akkurat"/>
              </a:rPr>
              <a:t>One study from </a:t>
            </a:r>
            <a:r>
              <a:rPr lang="en-US" sz="1800" dirty="0">
                <a:solidFill>
                  <a:srgbClr val="3B3B3B"/>
                </a:solidFill>
                <a:latin typeface="akkurat"/>
                <a:hlinkClick r:id="rId3"/>
              </a:rPr>
              <a:t>LABS</a:t>
            </a:r>
            <a:r>
              <a:rPr lang="en-US" sz="1800" dirty="0">
                <a:solidFill>
                  <a:srgbClr val="3B3B3B"/>
                </a:solidFill>
                <a:latin typeface="akkurat"/>
              </a:rPr>
              <a:t> (2018) </a:t>
            </a:r>
            <a:r>
              <a:rPr lang="en-US" sz="1800" b="1" dirty="0">
                <a:solidFill>
                  <a:srgbClr val="3B3B3B"/>
                </a:solidFill>
                <a:latin typeface="akkurat"/>
              </a:rPr>
              <a:t>compared avg acquisition cost </a:t>
            </a:r>
            <a:r>
              <a:rPr lang="en-US" sz="1800" dirty="0">
                <a:solidFill>
                  <a:srgbClr val="3B3B3B"/>
                </a:solidFill>
                <a:latin typeface="akkurat"/>
              </a:rPr>
              <a:t>across three markets (United States +Canada,  Europe and Latin America) and 5 different industries (Fashion, Electronics, Decor, Cosmetics and Beauty, and Travel)</a:t>
            </a:r>
          </a:p>
          <a:p>
            <a:pPr algn="l"/>
            <a:endParaRPr lang="en-US" sz="1800" dirty="0">
              <a:solidFill>
                <a:srgbClr val="3B3B3B"/>
              </a:solidFill>
              <a:latin typeface="akkurat"/>
            </a:endParaRPr>
          </a:p>
          <a:p>
            <a:pPr marL="457200" indent="-457200" algn="l">
              <a:buFont typeface="Wingdings" panose="05000000000000000000" pitchFamily="2" charset="2"/>
              <a:buChar char="Ø"/>
            </a:pPr>
            <a:r>
              <a:rPr lang="en-US" sz="1800" dirty="0">
                <a:solidFill>
                  <a:srgbClr val="3B3B3B"/>
                </a:solidFill>
                <a:latin typeface="akkurat"/>
              </a:rPr>
              <a:t>Due to less market saturation in Latin America</a:t>
            </a:r>
            <a:r>
              <a:rPr lang="en-US" sz="1800" b="1" dirty="0">
                <a:solidFill>
                  <a:srgbClr val="0070C0"/>
                </a:solidFill>
                <a:latin typeface="akkurat"/>
              </a:rPr>
              <a:t>, Latin America has the lowest CPC.</a:t>
            </a:r>
          </a:p>
        </p:txBody>
      </p:sp>
      <p:pic>
        <p:nvPicPr>
          <p:cNvPr id="4100" name="Picture 4" descr="categories_cac_latin_america-3">
            <a:extLst>
              <a:ext uri="{FF2B5EF4-FFF2-40B4-BE49-F238E27FC236}">
                <a16:creationId xmlns:a16="http://schemas.microsoft.com/office/drawing/2014/main" id="{54E8BED6-CB13-4194-A3CF-D01B1421FDD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81037" y="2883527"/>
            <a:ext cx="7781925" cy="2883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217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09600" y="914400"/>
            <a:ext cx="5838434" cy="4713685"/>
          </a:xfrm>
        </p:spPr>
        <p:txBody>
          <a:bodyPr numCol="1">
            <a:normAutofit/>
          </a:bodyPr>
          <a:lstStyle/>
          <a:p>
            <a:pPr lvl="0"/>
            <a:r>
              <a:rPr lang="en-US" dirty="0">
                <a:latin typeface="akkurat"/>
                <a:cs typeface="Calibri" panose="020F0502020204030204" pitchFamily="34" charset="0"/>
              </a:rPr>
              <a:t>Calculating CAC for different Marketing Acquisition Channels</a:t>
            </a:r>
            <a:endParaRPr lang="en-US" sz="2800" dirty="0">
              <a:latin typeface="akkurat"/>
              <a:cs typeface="Calibri" panose="020F0502020204030204" pitchFamily="34" charset="0"/>
            </a:endParaRPr>
          </a:p>
        </p:txBody>
      </p:sp>
      <p:sp>
        <p:nvSpPr>
          <p:cNvPr id="5" name="Shape 294"/>
          <p:cNvSpPr/>
          <p:nvPr/>
        </p:nvSpPr>
        <p:spPr>
          <a:xfrm>
            <a:off x="8645241" y="263770"/>
            <a:ext cx="492368" cy="1758461"/>
          </a:xfrm>
          <a:prstGeom prst="rect">
            <a:avLst/>
          </a:prstGeom>
          <a:solidFill>
            <a:schemeClr val="lt1"/>
          </a:solidFill>
          <a:ln>
            <a:noFill/>
          </a:ln>
        </p:spPr>
        <p:txBody>
          <a:bodyPr lIns="84392" tIns="42185" rIns="84392" bIns="42185" numCol="1" anchor="ctr" anchorCtr="0">
            <a:noAutofit/>
          </a:bodyPr>
          <a:lstStyle/>
          <a:p>
            <a:pPr>
              <a:spcBef>
                <a:spcPts val="0"/>
              </a:spcBef>
              <a:spcAft>
                <a:spcPts val="0"/>
              </a:spcAft>
            </a:pPr>
            <a:endParaRPr sz="1292" b="1" dirty="0">
              <a:solidFill>
                <a:schemeClr val="lt1"/>
              </a:solidFill>
              <a:latin typeface="+mj-lt"/>
              <a:ea typeface="Arial"/>
              <a:cs typeface="Arial"/>
              <a:sym typeface="Arial"/>
            </a:endParaRPr>
          </a:p>
        </p:txBody>
      </p:sp>
    </p:spTree>
    <p:extLst>
      <p:ext uri="{BB962C8B-B14F-4D97-AF65-F5344CB8AC3E}">
        <p14:creationId xmlns:p14="http://schemas.microsoft.com/office/powerpoint/2010/main" val="381322855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3980"/>
            <a:ext cx="8262446" cy="990600"/>
          </a:xfrm>
        </p:spPr>
        <p:txBody>
          <a:bodyPr anchor="ctr">
            <a:normAutofit/>
          </a:bodyPr>
          <a:lstStyle/>
          <a:p>
            <a:r>
              <a:rPr lang="en-US" sz="2600" dirty="0">
                <a:solidFill>
                  <a:schemeClr val="tx2"/>
                </a:solidFill>
                <a:latin typeface="akkurat"/>
                <a:cs typeface="Calibri" panose="020F0502020204030204" pitchFamily="34" charset="0"/>
              </a:rPr>
              <a:t>Different acquisition channels can produce different CAC and outcome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26</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305165"/>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graphicFrame>
        <p:nvGraphicFramePr>
          <p:cNvPr id="3" name="Diagram 2">
            <a:extLst>
              <a:ext uri="{FF2B5EF4-FFF2-40B4-BE49-F238E27FC236}">
                <a16:creationId xmlns:a16="http://schemas.microsoft.com/office/drawing/2014/main" id="{B961A8F7-B028-403A-ACE1-C19C93BDE274}"/>
              </a:ext>
            </a:extLst>
          </p:cNvPr>
          <p:cNvGraphicFramePr/>
          <p:nvPr>
            <p:extLst>
              <p:ext uri="{D42A27DB-BD31-4B8C-83A1-F6EECF244321}">
                <p14:modId xmlns:p14="http://schemas.microsoft.com/office/powerpoint/2010/main" val="2786085270"/>
              </p:ext>
            </p:extLst>
          </p:nvPr>
        </p:nvGraphicFramePr>
        <p:xfrm>
          <a:off x="685800" y="2323965"/>
          <a:ext cx="19812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8089CCCF-7632-43C9-BD11-CAD1A71A530B}"/>
              </a:ext>
            </a:extLst>
          </p:cNvPr>
          <p:cNvGraphicFramePr/>
          <p:nvPr>
            <p:extLst>
              <p:ext uri="{D42A27DB-BD31-4B8C-83A1-F6EECF244321}">
                <p14:modId xmlns:p14="http://schemas.microsoft.com/office/powerpoint/2010/main" val="2540859362"/>
              </p:ext>
            </p:extLst>
          </p:nvPr>
        </p:nvGraphicFramePr>
        <p:xfrm>
          <a:off x="2756851" y="2323965"/>
          <a:ext cx="1981200" cy="2819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a:extLst>
              <a:ext uri="{FF2B5EF4-FFF2-40B4-BE49-F238E27FC236}">
                <a16:creationId xmlns:a16="http://schemas.microsoft.com/office/drawing/2014/main" id="{44940CB4-FC80-472B-ABBA-4D2D2EA8F9A8}"/>
              </a:ext>
            </a:extLst>
          </p:cNvPr>
          <p:cNvGraphicFramePr/>
          <p:nvPr>
            <p:extLst>
              <p:ext uri="{D42A27DB-BD31-4B8C-83A1-F6EECF244321}">
                <p14:modId xmlns:p14="http://schemas.microsoft.com/office/powerpoint/2010/main" val="2646785164"/>
              </p:ext>
            </p:extLst>
          </p:nvPr>
        </p:nvGraphicFramePr>
        <p:xfrm>
          <a:off x="4827902" y="2323965"/>
          <a:ext cx="1981200" cy="2819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Diagram 8">
            <a:extLst>
              <a:ext uri="{FF2B5EF4-FFF2-40B4-BE49-F238E27FC236}">
                <a16:creationId xmlns:a16="http://schemas.microsoft.com/office/drawing/2014/main" id="{2EB0CE68-815C-4401-973B-91A7B46F6D5E}"/>
              </a:ext>
            </a:extLst>
          </p:cNvPr>
          <p:cNvGraphicFramePr/>
          <p:nvPr>
            <p:extLst>
              <p:ext uri="{D42A27DB-BD31-4B8C-83A1-F6EECF244321}">
                <p14:modId xmlns:p14="http://schemas.microsoft.com/office/powerpoint/2010/main" val="826017700"/>
              </p:ext>
            </p:extLst>
          </p:nvPr>
        </p:nvGraphicFramePr>
        <p:xfrm>
          <a:off x="6885302" y="2323965"/>
          <a:ext cx="1981200" cy="2819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11" name="Picture 10" descr="https://cdn3.iconfinder.com/data/icons/online-money-and-home-sales/32/dollar_sign_target_business_money-128.png">
            <a:extLst>
              <a:ext uri="{FF2B5EF4-FFF2-40B4-BE49-F238E27FC236}">
                <a16:creationId xmlns:a16="http://schemas.microsoft.com/office/drawing/2014/main" id="{48ADF591-C7A9-4DE1-8E5C-3B5D01C0E6A3}"/>
              </a:ext>
            </a:extLst>
          </p:cNvPr>
          <p:cNvPicPr>
            <a:picLocks noChangeAspect="1" noChangeArrowheads="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2000" y="1764912"/>
            <a:ext cx="495165" cy="4951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3" name="Picture 12" descr="https://cdn3.iconfinder.com/data/icons/online-money-and-home-sales/32/dollar_sign_target_business_money-128.png">
            <a:extLst>
              <a:ext uri="{FF2B5EF4-FFF2-40B4-BE49-F238E27FC236}">
                <a16:creationId xmlns:a16="http://schemas.microsoft.com/office/drawing/2014/main" id="{F076A184-1066-4B2F-BE58-7BEDF6C8DB55}"/>
              </a:ext>
            </a:extLst>
          </p:cNvPr>
          <p:cNvPicPr>
            <a:picLocks noChangeAspect="1" noChangeArrowheads="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36766" y="1764911"/>
            <a:ext cx="495165" cy="4951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13" descr="https://cdn3.iconfinder.com/data/icons/online-money-and-home-sales/32/dollar_sign_target_business_money-128.png">
            <a:extLst>
              <a:ext uri="{FF2B5EF4-FFF2-40B4-BE49-F238E27FC236}">
                <a16:creationId xmlns:a16="http://schemas.microsoft.com/office/drawing/2014/main" id="{040D320F-C238-40B6-9804-B8F700254177}"/>
              </a:ext>
            </a:extLst>
          </p:cNvPr>
          <p:cNvPicPr>
            <a:picLocks noChangeAspect="1" noChangeArrowheads="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46366" y="1752600"/>
            <a:ext cx="495165" cy="4951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5" name="Picture 14" descr="https://cdn3.iconfinder.com/data/icons/online-money-and-home-sales/32/dollar_sign_target_business_money-128.png">
            <a:extLst>
              <a:ext uri="{FF2B5EF4-FFF2-40B4-BE49-F238E27FC236}">
                <a16:creationId xmlns:a16="http://schemas.microsoft.com/office/drawing/2014/main" id="{7AF98987-D8BA-4F2C-B6F7-8F5BB092351C}"/>
              </a:ext>
            </a:extLst>
          </p:cNvPr>
          <p:cNvPicPr>
            <a:picLocks noChangeAspect="1" noChangeArrowheads="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55458" y="1789510"/>
            <a:ext cx="495165" cy="4951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6" name="Picture 15" descr="https://cdn3.iconfinder.com/data/icons/online-money-and-home-sales/32/dollar_sign_target_business_money-128.png">
            <a:extLst>
              <a:ext uri="{FF2B5EF4-FFF2-40B4-BE49-F238E27FC236}">
                <a16:creationId xmlns:a16="http://schemas.microsoft.com/office/drawing/2014/main" id="{FB17C7EB-8BA9-4411-BB2D-E84386CC22CF}"/>
              </a:ext>
            </a:extLst>
          </p:cNvPr>
          <p:cNvPicPr>
            <a:picLocks noChangeAspect="1" noChangeArrowheads="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0224" y="1789509"/>
            <a:ext cx="495165" cy="4951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7" name="Picture 16" descr="https://cdn3.iconfinder.com/data/icons/online-money-and-home-sales/32/dollar_sign_target_business_money-128.png">
            <a:extLst>
              <a:ext uri="{FF2B5EF4-FFF2-40B4-BE49-F238E27FC236}">
                <a16:creationId xmlns:a16="http://schemas.microsoft.com/office/drawing/2014/main" id="{12ECE3EB-209E-480F-8453-F209F49F1F33}"/>
              </a:ext>
            </a:extLst>
          </p:cNvPr>
          <p:cNvPicPr>
            <a:picLocks noChangeAspect="1" noChangeArrowheads="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39824" y="1777198"/>
            <a:ext cx="495165" cy="4951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17" descr="https://cdn3.iconfinder.com/data/icons/online-money-and-home-sales/32/dollar_sign_target_business_money-128.png">
            <a:extLst>
              <a:ext uri="{FF2B5EF4-FFF2-40B4-BE49-F238E27FC236}">
                <a16:creationId xmlns:a16="http://schemas.microsoft.com/office/drawing/2014/main" id="{2DBB3669-E642-4289-B1AC-B8B6E2F7FCF9}"/>
              </a:ext>
            </a:extLst>
          </p:cNvPr>
          <p:cNvPicPr>
            <a:picLocks noChangeAspect="1" noChangeArrowheads="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48916" y="1816173"/>
            <a:ext cx="495165" cy="4951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9" name="Picture 18" descr="https://cdn3.iconfinder.com/data/icons/online-money-and-home-sales/32/dollar_sign_target_business_money-128.png">
            <a:extLst>
              <a:ext uri="{FF2B5EF4-FFF2-40B4-BE49-F238E27FC236}">
                <a16:creationId xmlns:a16="http://schemas.microsoft.com/office/drawing/2014/main" id="{F56D58AB-8AA0-464D-A3C2-3D996A9FA7ED}"/>
              </a:ext>
            </a:extLst>
          </p:cNvPr>
          <p:cNvPicPr>
            <a:picLocks noChangeAspect="1" noChangeArrowheads="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3682" y="1816172"/>
            <a:ext cx="495165" cy="4951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0" name="Picture 19" descr="https://cdn3.iconfinder.com/data/icons/online-money-and-home-sales/32/dollar_sign_target_business_money-128.png">
            <a:extLst>
              <a:ext uri="{FF2B5EF4-FFF2-40B4-BE49-F238E27FC236}">
                <a16:creationId xmlns:a16="http://schemas.microsoft.com/office/drawing/2014/main" id="{2121F74D-CD6F-4910-92A7-0A41B1618622}"/>
              </a:ext>
            </a:extLst>
          </p:cNvPr>
          <p:cNvPicPr>
            <a:picLocks noChangeAspect="1" noChangeArrowheads="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33282" y="1803861"/>
            <a:ext cx="495165" cy="4951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E908D41-017C-4206-A0A7-CDB70E06247B}"/>
              </a:ext>
            </a:extLst>
          </p:cNvPr>
          <p:cNvSpPr txBox="1"/>
          <p:nvPr/>
        </p:nvSpPr>
        <p:spPr>
          <a:xfrm>
            <a:off x="3422765" y="5867399"/>
            <a:ext cx="6555377" cy="369332"/>
          </a:xfrm>
          <a:prstGeom prst="rect">
            <a:avLst/>
          </a:prstGeom>
          <a:noFill/>
        </p:spPr>
        <p:txBody>
          <a:bodyPr wrap="square" rtlCol="0">
            <a:spAutoFit/>
          </a:bodyPr>
          <a:lstStyle/>
          <a:p>
            <a:pPr algn="l"/>
            <a:r>
              <a:rPr lang="en-US" sz="1800" b="1" dirty="0">
                <a:latin typeface="akkurat"/>
              </a:rPr>
              <a:t>CAC (visitor, Sign up, Buyer)</a:t>
            </a:r>
          </a:p>
        </p:txBody>
      </p:sp>
      <p:sp>
        <p:nvSpPr>
          <p:cNvPr id="27" name="Rectangle 26">
            <a:extLst>
              <a:ext uri="{FF2B5EF4-FFF2-40B4-BE49-F238E27FC236}">
                <a16:creationId xmlns:a16="http://schemas.microsoft.com/office/drawing/2014/main" id="{3D81EBE9-9D60-452D-9179-7F8B11439508}"/>
              </a:ext>
            </a:extLst>
          </p:cNvPr>
          <p:cNvSpPr/>
          <p:nvPr/>
        </p:nvSpPr>
        <p:spPr>
          <a:xfrm>
            <a:off x="671431" y="1292669"/>
            <a:ext cx="1857538" cy="393191"/>
          </a:xfrm>
          <a:prstGeom prst="rect">
            <a:avLst/>
          </a:prstGeom>
          <a:solidFill>
            <a:srgbClr val="0070C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r>
              <a:rPr lang="en-US" sz="1600" b="1" dirty="0">
                <a:solidFill>
                  <a:schemeClr val="bg1"/>
                </a:solidFill>
                <a:latin typeface="akkurat"/>
              </a:rPr>
              <a:t>Display </a:t>
            </a:r>
          </a:p>
        </p:txBody>
      </p:sp>
      <p:sp>
        <p:nvSpPr>
          <p:cNvPr id="29" name="Rectangle 28">
            <a:extLst>
              <a:ext uri="{FF2B5EF4-FFF2-40B4-BE49-F238E27FC236}">
                <a16:creationId xmlns:a16="http://schemas.microsoft.com/office/drawing/2014/main" id="{DED8BD71-B780-4925-8B1A-1BC172617082}"/>
              </a:ext>
            </a:extLst>
          </p:cNvPr>
          <p:cNvSpPr/>
          <p:nvPr/>
        </p:nvSpPr>
        <p:spPr>
          <a:xfrm>
            <a:off x="2890866" y="1313441"/>
            <a:ext cx="1857538" cy="397391"/>
          </a:xfrm>
          <a:prstGeom prst="rect">
            <a:avLst/>
          </a:prstGeom>
          <a:solidFill>
            <a:srgbClr val="0070C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r>
              <a:rPr lang="en-US" sz="1600" b="1" dirty="0">
                <a:solidFill>
                  <a:schemeClr val="bg1"/>
                </a:solidFill>
                <a:latin typeface="akkurat"/>
              </a:rPr>
              <a:t>Paid search</a:t>
            </a:r>
          </a:p>
        </p:txBody>
      </p:sp>
      <p:sp>
        <p:nvSpPr>
          <p:cNvPr id="30" name="Rectangle 29">
            <a:extLst>
              <a:ext uri="{FF2B5EF4-FFF2-40B4-BE49-F238E27FC236}">
                <a16:creationId xmlns:a16="http://schemas.microsoft.com/office/drawing/2014/main" id="{588F580E-F038-47A3-BEB8-47154417E4CF}"/>
              </a:ext>
            </a:extLst>
          </p:cNvPr>
          <p:cNvSpPr/>
          <p:nvPr/>
        </p:nvSpPr>
        <p:spPr>
          <a:xfrm>
            <a:off x="4951564" y="1323008"/>
            <a:ext cx="1857538" cy="397391"/>
          </a:xfrm>
          <a:prstGeom prst="rect">
            <a:avLst/>
          </a:prstGeom>
          <a:solidFill>
            <a:srgbClr val="0070C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r>
              <a:rPr lang="en-US" sz="1600" b="1" dirty="0">
                <a:solidFill>
                  <a:schemeClr val="bg1"/>
                </a:solidFill>
                <a:latin typeface="akkurat"/>
              </a:rPr>
              <a:t>Paid Social </a:t>
            </a:r>
          </a:p>
        </p:txBody>
      </p:sp>
      <p:sp>
        <p:nvSpPr>
          <p:cNvPr id="31" name="Rectangle 30">
            <a:extLst>
              <a:ext uri="{FF2B5EF4-FFF2-40B4-BE49-F238E27FC236}">
                <a16:creationId xmlns:a16="http://schemas.microsoft.com/office/drawing/2014/main" id="{0BD87E39-934F-4FE6-8748-EC1E061E570A}"/>
              </a:ext>
            </a:extLst>
          </p:cNvPr>
          <p:cNvSpPr/>
          <p:nvPr/>
        </p:nvSpPr>
        <p:spPr>
          <a:xfrm>
            <a:off x="7044478" y="1339364"/>
            <a:ext cx="1857538" cy="397391"/>
          </a:xfrm>
          <a:prstGeom prst="rect">
            <a:avLst/>
          </a:prstGeom>
          <a:solidFill>
            <a:srgbClr val="0070C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r>
              <a:rPr lang="en-US" sz="1800" b="1" dirty="0">
                <a:solidFill>
                  <a:schemeClr val="bg1"/>
                </a:solidFill>
                <a:latin typeface="akkurat"/>
              </a:rPr>
              <a:t>SEO (free)</a:t>
            </a:r>
          </a:p>
        </p:txBody>
      </p:sp>
      <p:cxnSp>
        <p:nvCxnSpPr>
          <p:cNvPr id="33" name="Elbow Connector 9">
            <a:extLst>
              <a:ext uri="{FF2B5EF4-FFF2-40B4-BE49-F238E27FC236}">
                <a16:creationId xmlns:a16="http://schemas.microsoft.com/office/drawing/2014/main" id="{65E863BF-5514-4623-9DFB-62A6CF15B3C5}"/>
              </a:ext>
            </a:extLst>
          </p:cNvPr>
          <p:cNvCxnSpPr>
            <a:cxnSpLocks/>
            <a:stCxn id="3" idx="2"/>
            <a:endCxn id="25" idx="1"/>
          </p:cNvCxnSpPr>
          <p:nvPr/>
        </p:nvCxnSpPr>
        <p:spPr>
          <a:xfrm rot="16200000" flipH="1">
            <a:off x="2095232" y="4724532"/>
            <a:ext cx="908700" cy="1746365"/>
          </a:xfrm>
          <a:prstGeom prst="bentConnector2">
            <a:avLst/>
          </a:prstGeom>
          <a:ln w="1174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9">
            <a:extLst>
              <a:ext uri="{FF2B5EF4-FFF2-40B4-BE49-F238E27FC236}">
                <a16:creationId xmlns:a16="http://schemas.microsoft.com/office/drawing/2014/main" id="{6310E892-FD88-4E3F-A2BA-85069D9609F1}"/>
              </a:ext>
            </a:extLst>
          </p:cNvPr>
          <p:cNvCxnSpPr>
            <a:cxnSpLocks/>
          </p:cNvCxnSpPr>
          <p:nvPr/>
        </p:nvCxnSpPr>
        <p:spPr>
          <a:xfrm rot="5400000">
            <a:off x="6701827" y="4724017"/>
            <a:ext cx="782515" cy="1779901"/>
          </a:xfrm>
          <a:prstGeom prst="bentConnector2">
            <a:avLst/>
          </a:prstGeom>
          <a:ln w="1174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9">
            <a:extLst>
              <a:ext uri="{FF2B5EF4-FFF2-40B4-BE49-F238E27FC236}">
                <a16:creationId xmlns:a16="http://schemas.microsoft.com/office/drawing/2014/main" id="{61073741-E0D5-4CD2-9513-55418F337651}"/>
              </a:ext>
            </a:extLst>
          </p:cNvPr>
          <p:cNvCxnSpPr>
            <a:cxnSpLocks/>
            <a:stCxn id="8" idx="2"/>
          </p:cNvCxnSpPr>
          <p:nvPr/>
        </p:nvCxnSpPr>
        <p:spPr>
          <a:xfrm rot="16200000" flipH="1">
            <a:off x="5456485" y="5505381"/>
            <a:ext cx="724035" cy="1"/>
          </a:xfrm>
          <a:prstGeom prst="bentConnector3">
            <a:avLst>
              <a:gd name="adj1" fmla="val 50000"/>
            </a:avLst>
          </a:prstGeom>
          <a:ln w="1174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9">
            <a:extLst>
              <a:ext uri="{FF2B5EF4-FFF2-40B4-BE49-F238E27FC236}">
                <a16:creationId xmlns:a16="http://schemas.microsoft.com/office/drawing/2014/main" id="{11197C08-3712-4F83-AAF0-B57B46ADA16C}"/>
              </a:ext>
            </a:extLst>
          </p:cNvPr>
          <p:cNvCxnSpPr>
            <a:cxnSpLocks/>
            <a:stCxn id="7" idx="2"/>
          </p:cNvCxnSpPr>
          <p:nvPr/>
        </p:nvCxnSpPr>
        <p:spPr>
          <a:xfrm rot="5400000">
            <a:off x="3416709" y="5460457"/>
            <a:ext cx="647835" cy="13651"/>
          </a:xfrm>
          <a:prstGeom prst="bentConnector3">
            <a:avLst>
              <a:gd name="adj1" fmla="val 50000"/>
            </a:avLst>
          </a:prstGeom>
          <a:ln w="1174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858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52400"/>
            <a:ext cx="8305800" cy="990600"/>
          </a:xfrm>
        </p:spPr>
        <p:txBody>
          <a:bodyPr anchor="ctr">
            <a:noAutofit/>
          </a:bodyPr>
          <a:lstStyle/>
          <a:p>
            <a:r>
              <a:rPr lang="en-US" sz="2600" dirty="0">
                <a:solidFill>
                  <a:schemeClr val="tx2"/>
                </a:solidFill>
                <a:latin typeface="akkurat"/>
                <a:cs typeface="Calibri" panose="020F0502020204030204" pitchFamily="34" charset="0"/>
              </a:rPr>
              <a:t>Marketing acquisition channels revisited</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latin typeface="akkurat"/>
              </a:rPr>
              <a:pPr>
                <a:defRPr/>
              </a:pPr>
              <a:t>27</a:t>
            </a:fld>
            <a:endParaRPr lang="en-US" dirty="0">
              <a:latin typeface="akkurat"/>
            </a:endParaRPr>
          </a:p>
        </p:txBody>
      </p:sp>
      <p:sp>
        <p:nvSpPr>
          <p:cNvPr id="8" name="Rectangle 7">
            <a:extLst>
              <a:ext uri="{FF2B5EF4-FFF2-40B4-BE49-F238E27FC236}">
                <a16:creationId xmlns:a16="http://schemas.microsoft.com/office/drawing/2014/main" id="{05C06467-5A24-46AF-80A8-1A6363624A90}"/>
              </a:ext>
            </a:extLst>
          </p:cNvPr>
          <p:cNvSpPr/>
          <p:nvPr/>
        </p:nvSpPr>
        <p:spPr>
          <a:xfrm>
            <a:off x="616527" y="3123579"/>
            <a:ext cx="3803985" cy="1365075"/>
          </a:xfrm>
          <a:prstGeom prst="rect">
            <a:avLst/>
          </a:prstGeom>
          <a:solidFill>
            <a:srgbClr val="FFF2B4"/>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r>
              <a:rPr lang="en-US" sz="1800" b="1" dirty="0">
                <a:solidFill>
                  <a:sysClr val="windowText" lastClr="000000"/>
                </a:solidFill>
                <a:latin typeface="akkurat"/>
              </a:rPr>
              <a:t>Social Media</a:t>
            </a:r>
          </a:p>
          <a:p>
            <a:pPr algn="l"/>
            <a:r>
              <a:rPr lang="en-US" sz="1600" dirty="0">
                <a:solidFill>
                  <a:sysClr val="windowText" lastClr="000000"/>
                </a:solidFill>
                <a:latin typeface="akkurat"/>
              </a:rPr>
              <a:t>Visitors come to the site via social medial pages and post (e.g., Facebook, Instagram)</a:t>
            </a:r>
          </a:p>
        </p:txBody>
      </p:sp>
      <p:sp>
        <p:nvSpPr>
          <p:cNvPr id="10" name="Rectangle 9">
            <a:extLst>
              <a:ext uri="{FF2B5EF4-FFF2-40B4-BE49-F238E27FC236}">
                <a16:creationId xmlns:a16="http://schemas.microsoft.com/office/drawing/2014/main" id="{634E71E5-B93D-43CF-9CF3-4B848BB72005}"/>
              </a:ext>
            </a:extLst>
          </p:cNvPr>
          <p:cNvSpPr/>
          <p:nvPr/>
        </p:nvSpPr>
        <p:spPr>
          <a:xfrm>
            <a:off x="4806615" y="1474501"/>
            <a:ext cx="3803985" cy="1280160"/>
          </a:xfrm>
          <a:prstGeom prst="rect">
            <a:avLst/>
          </a:prstGeom>
          <a:solidFill>
            <a:srgbClr val="FFF2B4"/>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r>
              <a:rPr lang="en-US" sz="1800" b="1" dirty="0">
                <a:solidFill>
                  <a:sysClr val="windowText" lastClr="000000"/>
                </a:solidFill>
                <a:latin typeface="akkurat"/>
              </a:rPr>
              <a:t>Direct channel</a:t>
            </a:r>
          </a:p>
          <a:p>
            <a:pPr algn="l"/>
            <a:r>
              <a:rPr lang="en-US" sz="1600" dirty="0">
                <a:solidFill>
                  <a:sysClr val="windowText" lastClr="000000"/>
                </a:solidFill>
                <a:latin typeface="akkurat"/>
              </a:rPr>
              <a:t>Visitors who know about the brand come directly to the site </a:t>
            </a:r>
          </a:p>
        </p:txBody>
      </p:sp>
      <p:sp>
        <p:nvSpPr>
          <p:cNvPr id="12" name="Rectangle 11">
            <a:extLst>
              <a:ext uri="{FF2B5EF4-FFF2-40B4-BE49-F238E27FC236}">
                <a16:creationId xmlns:a16="http://schemas.microsoft.com/office/drawing/2014/main" id="{6169C439-98F9-4E92-A5B4-1251D9AE08E3}"/>
              </a:ext>
            </a:extLst>
          </p:cNvPr>
          <p:cNvSpPr/>
          <p:nvPr/>
        </p:nvSpPr>
        <p:spPr>
          <a:xfrm>
            <a:off x="622543" y="4724400"/>
            <a:ext cx="3803986" cy="1365075"/>
          </a:xfrm>
          <a:prstGeom prst="rect">
            <a:avLst/>
          </a:prstGeom>
          <a:solidFill>
            <a:srgbClr val="FFF2B4"/>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r>
              <a:rPr lang="en-US" sz="1800" b="1" dirty="0">
                <a:solidFill>
                  <a:sysClr val="windowText" lastClr="000000"/>
                </a:solidFill>
                <a:latin typeface="akkurat"/>
              </a:rPr>
              <a:t>Email Marketing</a:t>
            </a:r>
          </a:p>
          <a:p>
            <a:pPr algn="l"/>
            <a:r>
              <a:rPr lang="en-US" sz="1600" dirty="0">
                <a:solidFill>
                  <a:sysClr val="windowText" lastClr="000000"/>
                </a:solidFill>
                <a:latin typeface="akkurat"/>
              </a:rPr>
              <a:t>Visitors who are opted-in to receive emails will be targeted</a:t>
            </a:r>
          </a:p>
          <a:p>
            <a:pPr algn="l"/>
            <a:r>
              <a:rPr lang="en-US" sz="1600" dirty="0">
                <a:solidFill>
                  <a:sysClr val="windowText" lastClr="000000"/>
                </a:solidFill>
                <a:latin typeface="akkurat"/>
              </a:rPr>
              <a:t> </a:t>
            </a:r>
            <a:r>
              <a:rPr lang="en-US" sz="1600" i="1" dirty="0">
                <a:solidFill>
                  <a:sysClr val="windowText" lastClr="000000"/>
                </a:solidFill>
                <a:latin typeface="akkurat"/>
              </a:rPr>
              <a:t>[great opportunity for personalization]</a:t>
            </a:r>
          </a:p>
          <a:p>
            <a:r>
              <a:rPr lang="en-US" sz="1800" b="1" dirty="0">
                <a:solidFill>
                  <a:sysClr val="windowText" lastClr="000000"/>
                </a:solidFill>
                <a:latin typeface="akkurat"/>
              </a:rPr>
              <a:t> </a:t>
            </a:r>
          </a:p>
        </p:txBody>
      </p:sp>
      <p:sp>
        <p:nvSpPr>
          <p:cNvPr id="18" name="Rectangle 17">
            <a:extLst>
              <a:ext uri="{FF2B5EF4-FFF2-40B4-BE49-F238E27FC236}">
                <a16:creationId xmlns:a16="http://schemas.microsoft.com/office/drawing/2014/main" id="{48D2BA8F-8DE8-4BA4-85B5-FC67F244914E}"/>
              </a:ext>
            </a:extLst>
          </p:cNvPr>
          <p:cNvSpPr/>
          <p:nvPr/>
        </p:nvSpPr>
        <p:spPr>
          <a:xfrm>
            <a:off x="590892" y="1484954"/>
            <a:ext cx="3829620" cy="1402879"/>
          </a:xfrm>
          <a:prstGeom prst="rect">
            <a:avLst/>
          </a:prstGeom>
          <a:solidFill>
            <a:srgbClr val="FFF2B4"/>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r>
              <a:rPr lang="en-US" sz="1800" b="1" dirty="0">
                <a:solidFill>
                  <a:sysClr val="windowText" lastClr="000000"/>
                </a:solidFill>
                <a:latin typeface="akkurat"/>
              </a:rPr>
              <a:t>Organic Search (SEO)</a:t>
            </a:r>
          </a:p>
          <a:p>
            <a:pPr algn="l"/>
            <a:r>
              <a:rPr lang="en-US" sz="1600" dirty="0">
                <a:solidFill>
                  <a:sysClr val="windowText" lastClr="000000"/>
                </a:solidFill>
                <a:latin typeface="akkurat"/>
              </a:rPr>
              <a:t>Users find a website after using a search engine like Google or Bing, without referring by any other website.</a:t>
            </a:r>
          </a:p>
        </p:txBody>
      </p:sp>
      <p:sp>
        <p:nvSpPr>
          <p:cNvPr id="19" name="Rectangle 18">
            <a:extLst>
              <a:ext uri="{FF2B5EF4-FFF2-40B4-BE49-F238E27FC236}">
                <a16:creationId xmlns:a16="http://schemas.microsoft.com/office/drawing/2014/main" id="{5A1ECDF8-98C9-41BD-B8AE-9FAB2D687C4F}"/>
              </a:ext>
            </a:extLst>
          </p:cNvPr>
          <p:cNvSpPr/>
          <p:nvPr/>
        </p:nvSpPr>
        <p:spPr>
          <a:xfrm>
            <a:off x="4806615" y="3068906"/>
            <a:ext cx="3769308" cy="1419748"/>
          </a:xfrm>
          <a:prstGeom prst="rect">
            <a:avLst/>
          </a:prstGeom>
          <a:solidFill>
            <a:srgbClr val="FFF2B4"/>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r>
              <a:rPr lang="en-US" sz="1800" b="1" dirty="0">
                <a:solidFill>
                  <a:sysClr val="windowText" lastClr="000000"/>
                </a:solidFill>
                <a:latin typeface="akkurat"/>
              </a:rPr>
              <a:t>Paid per click (PPC)</a:t>
            </a:r>
          </a:p>
          <a:p>
            <a:pPr algn="l"/>
            <a:r>
              <a:rPr lang="en-US" sz="1600" dirty="0">
                <a:solidFill>
                  <a:sysClr val="windowText" lastClr="000000"/>
                </a:solidFill>
                <a:latin typeface="akkurat"/>
              </a:rPr>
              <a:t>Google search</a:t>
            </a:r>
          </a:p>
          <a:p>
            <a:pPr algn="l"/>
            <a:r>
              <a:rPr lang="en-US" sz="1600" dirty="0">
                <a:solidFill>
                  <a:sysClr val="windowText" lastClr="000000"/>
                </a:solidFill>
                <a:latin typeface="akkurat"/>
              </a:rPr>
              <a:t>paid social (e.g., Facebook)</a:t>
            </a:r>
          </a:p>
          <a:p>
            <a:pPr algn="l"/>
            <a:r>
              <a:rPr lang="en-US" sz="1600" dirty="0">
                <a:solidFill>
                  <a:sysClr val="windowText" lastClr="000000"/>
                </a:solidFill>
                <a:latin typeface="akkurat"/>
              </a:rPr>
              <a:t>Display ad</a:t>
            </a:r>
          </a:p>
        </p:txBody>
      </p:sp>
      <p:sp>
        <p:nvSpPr>
          <p:cNvPr id="20" name="Rectangle 19">
            <a:extLst>
              <a:ext uri="{FF2B5EF4-FFF2-40B4-BE49-F238E27FC236}">
                <a16:creationId xmlns:a16="http://schemas.microsoft.com/office/drawing/2014/main" id="{A7A8751C-2CFF-4FA3-8197-4D7A7B722B14}"/>
              </a:ext>
            </a:extLst>
          </p:cNvPr>
          <p:cNvSpPr/>
          <p:nvPr/>
        </p:nvSpPr>
        <p:spPr>
          <a:xfrm>
            <a:off x="4806615" y="4724400"/>
            <a:ext cx="3734713" cy="1365076"/>
          </a:xfrm>
          <a:prstGeom prst="rect">
            <a:avLst/>
          </a:prstGeom>
          <a:solidFill>
            <a:srgbClr val="FFF2B4"/>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r>
              <a:rPr lang="en-US" sz="1800" b="1" dirty="0">
                <a:solidFill>
                  <a:sysClr val="windowText" lastClr="000000"/>
                </a:solidFill>
                <a:latin typeface="akkurat"/>
              </a:rPr>
              <a:t>Referral/affiliate </a:t>
            </a:r>
          </a:p>
          <a:p>
            <a:pPr algn="l"/>
            <a:r>
              <a:rPr lang="en-US" sz="1600" dirty="0">
                <a:solidFill>
                  <a:sysClr val="windowText" lastClr="000000"/>
                </a:solidFill>
                <a:latin typeface="akkurat"/>
              </a:rPr>
              <a:t>Traffic coming other 3</a:t>
            </a:r>
            <a:r>
              <a:rPr lang="en-US" sz="1600" baseline="30000" dirty="0">
                <a:solidFill>
                  <a:sysClr val="windowText" lastClr="000000"/>
                </a:solidFill>
                <a:latin typeface="akkurat"/>
              </a:rPr>
              <a:t>rd</a:t>
            </a:r>
            <a:r>
              <a:rPr lang="en-US" sz="1600" dirty="0">
                <a:solidFill>
                  <a:sysClr val="windowText" lastClr="000000"/>
                </a:solidFill>
                <a:latin typeface="akkurat"/>
              </a:rPr>
              <a:t> parties (e.g., articles on FT which talked about a brand with the site ink )</a:t>
            </a:r>
          </a:p>
          <a:p>
            <a:r>
              <a:rPr lang="en-US" sz="1800" b="1" dirty="0">
                <a:solidFill>
                  <a:sysClr val="windowText" lastClr="000000"/>
                </a:solidFill>
                <a:latin typeface="akkurat"/>
              </a:rPr>
              <a:t> </a:t>
            </a:r>
          </a:p>
          <a:p>
            <a:r>
              <a:rPr lang="en-US" sz="1800" b="1" dirty="0">
                <a:solidFill>
                  <a:sysClr val="windowText" lastClr="000000"/>
                </a:solidFill>
                <a:latin typeface="akkurat"/>
              </a:rPr>
              <a:t> </a:t>
            </a:r>
          </a:p>
        </p:txBody>
      </p:sp>
    </p:spTree>
    <p:extLst>
      <p:ext uri="{BB962C8B-B14F-4D97-AF65-F5344CB8AC3E}">
        <p14:creationId xmlns:p14="http://schemas.microsoft.com/office/powerpoint/2010/main" val="1569171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3980"/>
            <a:ext cx="8229600" cy="990600"/>
          </a:xfrm>
        </p:spPr>
        <p:txBody>
          <a:bodyPr anchor="ctr">
            <a:normAutofit/>
          </a:bodyPr>
          <a:lstStyle/>
          <a:p>
            <a:r>
              <a:rPr lang="en-US" sz="2600" dirty="0">
                <a:solidFill>
                  <a:schemeClr val="tx2"/>
                </a:solidFill>
                <a:latin typeface="akkurat"/>
                <a:cs typeface="Calibri" panose="020F0502020204030204" pitchFamily="34" charset="0"/>
              </a:rPr>
              <a:t>Paid search can be used a tactic to grow the business at the beginning, </a:t>
            </a:r>
            <a:r>
              <a:rPr lang="en-US" sz="2600" b="1" dirty="0">
                <a:solidFill>
                  <a:schemeClr val="tx2"/>
                </a:solidFill>
                <a:latin typeface="akkurat"/>
                <a:cs typeface="Calibri" panose="020F0502020204030204" pitchFamily="34" charset="0"/>
              </a:rPr>
              <a:t>but might kill the competitive advantage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28</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8390ECB-F30C-408A-9C27-79DCC4428F20}"/>
              </a:ext>
            </a:extLst>
          </p:cNvPr>
          <p:cNvSpPr txBox="1"/>
          <p:nvPr/>
        </p:nvSpPr>
        <p:spPr>
          <a:xfrm>
            <a:off x="2192764" y="1298411"/>
            <a:ext cx="6781800" cy="5066002"/>
          </a:xfrm>
          <a:prstGeom prst="rect">
            <a:avLst/>
          </a:prstGeom>
          <a:noFill/>
        </p:spPr>
        <p:txBody>
          <a:bodyPr wrap="square" rtlCol="0">
            <a:spAutoFit/>
          </a:bodyPr>
          <a:lstStyle/>
          <a:p>
            <a:pPr marL="342900" indent="-342900" algn="l">
              <a:buFont typeface="Wingdings" panose="05000000000000000000" pitchFamily="2" charset="2"/>
              <a:buChar char="Ø"/>
            </a:pPr>
            <a:r>
              <a:rPr lang="en-US" sz="2000" dirty="0">
                <a:latin typeface="akkurat"/>
              </a:rPr>
              <a:t>Relying too much on paid search can make your business </a:t>
            </a:r>
            <a:r>
              <a:rPr lang="en-US" sz="2000" b="1" dirty="0">
                <a:latin typeface="akkurat"/>
              </a:rPr>
              <a:t>indefensible</a:t>
            </a:r>
            <a:r>
              <a:rPr lang="en-US" sz="2000" dirty="0">
                <a:latin typeface="akkurat"/>
              </a:rPr>
              <a:t> as every company with money can grow their business like yours. </a:t>
            </a:r>
          </a:p>
          <a:p>
            <a:pPr marL="342900" indent="-342900" algn="l">
              <a:buFont typeface="Wingdings" panose="05000000000000000000" pitchFamily="2" charset="2"/>
              <a:buChar char="Ø"/>
            </a:pPr>
            <a:endParaRPr lang="en-US" sz="2000" dirty="0">
              <a:latin typeface="akkurat"/>
            </a:endParaRPr>
          </a:p>
          <a:p>
            <a:pPr marL="342900" indent="-342900" algn="l">
              <a:buFont typeface="Wingdings" panose="05000000000000000000" pitchFamily="2" charset="2"/>
              <a:buChar char="Ø"/>
            </a:pPr>
            <a:r>
              <a:rPr lang="en-US" sz="2000" dirty="0">
                <a:latin typeface="akkurat"/>
              </a:rPr>
              <a:t>Paid search becomes </a:t>
            </a:r>
            <a:r>
              <a:rPr lang="en-US" sz="2000" b="1" dirty="0">
                <a:latin typeface="akkurat"/>
              </a:rPr>
              <a:t>more expensive </a:t>
            </a:r>
            <a:r>
              <a:rPr lang="en-US" sz="2000" dirty="0">
                <a:latin typeface="akkurat"/>
              </a:rPr>
              <a:t>over time since it would be more difficult  to find the right audience due to saturation.</a:t>
            </a:r>
          </a:p>
          <a:p>
            <a:pPr algn="l"/>
            <a:endParaRPr lang="en-US" sz="2000" dirty="0">
              <a:latin typeface="akkurat"/>
            </a:endParaRPr>
          </a:p>
          <a:p>
            <a:pPr marL="342900" indent="-342900" algn="l">
              <a:buFont typeface="Wingdings" panose="05000000000000000000" pitchFamily="2" charset="2"/>
              <a:buChar char="Ø"/>
            </a:pPr>
            <a:r>
              <a:rPr lang="en-US" sz="2000" dirty="0">
                <a:latin typeface="akkurat"/>
              </a:rPr>
              <a:t> The longer your campaigns run, the less effective they become as people start seeing your ads too often.</a:t>
            </a:r>
          </a:p>
          <a:p>
            <a:pPr marL="342900" indent="-342900" algn="l">
              <a:buFont typeface="Wingdings" panose="05000000000000000000" pitchFamily="2" charset="2"/>
              <a:buChar char="Ø"/>
            </a:pPr>
            <a:endParaRPr lang="en-US" sz="2000" dirty="0">
              <a:latin typeface="akkurat"/>
            </a:endParaRPr>
          </a:p>
          <a:p>
            <a:pPr marL="342900" indent="-342900" algn="l">
              <a:buFont typeface="Wingdings" panose="05000000000000000000" pitchFamily="2" charset="2"/>
              <a:buChar char="Ø"/>
            </a:pPr>
            <a:r>
              <a:rPr lang="en-US" sz="2000" dirty="0">
                <a:latin typeface="akkurat"/>
              </a:rPr>
              <a:t>If the product has the </a:t>
            </a:r>
            <a:r>
              <a:rPr lang="en-US" sz="2000" b="1" dirty="0">
                <a:latin typeface="akkurat"/>
              </a:rPr>
              <a:t>network effect </a:t>
            </a:r>
            <a:r>
              <a:rPr lang="en-US" sz="2000" dirty="0">
                <a:latin typeface="akkurat"/>
              </a:rPr>
              <a:t>(e.g., in two-sided marketspaces), you can use paid search to reach the critical mass (Facebook used paid to grow in new regions)</a:t>
            </a:r>
          </a:p>
          <a:p>
            <a:pPr marL="342900" indent="-342900" algn="l">
              <a:buFont typeface="Wingdings" panose="05000000000000000000" pitchFamily="2" charset="2"/>
              <a:buChar char="Ø"/>
            </a:pPr>
            <a:endParaRPr lang="en-US" sz="1600" dirty="0">
              <a:latin typeface="akkurat"/>
            </a:endParaRPr>
          </a:p>
        </p:txBody>
      </p:sp>
      <p:pic>
        <p:nvPicPr>
          <p:cNvPr id="4" name="Picture 3" descr="A group of cattle standing on top of a grass covered field&#10;&#10;Description automatically generated">
            <a:extLst>
              <a:ext uri="{FF2B5EF4-FFF2-40B4-BE49-F238E27FC236}">
                <a16:creationId xmlns:a16="http://schemas.microsoft.com/office/drawing/2014/main" id="{15CA1311-6C37-4801-B2A4-BAC2F0114EB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7434" y="1389188"/>
            <a:ext cx="1408931" cy="942223"/>
          </a:xfrm>
          <a:prstGeom prst="rect">
            <a:avLst/>
          </a:prstGeom>
        </p:spPr>
      </p:pic>
      <p:pic>
        <p:nvPicPr>
          <p:cNvPr id="8" name="Picture 7" descr="A close up of a device&#10;&#10;Description automatically generated">
            <a:extLst>
              <a:ext uri="{FF2B5EF4-FFF2-40B4-BE49-F238E27FC236}">
                <a16:creationId xmlns:a16="http://schemas.microsoft.com/office/drawing/2014/main" id="{BAED4140-25AD-4397-BD61-5C5CFBB2A909}"/>
              </a:ext>
            </a:extLst>
          </p:cNvPr>
          <p:cNvPicPr>
            <a:picLocks noChangeAspect="1"/>
          </p:cNvPicPr>
          <p:nvPr/>
        </p:nvPicPr>
        <p:blipFill>
          <a:blip r:embed="rId5" cstate="print">
            <a:grayscl/>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73492" y="2697744"/>
            <a:ext cx="1079108" cy="984900"/>
          </a:xfrm>
          <a:prstGeom prst="rect">
            <a:avLst/>
          </a:prstGeom>
        </p:spPr>
      </p:pic>
      <p:pic>
        <p:nvPicPr>
          <p:cNvPr id="11" name="Picture 10">
            <a:extLst>
              <a:ext uri="{FF2B5EF4-FFF2-40B4-BE49-F238E27FC236}">
                <a16:creationId xmlns:a16="http://schemas.microsoft.com/office/drawing/2014/main" id="{1FB65C35-E80F-4803-916B-632715FB7823}"/>
              </a:ext>
            </a:extLst>
          </p:cNvPr>
          <p:cNvPicPr>
            <a:picLocks noChangeAspect="1"/>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11063" y="4098147"/>
            <a:ext cx="1012937" cy="773884"/>
          </a:xfrm>
          <a:prstGeom prst="rect">
            <a:avLst/>
          </a:prstGeom>
        </p:spPr>
      </p:pic>
      <p:pic>
        <p:nvPicPr>
          <p:cNvPr id="18" name="Picture 17" descr="A close up of a logo&#10;&#10;Description automatically generated">
            <a:extLst>
              <a:ext uri="{FF2B5EF4-FFF2-40B4-BE49-F238E27FC236}">
                <a16:creationId xmlns:a16="http://schemas.microsoft.com/office/drawing/2014/main" id="{DB026A3E-FFE5-4318-953B-45DA3467C936}"/>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527434" y="5113025"/>
            <a:ext cx="1981200" cy="1324577"/>
          </a:xfrm>
          <a:prstGeom prst="rect">
            <a:avLst/>
          </a:prstGeom>
        </p:spPr>
      </p:pic>
    </p:spTree>
    <p:extLst>
      <p:ext uri="{BB962C8B-B14F-4D97-AF65-F5344CB8AC3E}">
        <p14:creationId xmlns:p14="http://schemas.microsoft.com/office/powerpoint/2010/main" val="466778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44137" y="88799"/>
            <a:ext cx="8485502" cy="990600"/>
          </a:xfrm>
        </p:spPr>
        <p:txBody>
          <a:bodyPr anchor="ctr">
            <a:noAutofit/>
          </a:bodyPr>
          <a:lstStyle/>
          <a:p>
            <a:r>
              <a:rPr lang="en-US" sz="2600" dirty="0">
                <a:solidFill>
                  <a:schemeClr val="tx2"/>
                </a:solidFill>
                <a:latin typeface="akkurat"/>
                <a:cs typeface="Calibri" panose="020F0502020204030204" pitchFamily="34" charset="0"/>
              </a:rPr>
              <a:t>Tracking conversions is a </a:t>
            </a:r>
            <a:r>
              <a:rPr lang="en-US" sz="2600" b="1" dirty="0">
                <a:solidFill>
                  <a:schemeClr val="tx2"/>
                </a:solidFill>
                <a:latin typeface="akkurat"/>
                <a:cs typeface="Calibri" panose="020F0502020204030204" pitchFamily="34" charset="0"/>
              </a:rPr>
              <a:t>very first step </a:t>
            </a:r>
            <a:r>
              <a:rPr lang="en-US" sz="2600" dirty="0">
                <a:solidFill>
                  <a:schemeClr val="tx2"/>
                </a:solidFill>
                <a:latin typeface="akkurat"/>
                <a:cs typeface="Calibri" panose="020F0502020204030204" pitchFamily="34" charset="0"/>
              </a:rPr>
              <a:t>for companies to calculate the CAC for different marketing channels</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29</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8B08C85-1CAB-4DE8-890C-F8527823B39C}"/>
              </a:ext>
            </a:extLst>
          </p:cNvPr>
          <p:cNvSpPr txBox="1"/>
          <p:nvPr/>
        </p:nvSpPr>
        <p:spPr>
          <a:xfrm>
            <a:off x="407581" y="1295400"/>
            <a:ext cx="8328838" cy="3108543"/>
          </a:xfrm>
          <a:prstGeom prst="rect">
            <a:avLst/>
          </a:prstGeom>
          <a:noFill/>
        </p:spPr>
        <p:txBody>
          <a:bodyPr wrap="square" rtlCol="0">
            <a:spAutoFit/>
          </a:bodyPr>
          <a:lstStyle/>
          <a:p>
            <a:pPr marL="171450" indent="-171450" algn="l">
              <a:buFont typeface="Wingdings" panose="05000000000000000000" pitchFamily="2" charset="2"/>
              <a:buChar char="Ø"/>
            </a:pPr>
            <a:r>
              <a:rPr lang="en-US" sz="2000" dirty="0">
                <a:latin typeface="akkurat"/>
              </a:rPr>
              <a:t> Customer analytics team need to trace back a buyer to the “last touch” attribution source </a:t>
            </a:r>
            <a:r>
              <a:rPr lang="en-US" sz="2000" i="1" dirty="0">
                <a:latin typeface="akkurat"/>
              </a:rPr>
              <a:t>[Google analytics default is last non-direct touch]</a:t>
            </a:r>
          </a:p>
          <a:p>
            <a:pPr algn="l"/>
            <a:endParaRPr lang="en-US" sz="2000" dirty="0">
              <a:latin typeface="akkurat"/>
            </a:endParaRPr>
          </a:p>
          <a:p>
            <a:pPr marL="171450" indent="-171450" algn="l">
              <a:buFont typeface="Wingdings" panose="05000000000000000000" pitchFamily="2" charset="2"/>
              <a:buChar char="Ø"/>
            </a:pPr>
            <a:r>
              <a:rPr lang="en-US" sz="2000" dirty="0">
                <a:latin typeface="akkurat"/>
              </a:rPr>
              <a:t> If we decide to go with last touch that means the last channel before the customer making the purchase (or become buyers) will get the full credit for that conversion (e.g., sale) </a:t>
            </a:r>
          </a:p>
          <a:p>
            <a:pPr marL="171450" indent="-171450" algn="l">
              <a:buFont typeface="Wingdings" panose="05000000000000000000" pitchFamily="2" charset="2"/>
              <a:buChar char="Ø"/>
            </a:pPr>
            <a:endParaRPr lang="en-US" sz="2000" dirty="0">
              <a:latin typeface="akkurat"/>
            </a:endParaRPr>
          </a:p>
          <a:p>
            <a:pPr marL="171450" indent="-171450" algn="l">
              <a:buFont typeface="Wingdings" panose="05000000000000000000" pitchFamily="2" charset="2"/>
              <a:buChar char="Ø"/>
            </a:pPr>
            <a:r>
              <a:rPr lang="en-US" sz="2000" dirty="0">
                <a:latin typeface="akkurat"/>
              </a:rPr>
              <a:t>If we feel that last touch is “good enough,” we can use that model for your CAC calculations, if not we might need to use other attribution models. </a:t>
            </a:r>
          </a:p>
        </p:txBody>
      </p:sp>
      <p:pic>
        <p:nvPicPr>
          <p:cNvPr id="11" name="Picture 10">
            <a:extLst>
              <a:ext uri="{FF2B5EF4-FFF2-40B4-BE49-F238E27FC236}">
                <a16:creationId xmlns:a16="http://schemas.microsoft.com/office/drawing/2014/main" id="{01B6DFEE-AEC0-4350-8FFC-0FFA0DD1E3EB}"/>
              </a:ext>
            </a:extLst>
          </p:cNvPr>
          <p:cNvPicPr>
            <a:picLocks noChangeAspect="1"/>
          </p:cNvPicPr>
          <p:nvPr/>
        </p:nvPicPr>
        <p:blipFill>
          <a:blip r:embed="rId3">
            <a:duotone>
              <a:schemeClr val="accent5">
                <a:shade val="45000"/>
                <a:satMod val="135000"/>
              </a:schemeClr>
              <a:prstClr val="white"/>
            </a:duotone>
          </a:blip>
          <a:stretch>
            <a:fillRect/>
          </a:stretch>
        </p:blipFill>
        <p:spPr>
          <a:xfrm>
            <a:off x="1299347" y="4723992"/>
            <a:ext cx="1004515" cy="989850"/>
          </a:xfrm>
          <a:prstGeom prst="rect">
            <a:avLst/>
          </a:prstGeom>
          <a:ln>
            <a:noFill/>
          </a:ln>
          <a:effectLst>
            <a:softEdge rad="112500"/>
          </a:effectLst>
        </p:spPr>
      </p:pic>
      <p:pic>
        <p:nvPicPr>
          <p:cNvPr id="13" name="Picture 12">
            <a:extLst>
              <a:ext uri="{FF2B5EF4-FFF2-40B4-BE49-F238E27FC236}">
                <a16:creationId xmlns:a16="http://schemas.microsoft.com/office/drawing/2014/main" id="{FA0C164A-69EA-48B3-8843-9D123A83585C}"/>
              </a:ext>
            </a:extLst>
          </p:cNvPr>
          <p:cNvPicPr>
            <a:picLocks noChangeAspect="1"/>
          </p:cNvPicPr>
          <p:nvPr/>
        </p:nvPicPr>
        <p:blipFill>
          <a:blip r:embed="rId4">
            <a:duotone>
              <a:schemeClr val="accent5">
                <a:shade val="45000"/>
                <a:satMod val="135000"/>
              </a:schemeClr>
              <a:prstClr val="white"/>
            </a:duotone>
          </a:blip>
          <a:stretch>
            <a:fillRect/>
          </a:stretch>
        </p:blipFill>
        <p:spPr>
          <a:xfrm>
            <a:off x="2596334" y="4693651"/>
            <a:ext cx="1072262" cy="990918"/>
          </a:xfrm>
          <a:prstGeom prst="rect">
            <a:avLst/>
          </a:prstGeom>
          <a:ln>
            <a:noFill/>
          </a:ln>
          <a:effectLst>
            <a:softEdge rad="112500"/>
          </a:effectLst>
        </p:spPr>
      </p:pic>
      <p:sp>
        <p:nvSpPr>
          <p:cNvPr id="14" name="TextBox 13">
            <a:extLst>
              <a:ext uri="{FF2B5EF4-FFF2-40B4-BE49-F238E27FC236}">
                <a16:creationId xmlns:a16="http://schemas.microsoft.com/office/drawing/2014/main" id="{EB6434B4-A1B4-414E-B451-472E1C9468FC}"/>
              </a:ext>
            </a:extLst>
          </p:cNvPr>
          <p:cNvSpPr txBox="1"/>
          <p:nvPr/>
        </p:nvSpPr>
        <p:spPr>
          <a:xfrm>
            <a:off x="1146531" y="5738019"/>
            <a:ext cx="1473030" cy="323165"/>
          </a:xfrm>
          <a:prstGeom prst="rect">
            <a:avLst/>
          </a:prstGeom>
          <a:noFill/>
        </p:spPr>
        <p:txBody>
          <a:bodyPr wrap="square" rtlCol="0">
            <a:spAutoFit/>
          </a:bodyPr>
          <a:lstStyle/>
          <a:p>
            <a:r>
              <a:rPr lang="en-US" sz="1500" b="1" dirty="0">
                <a:latin typeface="akkurat"/>
              </a:rPr>
              <a:t>Last Interaction</a:t>
            </a:r>
          </a:p>
        </p:txBody>
      </p:sp>
      <p:sp>
        <p:nvSpPr>
          <p:cNvPr id="15" name="TextBox 14">
            <a:extLst>
              <a:ext uri="{FF2B5EF4-FFF2-40B4-BE49-F238E27FC236}">
                <a16:creationId xmlns:a16="http://schemas.microsoft.com/office/drawing/2014/main" id="{FF4C5BEB-658D-4E1A-B86C-E3233C2322E9}"/>
              </a:ext>
            </a:extLst>
          </p:cNvPr>
          <p:cNvSpPr txBox="1"/>
          <p:nvPr/>
        </p:nvSpPr>
        <p:spPr>
          <a:xfrm>
            <a:off x="3935513" y="5748935"/>
            <a:ext cx="1732870" cy="323165"/>
          </a:xfrm>
          <a:prstGeom prst="rect">
            <a:avLst/>
          </a:prstGeom>
          <a:noFill/>
        </p:spPr>
        <p:txBody>
          <a:bodyPr wrap="square" rtlCol="0">
            <a:spAutoFit/>
          </a:bodyPr>
          <a:lstStyle/>
          <a:p>
            <a:r>
              <a:rPr lang="en-US" sz="1500" b="1" dirty="0">
                <a:latin typeface="akkurat"/>
              </a:rPr>
              <a:t>Linear </a:t>
            </a:r>
          </a:p>
        </p:txBody>
      </p:sp>
      <p:pic>
        <p:nvPicPr>
          <p:cNvPr id="16" name="Picture 15">
            <a:extLst>
              <a:ext uri="{FF2B5EF4-FFF2-40B4-BE49-F238E27FC236}">
                <a16:creationId xmlns:a16="http://schemas.microsoft.com/office/drawing/2014/main" id="{29FD2F29-5F38-44A8-9344-9777922C12D3}"/>
              </a:ext>
            </a:extLst>
          </p:cNvPr>
          <p:cNvPicPr>
            <a:picLocks noChangeAspect="1"/>
          </p:cNvPicPr>
          <p:nvPr/>
        </p:nvPicPr>
        <p:blipFill>
          <a:blip r:embed="rId5">
            <a:duotone>
              <a:schemeClr val="accent5">
                <a:shade val="45000"/>
                <a:satMod val="135000"/>
              </a:schemeClr>
              <a:prstClr val="white"/>
            </a:duotone>
          </a:blip>
          <a:stretch>
            <a:fillRect/>
          </a:stretch>
        </p:blipFill>
        <p:spPr>
          <a:xfrm>
            <a:off x="4033742" y="4704823"/>
            <a:ext cx="1109404" cy="1009200"/>
          </a:xfrm>
          <a:prstGeom prst="rect">
            <a:avLst/>
          </a:prstGeom>
          <a:ln>
            <a:noFill/>
          </a:ln>
          <a:effectLst>
            <a:softEdge rad="112500"/>
          </a:effectLst>
        </p:spPr>
      </p:pic>
      <p:sp>
        <p:nvSpPr>
          <p:cNvPr id="17" name="TextBox 16">
            <a:extLst>
              <a:ext uri="{FF2B5EF4-FFF2-40B4-BE49-F238E27FC236}">
                <a16:creationId xmlns:a16="http://schemas.microsoft.com/office/drawing/2014/main" id="{D68E79FA-8F33-46B7-B29D-544D674B308A}"/>
              </a:ext>
            </a:extLst>
          </p:cNvPr>
          <p:cNvSpPr txBox="1"/>
          <p:nvPr/>
        </p:nvSpPr>
        <p:spPr>
          <a:xfrm>
            <a:off x="2572039" y="5743477"/>
            <a:ext cx="1805692" cy="323165"/>
          </a:xfrm>
          <a:prstGeom prst="rect">
            <a:avLst/>
          </a:prstGeom>
          <a:noFill/>
        </p:spPr>
        <p:txBody>
          <a:bodyPr wrap="square" rtlCol="0">
            <a:spAutoFit/>
          </a:bodyPr>
          <a:lstStyle/>
          <a:p>
            <a:r>
              <a:rPr lang="en-US" sz="1500" b="1" dirty="0">
                <a:latin typeface="akkurat"/>
              </a:rPr>
              <a:t>First  Interaction</a:t>
            </a:r>
          </a:p>
        </p:txBody>
      </p:sp>
      <p:pic>
        <p:nvPicPr>
          <p:cNvPr id="18" name="Picture 17">
            <a:extLst>
              <a:ext uri="{FF2B5EF4-FFF2-40B4-BE49-F238E27FC236}">
                <a16:creationId xmlns:a16="http://schemas.microsoft.com/office/drawing/2014/main" id="{60968C87-0230-427D-8931-23FBDACE5256}"/>
              </a:ext>
            </a:extLst>
          </p:cNvPr>
          <p:cNvPicPr>
            <a:picLocks noChangeAspect="1"/>
          </p:cNvPicPr>
          <p:nvPr/>
        </p:nvPicPr>
        <p:blipFill>
          <a:blip r:embed="rId6">
            <a:duotone>
              <a:schemeClr val="accent5">
                <a:shade val="45000"/>
                <a:satMod val="135000"/>
              </a:schemeClr>
              <a:prstClr val="white"/>
            </a:duotone>
          </a:blip>
          <a:stretch>
            <a:fillRect/>
          </a:stretch>
        </p:blipFill>
        <p:spPr>
          <a:xfrm>
            <a:off x="5517152" y="4692982"/>
            <a:ext cx="996958" cy="1054338"/>
          </a:xfrm>
          <a:prstGeom prst="rect">
            <a:avLst/>
          </a:prstGeom>
          <a:ln>
            <a:noFill/>
          </a:ln>
          <a:effectLst>
            <a:softEdge rad="112500"/>
          </a:effectLst>
        </p:spPr>
      </p:pic>
      <p:sp>
        <p:nvSpPr>
          <p:cNvPr id="19" name="TextBox 18">
            <a:extLst>
              <a:ext uri="{FF2B5EF4-FFF2-40B4-BE49-F238E27FC236}">
                <a16:creationId xmlns:a16="http://schemas.microsoft.com/office/drawing/2014/main" id="{6FFA4DDA-D296-4DC5-90FB-F934C7164841}"/>
              </a:ext>
            </a:extLst>
          </p:cNvPr>
          <p:cNvSpPr txBox="1"/>
          <p:nvPr/>
        </p:nvSpPr>
        <p:spPr>
          <a:xfrm>
            <a:off x="5297275" y="5738509"/>
            <a:ext cx="1473030" cy="323165"/>
          </a:xfrm>
          <a:prstGeom prst="rect">
            <a:avLst/>
          </a:prstGeom>
          <a:noFill/>
        </p:spPr>
        <p:txBody>
          <a:bodyPr wrap="square" rtlCol="0">
            <a:spAutoFit/>
          </a:bodyPr>
          <a:lstStyle/>
          <a:p>
            <a:r>
              <a:rPr lang="en-US" sz="1500" b="1" dirty="0">
                <a:latin typeface="akkurat"/>
              </a:rPr>
              <a:t>Time decay </a:t>
            </a:r>
          </a:p>
        </p:txBody>
      </p:sp>
      <p:pic>
        <p:nvPicPr>
          <p:cNvPr id="20" name="Picture 19">
            <a:extLst>
              <a:ext uri="{FF2B5EF4-FFF2-40B4-BE49-F238E27FC236}">
                <a16:creationId xmlns:a16="http://schemas.microsoft.com/office/drawing/2014/main" id="{D899AD2E-E57F-4646-9DCA-F540D8700170}"/>
              </a:ext>
            </a:extLst>
          </p:cNvPr>
          <p:cNvPicPr>
            <a:picLocks noChangeAspect="1"/>
          </p:cNvPicPr>
          <p:nvPr/>
        </p:nvPicPr>
        <p:blipFill>
          <a:blip r:embed="rId7">
            <a:duotone>
              <a:schemeClr val="accent5">
                <a:shade val="45000"/>
                <a:satMod val="135000"/>
              </a:schemeClr>
              <a:prstClr val="white"/>
            </a:duotone>
          </a:blip>
          <a:stretch>
            <a:fillRect/>
          </a:stretch>
        </p:blipFill>
        <p:spPr>
          <a:xfrm>
            <a:off x="6804252" y="4649547"/>
            <a:ext cx="1187375" cy="1064295"/>
          </a:xfrm>
          <a:prstGeom prst="rect">
            <a:avLst/>
          </a:prstGeom>
          <a:ln>
            <a:noFill/>
          </a:ln>
          <a:effectLst>
            <a:softEdge rad="112500"/>
          </a:effectLst>
        </p:spPr>
      </p:pic>
      <p:sp>
        <p:nvSpPr>
          <p:cNvPr id="21" name="TextBox 20">
            <a:extLst>
              <a:ext uri="{FF2B5EF4-FFF2-40B4-BE49-F238E27FC236}">
                <a16:creationId xmlns:a16="http://schemas.microsoft.com/office/drawing/2014/main" id="{5E65D5A7-71DD-40EE-81F4-39A28EFF1D3D}"/>
              </a:ext>
            </a:extLst>
          </p:cNvPr>
          <p:cNvSpPr txBox="1"/>
          <p:nvPr/>
        </p:nvSpPr>
        <p:spPr>
          <a:xfrm>
            <a:off x="6495862" y="5752230"/>
            <a:ext cx="1982518" cy="323165"/>
          </a:xfrm>
          <a:prstGeom prst="rect">
            <a:avLst/>
          </a:prstGeom>
          <a:noFill/>
        </p:spPr>
        <p:txBody>
          <a:bodyPr wrap="square" rtlCol="0">
            <a:spAutoFit/>
          </a:bodyPr>
          <a:lstStyle/>
          <a:p>
            <a:r>
              <a:rPr lang="en-US" sz="1500" b="1" dirty="0">
                <a:latin typeface="akkurat"/>
              </a:rPr>
              <a:t>Position-based</a:t>
            </a:r>
          </a:p>
        </p:txBody>
      </p:sp>
    </p:spTree>
    <p:extLst>
      <p:ext uri="{BB962C8B-B14F-4D97-AF65-F5344CB8AC3E}">
        <p14:creationId xmlns:p14="http://schemas.microsoft.com/office/powerpoint/2010/main" val="257008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ctr">
            <a:normAutofit/>
          </a:bodyPr>
          <a:lstStyle/>
          <a:p>
            <a:r>
              <a:rPr lang="en-US" sz="2600" dirty="0">
                <a:solidFill>
                  <a:schemeClr val="tx2"/>
                </a:solidFill>
                <a:latin typeface="akkurat"/>
                <a:cs typeface="Calibri" panose="020F0502020204030204" pitchFamily="34" charset="0"/>
              </a:rPr>
              <a:t>Agenda for today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3</a:t>
            </a:fld>
            <a:endParaRPr lang="en-US" dirty="0"/>
          </a:p>
        </p:txBody>
      </p:sp>
      <p:sp>
        <p:nvSpPr>
          <p:cNvPr id="3" name="Content Placeholder 2"/>
          <p:cNvSpPr>
            <a:spLocks noGrp="1"/>
          </p:cNvSpPr>
          <p:nvPr>
            <p:ph sz="quarter" idx="1"/>
          </p:nvPr>
        </p:nvSpPr>
        <p:spPr>
          <a:xfrm>
            <a:off x="459377" y="1295400"/>
            <a:ext cx="8227423" cy="5137150"/>
          </a:xfrm>
        </p:spPr>
        <p:txBody>
          <a:bodyPr>
            <a:normAutofit/>
          </a:bodyPr>
          <a:lstStyle/>
          <a:p>
            <a:pPr lvl="0"/>
            <a:r>
              <a:rPr lang="en-US" sz="2200" dirty="0">
                <a:latin typeface="akkurat"/>
              </a:rPr>
              <a:t>10 min discussion from last week</a:t>
            </a:r>
          </a:p>
          <a:p>
            <a:r>
              <a:rPr lang="en-US" sz="2200" dirty="0">
                <a:latin typeface="akkurat"/>
              </a:rPr>
              <a:t>Customer Acquisition Cost (CAC) </a:t>
            </a:r>
          </a:p>
          <a:p>
            <a:pPr lvl="0"/>
            <a:r>
              <a:rPr lang="en-US" sz="2200" dirty="0">
                <a:latin typeface="akkurat"/>
              </a:rPr>
              <a:t>Calculating CAC for Different marketing acquisition channels  </a:t>
            </a:r>
          </a:p>
          <a:p>
            <a:r>
              <a:rPr lang="en-US" sz="2200" dirty="0">
                <a:latin typeface="akkurat"/>
              </a:rPr>
              <a:t>In-class case study </a:t>
            </a:r>
          </a:p>
          <a:p>
            <a:pPr lvl="0"/>
            <a:r>
              <a:rPr lang="en-US" sz="2200" dirty="0">
                <a:latin typeface="akkurat"/>
              </a:rPr>
              <a:t>The importance of Network effects in two-sided marketplace businesses </a:t>
            </a:r>
          </a:p>
          <a:p>
            <a:pPr lvl="0"/>
            <a:r>
              <a:rPr lang="en-US" sz="2200" dirty="0">
                <a:latin typeface="akkurat"/>
              </a:rPr>
              <a:t>Project team Spreadsheet </a:t>
            </a:r>
            <a:r>
              <a:rPr lang="en-US" sz="2200" dirty="0">
                <a:latin typeface="akkurat"/>
                <a:hlinkClick r:id="rId3"/>
              </a:rPr>
              <a:t>here</a:t>
            </a:r>
            <a:r>
              <a:rPr lang="en-US" sz="2200" dirty="0">
                <a:latin typeface="akkurat"/>
              </a:rPr>
              <a:t> </a:t>
            </a:r>
          </a:p>
          <a:p>
            <a:r>
              <a:rPr lang="en-US" sz="2200" dirty="0">
                <a:latin typeface="akkurat"/>
              </a:rPr>
              <a:t>Homework 2 will be posted after the class </a:t>
            </a:r>
          </a:p>
        </p:txBody>
      </p:sp>
    </p:spTree>
    <p:extLst>
      <p:ext uri="{BB962C8B-B14F-4D97-AF65-F5344CB8AC3E}">
        <p14:creationId xmlns:p14="http://schemas.microsoft.com/office/powerpoint/2010/main" val="958416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304800"/>
            <a:ext cx="8305800" cy="990600"/>
          </a:xfrm>
        </p:spPr>
        <p:txBody>
          <a:bodyPr anchor="ctr">
            <a:noAutofit/>
          </a:bodyPr>
          <a:lstStyle/>
          <a:p>
            <a:r>
              <a:rPr lang="en-US" sz="2600" dirty="0">
                <a:solidFill>
                  <a:schemeClr val="tx2"/>
                </a:solidFill>
                <a:latin typeface="akkurat"/>
                <a:cs typeface="Calibri" panose="020F0502020204030204" pitchFamily="34" charset="0"/>
              </a:rPr>
              <a:t>UTM parameters are a great way to see the results of a  marketing campaign</a:t>
            </a:r>
            <a:br>
              <a:rPr lang="en-US" sz="2600" dirty="0">
                <a:solidFill>
                  <a:schemeClr val="tx2"/>
                </a:solidFill>
                <a:latin typeface="akkurat"/>
                <a:cs typeface="Calibri" panose="020F0502020204030204" pitchFamily="34" charset="0"/>
              </a:rPr>
            </a:br>
            <a:endParaRPr lang="en-US" sz="2600" dirty="0">
              <a:solidFill>
                <a:schemeClr val="tx2"/>
              </a:solidFill>
              <a:latin typeface="akkurat"/>
              <a:cs typeface="Calibri" panose="020F0502020204030204" pitchFamily="34" charset="0"/>
            </a:endParaRP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30</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62531557-2208-4E69-8F57-C36ED6AC0754}"/>
              </a:ext>
            </a:extLst>
          </p:cNvPr>
          <p:cNvSpPr/>
          <p:nvPr/>
        </p:nvSpPr>
        <p:spPr>
          <a:xfrm>
            <a:off x="235131" y="1339592"/>
            <a:ext cx="4242751" cy="5016758"/>
          </a:xfrm>
          <a:prstGeom prst="rect">
            <a:avLst/>
          </a:prstGeom>
        </p:spPr>
        <p:txBody>
          <a:bodyPr wrap="square">
            <a:spAutoFit/>
          </a:bodyPr>
          <a:lstStyle/>
          <a:p>
            <a:pPr marL="457200" indent="-457200" algn="l">
              <a:buFont typeface="Wingdings" panose="05000000000000000000" pitchFamily="2" charset="2"/>
              <a:buChar char="Ø"/>
            </a:pPr>
            <a:r>
              <a:rPr lang="en-US" sz="2000" dirty="0">
                <a:latin typeface="akkurat"/>
              </a:rPr>
              <a:t>A UTM code is a simple code that you can attach to a custom URL in order to track a </a:t>
            </a:r>
            <a:r>
              <a:rPr lang="en-US" sz="2000" b="1" dirty="0">
                <a:latin typeface="akkurat"/>
              </a:rPr>
              <a:t>source, medium, and campaign name</a:t>
            </a:r>
          </a:p>
          <a:p>
            <a:pPr marL="457200" indent="-457200" algn="l">
              <a:buFont typeface="Wingdings" panose="05000000000000000000" pitchFamily="2" charset="2"/>
              <a:buChar char="Ø"/>
            </a:pPr>
            <a:endParaRPr lang="en-US" sz="2000" b="1" dirty="0">
              <a:latin typeface="akkurat"/>
            </a:endParaRPr>
          </a:p>
          <a:p>
            <a:pPr marL="457200" indent="-457200" algn="l">
              <a:buFont typeface="Wingdings" panose="05000000000000000000" pitchFamily="2" charset="2"/>
              <a:buChar char="Ø"/>
            </a:pPr>
            <a:r>
              <a:rPr lang="en-US" sz="2000" dirty="0">
                <a:latin typeface="akkurat"/>
              </a:rPr>
              <a:t>This enables Google Analytics to tell you where searchers came from as well as what campaign directed them to you. </a:t>
            </a:r>
          </a:p>
          <a:p>
            <a:pPr marL="457200" indent="-457200" algn="l">
              <a:buFont typeface="Wingdings" panose="05000000000000000000" pitchFamily="2" charset="2"/>
              <a:buChar char="Ø"/>
            </a:pPr>
            <a:endParaRPr lang="en-US" sz="2000" dirty="0">
              <a:latin typeface="akkurat"/>
            </a:endParaRPr>
          </a:p>
          <a:p>
            <a:pPr marL="457200" indent="-457200" algn="l">
              <a:buFont typeface="Wingdings" panose="05000000000000000000" pitchFamily="2" charset="2"/>
              <a:buChar char="Ø"/>
            </a:pPr>
            <a:r>
              <a:rPr lang="en-US" sz="2000" dirty="0">
                <a:latin typeface="akkurat"/>
              </a:rPr>
              <a:t>you can simply </a:t>
            </a:r>
            <a:r>
              <a:rPr lang="en-US" sz="2000" dirty="0">
                <a:latin typeface="akkurat"/>
                <a:hlinkClick r:id="rId3">
                  <a:extLst>
                    <a:ext uri="{A12FA001-AC4F-418D-AE19-62706E023703}">
                      <ahyp:hlinkClr xmlns:ahyp="http://schemas.microsoft.com/office/drawing/2018/hyperlinkcolor" val="tx"/>
                    </a:ext>
                  </a:extLst>
                </a:hlinkClick>
              </a:rPr>
              <a:t>go to Google’s URL Builder</a:t>
            </a:r>
            <a:r>
              <a:rPr lang="en-US" sz="2000" dirty="0">
                <a:latin typeface="akkurat"/>
              </a:rPr>
              <a:t>, enter the values for your campaign, and click “generate URL,”</a:t>
            </a:r>
          </a:p>
          <a:p>
            <a:pPr algn="l"/>
            <a:endParaRPr lang="en-US" sz="2000" b="1" dirty="0">
              <a:latin typeface="akkurat"/>
            </a:endParaRPr>
          </a:p>
        </p:txBody>
      </p:sp>
      <p:pic>
        <p:nvPicPr>
          <p:cNvPr id="4" name="Picture 3">
            <a:extLst>
              <a:ext uri="{FF2B5EF4-FFF2-40B4-BE49-F238E27FC236}">
                <a16:creationId xmlns:a16="http://schemas.microsoft.com/office/drawing/2014/main" id="{34A47764-B1A1-4396-B10A-A199D4D95C25}"/>
              </a:ext>
            </a:extLst>
          </p:cNvPr>
          <p:cNvPicPr>
            <a:picLocks noChangeAspect="1"/>
          </p:cNvPicPr>
          <p:nvPr/>
        </p:nvPicPr>
        <p:blipFill>
          <a:blip r:embed="rId4"/>
          <a:stretch>
            <a:fillRect/>
          </a:stretch>
        </p:blipFill>
        <p:spPr>
          <a:xfrm>
            <a:off x="4572000" y="1319998"/>
            <a:ext cx="4242751" cy="4648200"/>
          </a:xfrm>
          <a:prstGeom prst="rect">
            <a:avLst/>
          </a:prstGeom>
        </p:spPr>
      </p:pic>
    </p:spTree>
    <p:extLst>
      <p:ext uri="{BB962C8B-B14F-4D97-AF65-F5344CB8AC3E}">
        <p14:creationId xmlns:p14="http://schemas.microsoft.com/office/powerpoint/2010/main" val="634780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3400" y="138156"/>
            <a:ext cx="8610600" cy="990600"/>
          </a:xfrm>
        </p:spPr>
        <p:txBody>
          <a:bodyPr anchor="ctr">
            <a:normAutofit/>
          </a:bodyPr>
          <a:lstStyle/>
          <a:p>
            <a:r>
              <a:rPr lang="en-US" sz="2600" dirty="0">
                <a:solidFill>
                  <a:schemeClr val="tx2"/>
                </a:solidFill>
                <a:latin typeface="akkurat"/>
                <a:cs typeface="Calibri" panose="020F0502020204030204" pitchFamily="34" charset="0"/>
              </a:rPr>
              <a:t>CAC example for different marketing channels</a:t>
            </a:r>
            <a:endParaRPr lang="en-US" sz="2600" i="1" dirty="0">
              <a:solidFill>
                <a:schemeClr val="tx2"/>
              </a:solidFill>
              <a:latin typeface="akkurat"/>
              <a:cs typeface="Calibri" panose="020F0502020204030204" pitchFamily="34" charset="0"/>
            </a:endParaRP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31</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sp>
        <p:nvSpPr>
          <p:cNvPr id="5" name="Rectangle 4">
            <a:extLst>
              <a:ext uri="{FF2B5EF4-FFF2-40B4-BE49-F238E27FC236}">
                <a16:creationId xmlns:a16="http://schemas.microsoft.com/office/drawing/2014/main" id="{8CF0B9A6-BA12-4BA5-AA58-E8CA83362B93}"/>
              </a:ext>
            </a:extLst>
          </p:cNvPr>
          <p:cNvSpPr/>
          <p:nvPr/>
        </p:nvSpPr>
        <p:spPr>
          <a:xfrm>
            <a:off x="1409700" y="6125518"/>
            <a:ext cx="6324600" cy="230832"/>
          </a:xfrm>
          <a:prstGeom prst="rect">
            <a:avLst/>
          </a:prstGeom>
        </p:spPr>
        <p:txBody>
          <a:bodyPr wrap="square">
            <a:spAutoFit/>
          </a:bodyPr>
          <a:lstStyle/>
          <a:p>
            <a:r>
              <a:rPr lang="en-US" sz="900" dirty="0">
                <a:latin typeface="akkurat"/>
                <a:hlinkClick r:id="rId3"/>
              </a:rPr>
              <a:t>Source: https://brianbalfour.com/essays/average-cac-mistakes-growth</a:t>
            </a:r>
            <a:endParaRPr lang="en-US" sz="900" dirty="0">
              <a:latin typeface="akkurat"/>
            </a:endParaRPr>
          </a:p>
        </p:txBody>
      </p:sp>
      <p:graphicFrame>
        <p:nvGraphicFramePr>
          <p:cNvPr id="4" name="Table 3">
            <a:extLst>
              <a:ext uri="{FF2B5EF4-FFF2-40B4-BE49-F238E27FC236}">
                <a16:creationId xmlns:a16="http://schemas.microsoft.com/office/drawing/2014/main" id="{8C84F14E-0963-4844-A866-556D1EED20A7}"/>
              </a:ext>
            </a:extLst>
          </p:cNvPr>
          <p:cNvGraphicFramePr>
            <a:graphicFrameLocks noGrp="1"/>
          </p:cNvGraphicFramePr>
          <p:nvPr>
            <p:extLst>
              <p:ext uri="{D42A27DB-BD31-4B8C-83A1-F6EECF244321}">
                <p14:modId xmlns:p14="http://schemas.microsoft.com/office/powerpoint/2010/main" val="2907345604"/>
              </p:ext>
            </p:extLst>
          </p:nvPr>
        </p:nvGraphicFramePr>
        <p:xfrm>
          <a:off x="545594" y="1850502"/>
          <a:ext cx="8229598" cy="4062228"/>
        </p:xfrm>
        <a:graphic>
          <a:graphicData uri="http://schemas.openxmlformats.org/drawingml/2006/table">
            <a:tbl>
              <a:tblPr>
                <a:tableStyleId>{5C22544A-7EE6-4342-B048-85BDC9FD1C3A}</a:tableStyleId>
              </a:tblPr>
              <a:tblGrid>
                <a:gridCol w="1227754">
                  <a:extLst>
                    <a:ext uri="{9D8B030D-6E8A-4147-A177-3AD203B41FA5}">
                      <a16:colId xmlns:a16="http://schemas.microsoft.com/office/drawing/2014/main" val="2918646296"/>
                    </a:ext>
                  </a:extLst>
                </a:gridCol>
                <a:gridCol w="583487">
                  <a:extLst>
                    <a:ext uri="{9D8B030D-6E8A-4147-A177-3AD203B41FA5}">
                      <a16:colId xmlns:a16="http://schemas.microsoft.com/office/drawing/2014/main" val="3666620972"/>
                    </a:ext>
                  </a:extLst>
                </a:gridCol>
                <a:gridCol w="583487">
                  <a:extLst>
                    <a:ext uri="{9D8B030D-6E8A-4147-A177-3AD203B41FA5}">
                      <a16:colId xmlns:a16="http://schemas.microsoft.com/office/drawing/2014/main" val="1183305611"/>
                    </a:ext>
                  </a:extLst>
                </a:gridCol>
                <a:gridCol w="583487">
                  <a:extLst>
                    <a:ext uri="{9D8B030D-6E8A-4147-A177-3AD203B41FA5}">
                      <a16:colId xmlns:a16="http://schemas.microsoft.com/office/drawing/2014/main" val="1287869698"/>
                    </a:ext>
                  </a:extLst>
                </a:gridCol>
                <a:gridCol w="583487">
                  <a:extLst>
                    <a:ext uri="{9D8B030D-6E8A-4147-A177-3AD203B41FA5}">
                      <a16:colId xmlns:a16="http://schemas.microsoft.com/office/drawing/2014/main" val="1104825659"/>
                    </a:ext>
                  </a:extLst>
                </a:gridCol>
                <a:gridCol w="583487">
                  <a:extLst>
                    <a:ext uri="{9D8B030D-6E8A-4147-A177-3AD203B41FA5}">
                      <a16:colId xmlns:a16="http://schemas.microsoft.com/office/drawing/2014/main" val="2813074186"/>
                    </a:ext>
                  </a:extLst>
                </a:gridCol>
                <a:gridCol w="583487">
                  <a:extLst>
                    <a:ext uri="{9D8B030D-6E8A-4147-A177-3AD203B41FA5}">
                      <a16:colId xmlns:a16="http://schemas.microsoft.com/office/drawing/2014/main" val="2308775976"/>
                    </a:ext>
                  </a:extLst>
                </a:gridCol>
                <a:gridCol w="583487">
                  <a:extLst>
                    <a:ext uri="{9D8B030D-6E8A-4147-A177-3AD203B41FA5}">
                      <a16:colId xmlns:a16="http://schemas.microsoft.com/office/drawing/2014/main" val="1655552889"/>
                    </a:ext>
                  </a:extLst>
                </a:gridCol>
                <a:gridCol w="583487">
                  <a:extLst>
                    <a:ext uri="{9D8B030D-6E8A-4147-A177-3AD203B41FA5}">
                      <a16:colId xmlns:a16="http://schemas.microsoft.com/office/drawing/2014/main" val="1999024800"/>
                    </a:ext>
                  </a:extLst>
                </a:gridCol>
                <a:gridCol w="583487">
                  <a:extLst>
                    <a:ext uri="{9D8B030D-6E8A-4147-A177-3AD203B41FA5}">
                      <a16:colId xmlns:a16="http://schemas.microsoft.com/office/drawing/2014/main" val="2144816293"/>
                    </a:ext>
                  </a:extLst>
                </a:gridCol>
                <a:gridCol w="583487">
                  <a:extLst>
                    <a:ext uri="{9D8B030D-6E8A-4147-A177-3AD203B41FA5}">
                      <a16:colId xmlns:a16="http://schemas.microsoft.com/office/drawing/2014/main" val="208100546"/>
                    </a:ext>
                  </a:extLst>
                </a:gridCol>
                <a:gridCol w="583487">
                  <a:extLst>
                    <a:ext uri="{9D8B030D-6E8A-4147-A177-3AD203B41FA5}">
                      <a16:colId xmlns:a16="http://schemas.microsoft.com/office/drawing/2014/main" val="3855628875"/>
                    </a:ext>
                  </a:extLst>
                </a:gridCol>
                <a:gridCol w="583487">
                  <a:extLst>
                    <a:ext uri="{9D8B030D-6E8A-4147-A177-3AD203B41FA5}">
                      <a16:colId xmlns:a16="http://schemas.microsoft.com/office/drawing/2014/main" val="3383406589"/>
                    </a:ext>
                  </a:extLst>
                </a:gridCol>
              </a:tblGrid>
              <a:tr h="428818">
                <a:tc>
                  <a:txBody>
                    <a:bodyPr/>
                    <a:lstStyle/>
                    <a:p>
                      <a:pPr algn="l"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Jan</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b="1" u="none" strike="noStrike">
                          <a:effectLst/>
                          <a:latin typeface="Arial" panose="020B0604020202020204" pitchFamily="34" charset="0"/>
                          <a:cs typeface="Arial" panose="020B0604020202020204" pitchFamily="34" charset="0"/>
                        </a:rPr>
                        <a:t>Feb</a:t>
                      </a:r>
                      <a:endParaRPr lang="en-US" sz="900" b="1"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Mar</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b="1" u="none" strike="noStrike">
                          <a:effectLst/>
                          <a:latin typeface="Arial" panose="020B0604020202020204" pitchFamily="34" charset="0"/>
                          <a:cs typeface="Arial" panose="020B0604020202020204" pitchFamily="34" charset="0"/>
                        </a:rPr>
                        <a:t>April</a:t>
                      </a:r>
                      <a:endParaRPr lang="en-US" sz="900" b="1"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May</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June</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b="1" u="none" strike="noStrike">
                          <a:effectLst/>
                          <a:latin typeface="Arial" panose="020B0604020202020204" pitchFamily="34" charset="0"/>
                          <a:cs typeface="Arial" panose="020B0604020202020204" pitchFamily="34" charset="0"/>
                        </a:rPr>
                        <a:t>July</a:t>
                      </a:r>
                      <a:endParaRPr lang="en-US" sz="900" b="1"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b="1" u="none" strike="noStrike">
                          <a:effectLst/>
                          <a:latin typeface="Arial" panose="020B0604020202020204" pitchFamily="34" charset="0"/>
                          <a:cs typeface="Arial" panose="020B0604020202020204" pitchFamily="34" charset="0"/>
                        </a:rPr>
                        <a:t>Aug</a:t>
                      </a:r>
                      <a:endParaRPr lang="en-US" sz="900" b="1"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Sept</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Oct</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Nov</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b="1" u="none" strike="noStrike" dirty="0">
                          <a:effectLst/>
                          <a:latin typeface="Arial" panose="020B0604020202020204" pitchFamily="34" charset="0"/>
                          <a:cs typeface="Arial" panose="020B0604020202020204" pitchFamily="34" charset="0"/>
                        </a:rPr>
                        <a:t>Dec</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50212962"/>
                  </a:ext>
                </a:extLst>
              </a:tr>
              <a:tr h="285373">
                <a:tc>
                  <a:txBody>
                    <a:bodyPr/>
                    <a:lstStyle/>
                    <a:p>
                      <a:pPr algn="l" fontAlgn="b"/>
                      <a:r>
                        <a:rPr lang="en-US" sz="900" b="1" u="none" strike="noStrike" dirty="0">
                          <a:effectLst/>
                          <a:latin typeface="Arial" panose="020B0604020202020204" pitchFamily="34" charset="0"/>
                          <a:cs typeface="Arial" panose="020B0604020202020204" pitchFamily="34" charset="0"/>
                        </a:rPr>
                        <a:t>Total Marketing</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2B4"/>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$75,000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2B4"/>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$75,000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2B4"/>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$75,000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2B4"/>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$79,000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2B4"/>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$79,000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2B4"/>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$79,000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2B4"/>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$83,000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2B4"/>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$83,000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2B4"/>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$83,000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2B4"/>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$87,000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2B4"/>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$87,000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2B4"/>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$87,000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2B4"/>
                    </a:solidFill>
                  </a:tcPr>
                </a:tc>
                <a:extLst>
                  <a:ext uri="{0D108BD9-81ED-4DB2-BD59-A6C34878D82A}">
                    <a16:rowId xmlns:a16="http://schemas.microsoft.com/office/drawing/2014/main" val="1725476083"/>
                  </a:ext>
                </a:extLst>
              </a:tr>
              <a:tr h="252481">
                <a:tc>
                  <a:txBody>
                    <a:bodyPr/>
                    <a:lstStyle/>
                    <a:p>
                      <a:pPr algn="l" fontAlgn="b"/>
                      <a:r>
                        <a:rPr lang="en-US" sz="900" u="none" strike="noStrike">
                          <a:effectLst/>
                          <a:latin typeface="Arial" panose="020B0604020202020204" pitchFamily="34" charset="0"/>
                          <a:cs typeface="Arial" panose="020B0604020202020204" pitchFamily="34" charset="0"/>
                        </a:rPr>
                        <a:t>-- Salaries</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$20,000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$20,000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$24,000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$24,000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$24,000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$28,000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$28,000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$28,000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$32,000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$32,000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$32,000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9093733"/>
                  </a:ext>
                </a:extLst>
              </a:tr>
              <a:tr h="252481">
                <a:tc>
                  <a:txBody>
                    <a:bodyPr/>
                    <a:lstStyle/>
                    <a:p>
                      <a:pPr algn="l" fontAlgn="b"/>
                      <a:r>
                        <a:rPr lang="en-US" sz="900" u="none" strike="noStrike">
                          <a:effectLst/>
                          <a:latin typeface="Arial" panose="020B0604020202020204" pitchFamily="34" charset="0"/>
                          <a:cs typeface="Arial" panose="020B0604020202020204" pitchFamily="34" charset="0"/>
                        </a:rPr>
                        <a:t>-- Facebook Ads</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$30,000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$30,000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$30,000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0134132"/>
                  </a:ext>
                </a:extLst>
              </a:tr>
              <a:tr h="252481">
                <a:tc>
                  <a:txBody>
                    <a:bodyPr/>
                    <a:lstStyle/>
                    <a:p>
                      <a:pPr algn="l" fontAlgn="b"/>
                      <a:r>
                        <a:rPr lang="en-US" sz="900" u="none" strike="noStrike">
                          <a:effectLst/>
                          <a:latin typeface="Arial" panose="020B0604020202020204" pitchFamily="34" charset="0"/>
                          <a:cs typeface="Arial" panose="020B0604020202020204" pitchFamily="34" charset="0"/>
                        </a:rPr>
                        <a:t>-- Twitter Ads</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$10,000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$10,000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$10,000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$10,000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1801342"/>
                  </a:ext>
                </a:extLst>
              </a:tr>
              <a:tr h="252481">
                <a:tc>
                  <a:txBody>
                    <a:bodyPr/>
                    <a:lstStyle/>
                    <a:p>
                      <a:pPr algn="l" fontAlgn="b"/>
                      <a:r>
                        <a:rPr lang="en-US" sz="900" u="none" strike="noStrike">
                          <a:effectLst/>
                          <a:latin typeface="Arial" panose="020B0604020202020204" pitchFamily="34" charset="0"/>
                          <a:cs typeface="Arial" panose="020B0604020202020204" pitchFamily="34" charset="0"/>
                        </a:rPr>
                        <a:t>-- Google Ads</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$15,000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$15,000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$15,000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$15,000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$15,000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$15,000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$15,000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$15,000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$15,000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$15,000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$15,000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$15,000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9099139"/>
                  </a:ext>
                </a:extLst>
              </a:tr>
              <a:tr h="285373">
                <a:tc>
                  <a:txBody>
                    <a:bodyPr/>
                    <a:lstStyle/>
                    <a:p>
                      <a:pPr algn="l" fontAlgn="b"/>
                      <a:r>
                        <a:rPr lang="en-US" sz="900" b="1" u="none" strike="noStrike" dirty="0">
                          <a:effectLst/>
                          <a:latin typeface="Arial" panose="020B0604020202020204" pitchFamily="34" charset="0"/>
                          <a:cs typeface="Arial" panose="020B0604020202020204" pitchFamily="34" charset="0"/>
                        </a:rPr>
                        <a:t>Total Expenses</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$75,000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$75,000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$75,000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$79,000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$79,000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$79,000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$83,000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$83,000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$83,000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$87,000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$87,000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$87,000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74407"/>
                  </a:ext>
                </a:extLst>
              </a:tr>
              <a:tr h="285373">
                <a:tc>
                  <a:txBody>
                    <a:bodyPr/>
                    <a:lstStyle/>
                    <a:p>
                      <a:pPr algn="l" fontAlgn="b"/>
                      <a:r>
                        <a:rPr lang="en-US" sz="900" b="1" u="none" strike="noStrike" dirty="0">
                          <a:effectLst/>
                          <a:latin typeface="Arial" panose="020B0604020202020204" pitchFamily="34" charset="0"/>
                          <a:cs typeface="Arial" panose="020B0604020202020204" pitchFamily="34" charset="0"/>
                        </a:rPr>
                        <a:t>New Customers</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900" u="none" strike="noStrike">
                          <a:effectLst/>
                          <a:latin typeface="Arial" panose="020B0604020202020204" pitchFamily="34" charset="0"/>
                          <a:cs typeface="Arial" panose="020B0604020202020204" pitchFamily="34" charset="0"/>
                        </a:rPr>
                        <a:t>555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647</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605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640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587</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671</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654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609</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703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646</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576</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577</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59612967"/>
                  </a:ext>
                </a:extLst>
              </a:tr>
              <a:tr h="252481">
                <a:tc>
                  <a:txBody>
                    <a:bodyPr/>
                    <a:lstStyle/>
                    <a:p>
                      <a:pPr algn="l" fontAlgn="b"/>
                      <a:r>
                        <a:rPr lang="en-US" sz="900" u="none" strike="noStrike">
                          <a:effectLst/>
                          <a:latin typeface="Arial" panose="020B0604020202020204" pitchFamily="34" charset="0"/>
                          <a:cs typeface="Arial" panose="020B0604020202020204" pitchFamily="34" charset="0"/>
                        </a:rPr>
                        <a:t>-- FB Customers</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432</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490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456</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465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432</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456</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461</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432</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490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456</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399</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433</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228496"/>
                  </a:ext>
                </a:extLst>
              </a:tr>
              <a:tr h="252481">
                <a:tc>
                  <a:txBody>
                    <a:bodyPr/>
                    <a:lstStyle/>
                    <a:p>
                      <a:pPr algn="l" fontAlgn="b"/>
                      <a:r>
                        <a:rPr lang="en-US" sz="900" u="none" strike="noStrike">
                          <a:effectLst/>
                          <a:latin typeface="Arial" panose="020B0604020202020204" pitchFamily="34" charset="0"/>
                          <a:cs typeface="Arial" panose="020B0604020202020204" pitchFamily="34" charset="0"/>
                        </a:rPr>
                        <a:t>-- TW Customers</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21</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28</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31</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23</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26</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28</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23</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21</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6476617"/>
                  </a:ext>
                </a:extLst>
              </a:tr>
              <a:tr h="252481">
                <a:tc>
                  <a:txBody>
                    <a:bodyPr/>
                    <a:lstStyle/>
                    <a:p>
                      <a:pPr algn="l" fontAlgn="b"/>
                      <a:r>
                        <a:rPr lang="en-US" sz="900" u="none" strike="noStrike">
                          <a:effectLst/>
                          <a:latin typeface="Arial" panose="020B0604020202020204" pitchFamily="34" charset="0"/>
                          <a:cs typeface="Arial" panose="020B0604020202020204" pitchFamily="34" charset="0"/>
                        </a:rPr>
                        <a:t>-- GOOG Customers</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102</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132</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121</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144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132</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189</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165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154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189</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165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154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123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1017790"/>
                  </a:ext>
                </a:extLst>
              </a:tr>
              <a:tr h="252481">
                <a:tc>
                  <a:txBody>
                    <a:bodyPr/>
                    <a:lstStyle/>
                    <a:p>
                      <a:pPr algn="l" fontAlgn="b"/>
                      <a:r>
                        <a:rPr lang="en-US" sz="900" u="none" strike="noStrike" dirty="0">
                          <a:solidFill>
                            <a:schemeClr val="bg1"/>
                          </a:solidFill>
                          <a:effectLst/>
                          <a:latin typeface="Arial" panose="020B0604020202020204" pitchFamily="34" charset="0"/>
                          <a:cs typeface="Arial" panose="020B0604020202020204" pitchFamily="34" charset="0"/>
                        </a:rPr>
                        <a:t>Blended  CAC</a:t>
                      </a:r>
                      <a:endParaRPr lang="en-US" sz="900" b="1" i="0" u="none" strike="noStrike" dirty="0">
                        <a:solidFill>
                          <a:schemeClr val="bg1"/>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$135</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fontAlgn="b"/>
                      <a:r>
                        <a:rPr lang="en-US" sz="900" u="none" strike="noStrike">
                          <a:solidFill>
                            <a:schemeClr val="bg1"/>
                          </a:solidFill>
                          <a:effectLst/>
                          <a:latin typeface="Arial" panose="020B0604020202020204" pitchFamily="34" charset="0"/>
                          <a:cs typeface="Arial" panose="020B0604020202020204" pitchFamily="34" charset="0"/>
                        </a:rPr>
                        <a:t>$116</a:t>
                      </a:r>
                      <a:endParaRPr lang="en-US" sz="900" b="0" i="0" u="none" strike="noStrike">
                        <a:solidFill>
                          <a:schemeClr val="bg1"/>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$124</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fontAlgn="b"/>
                      <a:r>
                        <a:rPr lang="en-US" sz="900" u="none" strike="noStrike">
                          <a:solidFill>
                            <a:schemeClr val="bg1"/>
                          </a:solidFill>
                          <a:effectLst/>
                          <a:latin typeface="Arial" panose="020B0604020202020204" pitchFamily="34" charset="0"/>
                          <a:cs typeface="Arial" panose="020B0604020202020204" pitchFamily="34" charset="0"/>
                        </a:rPr>
                        <a:t>$123</a:t>
                      </a:r>
                      <a:endParaRPr lang="en-US" sz="900" b="0" i="0" u="none" strike="noStrike">
                        <a:solidFill>
                          <a:schemeClr val="bg1"/>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$135</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fontAlgn="b"/>
                      <a:r>
                        <a:rPr lang="en-US" sz="900" u="none" strike="noStrike">
                          <a:solidFill>
                            <a:schemeClr val="bg1"/>
                          </a:solidFill>
                          <a:effectLst/>
                          <a:latin typeface="Arial" panose="020B0604020202020204" pitchFamily="34" charset="0"/>
                          <a:cs typeface="Arial" panose="020B0604020202020204" pitchFamily="34" charset="0"/>
                        </a:rPr>
                        <a:t>$118</a:t>
                      </a:r>
                      <a:endParaRPr lang="en-US" sz="900" b="0" i="0" u="none" strike="noStrike">
                        <a:solidFill>
                          <a:schemeClr val="bg1"/>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$127</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$136</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$118</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$135</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$151</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fontAlgn="b"/>
                      <a:r>
                        <a:rPr lang="en-US" sz="900" u="none" strike="noStrike" dirty="0">
                          <a:solidFill>
                            <a:schemeClr val="bg1"/>
                          </a:solidFill>
                          <a:effectLst/>
                          <a:latin typeface="Arial" panose="020B0604020202020204" pitchFamily="34" charset="0"/>
                          <a:cs typeface="Arial" panose="020B0604020202020204" pitchFamily="34" charset="0"/>
                        </a:rPr>
                        <a:t>$151</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1090562"/>
                  </a:ext>
                </a:extLst>
              </a:tr>
              <a:tr h="252481">
                <a:tc>
                  <a:txBody>
                    <a:bodyPr/>
                    <a:lstStyle/>
                    <a:p>
                      <a:pPr algn="l" fontAlgn="b"/>
                      <a:r>
                        <a:rPr lang="en-US" sz="900" u="none" strike="noStrike" dirty="0">
                          <a:effectLst/>
                          <a:latin typeface="Arial" panose="020B0604020202020204" pitchFamily="34" charset="0"/>
                          <a:cs typeface="Arial" panose="020B0604020202020204" pitchFamily="34" charset="0"/>
                        </a:rPr>
                        <a:t>-- Facebook CAC</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$85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$75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$80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$82</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$88</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$83</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$85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$91</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$80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$89</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$102</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$94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9729251"/>
                  </a:ext>
                </a:extLst>
              </a:tr>
              <a:tr h="252481">
                <a:tc>
                  <a:txBody>
                    <a:bodyPr/>
                    <a:lstStyle/>
                    <a:p>
                      <a:pPr algn="l" fontAlgn="b"/>
                      <a:r>
                        <a:rPr lang="en-US" sz="900" u="none" strike="noStrike">
                          <a:effectLst/>
                          <a:latin typeface="Arial" panose="020B0604020202020204" pitchFamily="34" charset="0"/>
                          <a:cs typeface="Arial" panose="020B0604020202020204" pitchFamily="34" charset="0"/>
                        </a:rPr>
                        <a:t>-- Twitter CAC</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$794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$667</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$595</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$581</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$783</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$692</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$690</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$841</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$806</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$827</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$899</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$984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045123"/>
                  </a:ext>
                </a:extLst>
              </a:tr>
              <a:tr h="252481">
                <a:tc>
                  <a:txBody>
                    <a:bodyPr/>
                    <a:lstStyle/>
                    <a:p>
                      <a:pPr algn="l" fontAlgn="b"/>
                      <a:r>
                        <a:rPr lang="en-US" sz="900" u="none" strike="noStrike">
                          <a:effectLst/>
                          <a:latin typeface="Arial" panose="020B0604020202020204" pitchFamily="34" charset="0"/>
                          <a:cs typeface="Arial" panose="020B0604020202020204" pitchFamily="34" charset="0"/>
                        </a:rPr>
                        <a:t>-- Google CAC</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$212</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$164</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$179</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$160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$174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$122</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$147</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$158</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$129</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a:effectLst/>
                          <a:latin typeface="Arial" panose="020B0604020202020204" pitchFamily="34" charset="0"/>
                          <a:cs typeface="Arial" panose="020B0604020202020204" pitchFamily="34" charset="0"/>
                        </a:rPr>
                        <a:t>$156</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$167</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u="none" strike="noStrike" dirty="0">
                          <a:effectLst/>
                          <a:latin typeface="Arial" panose="020B0604020202020204" pitchFamily="34" charset="0"/>
                          <a:cs typeface="Arial" panose="020B0604020202020204" pitchFamily="34" charset="0"/>
                        </a:rPr>
                        <a:t>$209</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3039" marR="3039" marT="3039"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377327"/>
                  </a:ext>
                </a:extLst>
              </a:tr>
            </a:tbl>
          </a:graphicData>
        </a:graphic>
      </p:graphicFrame>
      <p:sp>
        <p:nvSpPr>
          <p:cNvPr id="7" name="Rectangle 6">
            <a:extLst>
              <a:ext uri="{FF2B5EF4-FFF2-40B4-BE49-F238E27FC236}">
                <a16:creationId xmlns:a16="http://schemas.microsoft.com/office/drawing/2014/main" id="{9D848DDE-84DD-499F-AEA5-DA7C0568EA8E}"/>
              </a:ext>
            </a:extLst>
          </p:cNvPr>
          <p:cNvSpPr/>
          <p:nvPr/>
        </p:nvSpPr>
        <p:spPr>
          <a:xfrm>
            <a:off x="368808" y="1205197"/>
            <a:ext cx="8317992" cy="732508"/>
          </a:xfrm>
          <a:prstGeom prst="rect">
            <a:avLst/>
          </a:prstGeom>
        </p:spPr>
        <p:txBody>
          <a:bodyPr wrap="square">
            <a:spAutoFit/>
          </a:bodyPr>
          <a:lstStyle/>
          <a:p>
            <a:pPr marL="342900" indent="-342900" algn="l">
              <a:buFont typeface="Wingdings" panose="05000000000000000000" pitchFamily="2" charset="2"/>
              <a:buChar char="Ø"/>
            </a:pPr>
            <a:r>
              <a:rPr lang="en-US" sz="2000" b="1" dirty="0">
                <a:solidFill>
                  <a:srgbClr val="0070C0"/>
                </a:solidFill>
                <a:latin typeface="akkurat"/>
              </a:rPr>
              <a:t>Blended CAC could be misleading! </a:t>
            </a:r>
          </a:p>
          <a:p>
            <a:pPr marL="342900" indent="-342900" algn="l">
              <a:buFont typeface="Wingdings" panose="05000000000000000000" pitchFamily="2" charset="2"/>
              <a:buChar char="Ø"/>
            </a:pPr>
            <a:r>
              <a:rPr lang="en-US" sz="1800" dirty="0">
                <a:solidFill>
                  <a:srgbClr val="0070C0"/>
                </a:solidFill>
                <a:latin typeface="akkurat"/>
              </a:rPr>
              <a:t>Calculating CAC at the marketing channel-level is critical </a:t>
            </a:r>
            <a:r>
              <a:rPr lang="en-US" sz="1800" b="1" dirty="0">
                <a:solidFill>
                  <a:srgbClr val="0070C0"/>
                </a:solidFill>
                <a:latin typeface="akkurat"/>
              </a:rPr>
              <a:t>[Tracking is the KEY here!]</a:t>
            </a:r>
          </a:p>
        </p:txBody>
      </p:sp>
    </p:spTree>
    <p:extLst>
      <p:ext uri="{BB962C8B-B14F-4D97-AF65-F5344CB8AC3E}">
        <p14:creationId xmlns:p14="http://schemas.microsoft.com/office/powerpoint/2010/main" val="4224860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3400" y="107247"/>
            <a:ext cx="8610600" cy="990600"/>
          </a:xfrm>
        </p:spPr>
        <p:txBody>
          <a:bodyPr anchor="ctr">
            <a:normAutofit/>
          </a:bodyPr>
          <a:lstStyle/>
          <a:p>
            <a:r>
              <a:rPr lang="en-US" sz="2600" dirty="0">
                <a:solidFill>
                  <a:schemeClr val="tx2"/>
                </a:solidFill>
                <a:latin typeface="Calibri" panose="020F0502020204030204" pitchFamily="34" charset="0"/>
                <a:cs typeface="Calibri" panose="020F0502020204030204" pitchFamily="34" charset="0"/>
              </a:rPr>
              <a:t>Customer analytics team should identify the high-cost and low-cost channels to optimize CAC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32</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sp>
        <p:nvSpPr>
          <p:cNvPr id="7" name="Rectangle 6">
            <a:extLst>
              <a:ext uri="{FF2B5EF4-FFF2-40B4-BE49-F238E27FC236}">
                <a16:creationId xmlns:a16="http://schemas.microsoft.com/office/drawing/2014/main" id="{9D848DDE-84DD-499F-AEA5-DA7C0568EA8E}"/>
              </a:ext>
            </a:extLst>
          </p:cNvPr>
          <p:cNvSpPr/>
          <p:nvPr/>
        </p:nvSpPr>
        <p:spPr>
          <a:xfrm>
            <a:off x="609600" y="1219200"/>
            <a:ext cx="8077200" cy="1255728"/>
          </a:xfrm>
          <a:prstGeom prst="rect">
            <a:avLst/>
          </a:prstGeom>
        </p:spPr>
        <p:txBody>
          <a:bodyPr wrap="square">
            <a:spAutoFit/>
          </a:bodyPr>
          <a:lstStyle/>
          <a:p>
            <a:pPr marL="342900" indent="-342900" algn="l">
              <a:buFont typeface="Wingdings" panose="05000000000000000000" pitchFamily="2" charset="2"/>
              <a:buChar char="Ø"/>
            </a:pPr>
            <a:r>
              <a:rPr lang="en-US" sz="1800" dirty="0">
                <a:solidFill>
                  <a:srgbClr val="0070C0"/>
                </a:solidFill>
                <a:latin typeface="akkurat"/>
              </a:rPr>
              <a:t>Customer analytics should recommend </a:t>
            </a:r>
            <a:r>
              <a:rPr lang="en-US" sz="1800" b="1" dirty="0">
                <a:solidFill>
                  <a:srgbClr val="0070C0"/>
                </a:solidFill>
                <a:latin typeface="akkurat"/>
              </a:rPr>
              <a:t>winding-down the high-cost </a:t>
            </a:r>
            <a:r>
              <a:rPr lang="en-US" sz="1800" dirty="0">
                <a:solidFill>
                  <a:srgbClr val="0070C0"/>
                </a:solidFill>
                <a:latin typeface="akkurat"/>
              </a:rPr>
              <a:t>channels while </a:t>
            </a:r>
            <a:r>
              <a:rPr lang="en-US" sz="1800" b="1" dirty="0">
                <a:solidFill>
                  <a:srgbClr val="0070C0"/>
                </a:solidFill>
                <a:latin typeface="akkurat"/>
              </a:rPr>
              <a:t>scaling up the low-cost channels.</a:t>
            </a:r>
          </a:p>
          <a:p>
            <a:pPr marL="342900" indent="-342900" algn="l">
              <a:buFont typeface="Wingdings" panose="05000000000000000000" pitchFamily="2" charset="2"/>
              <a:buChar char="Ø"/>
            </a:pPr>
            <a:r>
              <a:rPr lang="en-US" sz="1800" b="1" dirty="0">
                <a:solidFill>
                  <a:srgbClr val="FF0000"/>
                </a:solidFill>
                <a:latin typeface="akkurat"/>
              </a:rPr>
              <a:t>Word of Caution: </a:t>
            </a:r>
            <a:r>
              <a:rPr lang="en-US" sz="1800" dirty="0">
                <a:latin typeface="akkurat"/>
              </a:rPr>
              <a:t>This is only CAC, we need to also have </a:t>
            </a:r>
            <a:r>
              <a:rPr lang="en-US" sz="1800" b="1" dirty="0">
                <a:latin typeface="akkurat"/>
              </a:rPr>
              <a:t>LTV to CAC </a:t>
            </a:r>
            <a:r>
              <a:rPr lang="en-US" sz="1800" dirty="0">
                <a:latin typeface="akkurat"/>
              </a:rPr>
              <a:t>ratio for marketing ROI maximization. </a:t>
            </a:r>
          </a:p>
        </p:txBody>
      </p:sp>
      <p:graphicFrame>
        <p:nvGraphicFramePr>
          <p:cNvPr id="10" name="Chart 9">
            <a:extLst>
              <a:ext uri="{FF2B5EF4-FFF2-40B4-BE49-F238E27FC236}">
                <a16:creationId xmlns:a16="http://schemas.microsoft.com/office/drawing/2014/main" id="{05B8893E-1C09-4DB2-B958-7DB9D78EA1F7}"/>
              </a:ext>
            </a:extLst>
          </p:cNvPr>
          <p:cNvGraphicFramePr>
            <a:graphicFrameLocks/>
          </p:cNvGraphicFramePr>
          <p:nvPr>
            <p:extLst>
              <p:ext uri="{D42A27DB-BD31-4B8C-83A1-F6EECF244321}">
                <p14:modId xmlns:p14="http://schemas.microsoft.com/office/powerpoint/2010/main" val="3180215946"/>
              </p:ext>
            </p:extLst>
          </p:nvPr>
        </p:nvGraphicFramePr>
        <p:xfrm>
          <a:off x="1143000" y="2670579"/>
          <a:ext cx="7391400" cy="35282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517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19100" y="140336"/>
            <a:ext cx="8229600" cy="990600"/>
          </a:xfrm>
        </p:spPr>
        <p:txBody>
          <a:bodyPr anchor="ctr">
            <a:normAutofit/>
          </a:bodyPr>
          <a:lstStyle/>
          <a:p>
            <a:r>
              <a:rPr lang="en-US" sz="2600" dirty="0">
                <a:solidFill>
                  <a:schemeClr val="tx2"/>
                </a:solidFill>
                <a:latin typeface="akkurat"/>
                <a:cs typeface="Calibri" panose="020F0502020204030204" pitchFamily="34" charset="0"/>
              </a:rPr>
              <a:t>The impact of TV ads and offline campaign is difficult to measure</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33</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B490F69-5491-44AC-8253-3FD2039EC620}"/>
              </a:ext>
            </a:extLst>
          </p:cNvPr>
          <p:cNvSpPr txBox="1"/>
          <p:nvPr/>
        </p:nvSpPr>
        <p:spPr>
          <a:xfrm>
            <a:off x="457200" y="1252233"/>
            <a:ext cx="8229600" cy="1255728"/>
          </a:xfrm>
          <a:prstGeom prst="rect">
            <a:avLst/>
          </a:prstGeom>
          <a:noFill/>
        </p:spPr>
        <p:txBody>
          <a:bodyPr wrap="square" rtlCol="0">
            <a:spAutoFit/>
          </a:bodyPr>
          <a:lstStyle/>
          <a:p>
            <a:pPr marL="171450" indent="-171450" algn="l">
              <a:buFont typeface="Wingdings" panose="05000000000000000000" pitchFamily="2" charset="2"/>
              <a:buChar char="Ø"/>
            </a:pPr>
            <a:r>
              <a:rPr lang="en-US" sz="1800" dirty="0">
                <a:solidFill>
                  <a:srgbClr val="0070C0"/>
                </a:solidFill>
                <a:latin typeface="akkurat"/>
              </a:rPr>
              <a:t> TV advertising is very expensive, and this makes it one of the most important channels to optimize</a:t>
            </a:r>
          </a:p>
          <a:p>
            <a:pPr marL="171450" indent="-171450" algn="l">
              <a:buFont typeface="Wingdings" panose="05000000000000000000" pitchFamily="2" charset="2"/>
              <a:buChar char="Ø"/>
            </a:pPr>
            <a:r>
              <a:rPr lang="en-US" sz="1800" b="1" dirty="0">
                <a:solidFill>
                  <a:srgbClr val="0070C0"/>
                </a:solidFill>
                <a:latin typeface="akkurat"/>
              </a:rPr>
              <a:t> Question</a:t>
            </a:r>
            <a:r>
              <a:rPr lang="en-US" sz="1800" dirty="0">
                <a:solidFill>
                  <a:srgbClr val="0070C0"/>
                </a:solidFill>
                <a:latin typeface="akkurat"/>
              </a:rPr>
              <a:t>: is a visitor coming to the site due to the ad, or she would have visited anyway?</a:t>
            </a:r>
          </a:p>
        </p:txBody>
      </p:sp>
      <p:sp>
        <p:nvSpPr>
          <p:cNvPr id="3" name="Rectangle 2">
            <a:extLst>
              <a:ext uri="{FF2B5EF4-FFF2-40B4-BE49-F238E27FC236}">
                <a16:creationId xmlns:a16="http://schemas.microsoft.com/office/drawing/2014/main" id="{595B583E-CF36-45D0-BA71-36942EA30445}"/>
              </a:ext>
            </a:extLst>
          </p:cNvPr>
          <p:cNvSpPr/>
          <p:nvPr/>
        </p:nvSpPr>
        <p:spPr>
          <a:xfrm>
            <a:off x="4256415" y="5886997"/>
            <a:ext cx="4237990" cy="369332"/>
          </a:xfrm>
          <a:prstGeom prst="rect">
            <a:avLst/>
          </a:prstGeom>
        </p:spPr>
        <p:txBody>
          <a:bodyPr wrap="square">
            <a:spAutoFit/>
          </a:bodyPr>
          <a:lstStyle/>
          <a:p>
            <a:pPr algn="l"/>
            <a:r>
              <a:rPr lang="en-US" sz="900" dirty="0">
                <a:latin typeface="akkurat"/>
                <a:hlinkClick r:id="rId3"/>
              </a:rPr>
              <a:t>Source: https://tech.wayfair.com/data-science/2018/08/optimizing-tv-advertising-toward-return-on-investment/</a:t>
            </a:r>
            <a:endParaRPr lang="en-US" sz="900" dirty="0">
              <a:latin typeface="akkurat"/>
            </a:endParaRPr>
          </a:p>
        </p:txBody>
      </p:sp>
      <p:pic>
        <p:nvPicPr>
          <p:cNvPr id="6146" name="Picture 2">
            <a:extLst>
              <a:ext uri="{FF2B5EF4-FFF2-40B4-BE49-F238E27FC236}">
                <a16:creationId xmlns:a16="http://schemas.microsoft.com/office/drawing/2014/main" id="{F3FF0890-0B65-49E7-9284-D3006120D4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0220" y="2551128"/>
            <a:ext cx="4470380" cy="31929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E4EAD2B1-F7EB-47A5-B4DE-D6C9BB484FEE}"/>
              </a:ext>
            </a:extLst>
          </p:cNvPr>
          <p:cNvSpPr txBox="1"/>
          <p:nvPr/>
        </p:nvSpPr>
        <p:spPr>
          <a:xfrm>
            <a:off x="477230" y="2641088"/>
            <a:ext cx="2845981" cy="400110"/>
          </a:xfrm>
          <a:prstGeom prst="rect">
            <a:avLst/>
          </a:prstGeom>
          <a:noFill/>
        </p:spPr>
        <p:txBody>
          <a:bodyPr wrap="square" rtlCol="0">
            <a:spAutoFit/>
          </a:bodyPr>
          <a:lstStyle/>
          <a:p>
            <a:r>
              <a:rPr lang="en-US" sz="2000" b="1" dirty="0">
                <a:latin typeface="akkurat"/>
              </a:rPr>
              <a:t>Example: Wayfair TV ad</a:t>
            </a:r>
          </a:p>
        </p:txBody>
      </p:sp>
      <p:sp>
        <p:nvSpPr>
          <p:cNvPr id="8" name="Rectangle 7">
            <a:extLst>
              <a:ext uri="{FF2B5EF4-FFF2-40B4-BE49-F238E27FC236}">
                <a16:creationId xmlns:a16="http://schemas.microsoft.com/office/drawing/2014/main" id="{9E4F4FCE-F3C8-409A-B648-4BF085858324}"/>
              </a:ext>
            </a:extLst>
          </p:cNvPr>
          <p:cNvSpPr/>
          <p:nvPr/>
        </p:nvSpPr>
        <p:spPr>
          <a:xfrm>
            <a:off x="495300" y="3110373"/>
            <a:ext cx="3352800" cy="2819233"/>
          </a:xfrm>
          <a:prstGeom prst="rect">
            <a:avLst/>
          </a:prstGeom>
        </p:spPr>
        <p:txBody>
          <a:bodyPr wrap="square">
            <a:spAutoFit/>
          </a:bodyPr>
          <a:lstStyle/>
          <a:p>
            <a:pPr marL="285750" indent="-285750" algn="l">
              <a:buFont typeface="Arial" panose="020B0604020202020204" pitchFamily="34" charset="0"/>
              <a:buChar char="•"/>
            </a:pPr>
            <a:r>
              <a:rPr lang="en-US" sz="1600" dirty="0">
                <a:latin typeface="akkurat"/>
              </a:rPr>
              <a:t>Minute-by-minute count of visitors who arrive at the Wayfair homepage.</a:t>
            </a:r>
          </a:p>
          <a:p>
            <a:pPr algn="l"/>
            <a:endParaRPr lang="en-US" sz="1600" dirty="0">
              <a:latin typeface="akkurat"/>
            </a:endParaRPr>
          </a:p>
          <a:p>
            <a:pPr marL="285750" indent="-285750" algn="l">
              <a:buFont typeface="Arial" panose="020B0604020202020204" pitchFamily="34" charset="0"/>
              <a:buChar char="•"/>
            </a:pPr>
            <a:r>
              <a:rPr lang="en-US" sz="1600" b="1" dirty="0">
                <a:latin typeface="akkurat"/>
              </a:rPr>
              <a:t>Cost per spike visitor (CPSV) </a:t>
            </a:r>
            <a:r>
              <a:rPr lang="en-US" sz="1600" dirty="0">
                <a:latin typeface="akkurat"/>
              </a:rPr>
              <a:t>is TV spend divided by number of incremental spikes. </a:t>
            </a:r>
          </a:p>
          <a:p>
            <a:pPr marL="285750" indent="-285750" algn="l">
              <a:buFont typeface="Arial" panose="020B0604020202020204" pitchFamily="34" charset="0"/>
              <a:buChar char="•"/>
            </a:pPr>
            <a:endParaRPr lang="en-US" sz="1600" dirty="0">
              <a:latin typeface="akkurat"/>
            </a:endParaRPr>
          </a:p>
          <a:p>
            <a:pPr marL="285750" indent="-285750" algn="l">
              <a:buFont typeface="Arial" panose="020B0604020202020204" pitchFamily="34" charset="0"/>
              <a:buChar char="•"/>
            </a:pPr>
            <a:r>
              <a:rPr lang="en-US" sz="1800" b="1" dirty="0">
                <a:latin typeface="akkurat"/>
              </a:rPr>
              <a:t>Revenue is the one matters the most!</a:t>
            </a:r>
          </a:p>
        </p:txBody>
      </p:sp>
    </p:spTree>
    <p:extLst>
      <p:ext uri="{BB962C8B-B14F-4D97-AF65-F5344CB8AC3E}">
        <p14:creationId xmlns:p14="http://schemas.microsoft.com/office/powerpoint/2010/main" val="639991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10758" y="114035"/>
            <a:ext cx="8229600" cy="990600"/>
          </a:xfrm>
        </p:spPr>
        <p:txBody>
          <a:bodyPr anchor="ctr">
            <a:normAutofit/>
          </a:bodyPr>
          <a:lstStyle/>
          <a:p>
            <a:r>
              <a:rPr lang="en-US" sz="2600" dirty="0">
                <a:solidFill>
                  <a:schemeClr val="tx2"/>
                </a:solidFill>
                <a:latin typeface="akkurat"/>
                <a:cs typeface="Calibri" panose="020F0502020204030204" pitchFamily="34" charset="0"/>
              </a:rPr>
              <a:t>Some ways of improve CAC for your business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34</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AADA32F2-F84F-409B-A722-57FE4C8A77D6}"/>
              </a:ext>
            </a:extLst>
          </p:cNvPr>
          <p:cNvSpPr/>
          <p:nvPr/>
        </p:nvSpPr>
        <p:spPr>
          <a:xfrm>
            <a:off x="1891772" y="1218871"/>
            <a:ext cx="6933567" cy="5022914"/>
          </a:xfrm>
          <a:prstGeom prst="rect">
            <a:avLst/>
          </a:prstGeom>
        </p:spPr>
        <p:txBody>
          <a:bodyPr wrap="square">
            <a:spAutoFit/>
          </a:bodyPr>
          <a:lstStyle/>
          <a:p>
            <a:pPr marL="342900" indent="-342900" algn="l">
              <a:buFont typeface="Wingdings" panose="05000000000000000000" pitchFamily="2" charset="2"/>
              <a:buChar char="Ø"/>
            </a:pPr>
            <a:r>
              <a:rPr lang="en-US" sz="1800" b="1" dirty="0">
                <a:solidFill>
                  <a:srgbClr val="26282D"/>
                </a:solidFill>
                <a:latin typeface="akkurat"/>
              </a:rPr>
              <a:t>Improve on-site conversion across buyer journey</a:t>
            </a:r>
            <a:r>
              <a:rPr lang="en-US" sz="1800" dirty="0">
                <a:solidFill>
                  <a:srgbClr val="26282D"/>
                </a:solidFill>
                <a:latin typeface="akkurat"/>
              </a:rPr>
              <a:t>: set up goals in google analytics and perform A/B  testing to improve the conversions from some call-to-actions </a:t>
            </a:r>
            <a:r>
              <a:rPr lang="en-US" sz="1800" i="1" dirty="0">
                <a:solidFill>
                  <a:srgbClr val="26282D"/>
                </a:solidFill>
                <a:latin typeface="akkurat"/>
              </a:rPr>
              <a:t>(e.g., try different landing pages)</a:t>
            </a:r>
          </a:p>
          <a:p>
            <a:endParaRPr lang="en-US" sz="1800" dirty="0">
              <a:solidFill>
                <a:srgbClr val="26282D"/>
              </a:solidFill>
              <a:latin typeface="akkurat"/>
            </a:endParaRPr>
          </a:p>
          <a:p>
            <a:pPr marL="342900" indent="-342900" algn="l">
              <a:buFont typeface="Wingdings" panose="05000000000000000000" pitchFamily="2" charset="2"/>
              <a:buChar char="Ø"/>
            </a:pPr>
            <a:r>
              <a:rPr lang="en-US" sz="1800" b="1" dirty="0">
                <a:solidFill>
                  <a:srgbClr val="26282D"/>
                </a:solidFill>
                <a:latin typeface="akkurat"/>
              </a:rPr>
              <a:t>Optimize the mobile site: </a:t>
            </a:r>
            <a:r>
              <a:rPr lang="en-US" sz="1800" dirty="0">
                <a:solidFill>
                  <a:srgbClr val="26282D"/>
                </a:solidFill>
                <a:latin typeface="akkurat"/>
              </a:rPr>
              <a:t>improve the user experience</a:t>
            </a:r>
          </a:p>
          <a:p>
            <a:pPr algn="l"/>
            <a:r>
              <a:rPr lang="en-US" sz="1800" i="1" dirty="0">
                <a:solidFill>
                  <a:srgbClr val="26282D"/>
                </a:solidFill>
                <a:latin typeface="akkurat"/>
              </a:rPr>
              <a:t>(mobile is future!)</a:t>
            </a:r>
          </a:p>
          <a:p>
            <a:pPr marL="342900" indent="-342900" algn="l">
              <a:buFont typeface="Wingdings" panose="05000000000000000000" pitchFamily="2" charset="2"/>
              <a:buChar char="Ø"/>
            </a:pPr>
            <a:endParaRPr lang="en-US" sz="1800" dirty="0">
              <a:solidFill>
                <a:srgbClr val="26282D"/>
              </a:solidFill>
              <a:latin typeface="akkurat"/>
            </a:endParaRPr>
          </a:p>
          <a:p>
            <a:pPr marL="342900" indent="-342900" algn="l">
              <a:buFont typeface="Wingdings" panose="05000000000000000000" pitchFamily="2" charset="2"/>
              <a:buChar char="Ø"/>
            </a:pPr>
            <a:r>
              <a:rPr lang="en-US" sz="1800" dirty="0">
                <a:solidFill>
                  <a:srgbClr val="26282D"/>
                </a:solidFill>
                <a:latin typeface="akkurat"/>
              </a:rPr>
              <a:t>Work on your </a:t>
            </a:r>
            <a:r>
              <a:rPr lang="en-US" sz="1800" b="1" dirty="0">
                <a:solidFill>
                  <a:srgbClr val="26282D"/>
                </a:solidFill>
                <a:latin typeface="akkurat"/>
              </a:rPr>
              <a:t>value proposition language </a:t>
            </a:r>
            <a:r>
              <a:rPr lang="en-US" sz="1800" dirty="0">
                <a:solidFill>
                  <a:srgbClr val="26282D"/>
                </a:solidFill>
                <a:latin typeface="akkurat"/>
              </a:rPr>
              <a:t>and make it easy to understand while compelling enough</a:t>
            </a:r>
          </a:p>
          <a:p>
            <a:pPr marL="342900" indent="-342900" algn="l">
              <a:buFont typeface="Wingdings" panose="05000000000000000000" pitchFamily="2" charset="2"/>
              <a:buChar char="Ø"/>
            </a:pPr>
            <a:endParaRPr lang="en-US" sz="1800" dirty="0">
              <a:solidFill>
                <a:srgbClr val="26282D"/>
              </a:solidFill>
              <a:latin typeface="akkurat"/>
            </a:endParaRPr>
          </a:p>
          <a:p>
            <a:pPr marL="342900" indent="-342900" algn="l">
              <a:buFont typeface="Wingdings" panose="05000000000000000000" pitchFamily="2" charset="2"/>
              <a:buChar char="Ø"/>
            </a:pPr>
            <a:r>
              <a:rPr lang="en-US" sz="1800" b="1" dirty="0">
                <a:solidFill>
                  <a:srgbClr val="26282D"/>
                </a:solidFill>
                <a:latin typeface="akkurat"/>
              </a:rPr>
              <a:t>Shorten Your Sales Cycle: </a:t>
            </a:r>
            <a:r>
              <a:rPr lang="en-US" sz="1800" dirty="0">
                <a:solidFill>
                  <a:srgbClr val="26282D"/>
                </a:solidFill>
                <a:latin typeface="akkurat"/>
              </a:rPr>
              <a:t>The faster a new customer is signed, the less time and resources your company has spent acquiring them</a:t>
            </a:r>
          </a:p>
          <a:p>
            <a:pPr marL="342900" indent="-342900" algn="l">
              <a:buFont typeface="Wingdings" panose="05000000000000000000" pitchFamily="2" charset="2"/>
              <a:buChar char="Ø"/>
            </a:pPr>
            <a:endParaRPr lang="en-US" sz="1800" b="1" dirty="0">
              <a:solidFill>
                <a:srgbClr val="26282D"/>
              </a:solidFill>
              <a:latin typeface="akkurat"/>
            </a:endParaRPr>
          </a:p>
          <a:p>
            <a:pPr marL="342900" indent="-342900" algn="l">
              <a:buFont typeface="Wingdings" panose="05000000000000000000" pitchFamily="2" charset="2"/>
              <a:buChar char="Ø"/>
            </a:pPr>
            <a:r>
              <a:rPr lang="en-US" sz="1800" b="1" dirty="0">
                <a:solidFill>
                  <a:srgbClr val="26282D"/>
                </a:solidFill>
                <a:latin typeface="akkurat"/>
              </a:rPr>
              <a:t>Reward referrals: </a:t>
            </a:r>
            <a:r>
              <a:rPr lang="en-US" sz="1800" dirty="0">
                <a:latin typeface="akkurat"/>
              </a:rPr>
              <a:t>If you can get consistent referrals from existing customers, your average CAC will drop significantly (viral loop)</a:t>
            </a:r>
            <a:endParaRPr lang="en-US" sz="1800" b="1" dirty="0">
              <a:solidFill>
                <a:srgbClr val="26282D"/>
              </a:solidFill>
              <a:latin typeface="akkurat"/>
            </a:endParaRPr>
          </a:p>
        </p:txBody>
      </p:sp>
      <p:pic>
        <p:nvPicPr>
          <p:cNvPr id="5" name="Picture 4" descr="A screenshot of a cell phone&#10;&#10;Description automatically generated">
            <a:extLst>
              <a:ext uri="{FF2B5EF4-FFF2-40B4-BE49-F238E27FC236}">
                <a16:creationId xmlns:a16="http://schemas.microsoft.com/office/drawing/2014/main" id="{66A64CCF-FE3A-4047-9496-4D7CA8394A1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33400" y="1334357"/>
            <a:ext cx="1279249" cy="677568"/>
          </a:xfrm>
          <a:prstGeom prst="rect">
            <a:avLst/>
          </a:prstGeom>
        </p:spPr>
      </p:pic>
      <p:pic>
        <p:nvPicPr>
          <p:cNvPr id="15" name="Picture 14" descr="A close up of a logo&#10;&#10;Description automatically generated">
            <a:extLst>
              <a:ext uri="{FF2B5EF4-FFF2-40B4-BE49-F238E27FC236}">
                <a16:creationId xmlns:a16="http://schemas.microsoft.com/office/drawing/2014/main" id="{BE71785C-37FB-4D44-9C21-123FFE5DBC3F}"/>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18661" y="3561437"/>
            <a:ext cx="1729061" cy="739768"/>
          </a:xfrm>
          <a:prstGeom prst="rect">
            <a:avLst/>
          </a:prstGeom>
          <a:noFill/>
        </p:spPr>
      </p:pic>
      <p:pic>
        <p:nvPicPr>
          <p:cNvPr id="18" name="Picture 17" descr="A close up of a logo&#10;&#10;Description automatically generated">
            <a:extLst>
              <a:ext uri="{FF2B5EF4-FFF2-40B4-BE49-F238E27FC236}">
                <a16:creationId xmlns:a16="http://schemas.microsoft.com/office/drawing/2014/main" id="{843CD616-72D1-41B9-A54E-57291F50C9EC}"/>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22192" y="2311292"/>
            <a:ext cx="978599" cy="978599"/>
          </a:xfrm>
          <a:prstGeom prst="rect">
            <a:avLst/>
          </a:prstGeom>
        </p:spPr>
      </p:pic>
      <p:pic>
        <p:nvPicPr>
          <p:cNvPr id="24" name="Picture 23" descr="A picture containing clipart&#10;&#10;Description automatically generated">
            <a:extLst>
              <a:ext uri="{FF2B5EF4-FFF2-40B4-BE49-F238E27FC236}">
                <a16:creationId xmlns:a16="http://schemas.microsoft.com/office/drawing/2014/main" id="{8A207EA1-F89A-4C77-BC3A-DD757848F1D8}"/>
              </a:ext>
            </a:extLst>
          </p:cNvPr>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14400" y="4609314"/>
            <a:ext cx="610867" cy="432077"/>
          </a:xfrm>
          <a:prstGeom prst="rect">
            <a:avLst/>
          </a:prstGeom>
          <a:noFill/>
        </p:spPr>
      </p:pic>
      <p:pic>
        <p:nvPicPr>
          <p:cNvPr id="26" name="Picture 25">
            <a:extLst>
              <a:ext uri="{FF2B5EF4-FFF2-40B4-BE49-F238E27FC236}">
                <a16:creationId xmlns:a16="http://schemas.microsoft.com/office/drawing/2014/main" id="{2C0C054B-77E2-4FD8-BED4-3B8F141316EE}"/>
              </a:ext>
            </a:extLst>
          </p:cNvPr>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815701" y="5265888"/>
            <a:ext cx="861332" cy="861332"/>
          </a:xfrm>
          <a:prstGeom prst="rect">
            <a:avLst/>
          </a:prstGeom>
          <a:noFill/>
        </p:spPr>
      </p:pic>
    </p:spTree>
    <p:extLst>
      <p:ext uri="{BB962C8B-B14F-4D97-AF65-F5344CB8AC3E}">
        <p14:creationId xmlns:p14="http://schemas.microsoft.com/office/powerpoint/2010/main" val="2770580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04949" y="56532"/>
            <a:ext cx="8229600" cy="990600"/>
          </a:xfrm>
        </p:spPr>
        <p:txBody>
          <a:bodyPr anchor="ctr">
            <a:noAutofit/>
          </a:bodyPr>
          <a:lstStyle/>
          <a:p>
            <a:r>
              <a:rPr lang="en-US" sz="2600" dirty="0">
                <a:solidFill>
                  <a:schemeClr val="tx2"/>
                </a:solidFill>
                <a:latin typeface="akkurat"/>
                <a:cs typeface="Calibri" panose="020F0502020204030204" pitchFamily="34" charset="0"/>
              </a:rPr>
              <a:t>Improving in conversion rates at </a:t>
            </a:r>
            <a:r>
              <a:rPr lang="en-US" sz="2600" b="1" dirty="0">
                <a:solidFill>
                  <a:schemeClr val="tx2"/>
                </a:solidFill>
                <a:latin typeface="akkurat"/>
                <a:cs typeface="Calibri" panose="020F0502020204030204" pitchFamily="34" charset="0"/>
              </a:rPr>
              <a:t>upper-funnel</a:t>
            </a:r>
            <a:r>
              <a:rPr lang="en-US" sz="2600" dirty="0">
                <a:solidFill>
                  <a:schemeClr val="tx2"/>
                </a:solidFill>
                <a:latin typeface="akkurat"/>
                <a:cs typeface="Calibri" panose="020F0502020204030204" pitchFamily="34" charset="0"/>
              </a:rPr>
              <a:t> stages would make the Economics Customer Acquisition (CAC) better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35</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12FA9CB-EEC0-4B1A-9A5D-3A56A2838A4E}"/>
              </a:ext>
            </a:extLst>
          </p:cNvPr>
          <p:cNvSpPr/>
          <p:nvPr/>
        </p:nvSpPr>
        <p:spPr>
          <a:xfrm>
            <a:off x="535497" y="4894412"/>
            <a:ext cx="7904100" cy="646331"/>
          </a:xfrm>
          <a:prstGeom prst="rect">
            <a:avLst/>
          </a:prstGeom>
        </p:spPr>
        <p:txBody>
          <a:bodyPr wrap="square">
            <a:spAutoFit/>
          </a:bodyPr>
          <a:lstStyle/>
          <a:p>
            <a:pPr marL="342900" indent="-342900" algn="l">
              <a:buFont typeface="Wingdings" panose="05000000000000000000" pitchFamily="2" charset="2"/>
              <a:buChar char="Ø"/>
            </a:pPr>
            <a:r>
              <a:rPr lang="en-US" sz="1800" b="1" dirty="0">
                <a:latin typeface="akkurat"/>
              </a:rPr>
              <a:t>10% improvement in conversion metrics could make the CAC per acquired buyer 25% Cheaper (2X more improvement in cost reduction). </a:t>
            </a:r>
          </a:p>
        </p:txBody>
      </p:sp>
      <p:pic>
        <p:nvPicPr>
          <p:cNvPr id="5" name="Picture 4">
            <a:extLst>
              <a:ext uri="{FF2B5EF4-FFF2-40B4-BE49-F238E27FC236}">
                <a16:creationId xmlns:a16="http://schemas.microsoft.com/office/drawing/2014/main" id="{D9130A5A-093E-4A19-BF3A-F6E82BC050EC}"/>
              </a:ext>
            </a:extLst>
          </p:cNvPr>
          <p:cNvPicPr>
            <a:picLocks noChangeAspect="1"/>
          </p:cNvPicPr>
          <p:nvPr/>
        </p:nvPicPr>
        <p:blipFill>
          <a:blip r:embed="rId3"/>
          <a:stretch>
            <a:fillRect/>
          </a:stretch>
        </p:blipFill>
        <p:spPr>
          <a:xfrm>
            <a:off x="385899" y="1397201"/>
            <a:ext cx="8267700" cy="3343275"/>
          </a:xfrm>
          <a:prstGeom prst="rect">
            <a:avLst/>
          </a:prstGeom>
        </p:spPr>
      </p:pic>
    </p:spTree>
    <p:extLst>
      <p:ext uri="{BB962C8B-B14F-4D97-AF65-F5344CB8AC3E}">
        <p14:creationId xmlns:p14="http://schemas.microsoft.com/office/powerpoint/2010/main" val="2670756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8153400" cy="990600"/>
          </a:xfrm>
        </p:spPr>
        <p:txBody>
          <a:bodyPr anchor="ctr">
            <a:noAutofit/>
          </a:bodyPr>
          <a:lstStyle/>
          <a:p>
            <a:r>
              <a:rPr lang="en-US" sz="2600" dirty="0">
                <a:solidFill>
                  <a:schemeClr val="tx2"/>
                </a:solidFill>
                <a:latin typeface="akkurat"/>
                <a:cs typeface="Calibri" panose="020F0502020204030204" pitchFamily="34" charset="0"/>
              </a:rPr>
              <a:t>“Adjacent Users” Theory suggest there are some users who show high intent but struggling to adopt  or engage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36</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4419601" y="4239851"/>
            <a:ext cx="4414884" cy="91929"/>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74D0953-E044-4E68-A7DC-181E41DC92DC}"/>
              </a:ext>
            </a:extLst>
          </p:cNvPr>
          <p:cNvSpPr txBox="1"/>
          <p:nvPr/>
        </p:nvSpPr>
        <p:spPr>
          <a:xfrm>
            <a:off x="457200" y="1321915"/>
            <a:ext cx="8229600" cy="1040285"/>
          </a:xfrm>
          <a:prstGeom prst="rect">
            <a:avLst/>
          </a:prstGeom>
          <a:noFill/>
        </p:spPr>
        <p:txBody>
          <a:bodyPr wrap="square">
            <a:spAutoFit/>
          </a:bodyPr>
          <a:lstStyle/>
          <a:p>
            <a:pPr algn="l"/>
            <a:r>
              <a:rPr lang="en-US" sz="2000" dirty="0">
                <a:latin typeface="akkurat"/>
              </a:rPr>
              <a:t>There are a set of users who show intent for your product but are not quite able to get over the hump. Those are your Adjacent Users</a:t>
            </a:r>
          </a:p>
          <a:p>
            <a:pPr marL="285750" indent="-285750" algn="l">
              <a:buFont typeface="Arial" panose="020B0604020202020204" pitchFamily="34" charset="0"/>
              <a:buChar char="•"/>
            </a:pPr>
            <a:endParaRPr lang="en-US" sz="1800" dirty="0">
              <a:latin typeface="akkurat"/>
            </a:endParaRPr>
          </a:p>
        </p:txBody>
      </p:sp>
      <p:sp>
        <p:nvSpPr>
          <p:cNvPr id="9" name="Rectangle 8">
            <a:extLst>
              <a:ext uri="{FF2B5EF4-FFF2-40B4-BE49-F238E27FC236}">
                <a16:creationId xmlns:a16="http://schemas.microsoft.com/office/drawing/2014/main" id="{A836919D-A26C-4E7F-82B9-ECDE8FDA502A}"/>
              </a:ext>
            </a:extLst>
          </p:cNvPr>
          <p:cNvSpPr/>
          <p:nvPr/>
        </p:nvSpPr>
        <p:spPr>
          <a:xfrm>
            <a:off x="4876800" y="6019800"/>
            <a:ext cx="4237990" cy="230832"/>
          </a:xfrm>
          <a:prstGeom prst="rect">
            <a:avLst/>
          </a:prstGeom>
        </p:spPr>
        <p:txBody>
          <a:bodyPr wrap="square">
            <a:spAutoFit/>
          </a:bodyPr>
          <a:lstStyle/>
          <a:p>
            <a:pPr algn="l"/>
            <a:r>
              <a:rPr lang="en-US" sz="900" dirty="0">
                <a:latin typeface="akkurat"/>
                <a:hlinkClick r:id="rId3"/>
              </a:rPr>
              <a:t>https://andrewchen.com/the-adjacent-user-theory/</a:t>
            </a:r>
            <a:r>
              <a:rPr lang="en-US" sz="900" dirty="0">
                <a:latin typeface="akkurat"/>
              </a:rPr>
              <a:t> </a:t>
            </a:r>
          </a:p>
        </p:txBody>
      </p:sp>
      <p:pic>
        <p:nvPicPr>
          <p:cNvPr id="1026" name="Picture 2">
            <a:extLst>
              <a:ext uri="{FF2B5EF4-FFF2-40B4-BE49-F238E27FC236}">
                <a16:creationId xmlns:a16="http://schemas.microsoft.com/office/drawing/2014/main" id="{BE879B92-EDB7-4A14-B54B-BEA89FF8FF4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8743" y="2464915"/>
            <a:ext cx="5029200" cy="32004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DC56C68-FFD7-4F32-8B69-42ADC27A557A}"/>
              </a:ext>
            </a:extLst>
          </p:cNvPr>
          <p:cNvSpPr txBox="1"/>
          <p:nvPr/>
        </p:nvSpPr>
        <p:spPr>
          <a:xfrm>
            <a:off x="457200" y="2743200"/>
            <a:ext cx="3066937" cy="2640723"/>
          </a:xfrm>
          <a:prstGeom prst="rect">
            <a:avLst/>
          </a:prstGeom>
          <a:noFill/>
        </p:spPr>
        <p:txBody>
          <a:bodyPr wrap="square">
            <a:spAutoFit/>
          </a:bodyPr>
          <a:lstStyle/>
          <a:p>
            <a:pPr marL="285750" indent="-285750" algn="l">
              <a:buFont typeface="Arial" panose="020B0604020202020204" pitchFamily="34" charset="0"/>
              <a:buChar char="•"/>
            </a:pPr>
            <a:r>
              <a:rPr lang="en-US" sz="1800" dirty="0">
                <a:solidFill>
                  <a:srgbClr val="FF9900"/>
                </a:solidFill>
                <a:latin typeface="akkurat"/>
              </a:rPr>
              <a:t>You can think about your product as a series of circles. </a:t>
            </a:r>
          </a:p>
          <a:p>
            <a:pPr marL="285750" indent="-285750" algn="l">
              <a:buFont typeface="Arial" panose="020B0604020202020204" pitchFamily="34" charset="0"/>
              <a:buChar char="•"/>
            </a:pPr>
            <a:r>
              <a:rPr lang="en-US" sz="1800" dirty="0">
                <a:solidFill>
                  <a:srgbClr val="FF9900"/>
                </a:solidFill>
                <a:latin typeface="akkurat"/>
              </a:rPr>
              <a:t>Each of these circles is defined by the primary user states that someone could be in. For example, Power, Core, Casual, Signed Up, Visitor.</a:t>
            </a:r>
          </a:p>
        </p:txBody>
      </p:sp>
    </p:spTree>
    <p:extLst>
      <p:ext uri="{BB962C8B-B14F-4D97-AF65-F5344CB8AC3E}">
        <p14:creationId xmlns:p14="http://schemas.microsoft.com/office/powerpoint/2010/main" val="4059241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8153400" cy="990600"/>
          </a:xfrm>
        </p:spPr>
        <p:txBody>
          <a:bodyPr anchor="ctr">
            <a:noAutofit/>
          </a:bodyPr>
          <a:lstStyle/>
          <a:p>
            <a:r>
              <a:rPr lang="en-US" sz="2600" dirty="0">
                <a:solidFill>
                  <a:schemeClr val="tx2"/>
                </a:solidFill>
                <a:latin typeface="akkurat"/>
                <a:cs typeface="Calibri" panose="020F0502020204030204" pitchFamily="34" charset="0"/>
              </a:rPr>
              <a:t>Instagram example of “Adjacent Users”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37</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4419601" y="4239851"/>
            <a:ext cx="4414884" cy="91929"/>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74D0953-E044-4E68-A7DC-181E41DC92DC}"/>
              </a:ext>
            </a:extLst>
          </p:cNvPr>
          <p:cNvSpPr txBox="1"/>
          <p:nvPr/>
        </p:nvSpPr>
        <p:spPr>
          <a:xfrm>
            <a:off x="584801" y="1219200"/>
            <a:ext cx="8305800" cy="1963614"/>
          </a:xfrm>
          <a:prstGeom prst="rect">
            <a:avLst/>
          </a:prstGeom>
          <a:noFill/>
        </p:spPr>
        <p:txBody>
          <a:bodyPr wrap="square">
            <a:spAutoFit/>
          </a:bodyPr>
          <a:lstStyle/>
          <a:p>
            <a:pPr algn="l" eaLnBrk="1" hangingPunct="1">
              <a:spcBef>
                <a:spcPct val="0"/>
              </a:spcBef>
            </a:pPr>
            <a:r>
              <a:rPr lang="en-US" sz="2000" b="1" dirty="0">
                <a:latin typeface="akkurat"/>
                <a:ea typeface="+mj-ea"/>
                <a:cs typeface="Calibri" panose="020F0502020204030204" pitchFamily="34" charset="0"/>
              </a:rPr>
              <a:t>The primary thresholds that a user has to cross to becoming a core user:</a:t>
            </a:r>
          </a:p>
          <a:p>
            <a:pPr algn="l" eaLnBrk="1" hangingPunct="1">
              <a:spcBef>
                <a:spcPct val="0"/>
              </a:spcBef>
            </a:pPr>
            <a:endParaRPr lang="en-US" sz="2000" b="1" dirty="0">
              <a:latin typeface="akkurat"/>
              <a:ea typeface="+mj-ea"/>
              <a:cs typeface="Calibri" panose="020F0502020204030204" pitchFamily="34" charset="0"/>
            </a:endParaRPr>
          </a:p>
          <a:p>
            <a:pPr algn="l" eaLnBrk="1" hangingPunct="1">
              <a:spcBef>
                <a:spcPct val="0"/>
              </a:spcBef>
            </a:pPr>
            <a:r>
              <a:rPr lang="en-US" sz="2000" dirty="0">
                <a:latin typeface="akkurat"/>
                <a:ea typeface="+mj-ea"/>
                <a:cs typeface="Calibri" panose="020F0502020204030204" pitchFamily="34" charset="0"/>
              </a:rPr>
              <a:t>Not Signed Up → Signed Up</a:t>
            </a:r>
          </a:p>
          <a:p>
            <a:pPr algn="l" eaLnBrk="1" hangingPunct="1">
              <a:spcBef>
                <a:spcPct val="0"/>
              </a:spcBef>
            </a:pPr>
            <a:r>
              <a:rPr lang="en-US" sz="2000" dirty="0">
                <a:latin typeface="akkurat"/>
                <a:ea typeface="+mj-ea"/>
                <a:cs typeface="Calibri" panose="020F0502020204030204" pitchFamily="34" charset="0"/>
              </a:rPr>
              <a:t>Signed Up → Activated</a:t>
            </a:r>
          </a:p>
          <a:p>
            <a:pPr algn="l" eaLnBrk="1" hangingPunct="1">
              <a:spcBef>
                <a:spcPct val="0"/>
              </a:spcBef>
            </a:pPr>
            <a:r>
              <a:rPr lang="en-US" sz="2000" dirty="0">
                <a:latin typeface="akkurat"/>
                <a:ea typeface="+mj-ea"/>
                <a:cs typeface="Calibri" panose="020F0502020204030204" pitchFamily="34" charset="0"/>
              </a:rPr>
              <a:t>Casual → Core Usage</a:t>
            </a:r>
          </a:p>
          <a:p>
            <a:pPr marL="285750" indent="-285750" algn="l">
              <a:buFont typeface="Arial" panose="020B0604020202020204" pitchFamily="34" charset="0"/>
              <a:buChar char="•"/>
            </a:pPr>
            <a:endParaRPr lang="en-US" sz="1800" b="1" dirty="0">
              <a:latin typeface="akkurat"/>
            </a:endParaRPr>
          </a:p>
        </p:txBody>
      </p:sp>
      <p:sp>
        <p:nvSpPr>
          <p:cNvPr id="9" name="Rectangle 8">
            <a:extLst>
              <a:ext uri="{FF2B5EF4-FFF2-40B4-BE49-F238E27FC236}">
                <a16:creationId xmlns:a16="http://schemas.microsoft.com/office/drawing/2014/main" id="{A836919D-A26C-4E7F-82B9-ECDE8FDA502A}"/>
              </a:ext>
            </a:extLst>
          </p:cNvPr>
          <p:cNvSpPr/>
          <p:nvPr/>
        </p:nvSpPr>
        <p:spPr>
          <a:xfrm>
            <a:off x="4876800" y="6019800"/>
            <a:ext cx="4237990" cy="230832"/>
          </a:xfrm>
          <a:prstGeom prst="rect">
            <a:avLst/>
          </a:prstGeom>
        </p:spPr>
        <p:txBody>
          <a:bodyPr wrap="square">
            <a:spAutoFit/>
          </a:bodyPr>
          <a:lstStyle/>
          <a:p>
            <a:pPr algn="l"/>
            <a:r>
              <a:rPr lang="en-US" sz="900" dirty="0">
                <a:latin typeface="akkurat"/>
                <a:hlinkClick r:id="rId3"/>
              </a:rPr>
              <a:t>https://andrewchen.com/the-adjacent-user-theory/</a:t>
            </a:r>
            <a:r>
              <a:rPr lang="en-US" sz="900" dirty="0">
                <a:latin typeface="akkurat"/>
              </a:rPr>
              <a:t> </a:t>
            </a:r>
          </a:p>
        </p:txBody>
      </p:sp>
      <p:sp>
        <p:nvSpPr>
          <p:cNvPr id="13" name="TextBox 12">
            <a:extLst>
              <a:ext uri="{FF2B5EF4-FFF2-40B4-BE49-F238E27FC236}">
                <a16:creationId xmlns:a16="http://schemas.microsoft.com/office/drawing/2014/main" id="{8DC56C68-FFD7-4F32-8B69-42ADC27A557A}"/>
              </a:ext>
            </a:extLst>
          </p:cNvPr>
          <p:cNvSpPr txBox="1"/>
          <p:nvPr/>
        </p:nvSpPr>
        <p:spPr>
          <a:xfrm>
            <a:off x="309515" y="2933875"/>
            <a:ext cx="3066937" cy="2917722"/>
          </a:xfrm>
          <a:prstGeom prst="rect">
            <a:avLst/>
          </a:prstGeom>
          <a:noFill/>
        </p:spPr>
        <p:txBody>
          <a:bodyPr wrap="square">
            <a:spAutoFit/>
          </a:bodyPr>
          <a:lstStyle/>
          <a:p>
            <a:pPr marL="285750" indent="-285750" algn="l">
              <a:buFont typeface="Arial" panose="020B0604020202020204" pitchFamily="34" charset="0"/>
              <a:buChar char="•"/>
            </a:pPr>
            <a:r>
              <a:rPr lang="en-US" sz="1800" dirty="0">
                <a:solidFill>
                  <a:srgbClr val="FF9900"/>
                </a:solidFill>
                <a:latin typeface="akkurat"/>
                <a:ea typeface="+mj-ea"/>
                <a:cs typeface="Calibri" panose="020F0502020204030204" pitchFamily="34" charset="0"/>
              </a:rPr>
              <a:t>a user had more than 10 followers in the first 7 days after signing up there was over a 65% chance that the user would become activated. </a:t>
            </a:r>
          </a:p>
          <a:p>
            <a:pPr marL="285750" indent="-285750" algn="l">
              <a:buFont typeface="Arial" panose="020B0604020202020204" pitchFamily="34" charset="0"/>
              <a:buChar char="•"/>
            </a:pPr>
            <a:r>
              <a:rPr lang="en-US" sz="1800" dirty="0">
                <a:solidFill>
                  <a:srgbClr val="FF9900"/>
                </a:solidFill>
                <a:latin typeface="akkurat"/>
                <a:ea typeface="+mj-ea"/>
                <a:cs typeface="Calibri" panose="020F0502020204030204" pitchFamily="34" charset="0"/>
              </a:rPr>
              <a:t>There was always a group of users on that margin that would struggle to build their audience. </a:t>
            </a:r>
          </a:p>
        </p:txBody>
      </p:sp>
      <p:pic>
        <p:nvPicPr>
          <p:cNvPr id="2050" name="Picture 2">
            <a:extLst>
              <a:ext uri="{FF2B5EF4-FFF2-40B4-BE49-F238E27FC236}">
                <a16:creationId xmlns:a16="http://schemas.microsoft.com/office/drawing/2014/main" id="{3D5C9AFA-7ED5-42E4-BBC9-21252F2213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151" y="2814091"/>
            <a:ext cx="5104048" cy="303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203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09600" y="914400"/>
            <a:ext cx="6324600" cy="4713685"/>
          </a:xfrm>
        </p:spPr>
        <p:txBody>
          <a:bodyPr numCol="1">
            <a:normAutofit/>
          </a:bodyPr>
          <a:lstStyle/>
          <a:p>
            <a:pPr lvl="0"/>
            <a:r>
              <a:rPr lang="en-US" dirty="0">
                <a:latin typeface="akkurat"/>
                <a:cs typeface="Calibri" panose="020F0502020204030204" pitchFamily="34" charset="0"/>
              </a:rPr>
              <a:t>In-Class Case Study</a:t>
            </a:r>
          </a:p>
          <a:p>
            <a:pPr lvl="0"/>
            <a:r>
              <a:rPr lang="en-US" sz="1400" dirty="0">
                <a:latin typeface="akkurat"/>
                <a:cs typeface="Calibri" panose="020F0502020204030204" pitchFamily="34" charset="0"/>
              </a:rPr>
              <a:t>(</a:t>
            </a:r>
            <a:r>
              <a:rPr lang="en-US" sz="1400" dirty="0">
                <a:solidFill>
                  <a:schemeClr val="bg1"/>
                </a:solidFill>
                <a:latin typeface="akkurat"/>
                <a:cs typeface="Calibri" panose="020F0502020204030204" pitchFamily="34" charset="0"/>
              </a:rPr>
              <a:t>source: </a:t>
            </a:r>
            <a:r>
              <a:rPr lang="en-US" sz="1400" dirty="0">
                <a:solidFill>
                  <a:schemeClr val="bg1"/>
                </a:solidFill>
                <a:latin typeface="akkurat"/>
                <a:cs typeface="Calibri" panose="020F0502020204030204" pitchFamily="34" charset="0"/>
                <a:hlinkClick r:id="rId2">
                  <a:extLst>
                    <a:ext uri="{A12FA001-AC4F-418D-AE19-62706E023703}">
                      <ahyp:hlinkClr xmlns:ahyp="http://schemas.microsoft.com/office/drawing/2018/hyperlinkcolor" val="tx"/>
                    </a:ext>
                  </a:extLst>
                </a:hlinkClick>
              </a:rPr>
              <a:t>https://andrewchen.co/how-to-actually-calculate-cac/</a:t>
            </a:r>
            <a:r>
              <a:rPr lang="en-US" sz="1400" dirty="0">
                <a:solidFill>
                  <a:schemeClr val="bg1"/>
                </a:solidFill>
                <a:latin typeface="akkurat"/>
                <a:cs typeface="Calibri" panose="020F0502020204030204" pitchFamily="34" charset="0"/>
              </a:rPr>
              <a:t>) </a:t>
            </a:r>
          </a:p>
        </p:txBody>
      </p:sp>
      <p:sp>
        <p:nvSpPr>
          <p:cNvPr id="5" name="Shape 294"/>
          <p:cNvSpPr/>
          <p:nvPr/>
        </p:nvSpPr>
        <p:spPr>
          <a:xfrm>
            <a:off x="8645241" y="263770"/>
            <a:ext cx="492368" cy="1758461"/>
          </a:xfrm>
          <a:prstGeom prst="rect">
            <a:avLst/>
          </a:prstGeom>
          <a:solidFill>
            <a:schemeClr val="lt1"/>
          </a:solidFill>
          <a:ln>
            <a:noFill/>
          </a:ln>
        </p:spPr>
        <p:txBody>
          <a:bodyPr lIns="84392" tIns="42185" rIns="84392" bIns="42185" numCol="1" anchor="ctr" anchorCtr="0">
            <a:noAutofit/>
          </a:bodyPr>
          <a:lstStyle/>
          <a:p>
            <a:pPr>
              <a:spcBef>
                <a:spcPts val="0"/>
              </a:spcBef>
              <a:spcAft>
                <a:spcPts val="0"/>
              </a:spcAft>
            </a:pPr>
            <a:endParaRPr sz="1292" b="1" dirty="0">
              <a:solidFill>
                <a:schemeClr val="lt1"/>
              </a:solidFill>
              <a:latin typeface="+mj-lt"/>
              <a:ea typeface="Arial"/>
              <a:cs typeface="Arial"/>
              <a:sym typeface="Arial"/>
            </a:endParaRPr>
          </a:p>
        </p:txBody>
      </p:sp>
    </p:spTree>
    <p:extLst>
      <p:ext uri="{BB962C8B-B14F-4D97-AF65-F5344CB8AC3E}">
        <p14:creationId xmlns:p14="http://schemas.microsoft.com/office/powerpoint/2010/main" val="3967950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3980"/>
            <a:ext cx="8229600" cy="990600"/>
          </a:xfrm>
        </p:spPr>
        <p:txBody>
          <a:bodyPr anchor="ctr">
            <a:normAutofit/>
          </a:bodyPr>
          <a:lstStyle/>
          <a:p>
            <a:r>
              <a:rPr lang="en-US" sz="2600" dirty="0">
                <a:solidFill>
                  <a:schemeClr val="tx2"/>
                </a:solidFill>
                <a:latin typeface="akkurat"/>
                <a:cs typeface="Calibri" panose="020F0502020204030204" pitchFamily="34" charset="0"/>
              </a:rPr>
              <a:t>In-class CAC exercise (Scenario 1)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39</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EF7B05E4-9A9B-4B7C-83E6-E0DC53826789}"/>
              </a:ext>
            </a:extLst>
          </p:cNvPr>
          <p:cNvGraphicFramePr>
            <a:graphicFrameLocks noGrp="1"/>
          </p:cNvGraphicFramePr>
          <p:nvPr>
            <p:extLst>
              <p:ext uri="{D42A27DB-BD31-4B8C-83A1-F6EECF244321}">
                <p14:modId xmlns:p14="http://schemas.microsoft.com/office/powerpoint/2010/main" val="1099309226"/>
              </p:ext>
            </p:extLst>
          </p:nvPr>
        </p:nvGraphicFramePr>
        <p:xfrm>
          <a:off x="306772" y="1316331"/>
          <a:ext cx="8529570" cy="1707515"/>
        </p:xfrm>
        <a:graphic>
          <a:graphicData uri="http://schemas.openxmlformats.org/drawingml/2006/table">
            <a:tbl>
              <a:tblPr>
                <a:tableStyleId>{5C22544A-7EE6-4342-B048-85BDC9FD1C3A}</a:tableStyleId>
              </a:tblPr>
              <a:tblGrid>
                <a:gridCol w="1039114">
                  <a:extLst>
                    <a:ext uri="{9D8B030D-6E8A-4147-A177-3AD203B41FA5}">
                      <a16:colId xmlns:a16="http://schemas.microsoft.com/office/drawing/2014/main" val="1624736207"/>
                    </a:ext>
                  </a:extLst>
                </a:gridCol>
                <a:gridCol w="638492">
                  <a:extLst>
                    <a:ext uri="{9D8B030D-6E8A-4147-A177-3AD203B41FA5}">
                      <a16:colId xmlns:a16="http://schemas.microsoft.com/office/drawing/2014/main" val="129475074"/>
                    </a:ext>
                  </a:extLst>
                </a:gridCol>
                <a:gridCol w="638492">
                  <a:extLst>
                    <a:ext uri="{9D8B030D-6E8A-4147-A177-3AD203B41FA5}">
                      <a16:colId xmlns:a16="http://schemas.microsoft.com/office/drawing/2014/main" val="2356363727"/>
                    </a:ext>
                  </a:extLst>
                </a:gridCol>
                <a:gridCol w="638492">
                  <a:extLst>
                    <a:ext uri="{9D8B030D-6E8A-4147-A177-3AD203B41FA5}">
                      <a16:colId xmlns:a16="http://schemas.microsoft.com/office/drawing/2014/main" val="3313792399"/>
                    </a:ext>
                  </a:extLst>
                </a:gridCol>
                <a:gridCol w="638492">
                  <a:extLst>
                    <a:ext uri="{9D8B030D-6E8A-4147-A177-3AD203B41FA5}">
                      <a16:colId xmlns:a16="http://schemas.microsoft.com/office/drawing/2014/main" val="3334549031"/>
                    </a:ext>
                  </a:extLst>
                </a:gridCol>
                <a:gridCol w="638492">
                  <a:extLst>
                    <a:ext uri="{9D8B030D-6E8A-4147-A177-3AD203B41FA5}">
                      <a16:colId xmlns:a16="http://schemas.microsoft.com/office/drawing/2014/main" val="1281385514"/>
                    </a:ext>
                  </a:extLst>
                </a:gridCol>
                <a:gridCol w="638492">
                  <a:extLst>
                    <a:ext uri="{9D8B030D-6E8A-4147-A177-3AD203B41FA5}">
                      <a16:colId xmlns:a16="http://schemas.microsoft.com/office/drawing/2014/main" val="522407069"/>
                    </a:ext>
                  </a:extLst>
                </a:gridCol>
                <a:gridCol w="638492">
                  <a:extLst>
                    <a:ext uri="{9D8B030D-6E8A-4147-A177-3AD203B41FA5}">
                      <a16:colId xmlns:a16="http://schemas.microsoft.com/office/drawing/2014/main" val="1155891002"/>
                    </a:ext>
                  </a:extLst>
                </a:gridCol>
                <a:gridCol w="638492">
                  <a:extLst>
                    <a:ext uri="{9D8B030D-6E8A-4147-A177-3AD203B41FA5}">
                      <a16:colId xmlns:a16="http://schemas.microsoft.com/office/drawing/2014/main" val="1482435984"/>
                    </a:ext>
                  </a:extLst>
                </a:gridCol>
                <a:gridCol w="595630">
                  <a:extLst>
                    <a:ext uri="{9D8B030D-6E8A-4147-A177-3AD203B41FA5}">
                      <a16:colId xmlns:a16="http://schemas.microsoft.com/office/drawing/2014/main" val="2277137520"/>
                    </a:ext>
                  </a:extLst>
                </a:gridCol>
                <a:gridCol w="595630">
                  <a:extLst>
                    <a:ext uri="{9D8B030D-6E8A-4147-A177-3AD203B41FA5}">
                      <a16:colId xmlns:a16="http://schemas.microsoft.com/office/drawing/2014/main" val="3583926955"/>
                    </a:ext>
                  </a:extLst>
                </a:gridCol>
                <a:gridCol w="595630">
                  <a:extLst>
                    <a:ext uri="{9D8B030D-6E8A-4147-A177-3AD203B41FA5}">
                      <a16:colId xmlns:a16="http://schemas.microsoft.com/office/drawing/2014/main" val="2075033979"/>
                    </a:ext>
                  </a:extLst>
                </a:gridCol>
                <a:gridCol w="595630">
                  <a:extLst>
                    <a:ext uri="{9D8B030D-6E8A-4147-A177-3AD203B41FA5}">
                      <a16:colId xmlns:a16="http://schemas.microsoft.com/office/drawing/2014/main" val="2777264495"/>
                    </a:ext>
                  </a:extLst>
                </a:gridCol>
              </a:tblGrid>
              <a:tr h="2794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1" i="0" u="none" strike="noStrike" dirty="0">
                          <a:solidFill>
                            <a:srgbClr val="FF0000"/>
                          </a:solidFill>
                          <a:effectLst/>
                          <a:latin typeface="Arial" panose="020B0604020202020204" pitchFamily="34" charset="0"/>
                          <a:cs typeface="Arial" panose="020B0604020202020204" pitchFamily="34" charset="0"/>
                        </a:rPr>
                        <a:t>Scenario 1</a:t>
                      </a:r>
                    </a:p>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Jan</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Feb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Mar</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April</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May</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a:effectLst/>
                          <a:latin typeface="Arial" panose="020B0604020202020204" pitchFamily="34" charset="0"/>
                          <a:cs typeface="Arial" panose="020B0604020202020204" pitchFamily="34" charset="0"/>
                        </a:rPr>
                        <a:t>June</a:t>
                      </a: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July</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Aug</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Sept</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Oct</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Nov</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Dec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6895678"/>
                  </a:ext>
                </a:extLst>
              </a:tr>
              <a:tr h="279400">
                <a:tc>
                  <a:txBody>
                    <a:bodyPr/>
                    <a:lstStyle/>
                    <a:p>
                      <a:pPr algn="l" fontAlgn="b"/>
                      <a:r>
                        <a:rPr lang="en-US" sz="1000" b="1" u="none" strike="noStrike" dirty="0">
                          <a:effectLst/>
                          <a:latin typeface="Arial" panose="020B0604020202020204" pitchFamily="34" charset="0"/>
                          <a:cs typeface="Arial" panose="020B0604020202020204" pitchFamily="34" charset="0"/>
                        </a:rPr>
                        <a:t>Marketing Exp.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$10,450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$11,892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$12,347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$12,395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$13,538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$10,385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$10,395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$13,485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$12,347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$13,538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$12,584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$12,119</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8893111"/>
                  </a:ext>
                </a:extLst>
              </a:tr>
              <a:tr h="279400">
                <a:tc>
                  <a:txBody>
                    <a:bodyPr/>
                    <a:lstStyle/>
                    <a:p>
                      <a:pPr algn="l" fontAlgn="b"/>
                      <a:r>
                        <a:rPr lang="en-US" sz="1000" b="1" u="none" strike="noStrike" dirty="0">
                          <a:effectLst/>
                          <a:latin typeface="Arial" panose="020B0604020202020204" pitchFamily="34" charset="0"/>
                          <a:cs typeface="Arial" panose="020B0604020202020204" pitchFamily="34" charset="0"/>
                        </a:rPr>
                        <a:t>Sales Exp.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$30,122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$34,321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$38,943</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$38,234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$40,438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$44,784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$48,348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$44,321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$44,756</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$44,943</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$48,218</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$50,326</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34950332"/>
                  </a:ext>
                </a:extLst>
              </a:tr>
              <a:tr h="279400">
                <a:tc>
                  <a:txBody>
                    <a:bodyPr/>
                    <a:lstStyle/>
                    <a:p>
                      <a:pPr algn="l" fontAlgn="b"/>
                      <a:r>
                        <a:rPr lang="en-US" sz="1000" b="1" u="none" strike="noStrike" dirty="0">
                          <a:effectLst/>
                          <a:latin typeface="Arial" panose="020B0604020202020204" pitchFamily="34" charset="0"/>
                          <a:cs typeface="Arial" panose="020B0604020202020204" pitchFamily="34" charset="0"/>
                        </a:rPr>
                        <a:t>Total Exp.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$40,572</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$46,213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solidFill>
                            <a:srgbClr val="FF0000"/>
                          </a:solidFill>
                          <a:effectLst/>
                          <a:latin typeface="Arial" panose="020B0604020202020204" pitchFamily="34" charset="0"/>
                          <a:cs typeface="Arial" panose="020B0604020202020204" pitchFamily="34" charset="0"/>
                        </a:rPr>
                        <a:t>$51,290</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$50,629</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$53,976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$55,169</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$58,743</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$57,806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$57,103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$58,481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$60,802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$62,445</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39702477"/>
                  </a:ext>
                </a:extLst>
              </a:tr>
              <a:tr h="279400">
                <a:tc>
                  <a:txBody>
                    <a:bodyPr/>
                    <a:lstStyle/>
                    <a:p>
                      <a:pPr algn="l" fontAlgn="b"/>
                      <a:r>
                        <a:rPr lang="en-US" sz="1000" b="1" u="none" strike="noStrike" dirty="0">
                          <a:effectLst/>
                          <a:latin typeface="Arial" panose="020B0604020202020204" pitchFamily="34" charset="0"/>
                          <a:cs typeface="Arial" panose="020B0604020202020204" pitchFamily="34" charset="0"/>
                        </a:rPr>
                        <a:t>New Customers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453</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485</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solidFill>
                            <a:srgbClr val="FF0000"/>
                          </a:solidFill>
                          <a:effectLst/>
                          <a:latin typeface="Arial" panose="020B0604020202020204" pitchFamily="34" charset="0"/>
                          <a:cs typeface="Arial" panose="020B0604020202020204" pitchFamily="34" charset="0"/>
                        </a:rPr>
                        <a:t>481</a:t>
                      </a:r>
                      <a:endParaRPr lang="en-US" sz="1000" b="0" i="0" u="none" strike="noStrike">
                        <a:solidFill>
                          <a:srgbClr val="FF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502</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509</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444</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545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589</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590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612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690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700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0047754"/>
                  </a:ext>
                </a:extLst>
              </a:tr>
              <a:tr h="279400">
                <a:tc>
                  <a:txBody>
                    <a:bodyPr/>
                    <a:lstStyle/>
                    <a:p>
                      <a:pPr algn="l" fontAlgn="b"/>
                      <a:r>
                        <a:rPr lang="en-US" sz="1000" b="1" u="none" strike="noStrike" dirty="0">
                          <a:effectLst/>
                          <a:latin typeface="Arial" panose="020B0604020202020204" pitchFamily="34" charset="0"/>
                          <a:cs typeface="Arial" panose="020B0604020202020204" pitchFamily="34" charset="0"/>
                        </a:rPr>
                        <a:t>CAC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$90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$95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solidFill>
                            <a:srgbClr val="FF0000"/>
                          </a:solidFill>
                          <a:effectLst/>
                          <a:latin typeface="Arial" panose="020B0604020202020204" pitchFamily="34" charset="0"/>
                          <a:cs typeface="Arial" panose="020B0604020202020204" pitchFamily="34" charset="0"/>
                        </a:rPr>
                        <a:t>$107</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$124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$98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$97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$96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$88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$89</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414001504"/>
                  </a:ext>
                </a:extLst>
              </a:tr>
            </a:tbl>
          </a:graphicData>
        </a:graphic>
      </p:graphicFrame>
      <p:sp>
        <p:nvSpPr>
          <p:cNvPr id="7" name="TextBox 6">
            <a:extLst>
              <a:ext uri="{FF2B5EF4-FFF2-40B4-BE49-F238E27FC236}">
                <a16:creationId xmlns:a16="http://schemas.microsoft.com/office/drawing/2014/main" id="{A8D2C33A-385F-4B50-A257-B51D44C4A072}"/>
              </a:ext>
            </a:extLst>
          </p:cNvPr>
          <p:cNvSpPr txBox="1"/>
          <p:nvPr/>
        </p:nvSpPr>
        <p:spPr>
          <a:xfrm>
            <a:off x="532514" y="3958523"/>
            <a:ext cx="8078086" cy="1877437"/>
          </a:xfrm>
          <a:prstGeom prst="rect">
            <a:avLst/>
          </a:prstGeom>
          <a:noFill/>
        </p:spPr>
        <p:txBody>
          <a:bodyPr wrap="square" rtlCol="0">
            <a:spAutoFit/>
          </a:bodyPr>
          <a:lstStyle/>
          <a:p>
            <a:pPr algn="l"/>
            <a:r>
              <a:rPr lang="en-US" sz="2000" b="1" dirty="0">
                <a:solidFill>
                  <a:srgbClr val="0070C0"/>
                </a:solidFill>
                <a:latin typeface="akkurat"/>
              </a:rPr>
              <a:t>More realistic situation:</a:t>
            </a:r>
          </a:p>
          <a:p>
            <a:pPr marL="285750" indent="-285750" algn="l">
              <a:buFont typeface="Wingdings" panose="05000000000000000000" pitchFamily="2" charset="2"/>
              <a:buChar char="Ø"/>
            </a:pPr>
            <a:r>
              <a:rPr lang="en-US" sz="2000" dirty="0">
                <a:solidFill>
                  <a:srgbClr val="0070C0"/>
                </a:solidFill>
                <a:latin typeface="akkurat"/>
              </a:rPr>
              <a:t>Suppose that it would take on average 60 days for a lead to become a new customer. </a:t>
            </a:r>
          </a:p>
          <a:p>
            <a:pPr marL="285750" indent="-285750" algn="l">
              <a:buFont typeface="Wingdings" panose="05000000000000000000" pitchFamily="2" charset="2"/>
              <a:buChar char="Ø"/>
            </a:pPr>
            <a:r>
              <a:rPr lang="en-US" sz="2000" dirty="0">
                <a:solidFill>
                  <a:srgbClr val="0070C0"/>
                </a:solidFill>
                <a:latin typeface="akkurat"/>
              </a:rPr>
              <a:t>How to re-calculate the CAC for above example? </a:t>
            </a:r>
          </a:p>
          <a:p>
            <a:pPr marL="214313" indent="-214313" algn="l">
              <a:buFont typeface="Arial" panose="020B0604020202020204" pitchFamily="34" charset="0"/>
              <a:buChar char="•"/>
            </a:pPr>
            <a:endParaRPr lang="en-US" sz="2000" dirty="0">
              <a:solidFill>
                <a:srgbClr val="0070C0"/>
              </a:solidFill>
              <a:latin typeface="akkurat"/>
            </a:endParaRPr>
          </a:p>
        </p:txBody>
      </p:sp>
      <p:sp>
        <p:nvSpPr>
          <p:cNvPr id="8" name="TextBox 7">
            <a:extLst>
              <a:ext uri="{FF2B5EF4-FFF2-40B4-BE49-F238E27FC236}">
                <a16:creationId xmlns:a16="http://schemas.microsoft.com/office/drawing/2014/main" id="{34A2D8C3-90D3-460C-AEAE-01CBC188C3B7}"/>
              </a:ext>
            </a:extLst>
          </p:cNvPr>
          <p:cNvSpPr txBox="1"/>
          <p:nvPr/>
        </p:nvSpPr>
        <p:spPr>
          <a:xfrm>
            <a:off x="76200" y="2882288"/>
            <a:ext cx="9596642" cy="701731"/>
          </a:xfrm>
          <a:prstGeom prst="rect">
            <a:avLst/>
          </a:prstGeom>
          <a:noFill/>
        </p:spPr>
        <p:txBody>
          <a:bodyPr wrap="square" rtlCol="0">
            <a:spAutoFit/>
          </a:bodyPr>
          <a:lstStyle/>
          <a:p>
            <a:pPr marL="285750" indent="-285750">
              <a:buFont typeface="Wingdings" panose="05000000000000000000" pitchFamily="2" charset="2"/>
              <a:buChar char="Ø"/>
            </a:pPr>
            <a:endParaRPr lang="en-US" sz="1800" b="1" dirty="0"/>
          </a:p>
          <a:p>
            <a:r>
              <a:rPr lang="en-US" sz="1800" b="1" dirty="0">
                <a:latin typeface="akkurat"/>
              </a:rPr>
              <a:t>CAC = (Marketing Exp + Sales Exp)/New Customers</a:t>
            </a:r>
          </a:p>
        </p:txBody>
      </p:sp>
    </p:spTree>
    <p:extLst>
      <p:ext uri="{BB962C8B-B14F-4D97-AF65-F5344CB8AC3E}">
        <p14:creationId xmlns:p14="http://schemas.microsoft.com/office/powerpoint/2010/main" val="428085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09600" y="1371600"/>
            <a:ext cx="6369726" cy="4713685"/>
          </a:xfrm>
        </p:spPr>
        <p:txBody>
          <a:bodyPr numCol="1">
            <a:normAutofit/>
          </a:bodyPr>
          <a:lstStyle/>
          <a:p>
            <a:r>
              <a:rPr lang="en-US" sz="2800" dirty="0">
                <a:latin typeface="akkurat"/>
                <a:cs typeface="Calibri" panose="020F0502020204030204" pitchFamily="34" charset="0"/>
              </a:rPr>
              <a:t>10 min discussion from last week</a:t>
            </a:r>
          </a:p>
          <a:p>
            <a:endParaRPr lang="en-US" sz="2800" dirty="0">
              <a:solidFill>
                <a:schemeClr val="bg1"/>
              </a:solidFill>
              <a:latin typeface="akkurat"/>
              <a:cs typeface="Calibri" panose="020F0502020204030204" pitchFamily="34" charset="0"/>
            </a:endParaRPr>
          </a:p>
        </p:txBody>
      </p:sp>
      <p:sp>
        <p:nvSpPr>
          <p:cNvPr id="5" name="Shape 294"/>
          <p:cNvSpPr/>
          <p:nvPr/>
        </p:nvSpPr>
        <p:spPr>
          <a:xfrm>
            <a:off x="8645241" y="263770"/>
            <a:ext cx="492368" cy="1758461"/>
          </a:xfrm>
          <a:prstGeom prst="rect">
            <a:avLst/>
          </a:prstGeom>
          <a:solidFill>
            <a:schemeClr val="lt1"/>
          </a:solidFill>
          <a:ln>
            <a:noFill/>
          </a:ln>
        </p:spPr>
        <p:txBody>
          <a:bodyPr lIns="84392" tIns="42185" rIns="84392" bIns="42185" numCol="1" anchor="ctr" anchorCtr="0">
            <a:noAutofit/>
          </a:bodyPr>
          <a:lstStyle/>
          <a:p>
            <a:pPr>
              <a:spcBef>
                <a:spcPts val="0"/>
              </a:spcBef>
              <a:spcAft>
                <a:spcPts val="0"/>
              </a:spcAft>
            </a:pPr>
            <a:endParaRPr sz="1292" b="1" dirty="0">
              <a:solidFill>
                <a:schemeClr val="lt1"/>
              </a:solidFill>
              <a:latin typeface="+mj-lt"/>
              <a:ea typeface="Arial"/>
              <a:cs typeface="Arial"/>
              <a:sym typeface="Arial"/>
            </a:endParaRPr>
          </a:p>
        </p:txBody>
      </p:sp>
    </p:spTree>
    <p:extLst>
      <p:ext uri="{BB962C8B-B14F-4D97-AF65-F5344CB8AC3E}">
        <p14:creationId xmlns:p14="http://schemas.microsoft.com/office/powerpoint/2010/main" val="3010558696"/>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3980"/>
            <a:ext cx="8229600" cy="990600"/>
          </a:xfrm>
        </p:spPr>
        <p:txBody>
          <a:bodyPr anchor="ctr">
            <a:normAutofit/>
          </a:bodyPr>
          <a:lstStyle/>
          <a:p>
            <a:r>
              <a:rPr lang="en-US" sz="2600" dirty="0">
                <a:solidFill>
                  <a:schemeClr val="tx2"/>
                </a:solidFill>
                <a:latin typeface="akkurat"/>
                <a:cs typeface="Calibri" panose="020F0502020204030204" pitchFamily="34" charset="0"/>
              </a:rPr>
              <a:t>In-class CAC exercise (Scenario 2)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40</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EF7B05E4-9A9B-4B7C-83E6-E0DC53826789}"/>
              </a:ext>
            </a:extLst>
          </p:cNvPr>
          <p:cNvGraphicFramePr>
            <a:graphicFrameLocks noGrp="1"/>
          </p:cNvGraphicFramePr>
          <p:nvPr>
            <p:extLst>
              <p:ext uri="{D42A27DB-BD31-4B8C-83A1-F6EECF244321}">
                <p14:modId xmlns:p14="http://schemas.microsoft.com/office/powerpoint/2010/main" val="65304063"/>
              </p:ext>
            </p:extLst>
          </p:nvPr>
        </p:nvGraphicFramePr>
        <p:xfrm>
          <a:off x="236157" y="1395264"/>
          <a:ext cx="8721785" cy="1576536"/>
        </p:xfrm>
        <a:graphic>
          <a:graphicData uri="http://schemas.openxmlformats.org/drawingml/2006/table">
            <a:tbl>
              <a:tblPr>
                <a:tableStyleId>{5C22544A-7EE6-4342-B048-85BDC9FD1C3A}</a:tableStyleId>
              </a:tblPr>
              <a:tblGrid>
                <a:gridCol w="1231329">
                  <a:extLst>
                    <a:ext uri="{9D8B030D-6E8A-4147-A177-3AD203B41FA5}">
                      <a16:colId xmlns:a16="http://schemas.microsoft.com/office/drawing/2014/main" val="1624736207"/>
                    </a:ext>
                  </a:extLst>
                </a:gridCol>
                <a:gridCol w="638492">
                  <a:extLst>
                    <a:ext uri="{9D8B030D-6E8A-4147-A177-3AD203B41FA5}">
                      <a16:colId xmlns:a16="http://schemas.microsoft.com/office/drawing/2014/main" val="129475074"/>
                    </a:ext>
                  </a:extLst>
                </a:gridCol>
                <a:gridCol w="638492">
                  <a:extLst>
                    <a:ext uri="{9D8B030D-6E8A-4147-A177-3AD203B41FA5}">
                      <a16:colId xmlns:a16="http://schemas.microsoft.com/office/drawing/2014/main" val="2356363727"/>
                    </a:ext>
                  </a:extLst>
                </a:gridCol>
                <a:gridCol w="638492">
                  <a:extLst>
                    <a:ext uri="{9D8B030D-6E8A-4147-A177-3AD203B41FA5}">
                      <a16:colId xmlns:a16="http://schemas.microsoft.com/office/drawing/2014/main" val="3313792399"/>
                    </a:ext>
                  </a:extLst>
                </a:gridCol>
                <a:gridCol w="638492">
                  <a:extLst>
                    <a:ext uri="{9D8B030D-6E8A-4147-A177-3AD203B41FA5}">
                      <a16:colId xmlns:a16="http://schemas.microsoft.com/office/drawing/2014/main" val="3334549031"/>
                    </a:ext>
                  </a:extLst>
                </a:gridCol>
                <a:gridCol w="638492">
                  <a:extLst>
                    <a:ext uri="{9D8B030D-6E8A-4147-A177-3AD203B41FA5}">
                      <a16:colId xmlns:a16="http://schemas.microsoft.com/office/drawing/2014/main" val="1281385514"/>
                    </a:ext>
                  </a:extLst>
                </a:gridCol>
                <a:gridCol w="638492">
                  <a:extLst>
                    <a:ext uri="{9D8B030D-6E8A-4147-A177-3AD203B41FA5}">
                      <a16:colId xmlns:a16="http://schemas.microsoft.com/office/drawing/2014/main" val="522407069"/>
                    </a:ext>
                  </a:extLst>
                </a:gridCol>
                <a:gridCol w="638492">
                  <a:extLst>
                    <a:ext uri="{9D8B030D-6E8A-4147-A177-3AD203B41FA5}">
                      <a16:colId xmlns:a16="http://schemas.microsoft.com/office/drawing/2014/main" val="1155891002"/>
                    </a:ext>
                  </a:extLst>
                </a:gridCol>
                <a:gridCol w="638492">
                  <a:extLst>
                    <a:ext uri="{9D8B030D-6E8A-4147-A177-3AD203B41FA5}">
                      <a16:colId xmlns:a16="http://schemas.microsoft.com/office/drawing/2014/main" val="1482435984"/>
                    </a:ext>
                  </a:extLst>
                </a:gridCol>
                <a:gridCol w="595630">
                  <a:extLst>
                    <a:ext uri="{9D8B030D-6E8A-4147-A177-3AD203B41FA5}">
                      <a16:colId xmlns:a16="http://schemas.microsoft.com/office/drawing/2014/main" val="2277137520"/>
                    </a:ext>
                  </a:extLst>
                </a:gridCol>
                <a:gridCol w="595630">
                  <a:extLst>
                    <a:ext uri="{9D8B030D-6E8A-4147-A177-3AD203B41FA5}">
                      <a16:colId xmlns:a16="http://schemas.microsoft.com/office/drawing/2014/main" val="3583926955"/>
                    </a:ext>
                  </a:extLst>
                </a:gridCol>
                <a:gridCol w="595630">
                  <a:extLst>
                    <a:ext uri="{9D8B030D-6E8A-4147-A177-3AD203B41FA5}">
                      <a16:colId xmlns:a16="http://schemas.microsoft.com/office/drawing/2014/main" val="2075033979"/>
                    </a:ext>
                  </a:extLst>
                </a:gridCol>
                <a:gridCol w="595630">
                  <a:extLst>
                    <a:ext uri="{9D8B030D-6E8A-4147-A177-3AD203B41FA5}">
                      <a16:colId xmlns:a16="http://schemas.microsoft.com/office/drawing/2014/main" val="2777264495"/>
                    </a:ext>
                  </a:extLst>
                </a:gridCol>
              </a:tblGrid>
              <a:tr h="262756">
                <a:tc>
                  <a:txBody>
                    <a:bodyPr/>
                    <a:lstStyle/>
                    <a:p>
                      <a:pPr algn="l" fontAlgn="b"/>
                      <a:r>
                        <a:rPr lang="en-US" sz="1000" b="1" i="0" u="none" strike="noStrike" dirty="0">
                          <a:solidFill>
                            <a:srgbClr val="FF0000"/>
                          </a:solidFill>
                          <a:effectLst/>
                          <a:latin typeface="Arial" panose="020B0604020202020204" pitchFamily="34" charset="0"/>
                          <a:cs typeface="Arial" panose="020B0604020202020204" pitchFamily="34" charset="0"/>
                        </a:rPr>
                        <a:t>Scenario 1</a:t>
                      </a: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Jan</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Feb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Mar</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April</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May</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a:effectLst/>
                          <a:latin typeface="Arial" panose="020B0604020202020204" pitchFamily="34" charset="0"/>
                          <a:cs typeface="Arial" panose="020B0604020202020204" pitchFamily="34" charset="0"/>
                        </a:rPr>
                        <a:t>June</a:t>
                      </a: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July</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Aug</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Sept</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Oct</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Nov</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Dec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6895678"/>
                  </a:ext>
                </a:extLst>
              </a:tr>
              <a:tr h="262756">
                <a:tc>
                  <a:txBody>
                    <a:bodyPr/>
                    <a:lstStyle/>
                    <a:p>
                      <a:pPr algn="l" fontAlgn="b"/>
                      <a:r>
                        <a:rPr lang="en-US" sz="1000" b="1" u="none" strike="noStrike" dirty="0">
                          <a:effectLst/>
                          <a:latin typeface="Arial" panose="020B0604020202020204" pitchFamily="34" charset="0"/>
                          <a:cs typeface="Arial" panose="020B0604020202020204" pitchFamily="34" charset="0"/>
                        </a:rPr>
                        <a:t>Marketing Exp.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$10,450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$11,892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$12,347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$12,395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$13,538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$10,385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$10,395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$13,485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$12,347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$13,538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$12,584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$12,119</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8893111"/>
                  </a:ext>
                </a:extLst>
              </a:tr>
              <a:tr h="262756">
                <a:tc>
                  <a:txBody>
                    <a:bodyPr/>
                    <a:lstStyle/>
                    <a:p>
                      <a:pPr algn="l" fontAlgn="b"/>
                      <a:r>
                        <a:rPr lang="en-US" sz="1000" b="1" u="none" strike="noStrike" dirty="0">
                          <a:effectLst/>
                          <a:latin typeface="Arial" panose="020B0604020202020204" pitchFamily="34" charset="0"/>
                          <a:cs typeface="Arial" panose="020B0604020202020204" pitchFamily="34" charset="0"/>
                        </a:rPr>
                        <a:t>Sales Exp.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$30,122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$34,321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$38,943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$38,234</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$40,438</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$44,784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$48,348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$44,321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$44,756</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$44,943</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$48,218</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$50,326</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34950332"/>
                  </a:ext>
                </a:extLst>
              </a:tr>
              <a:tr h="262756">
                <a:tc>
                  <a:txBody>
                    <a:bodyPr/>
                    <a:lstStyle/>
                    <a:p>
                      <a:pPr algn="l" fontAlgn="b"/>
                      <a:r>
                        <a:rPr lang="en-US" sz="1000" b="1" u="none" strike="noStrike" dirty="0">
                          <a:effectLst/>
                          <a:latin typeface="Arial" panose="020B0604020202020204" pitchFamily="34" charset="0"/>
                          <a:cs typeface="Arial" panose="020B0604020202020204" pitchFamily="34" charset="0"/>
                        </a:rPr>
                        <a:t>Total Exp.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$40,572</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$46,213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b="0" u="none" strike="noStrike" dirty="0">
                          <a:solidFill>
                            <a:srgbClr val="FF0000"/>
                          </a:solidFill>
                          <a:effectLst/>
                          <a:latin typeface="Arial" panose="020B0604020202020204" pitchFamily="34" charset="0"/>
                          <a:cs typeface="Arial" panose="020B0604020202020204" pitchFamily="34" charset="0"/>
                        </a:rPr>
                        <a:t>$51,290</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$50,629</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$53,976</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$55,169</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$58,743</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$57,806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$57,103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$58,481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$60,802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$62,445</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39702477"/>
                  </a:ext>
                </a:extLst>
              </a:tr>
              <a:tr h="262756">
                <a:tc>
                  <a:txBody>
                    <a:bodyPr/>
                    <a:lstStyle/>
                    <a:p>
                      <a:pPr algn="l" fontAlgn="b"/>
                      <a:r>
                        <a:rPr lang="en-US" sz="1000" b="1" u="none" strike="noStrike" dirty="0">
                          <a:effectLst/>
                          <a:latin typeface="Arial" panose="020B0604020202020204" pitchFamily="34" charset="0"/>
                          <a:cs typeface="Arial" panose="020B0604020202020204" pitchFamily="34" charset="0"/>
                        </a:rPr>
                        <a:t>New Customers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453</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485</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b="0" u="none" strike="noStrike" dirty="0">
                          <a:solidFill>
                            <a:srgbClr val="FF0000"/>
                          </a:solidFill>
                          <a:effectLst/>
                          <a:latin typeface="Arial" panose="020B0604020202020204" pitchFamily="34" charset="0"/>
                          <a:cs typeface="Arial" panose="020B0604020202020204" pitchFamily="34" charset="0"/>
                        </a:rPr>
                        <a:t>481</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502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509</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444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545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589</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590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612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690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700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0047754"/>
                  </a:ext>
                </a:extLst>
              </a:tr>
              <a:tr h="262756">
                <a:tc>
                  <a:txBody>
                    <a:bodyPr/>
                    <a:lstStyle/>
                    <a:p>
                      <a:pPr algn="l" fontAlgn="b"/>
                      <a:r>
                        <a:rPr lang="en-US" sz="1000" b="1" u="none" strike="noStrike" dirty="0">
                          <a:effectLst/>
                          <a:latin typeface="Arial" panose="020B0604020202020204" pitchFamily="34" charset="0"/>
                          <a:cs typeface="Arial" panose="020B0604020202020204" pitchFamily="34" charset="0"/>
                        </a:rPr>
                        <a:t>CAC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$90</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$95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b="0" u="none" strike="noStrike" dirty="0">
                          <a:solidFill>
                            <a:srgbClr val="FF0000"/>
                          </a:solidFill>
                          <a:effectLst/>
                          <a:latin typeface="Arial" panose="020B0604020202020204" pitchFamily="34" charset="0"/>
                          <a:cs typeface="Arial" panose="020B0604020202020204" pitchFamily="34" charset="0"/>
                        </a:rPr>
                        <a:t>$107</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$124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$98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$97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$96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$88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$89</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414001504"/>
                  </a:ext>
                </a:extLst>
              </a:tr>
            </a:tbl>
          </a:graphicData>
        </a:graphic>
      </p:graphicFrame>
      <p:sp>
        <p:nvSpPr>
          <p:cNvPr id="7" name="TextBox 6">
            <a:extLst>
              <a:ext uri="{FF2B5EF4-FFF2-40B4-BE49-F238E27FC236}">
                <a16:creationId xmlns:a16="http://schemas.microsoft.com/office/drawing/2014/main" id="{A8D2C33A-385F-4B50-A257-B51D44C4A072}"/>
              </a:ext>
            </a:extLst>
          </p:cNvPr>
          <p:cNvSpPr txBox="1"/>
          <p:nvPr/>
        </p:nvSpPr>
        <p:spPr>
          <a:xfrm>
            <a:off x="329248" y="2952939"/>
            <a:ext cx="8628693" cy="1446550"/>
          </a:xfrm>
          <a:prstGeom prst="rect">
            <a:avLst/>
          </a:prstGeom>
          <a:noFill/>
        </p:spPr>
        <p:txBody>
          <a:bodyPr wrap="square" rtlCol="0">
            <a:spAutoFit/>
          </a:bodyPr>
          <a:lstStyle/>
          <a:p>
            <a:pPr marL="285750" indent="-285750" algn="l">
              <a:buFont typeface="Wingdings" panose="05000000000000000000" pitchFamily="2" charset="2"/>
              <a:buChar char="Ø"/>
            </a:pPr>
            <a:endParaRPr lang="en-US" sz="2000" dirty="0">
              <a:solidFill>
                <a:srgbClr val="0070C0"/>
              </a:solidFill>
              <a:latin typeface="akkurat"/>
            </a:endParaRPr>
          </a:p>
          <a:p>
            <a:pPr marL="285750" indent="-285750" algn="l">
              <a:buFont typeface="Wingdings" panose="05000000000000000000" pitchFamily="2" charset="2"/>
              <a:buChar char="Ø"/>
            </a:pPr>
            <a:r>
              <a:rPr lang="en-US" sz="2000" b="1" dirty="0">
                <a:solidFill>
                  <a:srgbClr val="0070C0"/>
                </a:solidFill>
                <a:latin typeface="akkurat"/>
              </a:rPr>
              <a:t>Assumption in Scenario 2: </a:t>
            </a:r>
            <a:r>
              <a:rPr lang="en-US" sz="2000" dirty="0">
                <a:solidFill>
                  <a:srgbClr val="0070C0"/>
                </a:solidFill>
                <a:latin typeface="akkurat"/>
              </a:rPr>
              <a:t>it would take on average 60 days for a lead to become a new customer</a:t>
            </a:r>
            <a:endParaRPr lang="en-US" sz="2000" b="1" dirty="0">
              <a:solidFill>
                <a:srgbClr val="0070C0"/>
              </a:solidFill>
              <a:latin typeface="akkurat"/>
            </a:endParaRPr>
          </a:p>
          <a:p>
            <a:pPr marL="214313" indent="-214313" algn="l">
              <a:buFont typeface="Arial" panose="020B0604020202020204" pitchFamily="34" charset="0"/>
              <a:buChar char="•"/>
            </a:pPr>
            <a:endParaRPr lang="en-US" sz="2000" dirty="0">
              <a:solidFill>
                <a:srgbClr val="0070C0"/>
              </a:solidFill>
              <a:latin typeface="akkurat"/>
            </a:endParaRPr>
          </a:p>
        </p:txBody>
      </p:sp>
      <p:graphicFrame>
        <p:nvGraphicFramePr>
          <p:cNvPr id="3" name="Table 2">
            <a:extLst>
              <a:ext uri="{FF2B5EF4-FFF2-40B4-BE49-F238E27FC236}">
                <a16:creationId xmlns:a16="http://schemas.microsoft.com/office/drawing/2014/main" id="{A99B10C7-CE1A-4CCF-BE4F-FA1DCF1D615F}"/>
              </a:ext>
            </a:extLst>
          </p:cNvPr>
          <p:cNvGraphicFramePr>
            <a:graphicFrameLocks noGrp="1"/>
          </p:cNvGraphicFramePr>
          <p:nvPr>
            <p:extLst>
              <p:ext uri="{D42A27DB-BD31-4B8C-83A1-F6EECF244321}">
                <p14:modId xmlns:p14="http://schemas.microsoft.com/office/powerpoint/2010/main" val="975123461"/>
              </p:ext>
            </p:extLst>
          </p:nvPr>
        </p:nvGraphicFramePr>
        <p:xfrm>
          <a:off x="314009" y="4191000"/>
          <a:ext cx="8526097" cy="1828798"/>
        </p:xfrm>
        <a:graphic>
          <a:graphicData uri="http://schemas.openxmlformats.org/drawingml/2006/table">
            <a:tbl>
              <a:tblPr>
                <a:tableStyleId>{5C22544A-7EE6-4342-B048-85BDC9FD1C3A}</a:tableStyleId>
              </a:tblPr>
              <a:tblGrid>
                <a:gridCol w="1208024">
                  <a:extLst>
                    <a:ext uri="{9D8B030D-6E8A-4147-A177-3AD203B41FA5}">
                      <a16:colId xmlns:a16="http://schemas.microsoft.com/office/drawing/2014/main" val="2218557769"/>
                    </a:ext>
                  </a:extLst>
                </a:gridCol>
                <a:gridCol w="633241">
                  <a:extLst>
                    <a:ext uri="{9D8B030D-6E8A-4147-A177-3AD203B41FA5}">
                      <a16:colId xmlns:a16="http://schemas.microsoft.com/office/drawing/2014/main" val="335804989"/>
                    </a:ext>
                  </a:extLst>
                </a:gridCol>
                <a:gridCol w="633241">
                  <a:extLst>
                    <a:ext uri="{9D8B030D-6E8A-4147-A177-3AD203B41FA5}">
                      <a16:colId xmlns:a16="http://schemas.microsoft.com/office/drawing/2014/main" val="1637253379"/>
                    </a:ext>
                  </a:extLst>
                </a:gridCol>
                <a:gridCol w="633241">
                  <a:extLst>
                    <a:ext uri="{9D8B030D-6E8A-4147-A177-3AD203B41FA5}">
                      <a16:colId xmlns:a16="http://schemas.microsoft.com/office/drawing/2014/main" val="3173720558"/>
                    </a:ext>
                  </a:extLst>
                </a:gridCol>
                <a:gridCol w="593124">
                  <a:extLst>
                    <a:ext uri="{9D8B030D-6E8A-4147-A177-3AD203B41FA5}">
                      <a16:colId xmlns:a16="http://schemas.microsoft.com/office/drawing/2014/main" val="1183574427"/>
                    </a:ext>
                  </a:extLst>
                </a:gridCol>
                <a:gridCol w="593124">
                  <a:extLst>
                    <a:ext uri="{9D8B030D-6E8A-4147-A177-3AD203B41FA5}">
                      <a16:colId xmlns:a16="http://schemas.microsoft.com/office/drawing/2014/main" val="3665729534"/>
                    </a:ext>
                  </a:extLst>
                </a:gridCol>
                <a:gridCol w="593124">
                  <a:extLst>
                    <a:ext uri="{9D8B030D-6E8A-4147-A177-3AD203B41FA5}">
                      <a16:colId xmlns:a16="http://schemas.microsoft.com/office/drawing/2014/main" val="3796475479"/>
                    </a:ext>
                  </a:extLst>
                </a:gridCol>
                <a:gridCol w="593124">
                  <a:extLst>
                    <a:ext uri="{9D8B030D-6E8A-4147-A177-3AD203B41FA5}">
                      <a16:colId xmlns:a16="http://schemas.microsoft.com/office/drawing/2014/main" val="1774239690"/>
                    </a:ext>
                  </a:extLst>
                </a:gridCol>
                <a:gridCol w="593124">
                  <a:extLst>
                    <a:ext uri="{9D8B030D-6E8A-4147-A177-3AD203B41FA5}">
                      <a16:colId xmlns:a16="http://schemas.microsoft.com/office/drawing/2014/main" val="389844508"/>
                    </a:ext>
                  </a:extLst>
                </a:gridCol>
                <a:gridCol w="593124">
                  <a:extLst>
                    <a:ext uri="{9D8B030D-6E8A-4147-A177-3AD203B41FA5}">
                      <a16:colId xmlns:a16="http://schemas.microsoft.com/office/drawing/2014/main" val="637461886"/>
                    </a:ext>
                  </a:extLst>
                </a:gridCol>
                <a:gridCol w="593124">
                  <a:extLst>
                    <a:ext uri="{9D8B030D-6E8A-4147-A177-3AD203B41FA5}">
                      <a16:colId xmlns:a16="http://schemas.microsoft.com/office/drawing/2014/main" val="1083902127"/>
                    </a:ext>
                  </a:extLst>
                </a:gridCol>
                <a:gridCol w="633241">
                  <a:extLst>
                    <a:ext uri="{9D8B030D-6E8A-4147-A177-3AD203B41FA5}">
                      <a16:colId xmlns:a16="http://schemas.microsoft.com/office/drawing/2014/main" val="3618856878"/>
                    </a:ext>
                  </a:extLst>
                </a:gridCol>
                <a:gridCol w="633241">
                  <a:extLst>
                    <a:ext uri="{9D8B030D-6E8A-4147-A177-3AD203B41FA5}">
                      <a16:colId xmlns:a16="http://schemas.microsoft.com/office/drawing/2014/main" val="751337240"/>
                    </a:ext>
                  </a:extLst>
                </a:gridCol>
              </a:tblGrid>
              <a:tr h="38034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1" i="0" u="none" strike="noStrike" kern="1200" dirty="0">
                          <a:solidFill>
                            <a:srgbClr val="FF0000"/>
                          </a:solidFill>
                          <a:effectLst/>
                          <a:latin typeface="Arial" panose="020B0604020202020204" pitchFamily="34" charset="0"/>
                          <a:ea typeface="+mn-ea"/>
                          <a:cs typeface="Arial" panose="020B0604020202020204" pitchFamily="34" charset="0"/>
                        </a:rPr>
                        <a:t> Scenario 2</a:t>
                      </a:r>
                    </a:p>
                  </a:txBody>
                  <a:tcPr marL="3089" marR="3089" marT="3089" marB="0" anchor="b">
                    <a:solidFill>
                      <a:schemeClr val="bg1"/>
                    </a:solidFill>
                  </a:tcPr>
                </a:tc>
                <a:tc>
                  <a:txBody>
                    <a:bodyPr/>
                    <a:lstStyle/>
                    <a:p>
                      <a:pPr algn="l"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Jan</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Feb</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Mar</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April</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May</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June</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July</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Aug</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Sept</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Oct</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Nov</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Dec</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4114135"/>
                  </a:ext>
                </a:extLst>
              </a:tr>
              <a:tr h="289691">
                <a:tc>
                  <a:txBody>
                    <a:bodyPr/>
                    <a:lstStyle/>
                    <a:p>
                      <a:pPr algn="l" fontAlgn="b"/>
                      <a:r>
                        <a:rPr lang="en-US" sz="1000" b="1" u="none" strike="noStrike" dirty="0">
                          <a:effectLst/>
                          <a:latin typeface="Arial" panose="020B0604020202020204" pitchFamily="34" charset="0"/>
                          <a:cs typeface="Arial" panose="020B0604020202020204" pitchFamily="34" charset="0"/>
                        </a:rPr>
                        <a:t>Marketing Exp.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$10,450</a:t>
                      </a:r>
                    </a:p>
                  </a:txBody>
                  <a:tcPr marL="3089" marR="3089" marT="3089"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$11,892</a:t>
                      </a:r>
                    </a:p>
                  </a:txBody>
                  <a:tcPr marL="3089" marR="3089" marT="3089"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cs typeface="Arial" panose="020B0604020202020204" pitchFamily="34" charset="0"/>
                        </a:rPr>
                        <a:t>$12,347</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$12,395</a:t>
                      </a:r>
                    </a:p>
                  </a:txBody>
                  <a:tcPr marL="3089" marR="3089" marT="3089"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$13,538</a:t>
                      </a:r>
                    </a:p>
                  </a:txBody>
                  <a:tcPr marL="3089" marR="3089" marT="3089"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$10,385</a:t>
                      </a:r>
                    </a:p>
                  </a:txBody>
                  <a:tcPr marL="3089" marR="3089" marT="3089"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$10,395</a:t>
                      </a:r>
                    </a:p>
                  </a:txBody>
                  <a:tcPr marL="3089" marR="3089" marT="3089"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$13,485</a:t>
                      </a:r>
                    </a:p>
                  </a:txBody>
                  <a:tcPr marL="3089" marR="3089" marT="3089"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$12,347</a:t>
                      </a:r>
                    </a:p>
                  </a:txBody>
                  <a:tcPr marL="3089" marR="3089" marT="3089"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$13,538</a:t>
                      </a:r>
                    </a:p>
                  </a:txBody>
                  <a:tcPr marL="3089" marR="3089" marT="3089"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$12,584</a:t>
                      </a:r>
                    </a:p>
                  </a:txBody>
                  <a:tcPr marL="3089" marR="3089" marT="3089"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$12,119</a:t>
                      </a:r>
                    </a:p>
                  </a:txBody>
                  <a:tcPr marL="3089" marR="3089" marT="3089" marB="0" anchor="b">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381844128"/>
                  </a:ext>
                </a:extLst>
              </a:tr>
              <a:tr h="289691">
                <a:tc>
                  <a:txBody>
                    <a:bodyPr/>
                    <a:lstStyle/>
                    <a:p>
                      <a:pPr algn="l" fontAlgn="b"/>
                      <a:r>
                        <a:rPr lang="en-US" sz="1000" b="1" u="none" strike="noStrike" dirty="0">
                          <a:effectLst/>
                          <a:latin typeface="Arial" panose="020B0604020202020204" pitchFamily="34" charset="0"/>
                          <a:cs typeface="Arial" panose="020B0604020202020204" pitchFamily="34" charset="0"/>
                        </a:rPr>
                        <a:t>Sales Exp.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$30,122</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$34,321</a:t>
                      </a:r>
                    </a:p>
                  </a:txBody>
                  <a:tcPr marL="3089" marR="3089" marT="3089"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$38,943</a:t>
                      </a:r>
                    </a:p>
                  </a:txBody>
                  <a:tcPr marL="3175" marR="3175" marT="3175"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$38,234</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$40,438</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$44,784</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$48,348</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$44,321</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$44,756</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$44,943</a:t>
                      </a:r>
                    </a:p>
                  </a:txBody>
                  <a:tcPr marL="3089" marR="3089" marT="3089" marB="0" anchor="b">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$48,218</a:t>
                      </a:r>
                    </a:p>
                  </a:txBody>
                  <a:tcPr marL="3089" marR="3089" marT="3089" marB="0" anchor="b">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$50,326</a:t>
                      </a:r>
                    </a:p>
                  </a:txBody>
                  <a:tcPr marL="3089" marR="3089" marT="3089" marB="0" anchor="b">
                    <a:solidFill>
                      <a:schemeClr val="bg1"/>
                    </a:solidFill>
                  </a:tcPr>
                </a:tc>
                <a:extLst>
                  <a:ext uri="{0D108BD9-81ED-4DB2-BD59-A6C34878D82A}">
                    <a16:rowId xmlns:a16="http://schemas.microsoft.com/office/drawing/2014/main" val="2429194104"/>
                  </a:ext>
                </a:extLst>
              </a:tr>
              <a:tr h="289691">
                <a:tc>
                  <a:txBody>
                    <a:bodyPr/>
                    <a:lstStyle/>
                    <a:p>
                      <a:pPr algn="l" fontAlgn="b"/>
                      <a:r>
                        <a:rPr lang="en-US" sz="1000" b="1" u="none" strike="noStrike" dirty="0">
                          <a:effectLst/>
                          <a:latin typeface="Arial" panose="020B0604020202020204" pitchFamily="34" charset="0"/>
                          <a:cs typeface="Arial" panose="020B0604020202020204" pitchFamily="34" charset="0"/>
                        </a:rPr>
                        <a:t>Total Exp.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solidFill>
                      <a:schemeClr val="bg1"/>
                    </a:solidFill>
                  </a:tcPr>
                </a:tc>
                <a:tc>
                  <a:txBody>
                    <a:bodyPr/>
                    <a:lstStyle/>
                    <a:p>
                      <a:pPr algn="ctr" fontAlgn="b"/>
                      <a:r>
                        <a:rPr kumimoji="0" lang="en-US" sz="1000" b="1" u="none" strike="noStrike" kern="1200" dirty="0">
                          <a:solidFill>
                            <a:srgbClr val="FF0000"/>
                          </a:solidFill>
                          <a:effectLst/>
                          <a:latin typeface="Arial" panose="020B0604020202020204" pitchFamily="34" charset="0"/>
                          <a:ea typeface="+mn-ea"/>
                          <a:cs typeface="Arial" panose="020B0604020202020204" pitchFamily="34" charset="0"/>
                        </a:rPr>
                        <a:t>$40,572</a:t>
                      </a:r>
                    </a:p>
                  </a:txBody>
                  <a:tcPr marL="3089" marR="3089" marT="3089" marB="0" anchor="b">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$46,213</a:t>
                      </a:r>
                    </a:p>
                  </a:txBody>
                  <a:tcPr marL="3089" marR="3089" marT="3089"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$51,290</a:t>
                      </a:r>
                    </a:p>
                  </a:txBody>
                  <a:tcPr marL="3175" marR="3175" marT="3175" marB="0" anchor="b">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$50,629</a:t>
                      </a:r>
                    </a:p>
                  </a:txBody>
                  <a:tcPr marL="3089" marR="3089" marT="3089" marB="0" anchor="b">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$53,976</a:t>
                      </a:r>
                    </a:p>
                  </a:txBody>
                  <a:tcPr marL="3089" marR="3089" marT="3089" marB="0" anchor="b">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$55,169</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$58,743</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$57,806</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$57,103</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$58,481</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$60,802</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$62,445</a:t>
                      </a:r>
                    </a:p>
                  </a:txBody>
                  <a:tcPr marL="3089" marR="3089" marT="3089" marB="0" anchor="b">
                    <a:solidFill>
                      <a:schemeClr val="bg1"/>
                    </a:solidFill>
                  </a:tcPr>
                </a:tc>
                <a:extLst>
                  <a:ext uri="{0D108BD9-81ED-4DB2-BD59-A6C34878D82A}">
                    <a16:rowId xmlns:a16="http://schemas.microsoft.com/office/drawing/2014/main" val="2811284419"/>
                  </a:ext>
                </a:extLst>
              </a:tr>
              <a:tr h="289691">
                <a:tc>
                  <a:txBody>
                    <a:bodyPr/>
                    <a:lstStyle/>
                    <a:p>
                      <a:pPr algn="l" fontAlgn="b"/>
                      <a:r>
                        <a:rPr lang="en-US" sz="1000" b="1" u="none" strike="noStrike" dirty="0">
                          <a:effectLst/>
                          <a:latin typeface="Arial" panose="020B0604020202020204" pitchFamily="34" charset="0"/>
                          <a:cs typeface="Arial" panose="020B0604020202020204" pitchFamily="34" charset="0"/>
                        </a:rPr>
                        <a:t>New Customers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453</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485</a:t>
                      </a:r>
                    </a:p>
                  </a:txBody>
                  <a:tcPr marL="3089" marR="3089" marT="3089" marB="0" anchor="b">
                    <a:solidFill>
                      <a:schemeClr val="bg1"/>
                    </a:solidFill>
                  </a:tcPr>
                </a:tc>
                <a:tc>
                  <a:txBody>
                    <a:bodyPr/>
                    <a:lstStyle/>
                    <a:p>
                      <a:pPr algn="ctr" fontAlgn="b"/>
                      <a:r>
                        <a:rPr lang="en-US" sz="1000" b="0" i="0" u="none" strike="noStrike" dirty="0">
                          <a:solidFill>
                            <a:srgbClr val="FF0000"/>
                          </a:solidFill>
                          <a:effectLst/>
                          <a:latin typeface="Arial" panose="020B0604020202020204" pitchFamily="34" charset="0"/>
                          <a:cs typeface="Arial" panose="020B0604020202020204" pitchFamily="34" charset="0"/>
                        </a:rPr>
                        <a:t>481</a:t>
                      </a:r>
                    </a:p>
                  </a:txBody>
                  <a:tcPr marL="3175" marR="3175" marT="3175" marB="0" anchor="b">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502</a:t>
                      </a:r>
                    </a:p>
                  </a:txBody>
                  <a:tcPr marL="3089" marR="3089" marT="3089" marB="0" anchor="b">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643</a:t>
                      </a:r>
                    </a:p>
                  </a:txBody>
                  <a:tcPr marL="3089" marR="3089" marT="3089" marB="0" anchor="b">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444</a:t>
                      </a:r>
                    </a:p>
                  </a:txBody>
                  <a:tcPr marL="3089" marR="3089" marT="3089" marB="0" anchor="b">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545</a:t>
                      </a:r>
                    </a:p>
                  </a:txBody>
                  <a:tcPr marL="3089" marR="3089" marT="3089" marB="0" anchor="b">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589</a:t>
                      </a:r>
                    </a:p>
                  </a:txBody>
                  <a:tcPr marL="3089" marR="3089" marT="3089" marB="0" anchor="b">
                    <a:solidFill>
                      <a:schemeClr val="bg1"/>
                    </a:solidFill>
                  </a:tcPr>
                </a:tc>
                <a:tc>
                  <a:txBody>
                    <a:bodyPr/>
                    <a:lstStyle/>
                    <a:p>
                      <a:pPr algn="ctr" fontAlgn="b"/>
                      <a:r>
                        <a:rPr kumimoji="0" lang="en-US" sz="1000" b="0" u="none" strike="noStrike" kern="1200">
                          <a:solidFill>
                            <a:schemeClr val="dk1"/>
                          </a:solidFill>
                          <a:effectLst/>
                          <a:latin typeface="Arial" panose="020B0604020202020204" pitchFamily="34" charset="0"/>
                          <a:ea typeface="+mn-ea"/>
                          <a:cs typeface="Arial" panose="020B0604020202020204" pitchFamily="34" charset="0"/>
                        </a:rPr>
                        <a:t>590</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612</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690</a:t>
                      </a:r>
                    </a:p>
                  </a:txBody>
                  <a:tcPr marL="3089" marR="3089" marT="3089" marB="0" anchor="b">
                    <a:solidFill>
                      <a:schemeClr val="bg1"/>
                    </a:solidFill>
                  </a:tcPr>
                </a:tc>
                <a:tc>
                  <a:txBody>
                    <a:bodyPr/>
                    <a:lstStyle/>
                    <a:p>
                      <a:pPr algn="ctr" fontAlgn="b"/>
                      <a:r>
                        <a:rPr kumimoji="0" lang="en-US" sz="1000" b="0" u="none" strike="noStrike" kern="1200" dirty="0">
                          <a:solidFill>
                            <a:schemeClr val="dk1"/>
                          </a:solidFill>
                          <a:effectLst/>
                          <a:latin typeface="Arial" panose="020B0604020202020204" pitchFamily="34" charset="0"/>
                          <a:ea typeface="+mn-ea"/>
                          <a:cs typeface="Arial" panose="020B0604020202020204" pitchFamily="34" charset="0"/>
                        </a:rPr>
                        <a:t>700</a:t>
                      </a:r>
                    </a:p>
                  </a:txBody>
                  <a:tcPr marL="3089" marR="3089" marT="3089" marB="0" anchor="b">
                    <a:solidFill>
                      <a:schemeClr val="bg1"/>
                    </a:solidFill>
                  </a:tcPr>
                </a:tc>
                <a:extLst>
                  <a:ext uri="{0D108BD9-81ED-4DB2-BD59-A6C34878D82A}">
                    <a16:rowId xmlns:a16="http://schemas.microsoft.com/office/drawing/2014/main" val="2223080082"/>
                  </a:ext>
                </a:extLst>
              </a:tr>
              <a:tr h="289691">
                <a:tc>
                  <a:txBody>
                    <a:bodyPr/>
                    <a:lstStyle/>
                    <a:p>
                      <a:pPr algn="l" fontAlgn="b"/>
                      <a:r>
                        <a:rPr lang="en-US" sz="1000" b="1" u="none" strike="noStrike" dirty="0">
                          <a:effectLst/>
                          <a:latin typeface="Arial" panose="020B0604020202020204" pitchFamily="34" charset="0"/>
                          <a:cs typeface="Arial" panose="020B0604020202020204" pitchFamily="34" charset="0"/>
                        </a:rPr>
                        <a:t>CAC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n/a</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n/a</a:t>
                      </a:r>
                    </a:p>
                  </a:txBody>
                  <a:tcPr marL="3175" marR="3175" marT="3175" marB="0" anchor="b">
                    <a:solidFill>
                      <a:schemeClr val="accent2">
                        <a:lumMod val="40000"/>
                        <a:lumOff val="60000"/>
                      </a:schemeClr>
                    </a:solidFill>
                  </a:tcPr>
                </a:tc>
                <a:tc>
                  <a:txBody>
                    <a:bodyPr/>
                    <a:lstStyle/>
                    <a:p>
                      <a:pPr algn="ctr" fontAlgn="b"/>
                      <a:r>
                        <a:rPr lang="en-US" sz="1000" b="0" i="0" u="none" strike="noStrike" dirty="0">
                          <a:solidFill>
                            <a:srgbClr val="FF0000"/>
                          </a:solidFill>
                          <a:effectLst/>
                          <a:latin typeface="Arial" panose="020B0604020202020204" pitchFamily="34" charset="0"/>
                          <a:cs typeface="Arial" panose="020B0604020202020204" pitchFamily="34" charset="0"/>
                        </a:rPr>
                        <a:t>$84</a:t>
                      </a:r>
                    </a:p>
                  </a:txBody>
                  <a:tcPr marL="3175" marR="3175" marT="3175" marB="0" anchor="b">
                    <a:solidFill>
                      <a:schemeClr val="accent2">
                        <a:lumMod val="40000"/>
                        <a:lumOff val="60000"/>
                      </a:schemeClr>
                    </a:solidFill>
                  </a:tcPr>
                </a:tc>
                <a:tc>
                  <a:txBody>
                    <a:bodyPr/>
                    <a:lstStyle/>
                    <a:p>
                      <a:pPr algn="ctr" fontAlgn="b"/>
                      <a:r>
                        <a:rPr lang="en-US" sz="1000" b="0" i="0" u="none" strike="noStrike" dirty="0">
                          <a:solidFill>
                            <a:srgbClr val="000000"/>
                          </a:solidFill>
                          <a:effectLst/>
                          <a:latin typeface="Arial" panose="020B0604020202020204" pitchFamily="34" charset="0"/>
                          <a:cs typeface="Arial" panose="020B0604020202020204" pitchFamily="34" charset="0"/>
                        </a:rPr>
                        <a:t>$92</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$80</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$114</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$99</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$94</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$100</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$94</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$83</a:t>
                      </a:r>
                    </a:p>
                  </a:txBody>
                  <a:tcPr marL="3175" marR="3175" marT="3175" marB="0" anchor="b">
                    <a:solidFill>
                      <a:schemeClr val="accent2">
                        <a:lumMod val="40000"/>
                        <a:lumOff val="60000"/>
                      </a:schemeClr>
                    </a:solidFill>
                  </a:tcPr>
                </a:tc>
                <a:tc>
                  <a:txBody>
                    <a:bodyPr/>
                    <a:lstStyle/>
                    <a:p>
                      <a:pPr algn="ctr" fontAlgn="b"/>
                      <a:r>
                        <a:rPr lang="en-US" sz="1000" b="0" i="0" u="none" strike="noStrike" dirty="0">
                          <a:solidFill>
                            <a:srgbClr val="000000"/>
                          </a:solidFill>
                          <a:effectLst/>
                          <a:latin typeface="Arial" panose="020B0604020202020204" pitchFamily="34" charset="0"/>
                          <a:cs typeface="Arial" panose="020B0604020202020204" pitchFamily="34" charset="0"/>
                        </a:rPr>
                        <a:t>$84</a:t>
                      </a:r>
                    </a:p>
                  </a:txBody>
                  <a:tcPr marL="3175" marR="3175" marT="3175" marB="0" anchor="b">
                    <a:solidFill>
                      <a:schemeClr val="accent2">
                        <a:lumMod val="40000"/>
                        <a:lumOff val="60000"/>
                      </a:schemeClr>
                    </a:solidFill>
                  </a:tcPr>
                </a:tc>
                <a:extLst>
                  <a:ext uri="{0D108BD9-81ED-4DB2-BD59-A6C34878D82A}">
                    <a16:rowId xmlns:a16="http://schemas.microsoft.com/office/drawing/2014/main" val="3921815412"/>
                  </a:ext>
                </a:extLst>
              </a:tr>
            </a:tbl>
          </a:graphicData>
        </a:graphic>
      </p:graphicFrame>
    </p:spTree>
    <p:extLst>
      <p:ext uri="{BB962C8B-B14F-4D97-AF65-F5344CB8AC3E}">
        <p14:creationId xmlns:p14="http://schemas.microsoft.com/office/powerpoint/2010/main" val="1064695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3980"/>
            <a:ext cx="8229600" cy="990600"/>
          </a:xfrm>
        </p:spPr>
        <p:txBody>
          <a:bodyPr anchor="ctr">
            <a:normAutofit/>
          </a:bodyPr>
          <a:lstStyle/>
          <a:p>
            <a:r>
              <a:rPr lang="en-US" sz="2600" dirty="0">
                <a:solidFill>
                  <a:schemeClr val="tx2"/>
                </a:solidFill>
                <a:latin typeface="akkurat"/>
                <a:cs typeface="Calibri" panose="020F0502020204030204" pitchFamily="34" charset="0"/>
              </a:rPr>
              <a:t>In-class CAC exercise (Scenario 3)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41</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EF7B05E4-9A9B-4B7C-83E6-E0DC53826789}"/>
              </a:ext>
            </a:extLst>
          </p:cNvPr>
          <p:cNvGraphicFramePr>
            <a:graphicFrameLocks noGrp="1"/>
          </p:cNvGraphicFramePr>
          <p:nvPr>
            <p:extLst>
              <p:ext uri="{D42A27DB-BD31-4B8C-83A1-F6EECF244321}">
                <p14:modId xmlns:p14="http://schemas.microsoft.com/office/powerpoint/2010/main" val="2454016216"/>
              </p:ext>
            </p:extLst>
          </p:nvPr>
        </p:nvGraphicFramePr>
        <p:xfrm>
          <a:off x="236157" y="1395264"/>
          <a:ext cx="8721785" cy="1576536"/>
        </p:xfrm>
        <a:graphic>
          <a:graphicData uri="http://schemas.openxmlformats.org/drawingml/2006/table">
            <a:tbl>
              <a:tblPr>
                <a:tableStyleId>{5C22544A-7EE6-4342-B048-85BDC9FD1C3A}</a:tableStyleId>
              </a:tblPr>
              <a:tblGrid>
                <a:gridCol w="1231329">
                  <a:extLst>
                    <a:ext uri="{9D8B030D-6E8A-4147-A177-3AD203B41FA5}">
                      <a16:colId xmlns:a16="http://schemas.microsoft.com/office/drawing/2014/main" val="1624736207"/>
                    </a:ext>
                  </a:extLst>
                </a:gridCol>
                <a:gridCol w="638492">
                  <a:extLst>
                    <a:ext uri="{9D8B030D-6E8A-4147-A177-3AD203B41FA5}">
                      <a16:colId xmlns:a16="http://schemas.microsoft.com/office/drawing/2014/main" val="129475074"/>
                    </a:ext>
                  </a:extLst>
                </a:gridCol>
                <a:gridCol w="638492">
                  <a:extLst>
                    <a:ext uri="{9D8B030D-6E8A-4147-A177-3AD203B41FA5}">
                      <a16:colId xmlns:a16="http://schemas.microsoft.com/office/drawing/2014/main" val="2356363727"/>
                    </a:ext>
                  </a:extLst>
                </a:gridCol>
                <a:gridCol w="638492">
                  <a:extLst>
                    <a:ext uri="{9D8B030D-6E8A-4147-A177-3AD203B41FA5}">
                      <a16:colId xmlns:a16="http://schemas.microsoft.com/office/drawing/2014/main" val="3313792399"/>
                    </a:ext>
                  </a:extLst>
                </a:gridCol>
                <a:gridCol w="638492">
                  <a:extLst>
                    <a:ext uri="{9D8B030D-6E8A-4147-A177-3AD203B41FA5}">
                      <a16:colId xmlns:a16="http://schemas.microsoft.com/office/drawing/2014/main" val="3334549031"/>
                    </a:ext>
                  </a:extLst>
                </a:gridCol>
                <a:gridCol w="638492">
                  <a:extLst>
                    <a:ext uri="{9D8B030D-6E8A-4147-A177-3AD203B41FA5}">
                      <a16:colId xmlns:a16="http://schemas.microsoft.com/office/drawing/2014/main" val="1281385514"/>
                    </a:ext>
                  </a:extLst>
                </a:gridCol>
                <a:gridCol w="638492">
                  <a:extLst>
                    <a:ext uri="{9D8B030D-6E8A-4147-A177-3AD203B41FA5}">
                      <a16:colId xmlns:a16="http://schemas.microsoft.com/office/drawing/2014/main" val="522407069"/>
                    </a:ext>
                  </a:extLst>
                </a:gridCol>
                <a:gridCol w="638492">
                  <a:extLst>
                    <a:ext uri="{9D8B030D-6E8A-4147-A177-3AD203B41FA5}">
                      <a16:colId xmlns:a16="http://schemas.microsoft.com/office/drawing/2014/main" val="1155891002"/>
                    </a:ext>
                  </a:extLst>
                </a:gridCol>
                <a:gridCol w="638492">
                  <a:extLst>
                    <a:ext uri="{9D8B030D-6E8A-4147-A177-3AD203B41FA5}">
                      <a16:colId xmlns:a16="http://schemas.microsoft.com/office/drawing/2014/main" val="1482435984"/>
                    </a:ext>
                  </a:extLst>
                </a:gridCol>
                <a:gridCol w="595630">
                  <a:extLst>
                    <a:ext uri="{9D8B030D-6E8A-4147-A177-3AD203B41FA5}">
                      <a16:colId xmlns:a16="http://schemas.microsoft.com/office/drawing/2014/main" val="2277137520"/>
                    </a:ext>
                  </a:extLst>
                </a:gridCol>
                <a:gridCol w="595630">
                  <a:extLst>
                    <a:ext uri="{9D8B030D-6E8A-4147-A177-3AD203B41FA5}">
                      <a16:colId xmlns:a16="http://schemas.microsoft.com/office/drawing/2014/main" val="3583926955"/>
                    </a:ext>
                  </a:extLst>
                </a:gridCol>
                <a:gridCol w="595630">
                  <a:extLst>
                    <a:ext uri="{9D8B030D-6E8A-4147-A177-3AD203B41FA5}">
                      <a16:colId xmlns:a16="http://schemas.microsoft.com/office/drawing/2014/main" val="2075033979"/>
                    </a:ext>
                  </a:extLst>
                </a:gridCol>
                <a:gridCol w="595630">
                  <a:extLst>
                    <a:ext uri="{9D8B030D-6E8A-4147-A177-3AD203B41FA5}">
                      <a16:colId xmlns:a16="http://schemas.microsoft.com/office/drawing/2014/main" val="2777264495"/>
                    </a:ext>
                  </a:extLst>
                </a:gridCol>
              </a:tblGrid>
              <a:tr h="262756">
                <a:tc>
                  <a:txBody>
                    <a:bodyPr/>
                    <a:lstStyle/>
                    <a:p>
                      <a:pPr algn="l" fontAlgn="b"/>
                      <a:r>
                        <a:rPr lang="en-US" sz="1000" b="1" i="0" u="none" strike="noStrike" dirty="0">
                          <a:solidFill>
                            <a:srgbClr val="FF0000"/>
                          </a:solidFill>
                          <a:effectLst/>
                          <a:latin typeface="Arial" panose="020B0604020202020204" pitchFamily="34" charset="0"/>
                          <a:cs typeface="Arial" panose="020B0604020202020204" pitchFamily="34" charset="0"/>
                        </a:rPr>
                        <a:t>Scenario 1</a:t>
                      </a: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Jan</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Feb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Mar</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April</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May</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a:effectLst/>
                          <a:latin typeface="Arial" panose="020B0604020202020204" pitchFamily="34" charset="0"/>
                          <a:cs typeface="Arial" panose="020B0604020202020204" pitchFamily="34" charset="0"/>
                        </a:rPr>
                        <a:t>June</a:t>
                      </a: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July</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Aug</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Sept</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Oct</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Nov</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1" u="none" strike="noStrike" dirty="0">
                          <a:effectLst/>
                          <a:latin typeface="Arial" panose="020B0604020202020204" pitchFamily="34" charset="0"/>
                          <a:cs typeface="Arial" panose="020B0604020202020204" pitchFamily="34" charset="0"/>
                        </a:rPr>
                        <a:t>Dec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6895678"/>
                  </a:ext>
                </a:extLst>
              </a:tr>
              <a:tr h="262756">
                <a:tc>
                  <a:txBody>
                    <a:bodyPr/>
                    <a:lstStyle/>
                    <a:p>
                      <a:pPr algn="l" fontAlgn="b"/>
                      <a:r>
                        <a:rPr lang="en-US" sz="1000" b="1" u="none" strike="noStrike" dirty="0">
                          <a:effectLst/>
                          <a:latin typeface="Arial" panose="020B0604020202020204" pitchFamily="34" charset="0"/>
                          <a:cs typeface="Arial" panose="020B0604020202020204" pitchFamily="34" charset="0"/>
                        </a:rPr>
                        <a:t>Marketing Exp.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$10,450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$11,892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$12,347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$12,395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$13,538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$10,385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$10,395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$13,485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$12,347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$13,538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$12,584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$12,119</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8893111"/>
                  </a:ext>
                </a:extLst>
              </a:tr>
              <a:tr h="262756">
                <a:tc>
                  <a:txBody>
                    <a:bodyPr/>
                    <a:lstStyle/>
                    <a:p>
                      <a:pPr algn="l" fontAlgn="b"/>
                      <a:r>
                        <a:rPr lang="en-US" sz="1000" b="1" u="none" strike="noStrike" dirty="0">
                          <a:effectLst/>
                          <a:latin typeface="Arial" panose="020B0604020202020204" pitchFamily="34" charset="0"/>
                          <a:cs typeface="Arial" panose="020B0604020202020204" pitchFamily="34" charset="0"/>
                        </a:rPr>
                        <a:t>Sales Exp.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$30,122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$34,321</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$38,943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$38,234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$40,438</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$44,784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$48,348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$44,321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$44,756</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$44,943</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$48,218</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$50,326</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34950332"/>
                  </a:ext>
                </a:extLst>
              </a:tr>
              <a:tr h="262756">
                <a:tc>
                  <a:txBody>
                    <a:bodyPr/>
                    <a:lstStyle/>
                    <a:p>
                      <a:pPr algn="l" fontAlgn="b"/>
                      <a:r>
                        <a:rPr lang="en-US" sz="1000" b="1" u="none" strike="noStrike" dirty="0">
                          <a:effectLst/>
                          <a:latin typeface="Arial" panose="020B0604020202020204" pitchFamily="34" charset="0"/>
                          <a:cs typeface="Arial" panose="020B0604020202020204" pitchFamily="34" charset="0"/>
                        </a:rPr>
                        <a:t>Total Exp.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$40,572</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$46,213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$51,290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$50,629</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$53,976</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$55,169</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$58,743</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$57,806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$57,103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$58,481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$60,802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$62,445</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39702477"/>
                  </a:ext>
                </a:extLst>
              </a:tr>
              <a:tr h="262756">
                <a:tc>
                  <a:txBody>
                    <a:bodyPr/>
                    <a:lstStyle/>
                    <a:p>
                      <a:pPr algn="l" fontAlgn="b"/>
                      <a:r>
                        <a:rPr lang="en-US" sz="1000" b="1" u="none" strike="noStrike" dirty="0">
                          <a:effectLst/>
                          <a:latin typeface="Arial" panose="020B0604020202020204" pitchFamily="34" charset="0"/>
                          <a:cs typeface="Arial" panose="020B0604020202020204" pitchFamily="34" charset="0"/>
                        </a:rPr>
                        <a:t>New Customers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453</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485</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481</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502</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509</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444</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545</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a:effectLst/>
                          <a:latin typeface="Arial" panose="020B0604020202020204" pitchFamily="34" charset="0"/>
                          <a:cs typeface="Arial" panose="020B0604020202020204" pitchFamily="34" charset="0"/>
                        </a:rPr>
                        <a:t>589</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590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612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690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700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0047754"/>
                  </a:ext>
                </a:extLst>
              </a:tr>
              <a:tr h="262756">
                <a:tc>
                  <a:txBody>
                    <a:bodyPr/>
                    <a:lstStyle/>
                    <a:p>
                      <a:pPr algn="l" fontAlgn="b"/>
                      <a:r>
                        <a:rPr lang="en-US" sz="1000" b="1" u="none" strike="noStrike" dirty="0">
                          <a:effectLst/>
                          <a:latin typeface="Arial" panose="020B0604020202020204" pitchFamily="34" charset="0"/>
                          <a:cs typeface="Arial" panose="020B0604020202020204" pitchFamily="34" charset="0"/>
                        </a:rPr>
                        <a:t>CAC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$90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$95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$124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$108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$98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$97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$96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$88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$89</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414001504"/>
                  </a:ext>
                </a:extLst>
              </a:tr>
            </a:tbl>
          </a:graphicData>
        </a:graphic>
      </p:graphicFrame>
      <p:sp>
        <p:nvSpPr>
          <p:cNvPr id="7" name="TextBox 6">
            <a:extLst>
              <a:ext uri="{FF2B5EF4-FFF2-40B4-BE49-F238E27FC236}">
                <a16:creationId xmlns:a16="http://schemas.microsoft.com/office/drawing/2014/main" id="{A8D2C33A-385F-4B50-A257-B51D44C4A072}"/>
              </a:ext>
            </a:extLst>
          </p:cNvPr>
          <p:cNvSpPr txBox="1"/>
          <p:nvPr/>
        </p:nvSpPr>
        <p:spPr>
          <a:xfrm>
            <a:off x="243704" y="2857206"/>
            <a:ext cx="8628693" cy="1311128"/>
          </a:xfrm>
          <a:prstGeom prst="rect">
            <a:avLst/>
          </a:prstGeom>
          <a:noFill/>
        </p:spPr>
        <p:txBody>
          <a:bodyPr wrap="square" rtlCol="0">
            <a:spAutoFit/>
          </a:bodyPr>
          <a:lstStyle/>
          <a:p>
            <a:pPr marL="285750" indent="-285750" algn="l">
              <a:buFont typeface="Wingdings" panose="05000000000000000000" pitchFamily="2" charset="2"/>
              <a:buChar char="Ø"/>
            </a:pPr>
            <a:endParaRPr lang="en-US" sz="1800" dirty="0">
              <a:solidFill>
                <a:srgbClr val="0070C0"/>
              </a:solidFill>
              <a:latin typeface="akkurat"/>
            </a:endParaRPr>
          </a:p>
          <a:p>
            <a:pPr marL="285750" indent="-285750" algn="l">
              <a:buFont typeface="Wingdings" panose="05000000000000000000" pitchFamily="2" charset="2"/>
              <a:buChar char="Ø"/>
            </a:pPr>
            <a:r>
              <a:rPr lang="en-US" sz="1800" b="1" dirty="0">
                <a:solidFill>
                  <a:srgbClr val="0070C0"/>
                </a:solidFill>
                <a:latin typeface="akkurat"/>
              </a:rPr>
              <a:t>Assumption in Scenario 3 : </a:t>
            </a:r>
            <a:r>
              <a:rPr lang="en-US" sz="1800" dirty="0">
                <a:solidFill>
                  <a:srgbClr val="0070C0"/>
                </a:solidFill>
                <a:latin typeface="akkurat"/>
              </a:rPr>
              <a:t>it would take on average 60 days for a lead to become a new customer, however sale expenses would be realized only within last 30 days</a:t>
            </a:r>
            <a:endParaRPr lang="en-US" sz="1800" b="1" dirty="0">
              <a:solidFill>
                <a:srgbClr val="0070C0"/>
              </a:solidFill>
              <a:latin typeface="akkurat"/>
            </a:endParaRPr>
          </a:p>
          <a:p>
            <a:pPr marL="214313" indent="-214313" algn="l">
              <a:buFont typeface="Arial" panose="020B0604020202020204" pitchFamily="34" charset="0"/>
              <a:buChar char="•"/>
            </a:pPr>
            <a:endParaRPr lang="en-US" sz="1800" dirty="0">
              <a:solidFill>
                <a:srgbClr val="0070C0"/>
              </a:solidFill>
              <a:latin typeface="akkurat"/>
            </a:endParaRPr>
          </a:p>
        </p:txBody>
      </p:sp>
      <p:graphicFrame>
        <p:nvGraphicFramePr>
          <p:cNvPr id="3" name="Table 2">
            <a:extLst>
              <a:ext uri="{FF2B5EF4-FFF2-40B4-BE49-F238E27FC236}">
                <a16:creationId xmlns:a16="http://schemas.microsoft.com/office/drawing/2014/main" id="{A99B10C7-CE1A-4CCF-BE4F-FA1DCF1D615F}"/>
              </a:ext>
            </a:extLst>
          </p:cNvPr>
          <p:cNvGraphicFramePr>
            <a:graphicFrameLocks noGrp="1"/>
          </p:cNvGraphicFramePr>
          <p:nvPr>
            <p:extLst>
              <p:ext uri="{D42A27DB-BD31-4B8C-83A1-F6EECF244321}">
                <p14:modId xmlns:p14="http://schemas.microsoft.com/office/powerpoint/2010/main" val="872153199"/>
              </p:ext>
            </p:extLst>
          </p:nvPr>
        </p:nvGraphicFramePr>
        <p:xfrm>
          <a:off x="314009" y="4114800"/>
          <a:ext cx="8526097" cy="1904996"/>
        </p:xfrm>
        <a:graphic>
          <a:graphicData uri="http://schemas.openxmlformats.org/drawingml/2006/table">
            <a:tbl>
              <a:tblPr>
                <a:tableStyleId>{5C22544A-7EE6-4342-B048-85BDC9FD1C3A}</a:tableStyleId>
              </a:tblPr>
              <a:tblGrid>
                <a:gridCol w="1208024">
                  <a:extLst>
                    <a:ext uri="{9D8B030D-6E8A-4147-A177-3AD203B41FA5}">
                      <a16:colId xmlns:a16="http://schemas.microsoft.com/office/drawing/2014/main" val="2218557769"/>
                    </a:ext>
                  </a:extLst>
                </a:gridCol>
                <a:gridCol w="535367">
                  <a:extLst>
                    <a:ext uri="{9D8B030D-6E8A-4147-A177-3AD203B41FA5}">
                      <a16:colId xmlns:a16="http://schemas.microsoft.com/office/drawing/2014/main" val="335804989"/>
                    </a:ext>
                  </a:extLst>
                </a:gridCol>
                <a:gridCol w="731115">
                  <a:extLst>
                    <a:ext uri="{9D8B030D-6E8A-4147-A177-3AD203B41FA5}">
                      <a16:colId xmlns:a16="http://schemas.microsoft.com/office/drawing/2014/main" val="1637253379"/>
                    </a:ext>
                  </a:extLst>
                </a:gridCol>
                <a:gridCol w="633241">
                  <a:extLst>
                    <a:ext uri="{9D8B030D-6E8A-4147-A177-3AD203B41FA5}">
                      <a16:colId xmlns:a16="http://schemas.microsoft.com/office/drawing/2014/main" val="3173720558"/>
                    </a:ext>
                  </a:extLst>
                </a:gridCol>
                <a:gridCol w="593124">
                  <a:extLst>
                    <a:ext uri="{9D8B030D-6E8A-4147-A177-3AD203B41FA5}">
                      <a16:colId xmlns:a16="http://schemas.microsoft.com/office/drawing/2014/main" val="1183574427"/>
                    </a:ext>
                  </a:extLst>
                </a:gridCol>
                <a:gridCol w="593124">
                  <a:extLst>
                    <a:ext uri="{9D8B030D-6E8A-4147-A177-3AD203B41FA5}">
                      <a16:colId xmlns:a16="http://schemas.microsoft.com/office/drawing/2014/main" val="3665729534"/>
                    </a:ext>
                  </a:extLst>
                </a:gridCol>
                <a:gridCol w="593124">
                  <a:extLst>
                    <a:ext uri="{9D8B030D-6E8A-4147-A177-3AD203B41FA5}">
                      <a16:colId xmlns:a16="http://schemas.microsoft.com/office/drawing/2014/main" val="3796475479"/>
                    </a:ext>
                  </a:extLst>
                </a:gridCol>
                <a:gridCol w="593124">
                  <a:extLst>
                    <a:ext uri="{9D8B030D-6E8A-4147-A177-3AD203B41FA5}">
                      <a16:colId xmlns:a16="http://schemas.microsoft.com/office/drawing/2014/main" val="1774239690"/>
                    </a:ext>
                  </a:extLst>
                </a:gridCol>
                <a:gridCol w="593124">
                  <a:extLst>
                    <a:ext uri="{9D8B030D-6E8A-4147-A177-3AD203B41FA5}">
                      <a16:colId xmlns:a16="http://schemas.microsoft.com/office/drawing/2014/main" val="389844508"/>
                    </a:ext>
                  </a:extLst>
                </a:gridCol>
                <a:gridCol w="593124">
                  <a:extLst>
                    <a:ext uri="{9D8B030D-6E8A-4147-A177-3AD203B41FA5}">
                      <a16:colId xmlns:a16="http://schemas.microsoft.com/office/drawing/2014/main" val="637461886"/>
                    </a:ext>
                  </a:extLst>
                </a:gridCol>
                <a:gridCol w="593124">
                  <a:extLst>
                    <a:ext uri="{9D8B030D-6E8A-4147-A177-3AD203B41FA5}">
                      <a16:colId xmlns:a16="http://schemas.microsoft.com/office/drawing/2014/main" val="1083902127"/>
                    </a:ext>
                  </a:extLst>
                </a:gridCol>
                <a:gridCol w="633241">
                  <a:extLst>
                    <a:ext uri="{9D8B030D-6E8A-4147-A177-3AD203B41FA5}">
                      <a16:colId xmlns:a16="http://schemas.microsoft.com/office/drawing/2014/main" val="3618856878"/>
                    </a:ext>
                  </a:extLst>
                </a:gridCol>
                <a:gridCol w="633241">
                  <a:extLst>
                    <a:ext uri="{9D8B030D-6E8A-4147-A177-3AD203B41FA5}">
                      <a16:colId xmlns:a16="http://schemas.microsoft.com/office/drawing/2014/main" val="751337240"/>
                    </a:ext>
                  </a:extLst>
                </a:gridCol>
              </a:tblGrid>
              <a:tr h="39619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1" i="0" u="none" strike="noStrike" kern="1200" dirty="0">
                          <a:solidFill>
                            <a:srgbClr val="FF0000"/>
                          </a:solidFill>
                          <a:effectLst/>
                          <a:latin typeface="Arial" panose="020B0604020202020204" pitchFamily="34" charset="0"/>
                          <a:ea typeface="+mn-ea"/>
                          <a:cs typeface="Arial" panose="020B0604020202020204" pitchFamily="34" charset="0"/>
                        </a:rPr>
                        <a:t> Scenario 3</a:t>
                      </a:r>
                    </a:p>
                  </a:txBody>
                  <a:tcPr marL="3089" marR="3089" marT="3089" marB="0" anchor="b">
                    <a:solidFill>
                      <a:schemeClr val="bg1"/>
                    </a:solidFill>
                  </a:tcPr>
                </a:tc>
                <a:tc>
                  <a:txBody>
                    <a:bodyPr/>
                    <a:lstStyle/>
                    <a:p>
                      <a:pPr algn="ctr"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Jan</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Feb</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Mar</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April</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May</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June</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July</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Aug</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Sept</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Oct</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Nov</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kumimoji="0" lang="en-US" sz="1000" b="1" u="none" strike="noStrike" kern="1200" dirty="0">
                          <a:solidFill>
                            <a:schemeClr val="dk1"/>
                          </a:solidFill>
                          <a:effectLst/>
                          <a:latin typeface="Arial" panose="020B0604020202020204" pitchFamily="34" charset="0"/>
                          <a:ea typeface="+mn-ea"/>
                          <a:cs typeface="Arial" panose="020B0604020202020204" pitchFamily="34" charset="0"/>
                        </a:rPr>
                        <a:t>Dec</a:t>
                      </a:r>
                    </a:p>
                  </a:txBody>
                  <a:tcPr marL="3089" marR="3089" marT="3089" marB="0"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4114135"/>
                  </a:ext>
                </a:extLst>
              </a:tr>
              <a:tr h="301761">
                <a:tc>
                  <a:txBody>
                    <a:bodyPr/>
                    <a:lstStyle/>
                    <a:p>
                      <a:pPr algn="l" fontAlgn="b"/>
                      <a:r>
                        <a:rPr lang="en-US" sz="1000" b="1" u="none" strike="noStrike" dirty="0">
                          <a:effectLst/>
                          <a:latin typeface="Arial" panose="020B0604020202020204" pitchFamily="34" charset="0"/>
                          <a:cs typeface="Arial" panose="020B0604020202020204" pitchFamily="34" charset="0"/>
                        </a:rPr>
                        <a:t>Marketing Exp.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solidFill>
                      <a:schemeClr val="bg1"/>
                    </a:solidFill>
                  </a:tcPr>
                </a:tc>
                <a:tc>
                  <a:txBody>
                    <a:bodyPr/>
                    <a:lstStyle/>
                    <a:p>
                      <a:pPr algn="ctr" fontAlgn="b"/>
                      <a:r>
                        <a:rPr lang="en-US" sz="1000" b="0" i="0" u="none" strike="noStrike" dirty="0">
                          <a:solidFill>
                            <a:srgbClr val="FF0000"/>
                          </a:solidFill>
                          <a:effectLst/>
                          <a:latin typeface="Arial" panose="020B0604020202020204" pitchFamily="34" charset="0"/>
                          <a:cs typeface="Arial" panose="020B0604020202020204" pitchFamily="34" charset="0"/>
                        </a:rPr>
                        <a:t>$10,450</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cs typeface="Arial" panose="020B0604020202020204" pitchFamily="34" charset="0"/>
                        </a:rPr>
                        <a:t>$11,892</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$12,347</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$12,395</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$13,538</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$10,385</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$10,395</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$13,485</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$12,347</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$13,538</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$12,584</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$12,119</a:t>
                      </a:r>
                    </a:p>
                  </a:txBody>
                  <a:tcPr marL="3175" marR="3175" marT="3175" marB="0" anchor="b">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381844128"/>
                  </a:ext>
                </a:extLst>
              </a:tr>
              <a:tr h="301761">
                <a:tc>
                  <a:txBody>
                    <a:bodyPr/>
                    <a:lstStyle/>
                    <a:p>
                      <a:pPr algn="l" fontAlgn="b"/>
                      <a:r>
                        <a:rPr lang="en-US" sz="1000" b="1" u="none" strike="noStrike" dirty="0">
                          <a:effectLst/>
                          <a:latin typeface="Arial" panose="020B0604020202020204" pitchFamily="34" charset="0"/>
                          <a:cs typeface="Arial" panose="020B0604020202020204" pitchFamily="34" charset="0"/>
                        </a:rPr>
                        <a:t>Sales Exp.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cs typeface="Arial" panose="020B0604020202020204" pitchFamily="34" charset="0"/>
                        </a:rPr>
                        <a:t>$30,122</a:t>
                      </a:r>
                    </a:p>
                  </a:txBody>
                  <a:tcPr marL="3175" marR="3175" marT="3175" marB="0" anchor="b">
                    <a:solidFill>
                      <a:schemeClr val="bg1"/>
                    </a:solidFill>
                  </a:tcPr>
                </a:tc>
                <a:tc>
                  <a:txBody>
                    <a:bodyPr/>
                    <a:lstStyle/>
                    <a:p>
                      <a:pPr algn="ctr" fontAlgn="b"/>
                      <a:r>
                        <a:rPr lang="en-US" sz="1000" b="0" i="0" u="none" strike="noStrike" dirty="0">
                          <a:solidFill>
                            <a:srgbClr val="FF0000"/>
                          </a:solidFill>
                          <a:effectLst/>
                          <a:latin typeface="Arial" panose="020B0604020202020204" pitchFamily="34" charset="0"/>
                          <a:cs typeface="Arial" panose="020B0604020202020204" pitchFamily="34" charset="0"/>
                        </a:rPr>
                        <a:t>$34,321</a:t>
                      </a:r>
                    </a:p>
                  </a:txBody>
                  <a:tcPr marL="3175" marR="3175" marT="3175" marB="0" anchor="b">
                    <a:solidFill>
                      <a:schemeClr val="bg1"/>
                    </a:solidFill>
                  </a:tcPr>
                </a:tc>
                <a:tc>
                  <a:txBody>
                    <a:bodyPr/>
                    <a:lstStyle/>
                    <a:p>
                      <a:pPr algn="ctr" fontAlgn="b"/>
                      <a:r>
                        <a:rPr lang="en-US" sz="1000" b="0" i="0" u="none" strike="noStrike" dirty="0">
                          <a:solidFill>
                            <a:srgbClr val="FF0000"/>
                          </a:solidFill>
                          <a:effectLst/>
                          <a:latin typeface="Arial" panose="020B0604020202020204" pitchFamily="34" charset="0"/>
                          <a:cs typeface="Arial" panose="020B0604020202020204" pitchFamily="34" charset="0"/>
                        </a:rPr>
                        <a:t>$38,943</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$38,234</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$40,438</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$44,784</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$48,348</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$44,321</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$44,756</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$44,943</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$48,218</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$50,326</a:t>
                      </a:r>
                    </a:p>
                  </a:txBody>
                  <a:tcPr marL="3175" marR="3175" marT="3175" marB="0" anchor="b">
                    <a:solidFill>
                      <a:schemeClr val="bg1"/>
                    </a:solidFill>
                  </a:tcPr>
                </a:tc>
                <a:extLst>
                  <a:ext uri="{0D108BD9-81ED-4DB2-BD59-A6C34878D82A}">
                    <a16:rowId xmlns:a16="http://schemas.microsoft.com/office/drawing/2014/main" val="2429194104"/>
                  </a:ext>
                </a:extLst>
              </a:tr>
              <a:tr h="301761">
                <a:tc>
                  <a:txBody>
                    <a:bodyPr/>
                    <a:lstStyle/>
                    <a:p>
                      <a:pPr algn="l" fontAlgn="b"/>
                      <a:r>
                        <a:rPr lang="en-US" sz="1000" b="1" u="none" strike="noStrike" dirty="0">
                          <a:effectLst/>
                          <a:latin typeface="Arial" panose="020B0604020202020204" pitchFamily="34" charset="0"/>
                          <a:cs typeface="Arial" panose="020B0604020202020204" pitchFamily="34" charset="0"/>
                        </a:rPr>
                        <a:t>Total Exp.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$40,572</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$46,213</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$51,290</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$50,629</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$53,976</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$55,169</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$58,743</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$57,806</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$57,103</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$58,481</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$60,802</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$62,445</a:t>
                      </a:r>
                    </a:p>
                  </a:txBody>
                  <a:tcPr marL="3175" marR="3175" marT="3175" marB="0" anchor="b">
                    <a:solidFill>
                      <a:schemeClr val="bg1"/>
                    </a:solidFill>
                  </a:tcPr>
                </a:tc>
                <a:extLst>
                  <a:ext uri="{0D108BD9-81ED-4DB2-BD59-A6C34878D82A}">
                    <a16:rowId xmlns:a16="http://schemas.microsoft.com/office/drawing/2014/main" val="2811284419"/>
                  </a:ext>
                </a:extLst>
              </a:tr>
              <a:tr h="301761">
                <a:tc>
                  <a:txBody>
                    <a:bodyPr/>
                    <a:lstStyle/>
                    <a:p>
                      <a:pPr algn="l" fontAlgn="b"/>
                      <a:r>
                        <a:rPr lang="en-US" sz="1000" b="1" u="none" strike="noStrike" dirty="0">
                          <a:effectLst/>
                          <a:latin typeface="Arial" panose="020B0604020202020204" pitchFamily="34" charset="0"/>
                          <a:cs typeface="Arial" panose="020B0604020202020204" pitchFamily="34" charset="0"/>
                        </a:rPr>
                        <a:t>New Customers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453</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485</a:t>
                      </a:r>
                    </a:p>
                  </a:txBody>
                  <a:tcPr marL="3175" marR="3175" marT="3175" marB="0" anchor="b">
                    <a:solidFill>
                      <a:schemeClr val="bg1"/>
                    </a:solidFill>
                  </a:tcPr>
                </a:tc>
                <a:tc>
                  <a:txBody>
                    <a:bodyPr/>
                    <a:lstStyle/>
                    <a:p>
                      <a:pPr algn="ctr" fontAlgn="b"/>
                      <a:r>
                        <a:rPr lang="en-US" sz="1000" b="0" i="0" u="none" strike="noStrike" dirty="0">
                          <a:solidFill>
                            <a:srgbClr val="FF0000"/>
                          </a:solidFill>
                          <a:effectLst/>
                          <a:latin typeface="Arial" panose="020B0604020202020204" pitchFamily="34" charset="0"/>
                          <a:cs typeface="Arial" panose="020B0604020202020204" pitchFamily="34" charset="0"/>
                        </a:rPr>
                        <a:t>481</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502</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643</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444</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545</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589</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590</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612</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690</a:t>
                      </a:r>
                    </a:p>
                  </a:txBody>
                  <a:tcPr marL="3175" marR="3175" marT="3175" marB="0" anchor="b">
                    <a:solidFill>
                      <a:schemeClr val="bg1"/>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700</a:t>
                      </a:r>
                    </a:p>
                  </a:txBody>
                  <a:tcPr marL="3175" marR="3175" marT="3175" marB="0" anchor="b">
                    <a:solidFill>
                      <a:schemeClr val="bg1"/>
                    </a:solidFill>
                  </a:tcPr>
                </a:tc>
                <a:extLst>
                  <a:ext uri="{0D108BD9-81ED-4DB2-BD59-A6C34878D82A}">
                    <a16:rowId xmlns:a16="http://schemas.microsoft.com/office/drawing/2014/main" val="2223080082"/>
                  </a:ext>
                </a:extLst>
              </a:tr>
              <a:tr h="301761">
                <a:tc>
                  <a:txBody>
                    <a:bodyPr/>
                    <a:lstStyle/>
                    <a:p>
                      <a:pPr algn="l" fontAlgn="b"/>
                      <a:r>
                        <a:rPr lang="en-US" sz="1000" b="1" u="none" strike="noStrike" dirty="0">
                          <a:effectLst/>
                          <a:latin typeface="Arial" panose="020B0604020202020204" pitchFamily="34" charset="0"/>
                          <a:cs typeface="Arial" panose="020B0604020202020204" pitchFamily="34" charset="0"/>
                        </a:rPr>
                        <a:t>CAC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715" marR="5715" marT="571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n/a</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n/a</a:t>
                      </a:r>
                    </a:p>
                  </a:txBody>
                  <a:tcPr marL="3175" marR="3175" marT="3175" marB="0" anchor="b">
                    <a:solidFill>
                      <a:schemeClr val="accent2">
                        <a:lumMod val="40000"/>
                        <a:lumOff val="60000"/>
                      </a:schemeClr>
                    </a:solidFill>
                  </a:tcPr>
                </a:tc>
                <a:tc>
                  <a:txBody>
                    <a:bodyPr/>
                    <a:lstStyle/>
                    <a:p>
                      <a:pPr algn="ctr" fontAlgn="b"/>
                      <a:r>
                        <a:rPr lang="en-US" sz="1000" b="0" i="0" u="none" strike="noStrike" dirty="0">
                          <a:solidFill>
                            <a:srgbClr val="FF0000"/>
                          </a:solidFill>
                          <a:effectLst/>
                          <a:latin typeface="Arial" panose="020B0604020202020204" pitchFamily="34" charset="0"/>
                          <a:cs typeface="Arial" panose="020B0604020202020204" pitchFamily="34" charset="0"/>
                        </a:rPr>
                        <a:t>$98</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$101</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$80</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$124</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$110</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$96</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$93</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$95</a:t>
                      </a:r>
                    </a:p>
                  </a:txBody>
                  <a:tcPr marL="3175" marR="3175" marT="3175" marB="0" anchor="b">
                    <a:solidFill>
                      <a:schemeClr val="accent2">
                        <a:lumMod val="40000"/>
                        <a:lumOff val="60000"/>
                      </a:schemeClr>
                    </a:solidFill>
                  </a:tcPr>
                </a:tc>
                <a:tc>
                  <a:txBody>
                    <a:bodyPr/>
                    <a:lstStyle/>
                    <a:p>
                      <a:pPr algn="ctr" fontAlgn="b"/>
                      <a:r>
                        <a:rPr lang="en-US" sz="1000" b="0" i="0" u="none" strike="noStrike">
                          <a:solidFill>
                            <a:srgbClr val="000000"/>
                          </a:solidFill>
                          <a:effectLst/>
                          <a:latin typeface="Arial" panose="020B0604020202020204" pitchFamily="34" charset="0"/>
                          <a:cs typeface="Arial" panose="020B0604020202020204" pitchFamily="34" charset="0"/>
                        </a:rPr>
                        <a:t>$85</a:t>
                      </a:r>
                    </a:p>
                  </a:txBody>
                  <a:tcPr marL="3175" marR="3175" marT="3175" marB="0" anchor="b">
                    <a:solidFill>
                      <a:schemeClr val="accent2">
                        <a:lumMod val="40000"/>
                        <a:lumOff val="60000"/>
                      </a:schemeClr>
                    </a:solidFill>
                  </a:tcPr>
                </a:tc>
                <a:tc>
                  <a:txBody>
                    <a:bodyPr/>
                    <a:lstStyle/>
                    <a:p>
                      <a:pPr algn="ctr" fontAlgn="b"/>
                      <a:r>
                        <a:rPr lang="en-US" sz="1000" b="0" i="0" u="none" strike="noStrike" dirty="0">
                          <a:solidFill>
                            <a:srgbClr val="000000"/>
                          </a:solidFill>
                          <a:effectLst/>
                          <a:latin typeface="Arial" panose="020B0604020202020204" pitchFamily="34" charset="0"/>
                          <a:cs typeface="Arial" panose="020B0604020202020204" pitchFamily="34" charset="0"/>
                        </a:rPr>
                        <a:t>$90</a:t>
                      </a:r>
                    </a:p>
                  </a:txBody>
                  <a:tcPr marL="3175" marR="3175" marT="3175" marB="0" anchor="b">
                    <a:solidFill>
                      <a:schemeClr val="accent2">
                        <a:lumMod val="40000"/>
                        <a:lumOff val="60000"/>
                      </a:schemeClr>
                    </a:solidFill>
                  </a:tcPr>
                </a:tc>
                <a:extLst>
                  <a:ext uri="{0D108BD9-81ED-4DB2-BD59-A6C34878D82A}">
                    <a16:rowId xmlns:a16="http://schemas.microsoft.com/office/drawing/2014/main" val="3921815412"/>
                  </a:ext>
                </a:extLst>
              </a:tr>
            </a:tbl>
          </a:graphicData>
        </a:graphic>
      </p:graphicFrame>
    </p:spTree>
    <p:extLst>
      <p:ext uri="{BB962C8B-B14F-4D97-AF65-F5344CB8AC3E}">
        <p14:creationId xmlns:p14="http://schemas.microsoft.com/office/powerpoint/2010/main" val="4060474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8995" y="155249"/>
            <a:ext cx="8543393" cy="990600"/>
          </a:xfrm>
        </p:spPr>
        <p:txBody>
          <a:bodyPr anchor="ctr">
            <a:normAutofit/>
          </a:bodyPr>
          <a:lstStyle/>
          <a:p>
            <a:r>
              <a:rPr lang="en-US" sz="2600" dirty="0">
                <a:solidFill>
                  <a:schemeClr val="tx2"/>
                </a:solidFill>
                <a:latin typeface="akkurat"/>
                <a:cs typeface="Calibri" panose="020F0502020204030204" pitchFamily="34" charset="0"/>
              </a:rPr>
              <a:t>Recap on different definitions of CAC</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42</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sp>
        <p:nvSpPr>
          <p:cNvPr id="5" name="TextBox 4">
            <a:extLst>
              <a:ext uri="{FF2B5EF4-FFF2-40B4-BE49-F238E27FC236}">
                <a16:creationId xmlns:a16="http://schemas.microsoft.com/office/drawing/2014/main" id="{B3EA301A-46F7-4D74-9B7A-1E24B92709BF}"/>
              </a:ext>
            </a:extLst>
          </p:cNvPr>
          <p:cNvSpPr txBox="1"/>
          <p:nvPr/>
        </p:nvSpPr>
        <p:spPr>
          <a:xfrm>
            <a:off x="304801" y="1369117"/>
            <a:ext cx="8686800" cy="4019562"/>
          </a:xfrm>
          <a:prstGeom prst="rect">
            <a:avLst/>
          </a:prstGeom>
          <a:noFill/>
        </p:spPr>
        <p:txBody>
          <a:bodyPr wrap="square" rtlCol="0">
            <a:spAutoFit/>
          </a:bodyPr>
          <a:lstStyle/>
          <a:p>
            <a:pPr marL="342900" indent="-342900" algn="l">
              <a:buFont typeface="Wingdings" panose="05000000000000000000" pitchFamily="2" charset="2"/>
              <a:buChar char="Ø"/>
            </a:pPr>
            <a:r>
              <a:rPr lang="en-US" sz="2000" dirty="0">
                <a:solidFill>
                  <a:srgbClr val="0070C0"/>
                </a:solidFill>
                <a:latin typeface="akkurat"/>
              </a:rPr>
              <a:t>Basic definition</a:t>
            </a:r>
          </a:p>
          <a:p>
            <a:pPr marL="342900" indent="-342900" algn="l">
              <a:buFont typeface="Wingdings" panose="05000000000000000000" pitchFamily="2" charset="2"/>
              <a:buChar char="Ø"/>
            </a:pPr>
            <a:endParaRPr lang="en-US" sz="2000" dirty="0">
              <a:solidFill>
                <a:srgbClr val="0070C0"/>
              </a:solidFill>
              <a:latin typeface="akkurat"/>
            </a:endParaRPr>
          </a:p>
          <a:p>
            <a:pPr marL="342900" indent="-342900" algn="l">
              <a:buFont typeface="Wingdings" panose="05000000000000000000" pitchFamily="2" charset="2"/>
              <a:buChar char="Ø"/>
            </a:pPr>
            <a:endParaRPr lang="en-US" sz="2000" dirty="0">
              <a:solidFill>
                <a:srgbClr val="0070C0"/>
              </a:solidFill>
              <a:latin typeface="akkurat"/>
            </a:endParaRPr>
          </a:p>
          <a:p>
            <a:pPr marL="342900" indent="-342900" algn="l">
              <a:buFont typeface="Wingdings" panose="05000000000000000000" pitchFamily="2" charset="2"/>
              <a:buChar char="Ø"/>
            </a:pPr>
            <a:endParaRPr lang="en-US" sz="2000" dirty="0">
              <a:solidFill>
                <a:srgbClr val="0070C0"/>
              </a:solidFill>
              <a:latin typeface="akkurat"/>
            </a:endParaRPr>
          </a:p>
          <a:p>
            <a:pPr marL="342900" indent="-342900" algn="l">
              <a:buFont typeface="Wingdings" panose="05000000000000000000" pitchFamily="2" charset="2"/>
              <a:buChar char="Ø"/>
            </a:pPr>
            <a:endParaRPr lang="en-US" sz="2000" dirty="0">
              <a:solidFill>
                <a:srgbClr val="0070C0"/>
              </a:solidFill>
              <a:latin typeface="akkurat"/>
            </a:endParaRPr>
          </a:p>
          <a:p>
            <a:pPr algn="l"/>
            <a:endParaRPr lang="en-US" sz="2000" dirty="0">
              <a:solidFill>
                <a:srgbClr val="0070C0"/>
              </a:solidFill>
              <a:latin typeface="akkurat"/>
            </a:endParaRPr>
          </a:p>
          <a:p>
            <a:pPr marL="342900" indent="-342900" algn="l">
              <a:buFont typeface="Wingdings" panose="05000000000000000000" pitchFamily="2" charset="2"/>
              <a:buChar char="Ø"/>
            </a:pPr>
            <a:r>
              <a:rPr lang="en-US" sz="2000" dirty="0">
                <a:solidFill>
                  <a:srgbClr val="0070C0"/>
                </a:solidFill>
                <a:latin typeface="akkurat"/>
              </a:rPr>
              <a:t>More advanced </a:t>
            </a:r>
          </a:p>
          <a:p>
            <a:pPr algn="l"/>
            <a:r>
              <a:rPr lang="en-US" sz="2000" dirty="0">
                <a:solidFill>
                  <a:srgbClr val="0070C0"/>
                </a:solidFill>
                <a:latin typeface="akkurat"/>
              </a:rPr>
              <a:t> </a:t>
            </a:r>
          </a:p>
          <a:p>
            <a:pPr marL="342900" indent="-342900" algn="l">
              <a:buFont typeface="Wingdings" panose="05000000000000000000" pitchFamily="2" charset="2"/>
              <a:buChar char="Ø"/>
            </a:pPr>
            <a:endParaRPr lang="en-US" sz="2000" dirty="0">
              <a:solidFill>
                <a:srgbClr val="0070C0"/>
              </a:solidFill>
              <a:latin typeface="akkurat"/>
            </a:endParaRPr>
          </a:p>
          <a:p>
            <a:pPr marL="342900" indent="-342900" algn="l">
              <a:buFont typeface="Wingdings" panose="05000000000000000000" pitchFamily="2" charset="2"/>
              <a:buChar char="Ø"/>
            </a:pPr>
            <a:endParaRPr lang="en-US" sz="2000" dirty="0">
              <a:solidFill>
                <a:srgbClr val="0070C0"/>
              </a:solidFill>
              <a:latin typeface="akkurat"/>
            </a:endParaRPr>
          </a:p>
          <a:p>
            <a:pPr algn="l"/>
            <a:endParaRPr lang="en-US" sz="1600" dirty="0">
              <a:solidFill>
                <a:srgbClr val="0070C0"/>
              </a:solidFill>
              <a:latin typeface="akkura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C78B42-8923-4534-94C1-BE478E9275F7}"/>
                  </a:ext>
                </a:extLst>
              </p:cNvPr>
              <p:cNvSpPr txBox="1"/>
              <p:nvPr/>
            </p:nvSpPr>
            <p:spPr>
              <a:xfrm>
                <a:off x="1413847" y="2088789"/>
                <a:ext cx="6433813" cy="679866"/>
              </a:xfrm>
              <a:prstGeom prst="rect">
                <a:avLst/>
              </a:prstGeom>
              <a:noFill/>
            </p:spPr>
            <p:txBody>
              <a:bodyPr wrap="none" lIns="0" tIns="0" rIns="0" bIns="0" rtlCol="0">
                <a:spAutoFit/>
              </a:bodyPr>
              <a:lstStyle/>
              <a:p>
                <a:r>
                  <a:rPr lang="en-US" b="1" dirty="0">
                    <a:solidFill>
                      <a:srgbClr val="FF9900"/>
                    </a:solidFill>
                    <a:latin typeface="akkurat"/>
                  </a:rPr>
                  <a:t>CAC</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𝐷𝑖𝑟𝑒𝑐𝑡</m:t>
                        </m:r>
                        <m:r>
                          <a:rPr lang="en-US" b="0" i="1" smtClean="0">
                            <a:latin typeface="Cambria Math" panose="02040503050406030204" pitchFamily="18" charset="0"/>
                          </a:rPr>
                          <m:t> </m:t>
                        </m:r>
                        <m:r>
                          <a:rPr lang="en-US" b="0" i="1" smtClean="0">
                            <a:latin typeface="Cambria Math" panose="02040503050406030204" pitchFamily="18" charset="0"/>
                          </a:rPr>
                          <m:t>𝑀𝑎𝑟𝑘𝑒𝑡𝑖𝑛𝑔</m:t>
                        </m:r>
                        <m:r>
                          <a:rPr lang="en-US" b="0" i="1" smtClean="0">
                            <a:latin typeface="Cambria Math" panose="02040503050406030204" pitchFamily="18" charset="0"/>
                          </a:rPr>
                          <m:t> </m:t>
                        </m:r>
                        <m:r>
                          <a:rPr lang="en-US" b="0" i="1" smtClean="0">
                            <a:latin typeface="Cambria Math" panose="02040503050406030204" pitchFamily="18" charset="0"/>
                          </a:rPr>
                          <m:t>𝑐𝑜𝑠𝑡</m:t>
                        </m:r>
                        <m:r>
                          <a:rPr lang="en-US" b="0" i="1" smtClean="0">
                            <a:latin typeface="Cambria Math" panose="02040503050406030204" pitchFamily="18" charset="0"/>
                          </a:rPr>
                          <m:t>+</m:t>
                        </m:r>
                        <m:r>
                          <a:rPr lang="en-US" b="0" i="1" smtClean="0">
                            <a:latin typeface="Cambria Math" panose="02040503050406030204" pitchFamily="18" charset="0"/>
                          </a:rPr>
                          <m:t>𝐷𝑖𝑟𝑒𝑐𝑡</m:t>
                        </m:r>
                        <m:r>
                          <a:rPr lang="en-US" b="0" i="1" smtClean="0">
                            <a:latin typeface="Cambria Math" panose="02040503050406030204" pitchFamily="18" charset="0"/>
                          </a:rPr>
                          <m:t> </m:t>
                        </m:r>
                        <m:r>
                          <a:rPr lang="en-US" b="0" i="1" smtClean="0">
                            <a:latin typeface="Cambria Math" panose="02040503050406030204" pitchFamily="18" charset="0"/>
                          </a:rPr>
                          <m:t>𝑆𝑎𝑙𝑒</m:t>
                        </m:r>
                        <m:r>
                          <a:rPr lang="en-US" b="0" i="1" smtClean="0">
                            <a:latin typeface="Cambria Math" panose="02040503050406030204" pitchFamily="18" charset="0"/>
                          </a:rPr>
                          <m:t> </m:t>
                        </m:r>
                        <m:r>
                          <a:rPr lang="en-US" b="0" i="1" smtClean="0">
                            <a:latin typeface="Cambria Math" panose="02040503050406030204" pitchFamily="18" charset="0"/>
                          </a:rPr>
                          <m:t>𝑐𝑜𝑠𝑡</m:t>
                        </m:r>
                        <m:r>
                          <a:rPr lang="en-US" b="0" i="1" smtClean="0">
                            <a:latin typeface="Cambria Math" panose="02040503050406030204" pitchFamily="18" charset="0"/>
                          </a:rPr>
                          <m:t> ]</m:t>
                        </m:r>
                      </m:num>
                      <m:den>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𝑛𝑒𝑤</m:t>
                        </m:r>
                        <m:r>
                          <a:rPr lang="en-US" b="0" i="1" smtClean="0">
                            <a:latin typeface="Cambria Math" panose="02040503050406030204" pitchFamily="18" charset="0"/>
                          </a:rPr>
                          <m:t> </m:t>
                        </m:r>
                        <m:r>
                          <a:rPr lang="en-US" b="0" i="1" smtClean="0">
                            <a:latin typeface="Cambria Math" panose="02040503050406030204" pitchFamily="18" charset="0"/>
                          </a:rPr>
                          <m:t>𝑎𝑐𝑞𝑢𝑖𝑟𝑒𝑑</m:t>
                        </m:r>
                        <m:r>
                          <a:rPr lang="en-US" b="0" i="1" smtClean="0">
                            <a:latin typeface="Cambria Math" panose="02040503050406030204" pitchFamily="18" charset="0"/>
                          </a:rPr>
                          <m:t> </m:t>
                        </m:r>
                        <m:r>
                          <a:rPr lang="en-US" b="0" i="1" smtClean="0">
                            <a:latin typeface="Cambria Math" panose="02040503050406030204" pitchFamily="18" charset="0"/>
                          </a:rPr>
                          <m:t>𝑐𝑢𝑠𝑡𝑜𝑚𝑒𝑟𝑠</m:t>
                        </m:r>
                        <m:r>
                          <a:rPr lang="en-US" b="0" i="1" smtClean="0">
                            <a:latin typeface="Cambria Math" panose="02040503050406030204" pitchFamily="18" charset="0"/>
                          </a:rPr>
                          <m:t> </m:t>
                        </m:r>
                      </m:den>
                    </m:f>
                  </m:oMath>
                </a14:m>
                <a:endParaRPr lang="en-US" dirty="0"/>
              </a:p>
            </p:txBody>
          </p:sp>
        </mc:Choice>
        <mc:Fallback xmlns="">
          <p:sp>
            <p:nvSpPr>
              <p:cNvPr id="4" name="TextBox 3">
                <a:extLst>
                  <a:ext uri="{FF2B5EF4-FFF2-40B4-BE49-F238E27FC236}">
                    <a16:creationId xmlns:a16="http://schemas.microsoft.com/office/drawing/2014/main" id="{9CC78B42-8923-4534-94C1-BE478E9275F7}"/>
                  </a:ext>
                </a:extLst>
              </p:cNvPr>
              <p:cNvSpPr txBox="1">
                <a:spLocks noRot="1" noChangeAspect="1" noMove="1" noResize="1" noEditPoints="1" noAdjustHandles="1" noChangeArrowheads="1" noChangeShapeType="1" noTextEdit="1"/>
              </p:cNvSpPr>
              <p:nvPr/>
            </p:nvSpPr>
            <p:spPr>
              <a:xfrm>
                <a:off x="1413847" y="2088789"/>
                <a:ext cx="6433813" cy="679866"/>
              </a:xfrm>
              <a:prstGeom prst="rect">
                <a:avLst/>
              </a:prstGeom>
              <a:blipFill>
                <a:blip r:embed="rId3"/>
                <a:stretch>
                  <a:fillRect l="-1611" b="-117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D5BC53-D5FC-4837-8233-86D4110E4A73}"/>
                  </a:ext>
                </a:extLst>
              </p:cNvPr>
              <p:cNvSpPr txBox="1"/>
              <p:nvPr/>
            </p:nvSpPr>
            <p:spPr>
              <a:xfrm>
                <a:off x="648452" y="4702195"/>
                <a:ext cx="7947753" cy="1170320"/>
              </a:xfrm>
              <a:prstGeom prst="rect">
                <a:avLst/>
              </a:prstGeom>
              <a:noFill/>
            </p:spPr>
            <p:txBody>
              <a:bodyPr wrap="none" lIns="0" tIns="0" rIns="0" bIns="0" rtlCol="0">
                <a:spAutoFit/>
              </a:bodyPr>
              <a:lstStyle/>
              <a:p>
                <a:r>
                  <a:rPr lang="en-US" b="1" dirty="0">
                    <a:solidFill>
                      <a:srgbClr val="FF9900"/>
                    </a:solidFill>
                    <a:latin typeface="akkurat"/>
                  </a:rPr>
                  <a:t>CAC </a:t>
                </a:r>
                <a:r>
                  <a:rPr lang="en-US" sz="1600" b="1" dirty="0">
                    <a:solidFill>
                      <a:srgbClr val="FF9900"/>
                    </a:solidFill>
                    <a:latin typeface="akkurat"/>
                  </a:rPr>
                  <a:t>in month </a:t>
                </a:r>
                <a:r>
                  <a:rPr lang="en-US" sz="1600" b="1" i="1" dirty="0">
                    <a:solidFill>
                      <a:srgbClr val="FF9900"/>
                    </a:solidFill>
                    <a:latin typeface="akkurat"/>
                  </a:rPr>
                  <a:t>n</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r>
                              <a:rPr lang="en-US" b="0" i="1" smtClean="0">
                                <a:latin typeface="Cambria Math" panose="02040503050406030204" pitchFamily="18" charset="0"/>
                              </a:rPr>
                              <m:t>𝐷𝑖𝑟𝑒𝑐𝑡</m:t>
                            </m:r>
                            <m:r>
                              <a:rPr lang="en-US" b="0" i="1" smtClean="0">
                                <a:latin typeface="Cambria Math" panose="02040503050406030204" pitchFamily="18" charset="0"/>
                              </a:rPr>
                              <m:t> </m:t>
                            </m:r>
                            <m:r>
                              <a:rPr lang="en-US" b="0" i="1" smtClean="0">
                                <a:latin typeface="Cambria Math" panose="02040503050406030204" pitchFamily="18" charset="0"/>
                              </a:rPr>
                              <m:t>𝑀𝑎𝑟𝑘𝑒𝑡𝑖𝑛𝑔</m:t>
                            </m:r>
                            <m:r>
                              <a:rPr lang="en-US" b="0" i="1" smtClean="0">
                                <a:latin typeface="Cambria Math" panose="02040503050406030204" pitchFamily="18" charset="0"/>
                              </a:rPr>
                              <m:t> </m:t>
                            </m:r>
                            <m:r>
                              <a:rPr lang="en-US" b="0" i="1" smtClean="0">
                                <a:latin typeface="Cambria Math" panose="02040503050406030204" pitchFamily="18" charset="0"/>
                              </a:rPr>
                              <m:t>𝑐𝑜𝑠𝑡</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−60)</m:t>
                            </m:r>
                          </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𝑑𝑖𝑟𝑒𝑐𝑡</m:t>
                            </m:r>
                            <m:r>
                              <a:rPr lang="en-US" b="0" i="1" smtClean="0">
                                <a:latin typeface="Cambria Math" panose="02040503050406030204" pitchFamily="18" charset="0"/>
                              </a:rPr>
                              <m:t> </m:t>
                            </m:r>
                            <m:r>
                              <a:rPr lang="en-US" b="0" i="1" smtClean="0">
                                <a:latin typeface="Cambria Math" panose="02040503050406030204" pitchFamily="18" charset="0"/>
                              </a:rPr>
                              <m:t>𝑠𝑎𝑙𝑒</m:t>
                            </m:r>
                            <m:r>
                              <a:rPr lang="en-US" b="0" i="1" smtClean="0">
                                <a:latin typeface="Cambria Math" panose="02040503050406030204" pitchFamily="18" charset="0"/>
                              </a:rPr>
                              <m:t> </m:t>
                            </m:r>
                            <m:r>
                              <a:rPr lang="en-US" b="0" i="1" smtClean="0">
                                <a:latin typeface="Cambria Math" panose="02040503050406030204" pitchFamily="18" charset="0"/>
                              </a:rPr>
                              <m:t>𝑐𝑜𝑠𝑡</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−30</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𝑑𝑖𝑟𝑒𝑐𝑡</m:t>
                            </m:r>
                            <m:r>
                              <a:rPr lang="en-US" i="1">
                                <a:latin typeface="Cambria Math" panose="02040503050406030204" pitchFamily="18" charset="0"/>
                              </a:rPr>
                              <m:t> </m:t>
                            </m:r>
                            <m:r>
                              <a:rPr lang="en-US" i="1">
                                <a:latin typeface="Cambria Math" panose="02040503050406030204" pitchFamily="18" charset="0"/>
                              </a:rPr>
                              <m:t>𝑠𝑎𝑙𝑒</m:t>
                            </m:r>
                            <m:r>
                              <a:rPr lang="en-US" i="1">
                                <a:latin typeface="Cambria Math" panose="02040503050406030204" pitchFamily="18" charset="0"/>
                              </a:rPr>
                              <m:t> </m:t>
                            </m:r>
                            <m:r>
                              <a:rPr lang="en-US" i="1">
                                <a:latin typeface="Cambria Math" panose="02040503050406030204" pitchFamily="18" charset="0"/>
                              </a:rPr>
                              <m:t>𝑐𝑜𝑠𝑡</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e>
                        </m:eqArr>
                      </m:num>
                      <m:den>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𝑛𝑒𝑤</m:t>
                        </m:r>
                        <m:r>
                          <a:rPr lang="en-US" b="0" i="1" smtClean="0">
                            <a:latin typeface="Cambria Math" panose="02040503050406030204" pitchFamily="18" charset="0"/>
                          </a:rPr>
                          <m:t> </m:t>
                        </m:r>
                        <m:r>
                          <a:rPr lang="en-US" b="0" i="1" smtClean="0">
                            <a:latin typeface="Cambria Math" panose="02040503050406030204" pitchFamily="18" charset="0"/>
                          </a:rPr>
                          <m:t>𝑎𝑐𝑞𝑢𝑖𝑟𝑒𝑑</m:t>
                        </m:r>
                        <m:r>
                          <a:rPr lang="en-US" b="0" i="1" smtClean="0">
                            <a:latin typeface="Cambria Math" panose="02040503050406030204" pitchFamily="18" charset="0"/>
                          </a:rPr>
                          <m:t> </m:t>
                        </m:r>
                        <m:r>
                          <a:rPr lang="en-US" b="0" i="1" smtClean="0">
                            <a:latin typeface="Cambria Math" panose="02040503050406030204" pitchFamily="18" charset="0"/>
                          </a:rPr>
                          <m:t>𝑐𝑢𝑠𝑡𝑜𝑚𝑒𝑟𝑠</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 </m:t>
                        </m:r>
                      </m:den>
                    </m:f>
                  </m:oMath>
                </a14:m>
                <a:endParaRPr lang="en-US" dirty="0"/>
              </a:p>
            </p:txBody>
          </p:sp>
        </mc:Choice>
        <mc:Fallback xmlns="">
          <p:sp>
            <p:nvSpPr>
              <p:cNvPr id="7" name="TextBox 6">
                <a:extLst>
                  <a:ext uri="{FF2B5EF4-FFF2-40B4-BE49-F238E27FC236}">
                    <a16:creationId xmlns:a16="http://schemas.microsoft.com/office/drawing/2014/main" id="{F3D5BC53-D5FC-4837-8233-86D4110E4A73}"/>
                  </a:ext>
                </a:extLst>
              </p:cNvPr>
              <p:cNvSpPr txBox="1">
                <a:spLocks noRot="1" noChangeAspect="1" noMove="1" noResize="1" noEditPoints="1" noAdjustHandles="1" noChangeArrowheads="1" noChangeShapeType="1" noTextEdit="1"/>
              </p:cNvSpPr>
              <p:nvPr/>
            </p:nvSpPr>
            <p:spPr>
              <a:xfrm>
                <a:off x="648452" y="4702195"/>
                <a:ext cx="7947753" cy="1170320"/>
              </a:xfrm>
              <a:prstGeom prst="rect">
                <a:avLst/>
              </a:prstGeom>
              <a:blipFill>
                <a:blip r:embed="rId4"/>
                <a:stretch>
                  <a:fillRect l="-2147" b="-5729"/>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D8870AB9-573D-4A76-A8EC-BDDA2B8BAB44}"/>
              </a:ext>
            </a:extLst>
          </p:cNvPr>
          <p:cNvSpPr/>
          <p:nvPr/>
        </p:nvSpPr>
        <p:spPr>
          <a:xfrm>
            <a:off x="5410200" y="3734524"/>
            <a:ext cx="2037545" cy="400110"/>
          </a:xfrm>
          <a:prstGeom prst="rect">
            <a:avLst/>
          </a:prstGeom>
        </p:spPr>
        <p:txBody>
          <a:bodyPr wrap="none">
            <a:spAutoFit/>
          </a:bodyPr>
          <a:lstStyle/>
          <a:p>
            <a:r>
              <a:rPr lang="en-US" sz="2000" i="1" dirty="0">
                <a:solidFill>
                  <a:srgbClr val="333333"/>
                </a:solidFill>
                <a:latin typeface="akkurat"/>
              </a:rPr>
              <a:t>n= Current Month</a:t>
            </a:r>
            <a:endParaRPr lang="en-US" sz="2000" dirty="0">
              <a:latin typeface="akkurat"/>
            </a:endParaRPr>
          </a:p>
        </p:txBody>
      </p:sp>
    </p:spTree>
    <p:extLst>
      <p:ext uri="{BB962C8B-B14F-4D97-AF65-F5344CB8AC3E}">
        <p14:creationId xmlns:p14="http://schemas.microsoft.com/office/powerpoint/2010/main" val="3638289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3980"/>
            <a:ext cx="8229600" cy="990600"/>
          </a:xfrm>
        </p:spPr>
        <p:txBody>
          <a:bodyPr anchor="ctr">
            <a:normAutofit fontScale="90000"/>
          </a:bodyPr>
          <a:lstStyle/>
          <a:p>
            <a:r>
              <a:rPr lang="en-US" sz="2600" dirty="0">
                <a:solidFill>
                  <a:schemeClr val="tx2"/>
                </a:solidFill>
                <a:latin typeface="akkurat"/>
                <a:cs typeface="Calibri" panose="020F0502020204030204" pitchFamily="34" charset="0"/>
              </a:rPr>
              <a:t>Time between customer’s first interaction </a:t>
            </a:r>
            <a:r>
              <a:rPr lang="en-US" sz="1800" i="1" dirty="0">
                <a:solidFill>
                  <a:schemeClr val="tx2"/>
                </a:solidFill>
                <a:latin typeface="akkurat"/>
                <a:cs typeface="Calibri" panose="020F0502020204030204" pitchFamily="34" charset="0"/>
              </a:rPr>
              <a:t>(when marketing expenses would get recognized), </a:t>
            </a:r>
            <a:r>
              <a:rPr lang="en-US" sz="2600" dirty="0">
                <a:solidFill>
                  <a:schemeClr val="tx2"/>
                </a:solidFill>
                <a:latin typeface="akkurat"/>
                <a:cs typeface="Calibri" panose="020F0502020204030204" pitchFamily="34" charset="0"/>
              </a:rPr>
              <a:t>and involvement of inside sales team changes CAC</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43</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graphicFrame>
        <p:nvGraphicFramePr>
          <p:cNvPr id="5" name="Chart 4">
            <a:extLst>
              <a:ext uri="{FF2B5EF4-FFF2-40B4-BE49-F238E27FC236}">
                <a16:creationId xmlns:a16="http://schemas.microsoft.com/office/drawing/2014/main" id="{71ED5675-7DC5-42DF-9BE1-AD377C55BB12}"/>
              </a:ext>
            </a:extLst>
          </p:cNvPr>
          <p:cNvGraphicFramePr>
            <a:graphicFrameLocks/>
          </p:cNvGraphicFramePr>
          <p:nvPr>
            <p:extLst>
              <p:ext uri="{D42A27DB-BD31-4B8C-83A1-F6EECF244321}">
                <p14:modId xmlns:p14="http://schemas.microsoft.com/office/powerpoint/2010/main" val="2755517961"/>
              </p:ext>
            </p:extLst>
          </p:nvPr>
        </p:nvGraphicFramePr>
        <p:xfrm>
          <a:off x="593924" y="1219200"/>
          <a:ext cx="7940475" cy="4800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1235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09600" y="990600"/>
            <a:ext cx="6629400" cy="4713685"/>
          </a:xfrm>
        </p:spPr>
        <p:txBody>
          <a:bodyPr numCol="1">
            <a:normAutofit/>
          </a:bodyPr>
          <a:lstStyle/>
          <a:p>
            <a:pPr lvl="0"/>
            <a:r>
              <a:rPr lang="en-US" sz="2800" b="0" dirty="0">
                <a:latin typeface="akkurat"/>
                <a:cs typeface="Calibri" panose="020F0502020204030204" pitchFamily="34" charset="0"/>
              </a:rPr>
              <a:t>The Law of Large number </a:t>
            </a:r>
          </a:p>
          <a:p>
            <a:pPr lvl="0"/>
            <a:endParaRPr lang="en-US" sz="2800" b="0" dirty="0">
              <a:latin typeface="akkurat"/>
              <a:cs typeface="Calibri" panose="020F0502020204030204" pitchFamily="34" charset="0"/>
            </a:endParaRPr>
          </a:p>
        </p:txBody>
      </p:sp>
      <p:sp>
        <p:nvSpPr>
          <p:cNvPr id="5" name="Shape 294"/>
          <p:cNvSpPr/>
          <p:nvPr/>
        </p:nvSpPr>
        <p:spPr>
          <a:xfrm>
            <a:off x="8645241" y="263770"/>
            <a:ext cx="492368" cy="1758461"/>
          </a:xfrm>
          <a:prstGeom prst="rect">
            <a:avLst/>
          </a:prstGeom>
          <a:solidFill>
            <a:schemeClr val="lt1"/>
          </a:solidFill>
          <a:ln>
            <a:noFill/>
          </a:ln>
        </p:spPr>
        <p:txBody>
          <a:bodyPr lIns="84392" tIns="42185" rIns="84392" bIns="42185" numCol="1" anchor="ctr" anchorCtr="0">
            <a:noAutofit/>
          </a:bodyPr>
          <a:lstStyle/>
          <a:p>
            <a:pPr>
              <a:spcBef>
                <a:spcPts val="0"/>
              </a:spcBef>
              <a:spcAft>
                <a:spcPts val="0"/>
              </a:spcAft>
            </a:pPr>
            <a:endParaRPr sz="1292" b="1" dirty="0">
              <a:solidFill>
                <a:schemeClr val="lt1"/>
              </a:solidFill>
              <a:latin typeface="+mj-lt"/>
              <a:ea typeface="Arial"/>
              <a:cs typeface="Arial"/>
              <a:sym typeface="Arial"/>
            </a:endParaRPr>
          </a:p>
        </p:txBody>
      </p:sp>
    </p:spTree>
    <p:extLst>
      <p:ext uri="{BB962C8B-B14F-4D97-AF65-F5344CB8AC3E}">
        <p14:creationId xmlns:p14="http://schemas.microsoft.com/office/powerpoint/2010/main" val="762894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32751" y="162723"/>
            <a:ext cx="8610600" cy="990600"/>
          </a:xfrm>
        </p:spPr>
        <p:txBody>
          <a:bodyPr anchor="ctr">
            <a:normAutofit/>
          </a:bodyPr>
          <a:lstStyle/>
          <a:p>
            <a:r>
              <a:rPr lang="en-US" sz="2600" dirty="0">
                <a:solidFill>
                  <a:schemeClr val="tx2"/>
                </a:solidFill>
                <a:latin typeface="akkurat"/>
                <a:cs typeface="Calibri" panose="020F0502020204030204" pitchFamily="34" charset="0"/>
              </a:rPr>
              <a:t>Growth tends to decay over time even in the best businesses</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45</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49FB977-85BD-4603-8BD8-84283FD84A56}"/>
              </a:ext>
            </a:extLst>
          </p:cNvPr>
          <p:cNvSpPr txBox="1"/>
          <p:nvPr/>
        </p:nvSpPr>
        <p:spPr>
          <a:xfrm>
            <a:off x="1524000" y="1341394"/>
            <a:ext cx="6262051" cy="3908762"/>
          </a:xfrm>
          <a:prstGeom prst="rect">
            <a:avLst/>
          </a:prstGeom>
          <a:noFill/>
        </p:spPr>
        <p:txBody>
          <a:bodyPr wrap="square">
            <a:spAutoFit/>
          </a:bodyPr>
          <a:lstStyle/>
          <a:p>
            <a:pPr algn="l"/>
            <a:r>
              <a:rPr lang="en-US" sz="2000" dirty="0">
                <a:solidFill>
                  <a:srgbClr val="0070C0"/>
                </a:solidFill>
                <a:latin typeface="akkurat"/>
              </a:rPr>
              <a:t>“</a:t>
            </a:r>
            <a:r>
              <a:rPr lang="en-US" sz="2000" b="0" i="0" dirty="0">
                <a:solidFill>
                  <a:srgbClr val="0070C0"/>
                </a:solidFill>
                <a:effectLst/>
                <a:latin typeface="akkurat"/>
              </a:rPr>
              <a:t>If you’re fortunate enough to achieve product-market fit and your business starts to take off, typically, you know, when in the wonderful situation do you get this hyper growth where you’ll grow year over year, you know, it’s triple digits. It’s just exploding. And then gradually </a:t>
            </a:r>
            <a:r>
              <a:rPr lang="en-US" sz="2000" b="1" i="0" dirty="0">
                <a:solidFill>
                  <a:srgbClr val="0070C0"/>
                </a:solidFill>
                <a:effectLst/>
                <a:latin typeface="akkurat"/>
              </a:rPr>
              <a:t>the law of the large numbers </a:t>
            </a:r>
            <a:r>
              <a:rPr lang="en-US" sz="2000" b="0" i="0" dirty="0">
                <a:solidFill>
                  <a:srgbClr val="0070C0"/>
                </a:solidFill>
                <a:effectLst/>
                <a:latin typeface="akkurat"/>
              </a:rPr>
              <a:t>starts to kick in and maybe the 100% growth becomes 50% growth the next year, and then the law of large numbers continue to kick in and there’s 25% and then it’s 12.5% and so growth tends to decay over time even in the best businesses”</a:t>
            </a:r>
          </a:p>
          <a:p>
            <a:pPr algn="l"/>
            <a:endParaRPr lang="en-US" sz="2000" b="0" i="0" dirty="0">
              <a:solidFill>
                <a:srgbClr val="0070C0"/>
              </a:solidFill>
              <a:effectLst/>
              <a:latin typeface="akkurat"/>
            </a:endParaRPr>
          </a:p>
          <a:p>
            <a:pPr algn="l"/>
            <a:r>
              <a:rPr lang="en-US" sz="2000" b="1" dirty="0">
                <a:solidFill>
                  <a:srgbClr val="0070C0"/>
                </a:solidFill>
                <a:latin typeface="akkurat"/>
              </a:rPr>
              <a:t>Jeff Jordan, a16z general partners</a:t>
            </a:r>
          </a:p>
        </p:txBody>
      </p:sp>
      <p:sp>
        <p:nvSpPr>
          <p:cNvPr id="10" name="TextBox 9">
            <a:extLst>
              <a:ext uri="{FF2B5EF4-FFF2-40B4-BE49-F238E27FC236}">
                <a16:creationId xmlns:a16="http://schemas.microsoft.com/office/drawing/2014/main" id="{6B9B05EC-B05B-4843-BDB4-B24D587010F6}"/>
              </a:ext>
            </a:extLst>
          </p:cNvPr>
          <p:cNvSpPr txBox="1"/>
          <p:nvPr/>
        </p:nvSpPr>
        <p:spPr>
          <a:xfrm>
            <a:off x="76200" y="5992320"/>
            <a:ext cx="8610600" cy="246221"/>
          </a:xfrm>
          <a:prstGeom prst="rect">
            <a:avLst/>
          </a:prstGeom>
        </p:spPr>
        <p:txBody>
          <a:bodyPr>
            <a:spAutoFit/>
          </a:bodyPr>
          <a:lstStyle>
            <a:defPPr>
              <a:defRPr lang="en-US"/>
            </a:defPPr>
            <a:lvl1pPr>
              <a:defRPr sz="1000" b="1">
                <a:latin typeface="akkurat"/>
              </a:defRPr>
            </a:lvl1pPr>
          </a:lstStyle>
          <a:p>
            <a:r>
              <a:rPr lang="en-US" dirty="0"/>
              <a:t>Source:  </a:t>
            </a:r>
            <a:r>
              <a:rPr lang="en-US" b="0" dirty="0">
                <a:hlinkClick r:id="rId3">
                  <a:extLst>
                    <a:ext uri="{A12FA001-AC4F-418D-AE19-62706E023703}">
                      <ahyp:hlinkClr xmlns:ahyp="http://schemas.microsoft.com/office/drawing/2018/hyperlinkcolor" val="tx"/>
                    </a:ext>
                  </a:extLst>
                </a:hlinkClick>
              </a:rPr>
              <a:t>a16z Podcast: The Basics of Growth — User Acquisition</a:t>
            </a:r>
            <a:r>
              <a:rPr lang="en-US" b="0" dirty="0"/>
              <a:t>]</a:t>
            </a:r>
            <a:endParaRPr lang="en-US" b="0" dirty="0">
              <a:hlinkClick r:id="rId4">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1374176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32751" y="162723"/>
            <a:ext cx="8610600" cy="990600"/>
          </a:xfrm>
        </p:spPr>
        <p:txBody>
          <a:bodyPr anchor="ctr">
            <a:normAutofit/>
          </a:bodyPr>
          <a:lstStyle/>
          <a:p>
            <a:r>
              <a:rPr lang="en-US" sz="2600" b="1" dirty="0">
                <a:solidFill>
                  <a:schemeClr val="tx2"/>
                </a:solidFill>
                <a:latin typeface="akkurat"/>
                <a:cs typeface="Calibri" panose="020F0502020204030204" pitchFamily="34" charset="0"/>
              </a:rPr>
              <a:t>Efficiency</a:t>
            </a:r>
            <a:r>
              <a:rPr lang="en-US" sz="2600" dirty="0">
                <a:solidFill>
                  <a:schemeClr val="tx2"/>
                </a:solidFill>
                <a:latin typeface="akkurat"/>
                <a:cs typeface="Calibri" panose="020F0502020204030204" pitchFamily="34" charset="0"/>
              </a:rPr>
              <a:t> vs. </a:t>
            </a:r>
            <a:r>
              <a:rPr lang="en-US" sz="2600" b="1" dirty="0">
                <a:solidFill>
                  <a:schemeClr val="tx2"/>
                </a:solidFill>
                <a:latin typeface="akkurat"/>
                <a:cs typeface="Calibri" panose="020F0502020204030204" pitchFamily="34" charset="0"/>
              </a:rPr>
              <a:t>Usage </a:t>
            </a:r>
            <a:r>
              <a:rPr lang="en-US" sz="2600" dirty="0">
                <a:solidFill>
                  <a:schemeClr val="tx2"/>
                </a:solidFill>
                <a:latin typeface="akkurat"/>
                <a:cs typeface="Calibri" panose="020F0502020204030204" pitchFamily="34" charset="0"/>
              </a:rPr>
              <a:t>demonstration can be helpful to assess the growth health and CAC over time in growth Companies</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46</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9986FEF7-D2D1-4BA3-8E25-BEB1766559D5}"/>
              </a:ext>
            </a:extLst>
          </p:cNvPr>
          <p:cNvSpPr/>
          <p:nvPr/>
        </p:nvSpPr>
        <p:spPr>
          <a:xfrm>
            <a:off x="3276600" y="6050804"/>
            <a:ext cx="4572000" cy="430887"/>
          </a:xfrm>
          <a:prstGeom prst="rect">
            <a:avLst/>
          </a:prstGeom>
        </p:spPr>
        <p:txBody>
          <a:bodyPr>
            <a:spAutoFit/>
          </a:bodyPr>
          <a:lstStyle/>
          <a:p>
            <a:pPr algn="l"/>
            <a:r>
              <a:rPr lang="en-US" sz="1000" u="sng" dirty="0">
                <a:latin typeface="akkurat"/>
                <a:hlinkClick r:id="rId3">
                  <a:extLst>
                    <a:ext uri="{A12FA001-AC4F-418D-AE19-62706E023703}">
                      <ahyp:hlinkClr xmlns:ahyp="http://schemas.microsoft.com/office/drawing/2018/hyperlinkcolor" val="tx"/>
                    </a:ext>
                  </a:extLst>
                </a:hlinkClick>
              </a:rPr>
              <a:t> Using NBA Metrics to Scout Superstar Startups</a:t>
            </a:r>
          </a:p>
          <a:p>
            <a:r>
              <a:rPr lang="en-US" sz="1000" u="sng" dirty="0">
                <a:latin typeface="akkurat"/>
                <a:hlinkClick r:id="rId3">
                  <a:extLst>
                    <a:ext uri="{A12FA001-AC4F-418D-AE19-62706E023703}">
                      <ahyp:hlinkClr xmlns:ahyp="http://schemas.microsoft.com/office/drawing/2018/hyperlinkcolor" val="tx"/>
                    </a:ext>
                  </a:extLst>
                </a:hlinkClick>
              </a:rPr>
              <a:t> </a:t>
            </a:r>
            <a:endParaRPr lang="en-US" sz="1000" u="sng" dirty="0">
              <a:latin typeface="akkurat"/>
            </a:endParaRPr>
          </a:p>
        </p:txBody>
      </p:sp>
      <p:sp>
        <p:nvSpPr>
          <p:cNvPr id="7" name="Rectangle 6">
            <a:extLst>
              <a:ext uri="{FF2B5EF4-FFF2-40B4-BE49-F238E27FC236}">
                <a16:creationId xmlns:a16="http://schemas.microsoft.com/office/drawing/2014/main" id="{8F8980D3-31E4-4DDD-8C60-92F0C6CC6917}"/>
              </a:ext>
            </a:extLst>
          </p:cNvPr>
          <p:cNvSpPr/>
          <p:nvPr/>
        </p:nvSpPr>
        <p:spPr>
          <a:xfrm>
            <a:off x="2743200" y="6065619"/>
            <a:ext cx="4572000" cy="246221"/>
          </a:xfrm>
          <a:prstGeom prst="rect">
            <a:avLst/>
          </a:prstGeom>
        </p:spPr>
        <p:txBody>
          <a:bodyPr>
            <a:spAutoFit/>
          </a:bodyPr>
          <a:lstStyle/>
          <a:p>
            <a:pPr algn="l"/>
            <a:r>
              <a:rPr lang="en-US" sz="1000" b="1" dirty="0">
                <a:latin typeface="akkurat"/>
              </a:rPr>
              <a:t>Source:</a:t>
            </a:r>
          </a:p>
        </p:txBody>
      </p:sp>
      <p:sp>
        <p:nvSpPr>
          <p:cNvPr id="10" name="TextBox 9">
            <a:extLst>
              <a:ext uri="{FF2B5EF4-FFF2-40B4-BE49-F238E27FC236}">
                <a16:creationId xmlns:a16="http://schemas.microsoft.com/office/drawing/2014/main" id="{32B10118-6053-4647-803C-E4FB4F8A47D8}"/>
              </a:ext>
            </a:extLst>
          </p:cNvPr>
          <p:cNvSpPr txBox="1"/>
          <p:nvPr/>
        </p:nvSpPr>
        <p:spPr>
          <a:xfrm>
            <a:off x="408283" y="1202109"/>
            <a:ext cx="8409302" cy="1255728"/>
          </a:xfrm>
          <a:prstGeom prst="rect">
            <a:avLst/>
          </a:prstGeom>
          <a:noFill/>
        </p:spPr>
        <p:txBody>
          <a:bodyPr wrap="square">
            <a:spAutoFit/>
          </a:bodyPr>
          <a:lstStyle/>
          <a:p>
            <a:pPr marL="171450" indent="-171450" algn="l">
              <a:buFont typeface="Arial" panose="020B0604020202020204" pitchFamily="34" charset="0"/>
              <a:buChar char="•"/>
            </a:pPr>
            <a:r>
              <a:rPr lang="en-US" sz="1400" b="0" i="0" dirty="0">
                <a:effectLst/>
                <a:latin typeface="akkurat"/>
              </a:rPr>
              <a:t>NBA teams now use </a:t>
            </a:r>
            <a:r>
              <a:rPr lang="en-US" sz="1400" b="1" i="0" dirty="0">
                <a:effectLst/>
                <a:latin typeface="akkurat"/>
              </a:rPr>
              <a:t>efficiency</a:t>
            </a:r>
            <a:r>
              <a:rPr lang="en-US" sz="1400" b="0" i="0" dirty="0">
                <a:effectLst/>
                <a:latin typeface="akkurat"/>
              </a:rPr>
              <a:t> and </a:t>
            </a:r>
            <a:r>
              <a:rPr lang="en-US" sz="1400" b="1" i="0" dirty="0">
                <a:effectLst/>
                <a:latin typeface="akkurat"/>
              </a:rPr>
              <a:t>usage </a:t>
            </a:r>
            <a:r>
              <a:rPr lang="en-US" sz="1400" b="0" i="0" dirty="0">
                <a:effectLst/>
                <a:latin typeface="akkurat"/>
              </a:rPr>
              <a:t>as the metrics that dictate the way they use possessions and how they find superstar players and build their lineups around those superstars.</a:t>
            </a:r>
          </a:p>
          <a:p>
            <a:pPr algn="l"/>
            <a:endParaRPr lang="en-US" sz="1400" b="0" i="0" dirty="0">
              <a:effectLst/>
              <a:latin typeface="akkurat"/>
            </a:endParaRPr>
          </a:p>
          <a:p>
            <a:pPr marL="171450" indent="-171450" algn="l">
              <a:buFont typeface="Arial" panose="020B0604020202020204" pitchFamily="34" charset="0"/>
              <a:buChar char="•"/>
            </a:pPr>
            <a:r>
              <a:rPr lang="en-US" sz="1400" b="0" i="0" dirty="0">
                <a:effectLst/>
                <a:latin typeface="akkurat"/>
              </a:rPr>
              <a:t> Many tech companies are starting to use a similar framework when allocating </a:t>
            </a:r>
            <a:r>
              <a:rPr lang="en-US" sz="1400" b="1" i="0" dirty="0">
                <a:effectLst/>
                <a:latin typeface="akkurat"/>
              </a:rPr>
              <a:t>capital </a:t>
            </a:r>
            <a:r>
              <a:rPr lang="en-US" sz="1400" b="0" i="0" dirty="0">
                <a:effectLst/>
                <a:latin typeface="akkurat"/>
              </a:rPr>
              <a:t>against go-to-market (GTM) efforts, often measured as lifetime value (LTV) over customer acquisition costs (CAC).</a:t>
            </a:r>
            <a:endParaRPr lang="en-US" sz="1400" dirty="0">
              <a:latin typeface="akkurat"/>
            </a:endParaRPr>
          </a:p>
        </p:txBody>
      </p:sp>
      <p:pic>
        <p:nvPicPr>
          <p:cNvPr id="5" name="Picture 4">
            <a:extLst>
              <a:ext uri="{FF2B5EF4-FFF2-40B4-BE49-F238E27FC236}">
                <a16:creationId xmlns:a16="http://schemas.microsoft.com/office/drawing/2014/main" id="{B37C9CD1-A182-4459-9F96-C3AA78E0C569}"/>
              </a:ext>
            </a:extLst>
          </p:cNvPr>
          <p:cNvPicPr>
            <a:picLocks noChangeAspect="1"/>
          </p:cNvPicPr>
          <p:nvPr/>
        </p:nvPicPr>
        <p:blipFill>
          <a:blip r:embed="rId4"/>
          <a:stretch>
            <a:fillRect/>
          </a:stretch>
        </p:blipFill>
        <p:spPr>
          <a:xfrm>
            <a:off x="1673340" y="2517110"/>
            <a:ext cx="5797320" cy="3537242"/>
          </a:xfrm>
          <a:prstGeom prst="rect">
            <a:avLst/>
          </a:prstGeom>
        </p:spPr>
      </p:pic>
    </p:spTree>
    <p:extLst>
      <p:ext uri="{BB962C8B-B14F-4D97-AF65-F5344CB8AC3E}">
        <p14:creationId xmlns:p14="http://schemas.microsoft.com/office/powerpoint/2010/main" val="3640625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09600" y="990600"/>
            <a:ext cx="6629400" cy="4713685"/>
          </a:xfrm>
        </p:spPr>
        <p:txBody>
          <a:bodyPr numCol="1">
            <a:normAutofit/>
          </a:bodyPr>
          <a:lstStyle/>
          <a:p>
            <a:pPr lvl="0"/>
            <a:r>
              <a:rPr lang="en-US" sz="2800" b="0" dirty="0">
                <a:latin typeface="akkurat"/>
                <a:cs typeface="Calibri" panose="020F0502020204030204" pitchFamily="34" charset="0"/>
              </a:rPr>
              <a:t>The importance of Network effects in two-sided marketplace businesses </a:t>
            </a:r>
          </a:p>
        </p:txBody>
      </p:sp>
      <p:sp>
        <p:nvSpPr>
          <p:cNvPr id="5" name="Shape 294"/>
          <p:cNvSpPr/>
          <p:nvPr/>
        </p:nvSpPr>
        <p:spPr>
          <a:xfrm>
            <a:off x="8645241" y="263770"/>
            <a:ext cx="492368" cy="1758461"/>
          </a:xfrm>
          <a:prstGeom prst="rect">
            <a:avLst/>
          </a:prstGeom>
          <a:solidFill>
            <a:schemeClr val="lt1"/>
          </a:solidFill>
          <a:ln>
            <a:noFill/>
          </a:ln>
        </p:spPr>
        <p:txBody>
          <a:bodyPr lIns="84392" tIns="42185" rIns="84392" bIns="42185" numCol="1" anchor="ctr" anchorCtr="0">
            <a:noAutofit/>
          </a:bodyPr>
          <a:lstStyle/>
          <a:p>
            <a:pPr>
              <a:spcBef>
                <a:spcPts val="0"/>
              </a:spcBef>
              <a:spcAft>
                <a:spcPts val="0"/>
              </a:spcAft>
            </a:pPr>
            <a:endParaRPr sz="1292" b="1" dirty="0">
              <a:solidFill>
                <a:schemeClr val="lt1"/>
              </a:solidFill>
              <a:latin typeface="+mj-lt"/>
              <a:ea typeface="Arial"/>
              <a:cs typeface="Arial"/>
              <a:sym typeface="Arial"/>
            </a:endParaRPr>
          </a:p>
        </p:txBody>
      </p:sp>
    </p:spTree>
    <p:extLst>
      <p:ext uri="{BB962C8B-B14F-4D97-AF65-F5344CB8AC3E}">
        <p14:creationId xmlns:p14="http://schemas.microsoft.com/office/powerpoint/2010/main" val="3914787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3980"/>
            <a:ext cx="8610600" cy="990600"/>
          </a:xfrm>
        </p:spPr>
        <p:txBody>
          <a:bodyPr anchor="ctr">
            <a:noAutofit/>
          </a:bodyPr>
          <a:lstStyle/>
          <a:p>
            <a:r>
              <a:rPr lang="en-US" sz="2600" dirty="0">
                <a:solidFill>
                  <a:schemeClr val="tx2"/>
                </a:solidFill>
                <a:latin typeface="akkurat"/>
                <a:cs typeface="Calibri" panose="020F0502020204030204" pitchFamily="34" charset="0"/>
              </a:rPr>
              <a:t>Business with network effects starts with high CAC and over time CAC decreases due to more users on both sides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48</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F57FC15-FBD4-44A9-B398-A5121DD38D35}"/>
              </a:ext>
            </a:extLst>
          </p:cNvPr>
          <p:cNvSpPr/>
          <p:nvPr/>
        </p:nvSpPr>
        <p:spPr>
          <a:xfrm>
            <a:off x="381000" y="1219200"/>
            <a:ext cx="8409302" cy="4955203"/>
          </a:xfrm>
          <a:prstGeom prst="rect">
            <a:avLst/>
          </a:prstGeom>
        </p:spPr>
        <p:txBody>
          <a:bodyPr wrap="square">
            <a:spAutoFit/>
          </a:bodyPr>
          <a:lstStyle/>
          <a:p>
            <a:pPr marL="342900" indent="-342900" algn="l">
              <a:buFont typeface="Wingdings" panose="05000000000000000000" pitchFamily="2" charset="2"/>
              <a:buChar char="Ø"/>
            </a:pPr>
            <a:r>
              <a:rPr lang="en-US" sz="2000" b="1" dirty="0">
                <a:solidFill>
                  <a:schemeClr val="accent2"/>
                </a:solidFill>
                <a:latin typeface="akkurat"/>
              </a:rPr>
              <a:t>A network effect </a:t>
            </a:r>
            <a:r>
              <a:rPr lang="en-US" sz="2000" dirty="0">
                <a:solidFill>
                  <a:schemeClr val="accent2"/>
                </a:solidFill>
                <a:latin typeface="akkurat"/>
              </a:rPr>
              <a:t>is when new, additional users signing up for a product or service increases its value and utility for current and future users. </a:t>
            </a:r>
          </a:p>
          <a:p>
            <a:pPr marL="342900" indent="-342900" algn="l">
              <a:buFont typeface="Wingdings" panose="05000000000000000000" pitchFamily="2" charset="2"/>
              <a:buChar char="Ø"/>
            </a:pPr>
            <a:endParaRPr lang="en-US" sz="2000" dirty="0">
              <a:solidFill>
                <a:schemeClr val="accent2"/>
              </a:solidFill>
              <a:latin typeface="akkurat"/>
            </a:endParaRPr>
          </a:p>
          <a:p>
            <a:pPr marL="342900" indent="-342900" algn="l">
              <a:buFont typeface="Wingdings" panose="05000000000000000000" pitchFamily="2" charset="2"/>
              <a:buChar char="Ø"/>
            </a:pPr>
            <a:r>
              <a:rPr lang="en-US" sz="2000" dirty="0">
                <a:solidFill>
                  <a:schemeClr val="accent2"/>
                </a:solidFill>
                <a:latin typeface="akkurat"/>
              </a:rPr>
              <a:t>If a product or service has a network effect, </a:t>
            </a:r>
            <a:r>
              <a:rPr lang="en-US" sz="2000" b="1" dirty="0">
                <a:solidFill>
                  <a:schemeClr val="accent2"/>
                </a:solidFill>
                <a:latin typeface="akkurat"/>
              </a:rPr>
              <a:t>its value and utility will increase as its user base grows.</a:t>
            </a:r>
          </a:p>
          <a:p>
            <a:pPr marL="342900" indent="-342900" algn="l">
              <a:buFont typeface="Wingdings" panose="05000000000000000000" pitchFamily="2" charset="2"/>
              <a:buChar char="Ø"/>
            </a:pPr>
            <a:endParaRPr lang="en-US" sz="2000" dirty="0">
              <a:solidFill>
                <a:schemeClr val="accent2"/>
              </a:solidFill>
              <a:latin typeface="akkurat"/>
            </a:endParaRPr>
          </a:p>
          <a:p>
            <a:pPr marL="342900" indent="-342900" algn="l">
              <a:buFont typeface="Wingdings" panose="05000000000000000000" pitchFamily="2" charset="2"/>
              <a:buChar char="Ø"/>
            </a:pPr>
            <a:r>
              <a:rPr lang="en-US" sz="2000" dirty="0">
                <a:solidFill>
                  <a:schemeClr val="accent2"/>
                </a:solidFill>
                <a:latin typeface="akkurat"/>
              </a:rPr>
              <a:t>The telephone and social networks are good examples of how network effects can impact a product or service.</a:t>
            </a:r>
          </a:p>
          <a:p>
            <a:pPr marL="342900" indent="-342900" algn="l">
              <a:buFont typeface="Wingdings" panose="05000000000000000000" pitchFamily="2" charset="2"/>
              <a:buChar char="Ø"/>
            </a:pPr>
            <a:endParaRPr lang="en-US" sz="2000" dirty="0">
              <a:solidFill>
                <a:schemeClr val="accent2"/>
              </a:solidFill>
              <a:latin typeface="akkurat"/>
            </a:endParaRPr>
          </a:p>
          <a:p>
            <a:pPr marL="342900" indent="-342900" algn="l">
              <a:buFont typeface="Wingdings" panose="05000000000000000000" pitchFamily="2" charset="2"/>
              <a:buChar char="Ø"/>
            </a:pPr>
            <a:r>
              <a:rPr lang="en-US" sz="2000" dirty="0">
                <a:solidFill>
                  <a:schemeClr val="accent2"/>
                </a:solidFill>
                <a:latin typeface="akkurat"/>
              </a:rPr>
              <a:t>As more people started using these technologies, they became more valuable, and this brings more user for both side of the marketplace.</a:t>
            </a:r>
          </a:p>
          <a:p>
            <a:pPr marL="342900" indent="-342900" algn="l">
              <a:buFont typeface="Wingdings" panose="05000000000000000000" pitchFamily="2" charset="2"/>
              <a:buChar char="Ø"/>
            </a:pPr>
            <a:endParaRPr lang="en-US" sz="2000" dirty="0">
              <a:solidFill>
                <a:schemeClr val="accent2"/>
              </a:solidFill>
              <a:latin typeface="akkurat"/>
            </a:endParaRPr>
          </a:p>
          <a:p>
            <a:pPr marL="342900" indent="-342900" algn="l">
              <a:buFont typeface="Wingdings" panose="05000000000000000000" pitchFamily="2" charset="2"/>
              <a:buChar char="Ø"/>
            </a:pPr>
            <a:endParaRPr lang="en-US" sz="2000" dirty="0">
              <a:solidFill>
                <a:schemeClr val="accent2"/>
              </a:solidFill>
              <a:latin typeface="akkurat"/>
            </a:endParaRPr>
          </a:p>
          <a:p>
            <a:pPr marL="342900" indent="-342900" algn="l">
              <a:buFont typeface="Wingdings" panose="05000000000000000000" pitchFamily="2" charset="2"/>
              <a:buChar char="Ø"/>
            </a:pPr>
            <a:endParaRPr lang="en-US" sz="2000" dirty="0">
              <a:solidFill>
                <a:schemeClr val="accent2"/>
              </a:solidFill>
              <a:latin typeface="akkurat"/>
            </a:endParaRPr>
          </a:p>
        </p:txBody>
      </p:sp>
      <p:pic>
        <p:nvPicPr>
          <p:cNvPr id="10" name="Picture 9">
            <a:extLst>
              <a:ext uri="{FF2B5EF4-FFF2-40B4-BE49-F238E27FC236}">
                <a16:creationId xmlns:a16="http://schemas.microsoft.com/office/drawing/2014/main" id="{E3B647F3-2452-46D1-B715-234B94C3299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687325" y="5573970"/>
            <a:ext cx="1802994" cy="408491"/>
          </a:xfrm>
          <a:prstGeom prst="rect">
            <a:avLst/>
          </a:prstGeom>
        </p:spPr>
      </p:pic>
      <p:pic>
        <p:nvPicPr>
          <p:cNvPr id="11" name="Picture 10">
            <a:extLst>
              <a:ext uri="{FF2B5EF4-FFF2-40B4-BE49-F238E27FC236}">
                <a16:creationId xmlns:a16="http://schemas.microsoft.com/office/drawing/2014/main" id="{1D50E529-20D8-4598-B2BA-F8FA863CFF0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502011" y="5111750"/>
            <a:ext cx="1241189" cy="1241189"/>
          </a:xfrm>
          <a:prstGeom prst="rect">
            <a:avLst/>
          </a:prstGeom>
        </p:spPr>
      </p:pic>
      <p:pic>
        <p:nvPicPr>
          <p:cNvPr id="13" name="Picture 12" descr="A picture containing object&#10;&#10;Description automatically generated">
            <a:extLst>
              <a:ext uri="{FF2B5EF4-FFF2-40B4-BE49-F238E27FC236}">
                <a16:creationId xmlns:a16="http://schemas.microsoft.com/office/drawing/2014/main" id="{84A7AF0F-7BA4-4DCA-AECB-C66F0F97228E}"/>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326559" y="5548200"/>
            <a:ext cx="1905000" cy="485552"/>
          </a:xfrm>
          <a:prstGeom prst="rect">
            <a:avLst/>
          </a:prstGeom>
        </p:spPr>
      </p:pic>
    </p:spTree>
    <p:extLst>
      <p:ext uri="{BB962C8B-B14F-4D97-AF65-F5344CB8AC3E}">
        <p14:creationId xmlns:p14="http://schemas.microsoft.com/office/powerpoint/2010/main" val="1993188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3980"/>
            <a:ext cx="8229600" cy="990600"/>
          </a:xfrm>
        </p:spPr>
        <p:txBody>
          <a:bodyPr anchor="ctr">
            <a:normAutofit/>
          </a:bodyPr>
          <a:lstStyle/>
          <a:p>
            <a:r>
              <a:rPr lang="en-US" sz="2600" dirty="0">
                <a:solidFill>
                  <a:schemeClr val="tx2"/>
                </a:solidFill>
                <a:latin typeface="akkurat"/>
                <a:cs typeface="Calibri" panose="020F0502020204030204" pitchFamily="34" charset="0"/>
              </a:rPr>
              <a:t>Network effect can act as the growth engine in two-sided marketplace business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49</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pic>
        <p:nvPicPr>
          <p:cNvPr id="5" name="Picture 4" descr="Image">
            <a:extLst>
              <a:ext uri="{FF2B5EF4-FFF2-40B4-BE49-F238E27FC236}">
                <a16:creationId xmlns:a16="http://schemas.microsoft.com/office/drawing/2014/main" id="{79D7F48D-FB4C-470A-B5DC-5D97957A4203}"/>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122608" y="2159188"/>
            <a:ext cx="3487992" cy="3352800"/>
          </a:xfrm>
          <a:prstGeom prst="rect">
            <a:avLst/>
          </a:prstGeom>
          <a:noFill/>
        </p:spPr>
      </p:pic>
      <p:sp>
        <p:nvSpPr>
          <p:cNvPr id="6" name="Rectangle 5">
            <a:extLst>
              <a:ext uri="{FF2B5EF4-FFF2-40B4-BE49-F238E27FC236}">
                <a16:creationId xmlns:a16="http://schemas.microsoft.com/office/drawing/2014/main" id="{8471FEA4-EB57-4FD6-9CE3-298F9E54D793}"/>
              </a:ext>
            </a:extLst>
          </p:cNvPr>
          <p:cNvSpPr/>
          <p:nvPr/>
        </p:nvSpPr>
        <p:spPr>
          <a:xfrm>
            <a:off x="5122608" y="5776994"/>
            <a:ext cx="3628820" cy="400110"/>
          </a:xfrm>
          <a:prstGeom prst="rect">
            <a:avLst/>
          </a:prstGeom>
        </p:spPr>
        <p:txBody>
          <a:bodyPr wrap="square">
            <a:spAutoFit/>
          </a:bodyPr>
          <a:lstStyle/>
          <a:p>
            <a:pPr algn="l"/>
            <a:r>
              <a:rPr lang="en-US" sz="1000" dirty="0">
                <a:solidFill>
                  <a:schemeClr val="accent2"/>
                </a:solidFill>
                <a:latin typeface="akkurat"/>
              </a:rPr>
              <a:t>Source: </a:t>
            </a:r>
            <a:r>
              <a:rPr lang="en-US" sz="1000" dirty="0">
                <a:solidFill>
                  <a:schemeClr val="accent2"/>
                </a:solidFill>
                <a:latin typeface="akkurat"/>
                <a:hlinkClick r:id="rId5">
                  <a:extLst>
                    <a:ext uri="{A12FA001-AC4F-418D-AE19-62706E023703}">
                      <ahyp:hlinkClr xmlns:ahyp="http://schemas.microsoft.com/office/drawing/2018/hyperlinkcolor" val="tx"/>
                    </a:ext>
                  </a:extLst>
                </a:hlinkClick>
              </a:rPr>
              <a:t>https://otherspecify.com/2017/02/02/david-sacks-famous-napkin-sketch-for-econ-101/</a:t>
            </a:r>
            <a:endParaRPr lang="en-US" sz="1000" dirty="0">
              <a:solidFill>
                <a:schemeClr val="accent2"/>
              </a:solidFill>
              <a:latin typeface="akkurat"/>
            </a:endParaRPr>
          </a:p>
        </p:txBody>
      </p:sp>
      <p:sp>
        <p:nvSpPr>
          <p:cNvPr id="3" name="TextBox 2">
            <a:extLst>
              <a:ext uri="{FF2B5EF4-FFF2-40B4-BE49-F238E27FC236}">
                <a16:creationId xmlns:a16="http://schemas.microsoft.com/office/drawing/2014/main" id="{6EA213C3-350A-437F-ACEB-C35F03B63AAD}"/>
              </a:ext>
            </a:extLst>
          </p:cNvPr>
          <p:cNvSpPr txBox="1"/>
          <p:nvPr/>
        </p:nvSpPr>
        <p:spPr>
          <a:xfrm>
            <a:off x="5257800" y="1307107"/>
            <a:ext cx="3124200" cy="929485"/>
          </a:xfrm>
          <a:prstGeom prst="rect">
            <a:avLst/>
          </a:prstGeom>
          <a:noFill/>
        </p:spPr>
        <p:txBody>
          <a:bodyPr wrap="square" rtlCol="0">
            <a:spAutoFit/>
          </a:bodyPr>
          <a:lstStyle/>
          <a:p>
            <a:r>
              <a:rPr lang="en-US" sz="2000" b="1" dirty="0">
                <a:solidFill>
                  <a:srgbClr val="FF9900"/>
                </a:solidFill>
                <a:latin typeface="akkurat"/>
              </a:rPr>
              <a:t>David Sack’s Famous Napkin Sketch for Uber</a:t>
            </a:r>
          </a:p>
          <a:p>
            <a:endParaRPr lang="en-US" sz="1200" dirty="0">
              <a:solidFill>
                <a:srgbClr val="0070C0"/>
              </a:solidFill>
              <a:latin typeface="akkurat"/>
            </a:endParaRPr>
          </a:p>
        </p:txBody>
      </p:sp>
      <p:sp>
        <p:nvSpPr>
          <p:cNvPr id="8" name="TextBox 7">
            <a:extLst>
              <a:ext uri="{FF2B5EF4-FFF2-40B4-BE49-F238E27FC236}">
                <a16:creationId xmlns:a16="http://schemas.microsoft.com/office/drawing/2014/main" id="{031B2011-1626-4496-9A6D-C0F02C4D5C03}"/>
              </a:ext>
            </a:extLst>
          </p:cNvPr>
          <p:cNvSpPr txBox="1"/>
          <p:nvPr/>
        </p:nvSpPr>
        <p:spPr>
          <a:xfrm>
            <a:off x="874566" y="1437075"/>
            <a:ext cx="3348589" cy="658642"/>
          </a:xfrm>
          <a:prstGeom prst="rect">
            <a:avLst/>
          </a:prstGeom>
          <a:noFill/>
        </p:spPr>
        <p:txBody>
          <a:bodyPr wrap="square" rtlCol="0">
            <a:spAutoFit/>
          </a:bodyPr>
          <a:lstStyle/>
          <a:p>
            <a:r>
              <a:rPr lang="en-US" sz="2000" b="1" dirty="0">
                <a:solidFill>
                  <a:srgbClr val="FF9900"/>
                </a:solidFill>
                <a:latin typeface="akkurat"/>
              </a:rPr>
              <a:t>Amazon’s Flywheel effect</a:t>
            </a:r>
          </a:p>
          <a:p>
            <a:endParaRPr lang="en-US" sz="1400" b="1" dirty="0">
              <a:solidFill>
                <a:srgbClr val="FF9900"/>
              </a:solidFill>
              <a:latin typeface="akkurat"/>
            </a:endParaRPr>
          </a:p>
        </p:txBody>
      </p:sp>
      <p:sp>
        <p:nvSpPr>
          <p:cNvPr id="4" name="Rectangle 3">
            <a:extLst>
              <a:ext uri="{FF2B5EF4-FFF2-40B4-BE49-F238E27FC236}">
                <a16:creationId xmlns:a16="http://schemas.microsoft.com/office/drawing/2014/main" id="{53FF334D-C1B7-4997-9F58-58D6C23C5AA5}"/>
              </a:ext>
            </a:extLst>
          </p:cNvPr>
          <p:cNvSpPr/>
          <p:nvPr/>
        </p:nvSpPr>
        <p:spPr>
          <a:xfrm>
            <a:off x="1141161" y="5818068"/>
            <a:ext cx="2815400" cy="400110"/>
          </a:xfrm>
          <a:prstGeom prst="rect">
            <a:avLst/>
          </a:prstGeom>
        </p:spPr>
        <p:txBody>
          <a:bodyPr wrap="square">
            <a:spAutoFit/>
          </a:bodyPr>
          <a:lstStyle/>
          <a:p>
            <a:pPr algn="l"/>
            <a:r>
              <a:rPr lang="en-US" sz="1000" dirty="0">
                <a:solidFill>
                  <a:schemeClr val="accent2"/>
                </a:solidFill>
                <a:latin typeface="akkurat"/>
                <a:hlinkClick r:id="rId6"/>
              </a:rPr>
              <a:t>Source: https://sellics.com/blog-applying-amazon-flywheel-to-your-online-business/</a:t>
            </a:r>
            <a:endParaRPr lang="en-US" sz="1000" dirty="0">
              <a:solidFill>
                <a:schemeClr val="accent2"/>
              </a:solidFill>
              <a:latin typeface="akkurat"/>
            </a:endParaRPr>
          </a:p>
        </p:txBody>
      </p:sp>
      <p:pic>
        <p:nvPicPr>
          <p:cNvPr id="9" name="Picture 8">
            <a:extLst>
              <a:ext uri="{FF2B5EF4-FFF2-40B4-BE49-F238E27FC236}">
                <a16:creationId xmlns:a16="http://schemas.microsoft.com/office/drawing/2014/main" id="{373A6073-58E4-415B-8320-6E5E97993F3C}"/>
              </a:ext>
            </a:extLst>
          </p:cNvPr>
          <p:cNvPicPr>
            <a:picLocks noChangeAspect="1"/>
          </p:cNvPicPr>
          <p:nvPr/>
        </p:nvPicPr>
        <p:blipFill>
          <a:blip r:embed="rId7"/>
          <a:stretch>
            <a:fillRect/>
          </a:stretch>
        </p:blipFill>
        <p:spPr>
          <a:xfrm>
            <a:off x="610728" y="2078529"/>
            <a:ext cx="3808872" cy="3359584"/>
          </a:xfrm>
          <a:prstGeom prst="rect">
            <a:avLst/>
          </a:prstGeom>
        </p:spPr>
      </p:pic>
    </p:spTree>
    <p:extLst>
      <p:ext uri="{BB962C8B-B14F-4D97-AF65-F5344CB8AC3E}">
        <p14:creationId xmlns:p14="http://schemas.microsoft.com/office/powerpoint/2010/main" val="150151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ctr">
            <a:normAutofit/>
          </a:bodyPr>
          <a:lstStyle/>
          <a:p>
            <a:r>
              <a:rPr lang="en-US" sz="2600" dirty="0">
                <a:solidFill>
                  <a:schemeClr val="tx2"/>
                </a:solidFill>
                <a:latin typeface="akkurat"/>
                <a:cs typeface="Calibri" panose="020F0502020204030204" pitchFamily="34" charset="0"/>
              </a:rPr>
              <a:t>More about the LTV (life-time value) of customers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5</a:t>
            </a:fld>
            <a:endParaRPr lang="en-US" dirty="0"/>
          </a:p>
        </p:txBody>
      </p:sp>
      <p:sp>
        <p:nvSpPr>
          <p:cNvPr id="3" name="Rectangle 2">
            <a:extLst>
              <a:ext uri="{FF2B5EF4-FFF2-40B4-BE49-F238E27FC236}">
                <a16:creationId xmlns:a16="http://schemas.microsoft.com/office/drawing/2014/main" id="{1D02B623-22F2-4452-A831-2C422C13597E}"/>
              </a:ext>
            </a:extLst>
          </p:cNvPr>
          <p:cNvSpPr/>
          <p:nvPr/>
        </p:nvSpPr>
        <p:spPr>
          <a:xfrm>
            <a:off x="457200" y="5961888"/>
            <a:ext cx="8001000" cy="230832"/>
          </a:xfrm>
          <a:prstGeom prst="rect">
            <a:avLst/>
          </a:prstGeom>
        </p:spPr>
        <p:txBody>
          <a:bodyPr wrap="square">
            <a:spAutoFit/>
          </a:bodyPr>
          <a:lstStyle/>
          <a:p>
            <a:r>
              <a:rPr lang="en-US" sz="900" dirty="0">
                <a:latin typeface="akkurat"/>
                <a:hlinkClick r:id="rId3"/>
              </a:rPr>
              <a:t>Source: https://blog.chartmogul.com/wp-content/uploads/2015/04/ChartMogul-Ultimate-Guide-to-SaaS-Customer-LTV.pdf</a:t>
            </a:r>
            <a:endParaRPr lang="en-US" sz="900" dirty="0">
              <a:latin typeface="akkurat"/>
            </a:endParaRPr>
          </a:p>
        </p:txBody>
      </p:sp>
      <p:pic>
        <p:nvPicPr>
          <p:cNvPr id="4" name="Picture 3">
            <a:extLst>
              <a:ext uri="{FF2B5EF4-FFF2-40B4-BE49-F238E27FC236}">
                <a16:creationId xmlns:a16="http://schemas.microsoft.com/office/drawing/2014/main" id="{09635CF5-D264-4D69-B6F8-815F4FE39ACF}"/>
              </a:ext>
            </a:extLst>
          </p:cNvPr>
          <p:cNvPicPr>
            <a:picLocks noChangeAspect="1"/>
          </p:cNvPicPr>
          <p:nvPr/>
        </p:nvPicPr>
        <p:blipFill>
          <a:blip r:embed="rId4"/>
          <a:stretch>
            <a:fillRect/>
          </a:stretch>
        </p:blipFill>
        <p:spPr>
          <a:xfrm>
            <a:off x="675785" y="1409070"/>
            <a:ext cx="5215705" cy="42684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390CA546-531F-482C-9281-295065ABCFB8}"/>
              </a:ext>
            </a:extLst>
          </p:cNvPr>
          <p:cNvPicPr>
            <a:picLocks noChangeAspect="1"/>
          </p:cNvPicPr>
          <p:nvPr/>
        </p:nvPicPr>
        <p:blipFill>
          <a:blip r:embed="rId5"/>
          <a:stretch>
            <a:fillRect/>
          </a:stretch>
        </p:blipFill>
        <p:spPr>
          <a:xfrm>
            <a:off x="6264946" y="3886200"/>
            <a:ext cx="2438400" cy="336768"/>
          </a:xfrm>
          <a:prstGeom prst="rect">
            <a:avLst/>
          </a:prstGeom>
        </p:spPr>
      </p:pic>
      <p:pic>
        <p:nvPicPr>
          <p:cNvPr id="6" name="Picture 5">
            <a:extLst>
              <a:ext uri="{FF2B5EF4-FFF2-40B4-BE49-F238E27FC236}">
                <a16:creationId xmlns:a16="http://schemas.microsoft.com/office/drawing/2014/main" id="{15BA7737-0852-4468-B932-5575DEAD0729}"/>
              </a:ext>
            </a:extLst>
          </p:cNvPr>
          <p:cNvPicPr>
            <a:picLocks noChangeAspect="1"/>
          </p:cNvPicPr>
          <p:nvPr/>
        </p:nvPicPr>
        <p:blipFill>
          <a:blip r:embed="rId6"/>
          <a:stretch>
            <a:fillRect/>
          </a:stretch>
        </p:blipFill>
        <p:spPr>
          <a:xfrm>
            <a:off x="6096000" y="4262833"/>
            <a:ext cx="2659411" cy="609600"/>
          </a:xfrm>
          <a:prstGeom prst="rect">
            <a:avLst/>
          </a:prstGeom>
        </p:spPr>
      </p:pic>
    </p:spTree>
    <p:extLst>
      <p:ext uri="{BB962C8B-B14F-4D97-AF65-F5344CB8AC3E}">
        <p14:creationId xmlns:p14="http://schemas.microsoft.com/office/powerpoint/2010/main" val="42311833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09600" y="914400"/>
            <a:ext cx="5838434" cy="4713685"/>
          </a:xfrm>
        </p:spPr>
        <p:txBody>
          <a:bodyPr numCol="1">
            <a:normAutofit/>
          </a:bodyPr>
          <a:lstStyle/>
          <a:p>
            <a:r>
              <a:rPr lang="en-US" sz="2800" dirty="0">
                <a:latin typeface="Calibri" panose="020F0502020204030204" pitchFamily="34" charset="0"/>
                <a:cs typeface="Calibri" panose="020F0502020204030204" pitchFamily="34" charset="0"/>
              </a:rPr>
              <a:t>Homework + reading/listening assignment </a:t>
            </a:r>
          </a:p>
        </p:txBody>
      </p:sp>
      <p:sp>
        <p:nvSpPr>
          <p:cNvPr id="5" name="Shape 294"/>
          <p:cNvSpPr/>
          <p:nvPr/>
        </p:nvSpPr>
        <p:spPr>
          <a:xfrm>
            <a:off x="8645241" y="263770"/>
            <a:ext cx="492368" cy="1758461"/>
          </a:xfrm>
          <a:prstGeom prst="rect">
            <a:avLst/>
          </a:prstGeom>
          <a:solidFill>
            <a:schemeClr val="lt1"/>
          </a:solidFill>
          <a:ln>
            <a:noFill/>
          </a:ln>
        </p:spPr>
        <p:txBody>
          <a:bodyPr lIns="84392" tIns="42185" rIns="84392" bIns="42185" numCol="1" anchor="ctr" anchorCtr="0">
            <a:noAutofit/>
          </a:bodyPr>
          <a:lstStyle/>
          <a:p>
            <a:pPr>
              <a:spcBef>
                <a:spcPts val="0"/>
              </a:spcBef>
              <a:spcAft>
                <a:spcPts val="0"/>
              </a:spcAft>
            </a:pPr>
            <a:endParaRPr sz="1292" b="1" dirty="0">
              <a:solidFill>
                <a:schemeClr val="lt1"/>
              </a:solidFill>
              <a:latin typeface="+mj-lt"/>
              <a:ea typeface="Arial"/>
              <a:cs typeface="Arial"/>
              <a:sym typeface="Arial"/>
            </a:endParaRPr>
          </a:p>
        </p:txBody>
      </p:sp>
    </p:spTree>
    <p:extLst>
      <p:ext uri="{BB962C8B-B14F-4D97-AF65-F5344CB8AC3E}">
        <p14:creationId xmlns:p14="http://schemas.microsoft.com/office/powerpoint/2010/main" val="2266422341"/>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19100" y="1524000"/>
            <a:ext cx="8115300" cy="3048000"/>
          </a:xfrm>
        </p:spPr>
        <p:txBody>
          <a:bodyPr anchor="ctr">
            <a:noAutofit/>
          </a:bodyPr>
          <a:lstStyle/>
          <a:p>
            <a:pPr marL="342900" indent="-342900">
              <a:buFont typeface="Arial" panose="020B0604020202020204" pitchFamily="34" charset="0"/>
              <a:buChar char="•"/>
            </a:pPr>
            <a:r>
              <a:rPr lang="en-US" sz="2400" dirty="0">
                <a:solidFill>
                  <a:schemeClr val="tx1"/>
                </a:solidFill>
                <a:latin typeface="akkurat"/>
              </a:rPr>
              <a:t>HW2 will be posted in the assignment section of BB, 9/16, 8pm EST </a:t>
            </a:r>
            <a:r>
              <a:rPr lang="en-US" sz="2400" i="1" dirty="0">
                <a:solidFill>
                  <a:schemeClr val="tx1"/>
                </a:solidFill>
                <a:latin typeface="akkurat"/>
              </a:rPr>
              <a:t>[Due 9/23, 7pm EST]</a:t>
            </a:r>
            <a:br>
              <a:rPr lang="en-US" sz="2400" dirty="0">
                <a:solidFill>
                  <a:schemeClr val="tx1"/>
                </a:solidFill>
                <a:latin typeface="akkurat"/>
              </a:rPr>
            </a:br>
            <a:br>
              <a:rPr lang="en-US" sz="2400" dirty="0">
                <a:solidFill>
                  <a:schemeClr val="tx1"/>
                </a:solidFill>
                <a:latin typeface="akkurat"/>
              </a:rPr>
            </a:br>
            <a:br>
              <a:rPr lang="en-US" sz="2400" dirty="0">
                <a:solidFill>
                  <a:schemeClr val="tx1"/>
                </a:solidFill>
                <a:latin typeface="akkurat"/>
              </a:rPr>
            </a:br>
            <a:br>
              <a:rPr lang="en-US" sz="2400" dirty="0">
                <a:solidFill>
                  <a:schemeClr val="tx1"/>
                </a:solidFill>
                <a:latin typeface="akkurat"/>
              </a:rPr>
            </a:br>
            <a:r>
              <a:rPr lang="en-US" sz="2400" b="1" dirty="0">
                <a:solidFill>
                  <a:schemeClr val="tx1"/>
                </a:solidFill>
                <a:latin typeface="akkurat"/>
              </a:rPr>
              <a:t>Please add the list of your project team member @ </a:t>
            </a:r>
            <a:r>
              <a:rPr lang="en-US" sz="2400" b="1" dirty="0">
                <a:solidFill>
                  <a:schemeClr val="tx1"/>
                </a:solidFill>
                <a:latin typeface="akkurat"/>
                <a:hlinkClick r:id="rId3"/>
              </a:rPr>
              <a:t>here</a:t>
            </a:r>
            <a:r>
              <a:rPr lang="en-US" sz="2400" b="1" dirty="0">
                <a:solidFill>
                  <a:schemeClr val="tx1"/>
                </a:solidFill>
                <a:latin typeface="akkurat"/>
                <a:hlinkClick r:id="rId4"/>
              </a:rPr>
              <a:t> </a:t>
            </a:r>
            <a:r>
              <a:rPr lang="en-US" sz="2400" b="1" dirty="0">
                <a:solidFill>
                  <a:schemeClr val="tx1"/>
                </a:solidFill>
                <a:latin typeface="akkurat"/>
              </a:rPr>
              <a:t> </a:t>
            </a:r>
            <a:br>
              <a:rPr lang="en-US" sz="2400" b="1" dirty="0">
                <a:latin typeface="akkurat"/>
              </a:rPr>
            </a:br>
            <a:br>
              <a:rPr lang="en-US" sz="2400" b="1" dirty="0">
                <a:latin typeface="akkurat"/>
              </a:rPr>
            </a:br>
            <a:br>
              <a:rPr lang="en-US" sz="2400" b="1" dirty="0">
                <a:latin typeface="akkurat"/>
              </a:rPr>
            </a:br>
            <a:endParaRPr lang="en-US" sz="2400" b="1" dirty="0">
              <a:solidFill>
                <a:schemeClr val="tx1"/>
              </a:solidFill>
              <a:latin typeface="akkurat"/>
            </a:endParaRP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51</a:t>
            </a:fld>
            <a:endParaRPr lang="en-US" dirty="0"/>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533400" y="4114800"/>
            <a:ext cx="8409302"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sz="1600" b="1" dirty="0">
              <a:solidFill>
                <a:srgbClr val="F2B8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96D7AF5-D030-4BF4-BB32-F8D5482D8627}"/>
              </a:ext>
            </a:extLst>
          </p:cNvPr>
          <p:cNvSpPr txBox="1"/>
          <p:nvPr/>
        </p:nvSpPr>
        <p:spPr>
          <a:xfrm>
            <a:off x="-129224" y="533400"/>
            <a:ext cx="4876800" cy="492443"/>
          </a:xfrm>
          <a:prstGeom prst="rect">
            <a:avLst/>
          </a:prstGeom>
          <a:noFill/>
        </p:spPr>
        <p:txBody>
          <a:bodyPr wrap="square" rtlCol="0">
            <a:spAutoFit/>
          </a:bodyPr>
          <a:lstStyle/>
          <a:p>
            <a:r>
              <a:rPr lang="en-US" sz="2600" dirty="0">
                <a:solidFill>
                  <a:schemeClr val="tx2"/>
                </a:solidFill>
                <a:latin typeface="akkurat"/>
                <a:ea typeface="+mj-ea"/>
                <a:cs typeface="Calibri" panose="020F0502020204030204" pitchFamily="34" charset="0"/>
              </a:rPr>
              <a:t>Deliverables for next week</a:t>
            </a:r>
          </a:p>
        </p:txBody>
      </p:sp>
    </p:spTree>
    <p:extLst>
      <p:ext uri="{BB962C8B-B14F-4D97-AF65-F5344CB8AC3E}">
        <p14:creationId xmlns:p14="http://schemas.microsoft.com/office/powerpoint/2010/main" val="2171592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ctr">
            <a:normAutofit/>
          </a:bodyPr>
          <a:lstStyle/>
          <a:p>
            <a:pPr eaLnBrk="1" hangingPunct="1"/>
            <a:r>
              <a:rPr lang="en-US" sz="2600" dirty="0">
                <a:solidFill>
                  <a:schemeClr val="tx2"/>
                </a:solidFill>
                <a:latin typeface="akkurat"/>
                <a:cs typeface="Calibri" panose="020F0502020204030204" pitchFamily="34" charset="0"/>
              </a:rPr>
              <a:t>Relevant readings, articles, podcasts and videos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52</a:t>
            </a:fld>
            <a:endParaRPr lang="en-US" dirty="0"/>
          </a:p>
        </p:txBody>
      </p:sp>
      <p:sp>
        <p:nvSpPr>
          <p:cNvPr id="8" name="Text Placeholder 5">
            <a:extLst>
              <a:ext uri="{FF2B5EF4-FFF2-40B4-BE49-F238E27FC236}">
                <a16:creationId xmlns:a16="http://schemas.microsoft.com/office/drawing/2014/main" id="{CA6FDD29-6B0D-452C-B6FF-DBFD1811C87E}"/>
              </a:ext>
            </a:extLst>
          </p:cNvPr>
          <p:cNvSpPr txBox="1">
            <a:spLocks/>
          </p:cNvSpPr>
          <p:nvPr/>
        </p:nvSpPr>
        <p:spPr>
          <a:xfrm>
            <a:off x="606990" y="1752600"/>
            <a:ext cx="7930019" cy="393191"/>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fontAlgn="auto">
              <a:spcAft>
                <a:spcPts val="0"/>
              </a:spcAft>
              <a:buNone/>
            </a:pPr>
            <a:r>
              <a:rPr lang="en-US" sz="2400" b="1" dirty="0">
                <a:latin typeface="Arial" panose="020B0604020202020204" pitchFamily="34" charset="0"/>
                <a:cs typeface="Arial" panose="020B0604020202020204" pitchFamily="34" charset="0"/>
              </a:rPr>
              <a:t>10-min round discussion for next week</a:t>
            </a:r>
          </a:p>
          <a:p>
            <a:pPr marL="0" indent="0" fontAlgn="auto">
              <a:spcAft>
                <a:spcPts val="0"/>
              </a:spcAft>
              <a:buNone/>
            </a:pPr>
            <a:endParaRPr lang="en-US" sz="2400" b="1" dirty="0">
              <a:latin typeface="Arial" panose="020B0604020202020204" pitchFamily="34" charset="0"/>
              <a:cs typeface="Arial" panose="020B0604020202020204" pitchFamily="34" charset="0"/>
            </a:endParaRPr>
          </a:p>
          <a:p>
            <a:pPr marL="0" indent="0" fontAlgn="auto">
              <a:spcAft>
                <a:spcPts val="0"/>
              </a:spcAft>
              <a:buNone/>
            </a:pPr>
            <a:endParaRPr lang="en-US" sz="2400" b="1" dirty="0">
              <a:latin typeface="Arial" panose="020B0604020202020204" pitchFamily="34" charset="0"/>
              <a:cs typeface="Arial" panose="020B0604020202020204" pitchFamily="34" charset="0"/>
            </a:endParaRPr>
          </a:p>
        </p:txBody>
      </p:sp>
      <p:sp>
        <p:nvSpPr>
          <p:cNvPr id="12" name="Text Placeholder 5">
            <a:extLst>
              <a:ext uri="{FF2B5EF4-FFF2-40B4-BE49-F238E27FC236}">
                <a16:creationId xmlns:a16="http://schemas.microsoft.com/office/drawing/2014/main" id="{01F99B8B-6963-4DE2-8C65-6DDCB853BB1B}"/>
              </a:ext>
            </a:extLst>
          </p:cNvPr>
          <p:cNvSpPr txBox="1">
            <a:spLocks/>
          </p:cNvSpPr>
          <p:nvPr/>
        </p:nvSpPr>
        <p:spPr>
          <a:xfrm>
            <a:off x="606990" y="4371152"/>
            <a:ext cx="7543800" cy="682116"/>
          </a:xfrm>
          <a:prstGeom prst="rect">
            <a:avLst/>
          </a:prstGeom>
        </p:spPr>
        <p:txBody>
          <a:bodyPr lIns="0" tIns="0" rIns="0" bIns="0" anchor="ctr"/>
          <a:lstStyle>
            <a:lvl1pPr marL="274320" indent="-274320" algn="l" rtl="0" eaLnBrk="1" latinLnBrk="0" hangingPunct="1">
              <a:spcBef>
                <a:spcPts val="600"/>
              </a:spcBef>
              <a:buClr>
                <a:schemeClr val="accent1"/>
              </a:buClr>
              <a:buSzPct val="76000"/>
              <a:buFont typeface="Wingdings 3" pitchFamily="18" charset="2"/>
              <a:buChar char=""/>
              <a:defRPr kumimoji="0" sz="2600" kern="1200">
                <a:solidFill>
                  <a:schemeClr val="tx1"/>
                </a:solidFill>
                <a:latin typeface="AvenirNext LT Pro Regular" panose="020B0503020202020204" pitchFamily="34" charset="0"/>
                <a:ea typeface="+mn-ea"/>
                <a:cs typeface="+mn-cs"/>
              </a:defRPr>
            </a:lvl1pPr>
            <a:lvl2pPr marL="548640" indent="-274320" algn="l" rtl="0" eaLnBrk="1" latinLnBrk="0" hangingPunct="1">
              <a:spcBef>
                <a:spcPts val="500"/>
              </a:spcBef>
              <a:buClr>
                <a:schemeClr val="accent1"/>
              </a:buClr>
              <a:buSzPct val="76000"/>
              <a:buFont typeface="Wingdings 3" pitchFamily="18" charset="2"/>
              <a:buChar char=""/>
              <a:defRPr kumimoji="0" sz="2300" kern="1200">
                <a:solidFill>
                  <a:schemeClr val="tx2"/>
                </a:solidFill>
                <a:latin typeface="AvenirNext LT Pro Regular" panose="020B0503020202020204" pitchFamily="34" charset="0"/>
                <a:ea typeface="+mn-ea"/>
                <a:cs typeface="+mn-cs"/>
              </a:defRPr>
            </a:lvl2pPr>
            <a:lvl3pPr marL="822960" indent="-228600" algn="l" rtl="0" eaLnBrk="1" latinLnBrk="0" hangingPunct="1">
              <a:spcBef>
                <a:spcPts val="500"/>
              </a:spcBef>
              <a:buClr>
                <a:schemeClr val="accent1"/>
              </a:buClr>
              <a:buSzPct val="76000"/>
              <a:buFont typeface="Wingdings 3" pitchFamily="18" charset="2"/>
              <a:buChar char=""/>
              <a:defRPr kumimoji="0" sz="2000" kern="1200">
                <a:solidFill>
                  <a:schemeClr val="tx1"/>
                </a:solidFill>
                <a:latin typeface="AvenirNext LT Pro Regular" panose="020B0503020202020204" pitchFamily="34" charset="0"/>
                <a:ea typeface="+mn-ea"/>
                <a:cs typeface="+mn-cs"/>
              </a:defRPr>
            </a:lvl3pPr>
            <a:lvl4pPr marL="1097280" indent="-228600" algn="l" rtl="0" eaLnBrk="1" latinLnBrk="0" hangingPunct="1">
              <a:spcBef>
                <a:spcPts val="400"/>
              </a:spcBef>
              <a:buClr>
                <a:schemeClr val="accent1"/>
              </a:buClr>
              <a:buSzPct val="70000"/>
              <a:buFont typeface="Wingdings 3" pitchFamily="18" charset="2"/>
              <a:buChar char=""/>
              <a:defRPr kumimoji="0" sz="1800" kern="1200">
                <a:solidFill>
                  <a:schemeClr val="tx1"/>
                </a:solidFill>
                <a:latin typeface="AvenirNext LT Pro Regular" panose="020B0503020202020204" pitchFamily="34" charset="0"/>
                <a:ea typeface="+mn-ea"/>
                <a:cs typeface="+mn-cs"/>
              </a:defRPr>
            </a:lvl4pPr>
            <a:lvl5pPr marL="1371600" indent="-228600" algn="l" rtl="0" eaLnBrk="1" latinLnBrk="0" hangingPunct="1">
              <a:spcBef>
                <a:spcPts val="300"/>
              </a:spcBef>
              <a:buClr>
                <a:schemeClr val="accent1"/>
              </a:buClr>
              <a:buSzPct val="70000"/>
              <a:buFont typeface="Wingdings 3" pitchFamily="18" charset="2"/>
              <a:buChar char=""/>
              <a:defRPr kumimoji="0" sz="1600" kern="1200">
                <a:solidFill>
                  <a:schemeClr val="tx1"/>
                </a:solidFill>
                <a:latin typeface="AvenirNext LT Pro Regular" panose="020B0503020202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fontAlgn="auto">
              <a:spcAft>
                <a:spcPts val="0"/>
              </a:spcAft>
              <a:buNone/>
            </a:pPr>
            <a:endParaRPr lang="en-US" sz="1600" b="1" dirty="0">
              <a:solidFill>
                <a:srgbClr val="0070C0"/>
              </a:solidFill>
              <a:latin typeface="akkurat"/>
              <a:cs typeface="Arial" panose="020B0604020202020204" pitchFamily="34" charset="0"/>
              <a:hlinkClick r:id="rId3">
                <a:extLst>
                  <a:ext uri="{A12FA001-AC4F-418D-AE19-62706E023703}">
                    <ahyp:hlinkClr xmlns:ahyp="http://schemas.microsoft.com/office/drawing/2018/hyperlinkcolor" val="tx"/>
                  </a:ext>
                </a:extLst>
              </a:hlinkClick>
            </a:endParaRPr>
          </a:p>
          <a:p>
            <a:pPr marL="0" indent="0" fontAlgn="auto">
              <a:spcAft>
                <a:spcPts val="0"/>
              </a:spcAft>
              <a:buNone/>
            </a:pPr>
            <a:endParaRPr lang="en-US" sz="1600" b="1" dirty="0">
              <a:solidFill>
                <a:srgbClr val="0070C0"/>
              </a:solidFill>
              <a:latin typeface="akkurat"/>
              <a:cs typeface="Arial" panose="020B0604020202020204" pitchFamily="34" charset="0"/>
              <a:hlinkClick r:id="rId4">
                <a:extLst>
                  <a:ext uri="{A12FA001-AC4F-418D-AE19-62706E023703}">
                    <ahyp:hlinkClr xmlns:ahyp="http://schemas.microsoft.com/office/drawing/2018/hyperlinkcolor" val="tx"/>
                  </a:ext>
                </a:extLst>
              </a:hlinkClick>
            </a:endParaRPr>
          </a:p>
          <a:p>
            <a:pPr marL="0" indent="0" fontAlgn="auto">
              <a:spcAft>
                <a:spcPts val="0"/>
              </a:spcAft>
              <a:buNone/>
            </a:pPr>
            <a:endParaRPr lang="en-US" sz="1600" b="1" dirty="0">
              <a:solidFill>
                <a:srgbClr val="002060"/>
              </a:solidFill>
              <a:latin typeface="akkurat"/>
              <a:cs typeface="Arial" panose="020B0604020202020204" pitchFamily="34" charset="0"/>
              <a:hlinkClick r:id="rId4">
                <a:extLst>
                  <a:ext uri="{A12FA001-AC4F-418D-AE19-62706E023703}">
                    <ahyp:hlinkClr xmlns:ahyp="http://schemas.microsoft.com/office/drawing/2018/hyperlinkcolor" val="tx"/>
                  </a:ext>
                </a:extLst>
              </a:hlinkClick>
            </a:endParaRPr>
          </a:p>
          <a:p>
            <a:pPr fontAlgn="auto">
              <a:spcAft>
                <a:spcPts val="0"/>
              </a:spcAft>
              <a:buFont typeface="Wingdings" panose="05000000000000000000" pitchFamily="2" charset="2"/>
              <a:buChar char="Ø"/>
            </a:pPr>
            <a:endParaRPr lang="en-US" sz="1600" b="1" dirty="0">
              <a:solidFill>
                <a:srgbClr val="0070C0"/>
              </a:solidFill>
              <a:latin typeface="akkurat"/>
              <a:cs typeface="Arial" panose="020B0604020202020204" pitchFamily="34" charset="0"/>
              <a:hlinkClick r:id="rId4">
                <a:extLst>
                  <a:ext uri="{A12FA001-AC4F-418D-AE19-62706E023703}">
                    <ahyp:hlinkClr xmlns:ahyp="http://schemas.microsoft.com/office/drawing/2018/hyperlinkcolor" val="tx"/>
                  </a:ext>
                </a:extLst>
              </a:hlinkClick>
            </a:endParaRPr>
          </a:p>
          <a:p>
            <a:pPr fontAlgn="auto">
              <a:spcAft>
                <a:spcPts val="0"/>
              </a:spcAft>
              <a:buFont typeface="Wingdings" panose="05000000000000000000" pitchFamily="2" charset="2"/>
              <a:buChar char="Ø"/>
            </a:pPr>
            <a:r>
              <a:rPr lang="en-US" sz="1600" b="1" dirty="0">
                <a:solidFill>
                  <a:srgbClr val="0070C0"/>
                </a:solidFill>
                <a:latin typeface="akkurat"/>
                <a:cs typeface="Arial" panose="020B0604020202020204" pitchFamily="34" charset="0"/>
                <a:hlinkClick r:id="rId4">
                  <a:extLst>
                    <a:ext uri="{A12FA001-AC4F-418D-AE19-62706E023703}">
                      <ahyp:hlinkClr xmlns:ahyp="http://schemas.microsoft.com/office/drawing/2018/hyperlinkcolor" val="tx"/>
                    </a:ext>
                  </a:extLst>
                </a:hlinkClick>
              </a:rPr>
              <a:t>Reading</a:t>
            </a:r>
            <a:r>
              <a:rPr lang="en-US" sz="1600" dirty="0">
                <a:solidFill>
                  <a:srgbClr val="0070C0"/>
                </a:solidFill>
                <a:latin typeface="akkurat"/>
                <a:cs typeface="Arial" panose="020B0604020202020204" pitchFamily="34" charset="0"/>
                <a:hlinkClick r:id="rId4">
                  <a:extLst>
                    <a:ext uri="{A12FA001-AC4F-418D-AE19-62706E023703}">
                      <ahyp:hlinkClr xmlns:ahyp="http://schemas.microsoft.com/office/drawing/2018/hyperlinkcolor" val="tx"/>
                    </a:ext>
                  </a:extLst>
                </a:hlinkClick>
              </a:rPr>
              <a:t>: Customer Acquisition cost </a:t>
            </a:r>
            <a:endParaRPr lang="en-US" sz="1600" dirty="0">
              <a:solidFill>
                <a:srgbClr val="0070C0"/>
              </a:solidFill>
              <a:latin typeface="akkurat"/>
              <a:cs typeface="Arial" panose="020B0604020202020204" pitchFamily="34" charset="0"/>
            </a:endParaRPr>
          </a:p>
          <a:p>
            <a:pPr fontAlgn="auto">
              <a:spcAft>
                <a:spcPts val="0"/>
              </a:spcAft>
              <a:buFont typeface="Wingdings" panose="05000000000000000000" pitchFamily="2" charset="2"/>
              <a:buChar char="Ø"/>
            </a:pPr>
            <a:r>
              <a:rPr lang="en-US" sz="1600" b="1" dirty="0">
                <a:solidFill>
                  <a:srgbClr val="0070C0"/>
                </a:solidFill>
                <a:latin typeface="akkurat"/>
                <a:cs typeface="Arial" panose="020B0604020202020204" pitchFamily="34" charset="0"/>
                <a:hlinkClick r:id="rId5">
                  <a:extLst>
                    <a:ext uri="{A12FA001-AC4F-418D-AE19-62706E023703}">
                      <ahyp:hlinkClr xmlns:ahyp="http://schemas.microsoft.com/office/drawing/2018/hyperlinkcolor" val="tx"/>
                    </a:ext>
                  </a:extLst>
                </a:hlinkClick>
              </a:rPr>
              <a:t>Podcast: </a:t>
            </a:r>
            <a:r>
              <a:rPr lang="en-US" sz="1600" dirty="0">
                <a:solidFill>
                  <a:srgbClr val="0070C0"/>
                </a:solidFill>
                <a:latin typeface="akkurat"/>
                <a:cs typeface="Arial" panose="020B0604020202020204" pitchFamily="34" charset="0"/>
                <a:hlinkClick r:id="rId5">
                  <a:extLst>
                    <a:ext uri="{A12FA001-AC4F-418D-AE19-62706E023703}">
                      <ahyp:hlinkClr xmlns:ahyp="http://schemas.microsoft.com/office/drawing/2018/hyperlinkcolor" val="tx"/>
                    </a:ext>
                  </a:extLst>
                </a:hlinkClick>
              </a:rPr>
              <a:t>The Basics of Growth — User Acquisition</a:t>
            </a:r>
            <a:endParaRPr lang="en-US" sz="1600" dirty="0">
              <a:solidFill>
                <a:srgbClr val="0070C0"/>
              </a:solidFill>
              <a:latin typeface="akkurat"/>
              <a:cs typeface="Arial" panose="020B0604020202020204" pitchFamily="34" charset="0"/>
            </a:endParaRPr>
          </a:p>
          <a:p>
            <a:pPr fontAlgn="auto">
              <a:spcAft>
                <a:spcPts val="0"/>
              </a:spcAft>
              <a:buFont typeface="Wingdings" panose="05000000000000000000" pitchFamily="2" charset="2"/>
              <a:buChar char="Ø"/>
            </a:pPr>
            <a:r>
              <a:rPr lang="en-US" sz="1600" b="1" dirty="0">
                <a:solidFill>
                  <a:srgbClr val="0070C0"/>
                </a:solidFill>
                <a:latin typeface="akkurat"/>
                <a:cs typeface="Arial" panose="020B0604020202020204" pitchFamily="34" charset="0"/>
                <a:hlinkClick r:id="rId6">
                  <a:extLst>
                    <a:ext uri="{A12FA001-AC4F-418D-AE19-62706E023703}">
                      <ahyp:hlinkClr xmlns:ahyp="http://schemas.microsoft.com/office/drawing/2018/hyperlinkcolor" val="tx"/>
                    </a:ext>
                  </a:extLst>
                </a:hlinkClick>
              </a:rPr>
              <a:t>Reading: </a:t>
            </a:r>
            <a:r>
              <a:rPr lang="en-US" sz="1600" dirty="0">
                <a:solidFill>
                  <a:srgbClr val="0070C0"/>
                </a:solidFill>
                <a:latin typeface="akkurat"/>
                <a:cs typeface="Arial" panose="020B0604020202020204" pitchFamily="34" charset="0"/>
                <a:hlinkClick r:id="rId6">
                  <a:extLst>
                    <a:ext uri="{A12FA001-AC4F-418D-AE19-62706E023703}">
                      <ahyp:hlinkClr xmlns:ahyp="http://schemas.microsoft.com/office/drawing/2018/hyperlinkcolor" val="tx"/>
                    </a:ext>
                  </a:extLst>
                </a:hlinkClick>
              </a:rPr>
              <a:t>Optimizing TV Advertising Toward Return on Investment</a:t>
            </a:r>
            <a:endParaRPr lang="en-US" sz="1600" dirty="0">
              <a:solidFill>
                <a:srgbClr val="0070C0"/>
              </a:solidFill>
              <a:latin typeface="akkurat"/>
              <a:cs typeface="Arial" panose="020B0604020202020204" pitchFamily="34" charset="0"/>
            </a:endParaRPr>
          </a:p>
          <a:p>
            <a:pPr fontAlgn="auto">
              <a:spcAft>
                <a:spcPts val="0"/>
              </a:spcAft>
              <a:buFont typeface="Wingdings" panose="05000000000000000000" pitchFamily="2" charset="2"/>
              <a:buChar char="Ø"/>
            </a:pPr>
            <a:r>
              <a:rPr lang="en-US" sz="1600" b="1" dirty="0">
                <a:solidFill>
                  <a:srgbClr val="0070C0"/>
                </a:solidFill>
                <a:latin typeface="akkurat"/>
                <a:cs typeface="Arial" panose="020B0604020202020204" pitchFamily="34" charset="0"/>
              </a:rPr>
              <a:t>Reading: </a:t>
            </a:r>
            <a:r>
              <a:rPr lang="en-US" sz="1600" dirty="0">
                <a:solidFill>
                  <a:srgbClr val="0070C0"/>
                </a:solidFill>
                <a:latin typeface="akkurat"/>
                <a:cs typeface="Arial" panose="020B0604020202020204" pitchFamily="34" charset="0"/>
                <a:hlinkClick r:id="rId7">
                  <a:extLst>
                    <a:ext uri="{A12FA001-AC4F-418D-AE19-62706E023703}">
                      <ahyp:hlinkClr xmlns:ahyp="http://schemas.microsoft.com/office/drawing/2018/hyperlinkcolor" val="tx"/>
                    </a:ext>
                  </a:extLst>
                </a:hlinkClick>
              </a:rPr>
              <a:t>How To Become A Customer Acquisition Expert</a:t>
            </a:r>
            <a:endParaRPr lang="en-US" sz="1600" dirty="0">
              <a:solidFill>
                <a:srgbClr val="0070C0"/>
              </a:solidFill>
              <a:latin typeface="akkurat"/>
              <a:cs typeface="Arial" panose="020B0604020202020204" pitchFamily="34" charset="0"/>
            </a:endParaRPr>
          </a:p>
          <a:p>
            <a:pPr fontAlgn="auto">
              <a:spcAft>
                <a:spcPts val="0"/>
              </a:spcAft>
              <a:buFont typeface="Wingdings" panose="05000000000000000000" pitchFamily="2" charset="2"/>
              <a:buChar char="Ø"/>
            </a:pPr>
            <a:r>
              <a:rPr lang="en-US" sz="1600" b="1" dirty="0">
                <a:solidFill>
                  <a:srgbClr val="0070C0"/>
                </a:solidFill>
                <a:latin typeface="akkurat"/>
                <a:cs typeface="Arial" panose="020B0604020202020204" pitchFamily="34" charset="0"/>
              </a:rPr>
              <a:t>Reading: </a:t>
            </a:r>
            <a:r>
              <a:rPr lang="en-US" sz="1600" dirty="0">
                <a:solidFill>
                  <a:srgbClr val="0070C0"/>
                </a:solidFill>
                <a:latin typeface="akkurat"/>
                <a:cs typeface="Arial" panose="020B0604020202020204" pitchFamily="34" charset="0"/>
                <a:hlinkClick r:id="rId8">
                  <a:extLst>
                    <a:ext uri="{A12FA001-AC4F-418D-AE19-62706E023703}">
                      <ahyp:hlinkClr xmlns:ahyp="http://schemas.microsoft.com/office/drawing/2018/hyperlinkcolor" val="tx"/>
                    </a:ext>
                  </a:extLst>
                </a:hlinkClick>
              </a:rPr>
              <a:t>The 19 Channels You Can Use to Get Traction</a:t>
            </a:r>
            <a:endParaRPr lang="en-US" sz="1600" dirty="0">
              <a:solidFill>
                <a:srgbClr val="0070C0"/>
              </a:solidFill>
              <a:latin typeface="akkurat"/>
              <a:cs typeface="Arial" panose="020B0604020202020204" pitchFamily="34" charset="0"/>
            </a:endParaRPr>
          </a:p>
          <a:p>
            <a:pPr fontAlgn="auto">
              <a:spcAft>
                <a:spcPts val="0"/>
              </a:spcAft>
              <a:buFont typeface="Wingdings" panose="05000000000000000000" pitchFamily="2" charset="2"/>
              <a:buChar char="Ø"/>
            </a:pPr>
            <a:r>
              <a:rPr lang="en-US" sz="1600" b="1" dirty="0">
                <a:solidFill>
                  <a:srgbClr val="0070C0"/>
                </a:solidFill>
                <a:latin typeface="akkurat"/>
                <a:cs typeface="Arial" panose="020B0604020202020204" pitchFamily="34" charset="0"/>
              </a:rPr>
              <a:t>Reading: </a:t>
            </a:r>
            <a:r>
              <a:rPr lang="en-US" sz="1600" dirty="0">
                <a:solidFill>
                  <a:srgbClr val="0070C0"/>
                </a:solidFill>
                <a:latin typeface="akkurat"/>
                <a:cs typeface="Arial" panose="020B0604020202020204" pitchFamily="34" charset="0"/>
                <a:hlinkClick r:id="rId9">
                  <a:extLst>
                    <a:ext uri="{A12FA001-AC4F-418D-AE19-62706E023703}">
                      <ahyp:hlinkClr xmlns:ahyp="http://schemas.microsoft.com/office/drawing/2018/hyperlinkcolor" val="tx"/>
                    </a:ext>
                  </a:extLst>
                </a:hlinkClick>
              </a:rPr>
              <a:t>The ‘Oh, Shit!’ Moment When Growth Stops</a:t>
            </a:r>
            <a:endParaRPr lang="en-US" sz="1600" dirty="0">
              <a:solidFill>
                <a:srgbClr val="0070C0"/>
              </a:solidFill>
              <a:latin typeface="akkurat"/>
              <a:cs typeface="Arial" panose="020B0604020202020204" pitchFamily="34" charset="0"/>
            </a:endParaRPr>
          </a:p>
          <a:p>
            <a:pPr fontAlgn="auto">
              <a:spcAft>
                <a:spcPts val="0"/>
              </a:spcAft>
              <a:buFont typeface="Wingdings" panose="05000000000000000000" pitchFamily="2" charset="2"/>
              <a:buChar char="Ø"/>
            </a:pPr>
            <a:r>
              <a:rPr lang="en-US" sz="1600" b="1" dirty="0">
                <a:solidFill>
                  <a:srgbClr val="0070C0"/>
                </a:solidFill>
                <a:latin typeface="akkurat"/>
                <a:cs typeface="Arial" panose="020B0604020202020204" pitchFamily="34" charset="0"/>
              </a:rPr>
              <a:t>Reading: </a:t>
            </a:r>
            <a:r>
              <a:rPr lang="en-US" sz="1600" b="1" dirty="0">
                <a:solidFill>
                  <a:srgbClr val="0070C0"/>
                </a:solidFill>
                <a:latin typeface="akkurat"/>
                <a:cs typeface="Arial" panose="020B0604020202020204" pitchFamily="34" charset="0"/>
                <a:hlinkClick r:id="rId10">
                  <a:extLst>
                    <a:ext uri="{A12FA001-AC4F-418D-AE19-62706E023703}">
                      <ahyp:hlinkClr xmlns:ahyp="http://schemas.microsoft.com/office/drawing/2018/hyperlinkcolor" val="tx"/>
                    </a:ext>
                  </a:extLst>
                </a:hlinkClick>
              </a:rPr>
              <a:t>The Adjacent User Theory</a:t>
            </a:r>
            <a:endParaRPr lang="en-US" sz="1600" b="1" dirty="0">
              <a:solidFill>
                <a:srgbClr val="0070C0"/>
              </a:solidFill>
              <a:latin typeface="akkurat"/>
              <a:cs typeface="Arial" panose="020B0604020202020204" pitchFamily="34" charset="0"/>
            </a:endParaRPr>
          </a:p>
          <a:p>
            <a:pPr marL="0" indent="0" fontAlgn="auto">
              <a:spcAft>
                <a:spcPts val="0"/>
              </a:spcAft>
              <a:buNone/>
            </a:pPr>
            <a:endParaRPr lang="en-US" sz="1600" dirty="0">
              <a:solidFill>
                <a:srgbClr val="0070C0"/>
              </a:solidFill>
              <a:latin typeface="akkurat"/>
              <a:cs typeface="Arial" panose="020B0604020202020204" pitchFamily="34" charset="0"/>
            </a:endParaRPr>
          </a:p>
          <a:p>
            <a:pPr marL="0" indent="0" fontAlgn="auto">
              <a:spcAft>
                <a:spcPts val="0"/>
              </a:spcAft>
              <a:buNone/>
            </a:pPr>
            <a:r>
              <a:rPr lang="en-US" sz="2000" b="1" dirty="0">
                <a:solidFill>
                  <a:srgbClr val="F2B800"/>
                </a:solidFill>
                <a:latin typeface="akkurat"/>
                <a:cs typeface="Arial" panose="020B0604020202020204" pitchFamily="34" charset="0"/>
              </a:rPr>
              <a:t>Extra interesting and relevant content</a:t>
            </a:r>
          </a:p>
          <a:p>
            <a:pPr fontAlgn="auto">
              <a:spcAft>
                <a:spcPts val="0"/>
              </a:spcAft>
              <a:buFont typeface="Wingdings" panose="05000000000000000000" pitchFamily="2" charset="2"/>
              <a:buChar char="Ø"/>
            </a:pPr>
            <a:r>
              <a:rPr lang="en-US" sz="1600" b="1" dirty="0">
                <a:solidFill>
                  <a:srgbClr val="0070C0"/>
                </a:solidFill>
                <a:latin typeface="akkurat"/>
                <a:cs typeface="Arial" panose="020B0604020202020204" pitchFamily="34" charset="0"/>
                <a:hlinkClick r:id="rId11">
                  <a:extLst>
                    <a:ext uri="{A12FA001-AC4F-418D-AE19-62706E023703}">
                      <ahyp:hlinkClr xmlns:ahyp="http://schemas.microsoft.com/office/drawing/2018/hyperlinkcolor" val="tx"/>
                    </a:ext>
                  </a:extLst>
                </a:hlinkClick>
              </a:rPr>
              <a:t>Reading: </a:t>
            </a:r>
            <a:r>
              <a:rPr lang="en-US" sz="1600" dirty="0">
                <a:solidFill>
                  <a:srgbClr val="0070C0"/>
                </a:solidFill>
                <a:latin typeface="akkurat"/>
                <a:cs typeface="Arial" panose="020B0604020202020204" pitchFamily="34" charset="0"/>
                <a:hlinkClick r:id="rId11">
                  <a:extLst>
                    <a:ext uri="{A12FA001-AC4F-418D-AE19-62706E023703}">
                      <ahyp:hlinkClr xmlns:ahyp="http://schemas.microsoft.com/office/drawing/2018/hyperlinkcolor" val="tx"/>
                    </a:ext>
                  </a:extLst>
                </a:hlinkClick>
              </a:rPr>
              <a:t>Notes on customer acquisition and viral marketing from First Round Capital CEO Summit</a:t>
            </a:r>
            <a:endParaRPr lang="en-US" sz="1600" dirty="0">
              <a:solidFill>
                <a:srgbClr val="0070C0"/>
              </a:solidFill>
              <a:latin typeface="akkurat"/>
              <a:cs typeface="Arial" panose="020B0604020202020204" pitchFamily="34" charset="0"/>
            </a:endParaRPr>
          </a:p>
          <a:p>
            <a:pPr fontAlgn="auto">
              <a:spcAft>
                <a:spcPts val="0"/>
              </a:spcAft>
              <a:buFont typeface="Wingdings" panose="05000000000000000000" pitchFamily="2" charset="2"/>
              <a:buChar char="Ø"/>
            </a:pPr>
            <a:r>
              <a:rPr lang="en-US" sz="1600" b="1" dirty="0">
                <a:solidFill>
                  <a:srgbClr val="0070C0"/>
                </a:solidFill>
                <a:latin typeface="akkurat"/>
                <a:cs typeface="Arial" panose="020B0604020202020204" pitchFamily="34" charset="0"/>
                <a:hlinkClick r:id="rId12">
                  <a:extLst>
                    <a:ext uri="{A12FA001-AC4F-418D-AE19-62706E023703}">
                      <ahyp:hlinkClr xmlns:ahyp="http://schemas.microsoft.com/office/drawing/2018/hyperlinkcolor" val="tx"/>
                    </a:ext>
                  </a:extLst>
                </a:hlinkClick>
              </a:rPr>
              <a:t>Reading</a:t>
            </a:r>
            <a:r>
              <a:rPr lang="en-US" sz="1600" dirty="0">
                <a:solidFill>
                  <a:srgbClr val="0070C0"/>
                </a:solidFill>
                <a:latin typeface="akkurat"/>
                <a:cs typeface="Arial" panose="020B0604020202020204" pitchFamily="34" charset="0"/>
                <a:hlinkClick r:id="rId12">
                  <a:extLst>
                    <a:ext uri="{A12FA001-AC4F-418D-AE19-62706E023703}">
                      <ahyp:hlinkClr xmlns:ahyp="http://schemas.microsoft.com/office/drawing/2018/hyperlinkcolor" val="tx"/>
                    </a:ext>
                  </a:extLst>
                </a:hlinkClick>
              </a:rPr>
              <a:t>: How To (Actually) Calculate CAC</a:t>
            </a:r>
            <a:endParaRPr lang="en-US" sz="1600" dirty="0">
              <a:solidFill>
                <a:srgbClr val="0070C0"/>
              </a:solidFill>
              <a:latin typeface="akkurat"/>
              <a:cs typeface="Arial" panose="020B0604020202020204" pitchFamily="34" charset="0"/>
            </a:endParaRPr>
          </a:p>
          <a:p>
            <a:pPr fontAlgn="auto">
              <a:spcAft>
                <a:spcPts val="0"/>
              </a:spcAft>
              <a:buFont typeface="Wingdings" panose="05000000000000000000" pitchFamily="2" charset="2"/>
              <a:buChar char="Ø"/>
            </a:pPr>
            <a:r>
              <a:rPr lang="en-US" sz="1600" b="1" dirty="0">
                <a:solidFill>
                  <a:srgbClr val="0070C0"/>
                </a:solidFill>
                <a:latin typeface="akkurat"/>
                <a:cs typeface="Arial" panose="020B0604020202020204" pitchFamily="34" charset="0"/>
                <a:hlinkClick r:id="rId13">
                  <a:extLst>
                    <a:ext uri="{A12FA001-AC4F-418D-AE19-62706E023703}">
                      <ahyp:hlinkClr xmlns:ahyp="http://schemas.microsoft.com/office/drawing/2018/hyperlinkcolor" val="tx"/>
                    </a:ext>
                  </a:extLst>
                </a:hlinkClick>
              </a:rPr>
              <a:t>Reading: </a:t>
            </a:r>
            <a:r>
              <a:rPr lang="en-US" sz="1600" dirty="0">
                <a:solidFill>
                  <a:srgbClr val="0070C0"/>
                </a:solidFill>
                <a:latin typeface="akkurat"/>
                <a:cs typeface="Arial" panose="020B0604020202020204" pitchFamily="34" charset="0"/>
                <a:hlinkClick r:id="rId13">
                  <a:extLst>
                    <a:ext uri="{A12FA001-AC4F-418D-AE19-62706E023703}">
                      <ahyp:hlinkClr xmlns:ahyp="http://schemas.microsoft.com/office/drawing/2018/hyperlinkcolor" val="tx"/>
                    </a:ext>
                  </a:extLst>
                </a:hlinkClick>
              </a:rPr>
              <a:t>Your Average CAC is Lying to You -- What to do Instead</a:t>
            </a:r>
            <a:endParaRPr lang="en-US" sz="1600" dirty="0">
              <a:solidFill>
                <a:srgbClr val="0070C0"/>
              </a:solidFill>
              <a:latin typeface="akkurat"/>
              <a:cs typeface="Arial" panose="020B0604020202020204" pitchFamily="34" charset="0"/>
            </a:endParaRPr>
          </a:p>
          <a:p>
            <a:pPr fontAlgn="auto">
              <a:spcAft>
                <a:spcPts val="0"/>
              </a:spcAft>
              <a:buFont typeface="Wingdings" panose="05000000000000000000" pitchFamily="2" charset="2"/>
              <a:buChar char="Ø"/>
            </a:pPr>
            <a:r>
              <a:rPr lang="en-US" sz="1600" b="1" dirty="0">
                <a:solidFill>
                  <a:srgbClr val="0070C0"/>
                </a:solidFill>
                <a:latin typeface="akkurat"/>
                <a:cs typeface="Arial" panose="020B0604020202020204" pitchFamily="34" charset="0"/>
                <a:hlinkClick r:id="rId14">
                  <a:extLst>
                    <a:ext uri="{A12FA001-AC4F-418D-AE19-62706E023703}">
                      <ahyp:hlinkClr xmlns:ahyp="http://schemas.microsoft.com/office/drawing/2018/hyperlinkcolor" val="tx"/>
                    </a:ext>
                  </a:extLst>
                </a:hlinkClick>
              </a:rPr>
              <a:t>Reading</a:t>
            </a:r>
            <a:r>
              <a:rPr lang="en-US" sz="1600" dirty="0">
                <a:solidFill>
                  <a:srgbClr val="0070C0"/>
                </a:solidFill>
                <a:latin typeface="akkurat"/>
                <a:cs typeface="Arial" panose="020B0604020202020204" pitchFamily="34" charset="0"/>
                <a:hlinkClick r:id="rId14">
                  <a:extLst>
                    <a:ext uri="{A12FA001-AC4F-418D-AE19-62706E023703}">
                      <ahyp:hlinkClr xmlns:ahyp="http://schemas.microsoft.com/office/drawing/2018/hyperlinkcolor" val="tx"/>
                    </a:ext>
                  </a:extLst>
                </a:hlinkClick>
              </a:rPr>
              <a:t>: The network effects bible </a:t>
            </a:r>
            <a:endParaRPr lang="en-US" sz="1600" dirty="0">
              <a:solidFill>
                <a:srgbClr val="0070C0"/>
              </a:solidFill>
              <a:latin typeface="akkurat"/>
              <a:cs typeface="Arial" panose="020B0604020202020204" pitchFamily="34" charset="0"/>
            </a:endParaRPr>
          </a:p>
          <a:p>
            <a:pPr fontAlgn="auto">
              <a:spcAft>
                <a:spcPts val="0"/>
              </a:spcAft>
              <a:buFont typeface="Wingdings" panose="05000000000000000000" pitchFamily="2" charset="2"/>
              <a:buChar char="Ø"/>
            </a:pPr>
            <a:endParaRPr lang="en-US" sz="1600" dirty="0">
              <a:solidFill>
                <a:srgbClr val="0070C0"/>
              </a:solidFill>
              <a:latin typeface="akkurat"/>
              <a:cs typeface="Arial" panose="020B0604020202020204" pitchFamily="34" charset="0"/>
            </a:endParaRPr>
          </a:p>
          <a:p>
            <a:pPr fontAlgn="auto">
              <a:spcAft>
                <a:spcPts val="0"/>
              </a:spcAft>
              <a:buFont typeface="Wingdings" panose="05000000000000000000" pitchFamily="2" charset="2"/>
              <a:buChar char="Ø"/>
            </a:pPr>
            <a:endParaRPr lang="en-US" sz="1600" dirty="0">
              <a:solidFill>
                <a:srgbClr val="0070C0"/>
              </a:solidFill>
              <a:latin typeface="akkurat"/>
              <a:cs typeface="Arial" panose="020B0604020202020204" pitchFamily="34" charset="0"/>
            </a:endParaRPr>
          </a:p>
          <a:p>
            <a:pPr fontAlgn="auto">
              <a:spcAft>
                <a:spcPts val="0"/>
              </a:spcAft>
              <a:buFont typeface="Wingdings" panose="05000000000000000000" pitchFamily="2" charset="2"/>
              <a:buChar char="Ø"/>
            </a:pPr>
            <a:endParaRPr lang="en-US" sz="1600" b="1" dirty="0">
              <a:solidFill>
                <a:srgbClr val="0070C0"/>
              </a:solidFill>
              <a:latin typeface="akkurat"/>
              <a:cs typeface="Arial" panose="020B0604020202020204" pitchFamily="34" charset="0"/>
            </a:endParaRPr>
          </a:p>
          <a:p>
            <a:pPr fontAlgn="auto">
              <a:spcAft>
                <a:spcPts val="0"/>
              </a:spcAft>
              <a:buFont typeface="Wingdings" panose="05000000000000000000" pitchFamily="2" charset="2"/>
              <a:buChar char="Ø"/>
            </a:pPr>
            <a:endParaRPr lang="en-US" sz="1600" b="1" dirty="0">
              <a:solidFill>
                <a:srgbClr val="0070C0"/>
              </a:solidFill>
              <a:latin typeface="akkurat"/>
              <a:cs typeface="Arial" panose="020B0604020202020204" pitchFamily="34" charset="0"/>
              <a:hlinkClick r:id="rId3">
                <a:extLst>
                  <a:ext uri="{A12FA001-AC4F-418D-AE19-62706E023703}">
                    <ahyp:hlinkClr xmlns:ahyp="http://schemas.microsoft.com/office/drawing/2018/hyperlinkcolor" val="tx"/>
                  </a:ext>
                </a:extLst>
              </a:hlinkClick>
            </a:endParaRPr>
          </a:p>
          <a:p>
            <a:pPr fontAlgn="auto">
              <a:spcAft>
                <a:spcPts val="0"/>
              </a:spcAft>
              <a:buFont typeface="Wingdings" panose="05000000000000000000" pitchFamily="2" charset="2"/>
              <a:buChar char="Ø"/>
            </a:pPr>
            <a:endParaRPr lang="en-US" sz="1600" dirty="0">
              <a:solidFill>
                <a:srgbClr val="0070C0"/>
              </a:solidFill>
              <a:latin typeface="akkurat"/>
              <a:cs typeface="Arial" panose="020B0604020202020204" pitchFamily="34" charset="0"/>
            </a:endParaRPr>
          </a:p>
          <a:p>
            <a:pPr fontAlgn="auto">
              <a:spcAft>
                <a:spcPts val="0"/>
              </a:spcAft>
              <a:buFont typeface="Wingdings" panose="05000000000000000000" pitchFamily="2" charset="2"/>
              <a:buChar char="Ø"/>
            </a:pPr>
            <a:endParaRPr lang="en-US" sz="1600" dirty="0">
              <a:solidFill>
                <a:srgbClr val="0070C0"/>
              </a:solidFill>
              <a:latin typeface="akkurat"/>
              <a:cs typeface="Arial" panose="020B0604020202020204" pitchFamily="34" charset="0"/>
            </a:endParaRPr>
          </a:p>
          <a:p>
            <a:pPr fontAlgn="auto">
              <a:spcAft>
                <a:spcPts val="0"/>
              </a:spcAft>
            </a:pPr>
            <a:endParaRPr lang="en-US" sz="1600" dirty="0">
              <a:solidFill>
                <a:srgbClr val="0070C0"/>
              </a:solidFill>
              <a:latin typeface="akkurat"/>
              <a:cs typeface="Arial" panose="020B0604020202020204" pitchFamily="34" charset="0"/>
            </a:endParaRPr>
          </a:p>
          <a:p>
            <a:pPr fontAlgn="auto">
              <a:spcAft>
                <a:spcPts val="0"/>
              </a:spcAft>
            </a:pPr>
            <a:endParaRPr lang="en-US" sz="1600" b="1" dirty="0">
              <a:solidFill>
                <a:srgbClr val="F2B800"/>
              </a:solidFill>
              <a:latin typeface="akkurat"/>
              <a:cs typeface="Arial" panose="020B0604020202020204" pitchFamily="34" charset="0"/>
            </a:endParaRPr>
          </a:p>
        </p:txBody>
      </p:sp>
    </p:spTree>
    <p:extLst>
      <p:ext uri="{BB962C8B-B14F-4D97-AF65-F5344CB8AC3E}">
        <p14:creationId xmlns:p14="http://schemas.microsoft.com/office/powerpoint/2010/main" val="27325477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09600" y="914400"/>
            <a:ext cx="7315200" cy="4713685"/>
          </a:xfrm>
        </p:spPr>
        <p:txBody>
          <a:bodyPr numCol="1">
            <a:normAutofit/>
          </a:bodyPr>
          <a:lstStyle/>
          <a:p>
            <a:r>
              <a:rPr lang="en-US" sz="2800" dirty="0">
                <a:latin typeface="akkurat"/>
                <a:cs typeface="Calibri" panose="020F0502020204030204" pitchFamily="34" charset="0"/>
              </a:rPr>
              <a:t>Questions</a:t>
            </a:r>
          </a:p>
          <a:p>
            <a:r>
              <a:rPr lang="en-US" sz="2000" dirty="0">
                <a:latin typeface="akkurat"/>
                <a:cs typeface="Calibri" panose="020F0502020204030204" pitchFamily="34" charset="0"/>
              </a:rPr>
              <a:t>Email me @ </a:t>
            </a:r>
            <a:r>
              <a:rPr lang="en-US" sz="2000" dirty="0">
                <a:solidFill>
                  <a:schemeClr val="bg1"/>
                </a:solidFill>
                <a:latin typeface="akkurat"/>
                <a:cs typeface="Calibri" panose="020F0502020204030204" pitchFamily="34" charset="0"/>
                <a:hlinkClick r:id="rId3">
                  <a:extLst>
                    <a:ext uri="{A12FA001-AC4F-418D-AE19-62706E023703}">
                      <ahyp:hlinkClr xmlns:ahyp="http://schemas.microsoft.com/office/drawing/2018/hyperlinkcolor" val="tx"/>
                    </a:ext>
                  </a:extLst>
                </a:hlinkClick>
              </a:rPr>
              <a:t>Alipilehvarm@GWU.edu</a:t>
            </a:r>
            <a:r>
              <a:rPr lang="en-US" sz="2000" dirty="0">
                <a:solidFill>
                  <a:schemeClr val="bg1"/>
                </a:solidFill>
                <a:latin typeface="akkurat"/>
                <a:cs typeface="Calibri" panose="020F0502020204030204" pitchFamily="34" charset="0"/>
              </a:rPr>
              <a:t> </a:t>
            </a:r>
          </a:p>
        </p:txBody>
      </p:sp>
      <p:sp>
        <p:nvSpPr>
          <p:cNvPr id="5" name="Shape 294"/>
          <p:cNvSpPr/>
          <p:nvPr/>
        </p:nvSpPr>
        <p:spPr>
          <a:xfrm>
            <a:off x="8645241" y="263770"/>
            <a:ext cx="492368" cy="1758461"/>
          </a:xfrm>
          <a:prstGeom prst="rect">
            <a:avLst/>
          </a:prstGeom>
          <a:solidFill>
            <a:schemeClr val="lt1"/>
          </a:solidFill>
          <a:ln>
            <a:noFill/>
          </a:ln>
        </p:spPr>
        <p:txBody>
          <a:bodyPr lIns="84392" tIns="42185" rIns="84392" bIns="42185" numCol="1" anchor="ctr" anchorCtr="0">
            <a:noAutofit/>
          </a:bodyPr>
          <a:lstStyle/>
          <a:p>
            <a:pPr>
              <a:spcBef>
                <a:spcPts val="0"/>
              </a:spcBef>
              <a:spcAft>
                <a:spcPts val="0"/>
              </a:spcAft>
            </a:pPr>
            <a:endParaRPr sz="1292" b="1" dirty="0">
              <a:solidFill>
                <a:schemeClr val="lt1"/>
              </a:solidFill>
              <a:latin typeface="+mj-lt"/>
              <a:ea typeface="Arial"/>
              <a:cs typeface="Arial"/>
              <a:sym typeface="Arial"/>
            </a:endParaRPr>
          </a:p>
        </p:txBody>
      </p:sp>
    </p:spTree>
    <p:extLst>
      <p:ext uri="{BB962C8B-B14F-4D97-AF65-F5344CB8AC3E}">
        <p14:creationId xmlns:p14="http://schemas.microsoft.com/office/powerpoint/2010/main" val="133997964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ctr">
            <a:normAutofit/>
          </a:bodyPr>
          <a:lstStyle/>
          <a:p>
            <a:r>
              <a:rPr lang="en-US" sz="2600" dirty="0">
                <a:solidFill>
                  <a:schemeClr val="tx2"/>
                </a:solidFill>
                <a:latin typeface="akkurat"/>
                <a:cs typeface="Calibri" panose="020F0502020204030204" pitchFamily="34" charset="0"/>
              </a:rPr>
              <a:t>Learnings from last week</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6</a:t>
            </a:fld>
            <a:endParaRPr lang="en-US" dirty="0"/>
          </a:p>
        </p:txBody>
      </p:sp>
      <p:sp>
        <p:nvSpPr>
          <p:cNvPr id="3" name="Rectangle 2">
            <a:extLst>
              <a:ext uri="{FF2B5EF4-FFF2-40B4-BE49-F238E27FC236}">
                <a16:creationId xmlns:a16="http://schemas.microsoft.com/office/drawing/2014/main" id="{CBD34F20-5437-47FE-9540-DA29021AB172}"/>
              </a:ext>
            </a:extLst>
          </p:cNvPr>
          <p:cNvSpPr/>
          <p:nvPr/>
        </p:nvSpPr>
        <p:spPr>
          <a:xfrm>
            <a:off x="609600" y="1295400"/>
            <a:ext cx="8273265" cy="2616101"/>
          </a:xfrm>
          <a:prstGeom prst="rect">
            <a:avLst/>
          </a:prstGeom>
        </p:spPr>
        <p:txBody>
          <a:bodyPr wrap="square">
            <a:spAutoFit/>
          </a:bodyPr>
          <a:lstStyle/>
          <a:p>
            <a:pPr algn="l" fontAlgn="auto">
              <a:spcAft>
                <a:spcPts val="0"/>
              </a:spcAft>
              <a:buFont typeface="Wingdings" panose="05000000000000000000" pitchFamily="2" charset="2"/>
              <a:buChar char="Ø"/>
            </a:pPr>
            <a:r>
              <a:rPr lang="en-US" sz="2000" b="1" dirty="0">
                <a:solidFill>
                  <a:schemeClr val="accent6"/>
                </a:solidFill>
                <a:latin typeface="akkurat"/>
                <a:cs typeface="Arial" panose="020B0604020202020204" pitchFamily="34" charset="0"/>
              </a:rPr>
              <a:t> </a:t>
            </a:r>
            <a:r>
              <a:rPr lang="en-US" sz="2000" b="1" dirty="0">
                <a:solidFill>
                  <a:srgbClr val="3D4AAD"/>
                </a:solidFill>
                <a:latin typeface="akkurat"/>
                <a:cs typeface="Arial" panose="020B0604020202020204" pitchFamily="34" charset="0"/>
                <a:hlinkClick r:id="rId3">
                  <a:extLst>
                    <a:ext uri="{A12FA001-AC4F-418D-AE19-62706E023703}">
                      <ahyp:hlinkClr xmlns:ahyp="http://schemas.microsoft.com/office/drawing/2018/hyperlinkcolor" val="tx"/>
                    </a:ext>
                  </a:extLst>
                </a:hlinkClick>
              </a:rPr>
              <a:t>a16z Podcast: The Basics of Growth — User </a:t>
            </a:r>
            <a:r>
              <a:rPr lang="en-US" sz="2000" b="1" dirty="0">
                <a:solidFill>
                  <a:schemeClr val="accent6"/>
                </a:solidFill>
                <a:latin typeface="akkurat"/>
                <a:cs typeface="Arial" panose="020B0604020202020204" pitchFamily="34" charset="0"/>
                <a:hlinkClick r:id="rId3">
                  <a:extLst>
                    <a:ext uri="{A12FA001-AC4F-418D-AE19-62706E023703}">
                      <ahyp:hlinkClr xmlns:ahyp="http://schemas.microsoft.com/office/drawing/2018/hyperlinkcolor" val="tx"/>
                    </a:ext>
                  </a:extLst>
                </a:hlinkClick>
              </a:rPr>
              <a:t>Acquisition</a:t>
            </a:r>
            <a:endParaRPr lang="en-US" sz="2000" b="1" dirty="0">
              <a:solidFill>
                <a:schemeClr val="accent6"/>
              </a:solidFill>
              <a:latin typeface="akkurat"/>
              <a:cs typeface="Arial" panose="020B0604020202020204" pitchFamily="34" charset="0"/>
              <a:hlinkClick r:id="rId4">
                <a:extLst>
                  <a:ext uri="{A12FA001-AC4F-418D-AE19-62706E023703}">
                    <ahyp:hlinkClr xmlns:ahyp="http://schemas.microsoft.com/office/drawing/2018/hyperlinkcolor" val="tx"/>
                  </a:ext>
                </a:extLst>
              </a:hlinkClick>
            </a:endParaRPr>
          </a:p>
          <a:p>
            <a:pPr algn="l" fontAlgn="auto">
              <a:spcAft>
                <a:spcPts val="0"/>
              </a:spcAft>
              <a:buFont typeface="Wingdings" panose="05000000000000000000" pitchFamily="2" charset="2"/>
              <a:buChar char="Ø"/>
            </a:pPr>
            <a:r>
              <a:rPr lang="en-US" sz="2000" b="1" dirty="0">
                <a:solidFill>
                  <a:schemeClr val="accent6"/>
                </a:solidFill>
                <a:latin typeface="akkurat"/>
                <a:cs typeface="Arial" panose="020B0604020202020204" pitchFamily="34" charset="0"/>
                <a:hlinkClick r:id="rId4">
                  <a:extLst>
                    <a:ext uri="{A12FA001-AC4F-418D-AE19-62706E023703}">
                      <ahyp:hlinkClr xmlns:ahyp="http://schemas.microsoft.com/office/drawing/2018/hyperlinkcolor" val="tx"/>
                    </a:ext>
                  </a:extLst>
                </a:hlinkClick>
              </a:rPr>
              <a:t>Reading: </a:t>
            </a:r>
            <a:r>
              <a:rPr lang="en-US" sz="2000" dirty="0">
                <a:solidFill>
                  <a:schemeClr val="accent6"/>
                </a:solidFill>
                <a:latin typeface="akkurat"/>
                <a:cs typeface="Arial" panose="020B0604020202020204" pitchFamily="34" charset="0"/>
                <a:hlinkClick r:id="rId5">
                  <a:extLst>
                    <a:ext uri="{A12FA001-AC4F-418D-AE19-62706E023703}">
                      <ahyp:hlinkClr xmlns:ahyp="http://schemas.microsoft.com/office/drawing/2018/hyperlinkcolor" val="tx"/>
                    </a:ext>
                  </a:extLst>
                </a:hlinkClick>
              </a:rPr>
              <a:t>AARRR framework</a:t>
            </a:r>
            <a:endParaRPr lang="en-US" sz="2000" dirty="0">
              <a:solidFill>
                <a:schemeClr val="accent6"/>
              </a:solidFill>
              <a:latin typeface="akkurat"/>
              <a:cs typeface="Arial" panose="020B0604020202020204" pitchFamily="34" charset="0"/>
            </a:endParaRPr>
          </a:p>
          <a:p>
            <a:pPr algn="l" fontAlgn="auto">
              <a:spcAft>
                <a:spcPts val="0"/>
              </a:spcAft>
              <a:buFont typeface="Wingdings" panose="05000000000000000000" pitchFamily="2" charset="2"/>
              <a:buChar char="Ø"/>
            </a:pPr>
            <a:r>
              <a:rPr lang="en-US" sz="2000" b="1" dirty="0">
                <a:solidFill>
                  <a:schemeClr val="accent6"/>
                </a:solidFill>
                <a:latin typeface="akkurat"/>
                <a:cs typeface="Arial" panose="020B0604020202020204" pitchFamily="34" charset="0"/>
                <a:hlinkClick r:id="rId6">
                  <a:extLst>
                    <a:ext uri="{A12FA001-AC4F-418D-AE19-62706E023703}">
                      <ahyp:hlinkClr xmlns:ahyp="http://schemas.microsoft.com/office/drawing/2018/hyperlinkcolor" val="tx"/>
                    </a:ext>
                  </a:extLst>
                </a:hlinkClick>
              </a:rPr>
              <a:t>Reading: </a:t>
            </a:r>
            <a:r>
              <a:rPr lang="en-US" sz="2000" dirty="0">
                <a:solidFill>
                  <a:schemeClr val="accent6"/>
                </a:solidFill>
                <a:latin typeface="akkurat"/>
                <a:cs typeface="Arial" panose="020B0604020202020204" pitchFamily="34" charset="0"/>
                <a:hlinkClick r:id="rId6">
                  <a:extLst>
                    <a:ext uri="{A12FA001-AC4F-418D-AE19-62706E023703}">
                      <ahyp:hlinkClr xmlns:ahyp="http://schemas.microsoft.com/office/drawing/2018/hyperlinkcolor" val="tx"/>
                    </a:ext>
                  </a:extLst>
                </a:hlinkClick>
              </a:rPr>
              <a:t>Hooked: How to Build Habit-Forming Products </a:t>
            </a:r>
            <a:endParaRPr lang="en-US" sz="2000" dirty="0">
              <a:solidFill>
                <a:schemeClr val="accent6"/>
              </a:solidFill>
              <a:latin typeface="akkurat"/>
              <a:cs typeface="Arial" panose="020B0604020202020204" pitchFamily="34" charset="0"/>
            </a:endParaRPr>
          </a:p>
          <a:p>
            <a:pPr algn="l" fontAlgn="auto">
              <a:spcAft>
                <a:spcPts val="0"/>
              </a:spcAft>
              <a:buFont typeface="Wingdings" panose="05000000000000000000" pitchFamily="2" charset="2"/>
              <a:buChar char="Ø"/>
            </a:pPr>
            <a:r>
              <a:rPr lang="en-US" sz="2000" b="1" dirty="0">
                <a:solidFill>
                  <a:schemeClr val="accent6"/>
                </a:solidFill>
                <a:latin typeface="akkurat"/>
                <a:cs typeface="Arial" panose="020B0604020202020204" pitchFamily="34" charset="0"/>
                <a:hlinkClick r:id="rId7">
                  <a:extLst>
                    <a:ext uri="{A12FA001-AC4F-418D-AE19-62706E023703}">
                      <ahyp:hlinkClr xmlns:ahyp="http://schemas.microsoft.com/office/drawing/2018/hyperlinkcolor" val="tx"/>
                    </a:ext>
                  </a:extLst>
                </a:hlinkClick>
              </a:rPr>
              <a:t>Video: </a:t>
            </a:r>
            <a:r>
              <a:rPr lang="en-US" sz="2000" dirty="0">
                <a:solidFill>
                  <a:schemeClr val="accent6"/>
                </a:solidFill>
                <a:latin typeface="akkurat"/>
                <a:cs typeface="Arial" panose="020B0604020202020204" pitchFamily="34" charset="0"/>
                <a:hlinkClick r:id="rId7">
                  <a:extLst>
                    <a:ext uri="{A12FA001-AC4F-418D-AE19-62706E023703}">
                      <ahyp:hlinkClr xmlns:ahyp="http://schemas.microsoft.com/office/drawing/2018/hyperlinkcolor" val="tx"/>
                    </a:ext>
                  </a:extLst>
                </a:hlinkClick>
              </a:rPr>
              <a:t>How to Increase The Lifetime Value (LTV) of Your SaaS Customers</a:t>
            </a:r>
            <a:endParaRPr lang="en-US" sz="2000" dirty="0">
              <a:solidFill>
                <a:schemeClr val="accent6"/>
              </a:solidFill>
              <a:latin typeface="akkurat"/>
              <a:cs typeface="Arial" panose="020B0604020202020204" pitchFamily="34" charset="0"/>
            </a:endParaRPr>
          </a:p>
          <a:p>
            <a:pPr algn="l" fontAlgn="auto">
              <a:spcAft>
                <a:spcPts val="0"/>
              </a:spcAft>
              <a:buFont typeface="Wingdings" panose="05000000000000000000" pitchFamily="2" charset="2"/>
              <a:buChar char="Ø"/>
            </a:pPr>
            <a:r>
              <a:rPr lang="en-US" sz="2000" b="1" dirty="0">
                <a:solidFill>
                  <a:schemeClr val="accent6"/>
                </a:solidFill>
                <a:latin typeface="akkurat"/>
                <a:cs typeface="Arial" panose="020B0604020202020204" pitchFamily="34" charset="0"/>
                <a:hlinkClick r:id="rId8">
                  <a:extLst>
                    <a:ext uri="{A12FA001-AC4F-418D-AE19-62706E023703}">
                      <ahyp:hlinkClr xmlns:ahyp="http://schemas.microsoft.com/office/drawing/2018/hyperlinkcolor" val="tx"/>
                    </a:ext>
                  </a:extLst>
                </a:hlinkClick>
              </a:rPr>
              <a:t>Video: </a:t>
            </a:r>
            <a:r>
              <a:rPr lang="en-US" sz="2000" dirty="0">
                <a:solidFill>
                  <a:schemeClr val="accent6"/>
                </a:solidFill>
                <a:latin typeface="akkurat"/>
                <a:cs typeface="Arial" panose="020B0604020202020204" pitchFamily="34" charset="0"/>
                <a:hlinkClick r:id="rId8">
                  <a:extLst>
                    <a:ext uri="{A12FA001-AC4F-418D-AE19-62706E023703}">
                      <ahyp:hlinkClr xmlns:ahyp="http://schemas.microsoft.com/office/drawing/2018/hyperlinkcolor" val="tx"/>
                    </a:ext>
                  </a:extLst>
                </a:hlinkClick>
              </a:rPr>
              <a:t>Nine Business Models and the Metrics Investors Want</a:t>
            </a:r>
            <a:endParaRPr lang="en-US" sz="2000" dirty="0">
              <a:solidFill>
                <a:schemeClr val="accent6"/>
              </a:solidFill>
              <a:latin typeface="akkurat"/>
              <a:cs typeface="Arial" panose="020B0604020202020204" pitchFamily="34" charset="0"/>
            </a:endParaRPr>
          </a:p>
          <a:p>
            <a:pPr algn="l" fontAlgn="auto">
              <a:spcAft>
                <a:spcPts val="0"/>
              </a:spcAft>
              <a:buFont typeface="Wingdings" panose="05000000000000000000" pitchFamily="2" charset="2"/>
              <a:buChar char="Ø"/>
            </a:pPr>
            <a:r>
              <a:rPr lang="en-US" sz="2000" b="1" dirty="0">
                <a:solidFill>
                  <a:schemeClr val="accent6"/>
                </a:solidFill>
                <a:latin typeface="akkurat"/>
                <a:cs typeface="Arial" panose="020B0604020202020204" pitchFamily="34" charset="0"/>
                <a:hlinkClick r:id="rId9">
                  <a:extLst>
                    <a:ext uri="{A12FA001-AC4F-418D-AE19-62706E023703}">
                      <ahyp:hlinkClr xmlns:ahyp="http://schemas.microsoft.com/office/drawing/2018/hyperlinkcolor" val="tx"/>
                    </a:ext>
                  </a:extLst>
                </a:hlinkClick>
              </a:rPr>
              <a:t>Reading</a:t>
            </a:r>
            <a:r>
              <a:rPr lang="en-US" sz="2000" dirty="0">
                <a:solidFill>
                  <a:schemeClr val="accent6"/>
                </a:solidFill>
                <a:latin typeface="akkurat"/>
                <a:cs typeface="Arial" panose="020B0604020202020204" pitchFamily="34" charset="0"/>
                <a:hlinkClick r:id="rId9">
                  <a:extLst>
                    <a:ext uri="{A12FA001-AC4F-418D-AE19-62706E023703}">
                      <ahyp:hlinkClr xmlns:ahyp="http://schemas.microsoft.com/office/drawing/2018/hyperlinkcolor" val="tx"/>
                    </a:ext>
                  </a:extLst>
                </a:hlinkClick>
              </a:rPr>
              <a:t>: Metrics for a two-sided marketplace product</a:t>
            </a:r>
            <a:endParaRPr lang="en-US" sz="2000" dirty="0">
              <a:solidFill>
                <a:schemeClr val="accent6"/>
              </a:solidFill>
              <a:latin typeface="akkurat"/>
              <a:cs typeface="Arial" panose="020B0604020202020204" pitchFamily="34" charset="0"/>
            </a:endParaRPr>
          </a:p>
          <a:p>
            <a:pPr algn="l" fontAlgn="auto">
              <a:spcAft>
                <a:spcPts val="0"/>
              </a:spcAft>
              <a:buFont typeface="Wingdings" panose="05000000000000000000" pitchFamily="2" charset="2"/>
              <a:buChar char="Ø"/>
            </a:pPr>
            <a:endParaRPr lang="en-US" sz="2000" dirty="0">
              <a:solidFill>
                <a:schemeClr val="accent6"/>
              </a:solidFill>
              <a:latin typeface="akkurat"/>
              <a:cs typeface="Arial" panose="020B0604020202020204" pitchFamily="34" charset="0"/>
            </a:endParaRPr>
          </a:p>
        </p:txBody>
      </p:sp>
    </p:spTree>
    <p:extLst>
      <p:ext uri="{BB962C8B-B14F-4D97-AF65-F5344CB8AC3E}">
        <p14:creationId xmlns:p14="http://schemas.microsoft.com/office/powerpoint/2010/main" val="2517213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09600" y="1371600"/>
            <a:ext cx="7010400" cy="4713685"/>
          </a:xfrm>
        </p:spPr>
        <p:txBody>
          <a:bodyPr numCol="1">
            <a:normAutofit/>
          </a:bodyPr>
          <a:lstStyle/>
          <a:p>
            <a:r>
              <a:rPr lang="en-US" sz="2800" dirty="0">
                <a:latin typeface="akkurat"/>
                <a:cs typeface="Calibri" panose="020F0502020204030204" pitchFamily="34" charset="0"/>
              </a:rPr>
              <a:t>Customer Acquisition </a:t>
            </a:r>
            <a:r>
              <a:rPr lang="en-US" dirty="0">
                <a:latin typeface="akkurat"/>
                <a:cs typeface="Calibri" panose="020F0502020204030204" pitchFamily="34" charset="0"/>
              </a:rPr>
              <a:t>C</a:t>
            </a:r>
            <a:r>
              <a:rPr lang="en-US" sz="2800" dirty="0">
                <a:latin typeface="akkurat"/>
                <a:cs typeface="Calibri" panose="020F0502020204030204" pitchFamily="34" charset="0"/>
              </a:rPr>
              <a:t>ost (CAC):</a:t>
            </a:r>
          </a:p>
          <a:p>
            <a:pPr fontAlgn="base"/>
            <a:r>
              <a:rPr lang="en-US" sz="2000" b="0" dirty="0">
                <a:latin typeface="akkurat"/>
                <a:cs typeface="Calibri" panose="020F0502020204030204" pitchFamily="34" charset="0"/>
              </a:rPr>
              <a:t>The One Metric That Can Determine Your Company’s Fate</a:t>
            </a:r>
          </a:p>
          <a:p>
            <a:r>
              <a:rPr lang="en-US" sz="2800" dirty="0">
                <a:latin typeface="akkurat"/>
                <a:cs typeface="Calibri" panose="020F0502020204030204" pitchFamily="34" charset="0"/>
              </a:rPr>
              <a:t>	</a:t>
            </a:r>
          </a:p>
          <a:p>
            <a:endParaRPr lang="en-US" sz="2800" dirty="0">
              <a:solidFill>
                <a:schemeClr val="bg1"/>
              </a:solidFill>
              <a:latin typeface="akkurat"/>
              <a:cs typeface="Calibri" panose="020F0502020204030204" pitchFamily="34" charset="0"/>
            </a:endParaRPr>
          </a:p>
        </p:txBody>
      </p:sp>
      <p:sp>
        <p:nvSpPr>
          <p:cNvPr id="5" name="Shape 294"/>
          <p:cNvSpPr/>
          <p:nvPr/>
        </p:nvSpPr>
        <p:spPr>
          <a:xfrm>
            <a:off x="8645241" y="263770"/>
            <a:ext cx="492368" cy="1758461"/>
          </a:xfrm>
          <a:prstGeom prst="rect">
            <a:avLst/>
          </a:prstGeom>
          <a:solidFill>
            <a:schemeClr val="lt1"/>
          </a:solidFill>
          <a:ln>
            <a:noFill/>
          </a:ln>
        </p:spPr>
        <p:txBody>
          <a:bodyPr lIns="84392" tIns="42185" rIns="84392" bIns="42185" numCol="1" anchor="ctr" anchorCtr="0">
            <a:noAutofit/>
          </a:bodyPr>
          <a:lstStyle/>
          <a:p>
            <a:pPr>
              <a:spcBef>
                <a:spcPts val="0"/>
              </a:spcBef>
              <a:spcAft>
                <a:spcPts val="0"/>
              </a:spcAft>
            </a:pPr>
            <a:endParaRPr sz="1292" b="1" dirty="0">
              <a:solidFill>
                <a:schemeClr val="lt1"/>
              </a:solidFill>
              <a:latin typeface="+mj-lt"/>
              <a:ea typeface="Arial"/>
              <a:cs typeface="Arial"/>
              <a:sym typeface="Arial"/>
            </a:endParaRPr>
          </a:p>
        </p:txBody>
      </p:sp>
    </p:spTree>
    <p:extLst>
      <p:ext uri="{BB962C8B-B14F-4D97-AF65-F5344CB8AC3E}">
        <p14:creationId xmlns:p14="http://schemas.microsoft.com/office/powerpoint/2010/main" val="313221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85288" y="105002"/>
            <a:ext cx="8510808" cy="990600"/>
          </a:xfrm>
        </p:spPr>
        <p:txBody>
          <a:bodyPr>
            <a:normAutofit/>
          </a:bodyPr>
          <a:lstStyle/>
          <a:p>
            <a:r>
              <a:rPr lang="en-US" sz="2600" dirty="0">
                <a:solidFill>
                  <a:schemeClr val="tx2"/>
                </a:solidFill>
                <a:latin typeface="akkurat"/>
                <a:cs typeface="Calibri" panose="020F0502020204030204" pitchFamily="34" charset="0"/>
              </a:rPr>
              <a:t>Companies do not grow themselves, entrepreneurs grow them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8</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sp>
        <p:nvSpPr>
          <p:cNvPr id="5" name="TextBox 4">
            <a:extLst>
              <a:ext uri="{FF2B5EF4-FFF2-40B4-BE49-F238E27FC236}">
                <a16:creationId xmlns:a16="http://schemas.microsoft.com/office/drawing/2014/main" id="{B3EA301A-46F7-4D74-9B7A-1E24B92709BF}"/>
              </a:ext>
            </a:extLst>
          </p:cNvPr>
          <p:cNvSpPr txBox="1"/>
          <p:nvPr/>
        </p:nvSpPr>
        <p:spPr>
          <a:xfrm>
            <a:off x="372006" y="1257692"/>
            <a:ext cx="8333518" cy="1255728"/>
          </a:xfrm>
          <a:prstGeom prst="rect">
            <a:avLst/>
          </a:prstGeom>
          <a:noFill/>
        </p:spPr>
        <p:txBody>
          <a:bodyPr wrap="square" rtlCol="0">
            <a:spAutoFit/>
          </a:bodyPr>
          <a:lstStyle/>
          <a:p>
            <a:pPr marL="342900" indent="-342900" algn="l">
              <a:buFont typeface="Wingdings" panose="05000000000000000000" pitchFamily="2" charset="2"/>
              <a:buChar char="Ø"/>
            </a:pPr>
            <a:r>
              <a:rPr lang="en-US" sz="1800" dirty="0">
                <a:latin typeface="akkurat"/>
              </a:rPr>
              <a:t>Founders/growth marketers should find the best place acquiring the most relevant and fitted customers to their business and double down on those channels</a:t>
            </a:r>
          </a:p>
          <a:p>
            <a:pPr marL="342900" indent="-342900" algn="l">
              <a:buFont typeface="Wingdings" panose="05000000000000000000" pitchFamily="2" charset="2"/>
              <a:buChar char="Ø"/>
            </a:pPr>
            <a:r>
              <a:rPr lang="en-US" sz="1800" dirty="0">
                <a:latin typeface="akkurat"/>
              </a:rPr>
              <a:t>Paid marketing tactics could be a good starting point to find product-market fit in the short-term, but it’s not sustainable in a long-term!</a:t>
            </a:r>
          </a:p>
        </p:txBody>
      </p:sp>
      <p:sp>
        <p:nvSpPr>
          <p:cNvPr id="4" name="Rectangle 3">
            <a:extLst>
              <a:ext uri="{FF2B5EF4-FFF2-40B4-BE49-F238E27FC236}">
                <a16:creationId xmlns:a16="http://schemas.microsoft.com/office/drawing/2014/main" id="{D55F5F22-379A-41A4-8035-F009A7B6A747}"/>
              </a:ext>
            </a:extLst>
          </p:cNvPr>
          <p:cNvSpPr/>
          <p:nvPr/>
        </p:nvSpPr>
        <p:spPr>
          <a:xfrm>
            <a:off x="533400" y="4538869"/>
            <a:ext cx="2410533" cy="830997"/>
          </a:xfrm>
          <a:prstGeom prst="rect">
            <a:avLst/>
          </a:prstGeom>
        </p:spPr>
        <p:txBody>
          <a:bodyPr wrap="square">
            <a:spAutoFit/>
          </a:bodyPr>
          <a:lstStyle/>
          <a:p>
            <a:pPr algn="l"/>
            <a:r>
              <a:rPr lang="en-US" sz="1600" dirty="0">
                <a:solidFill>
                  <a:srgbClr val="0070C0"/>
                </a:solidFill>
                <a:latin typeface="akkurat"/>
              </a:rPr>
              <a:t>Monthly </a:t>
            </a:r>
            <a:r>
              <a:rPr lang="en-US" sz="1600" b="1" dirty="0">
                <a:solidFill>
                  <a:srgbClr val="0070C0"/>
                </a:solidFill>
                <a:latin typeface="akkurat"/>
              </a:rPr>
              <a:t>acquired </a:t>
            </a:r>
            <a:r>
              <a:rPr lang="en-US" sz="1600" dirty="0">
                <a:solidFill>
                  <a:srgbClr val="0070C0"/>
                </a:solidFill>
                <a:latin typeface="akkurat"/>
              </a:rPr>
              <a:t>customers </a:t>
            </a:r>
            <a:r>
              <a:rPr lang="en-US" sz="1600" i="1" dirty="0">
                <a:solidFill>
                  <a:srgbClr val="0070C0"/>
                </a:solidFill>
                <a:latin typeface="akkurat"/>
              </a:rPr>
              <a:t>(new number you gain)</a:t>
            </a:r>
            <a:endParaRPr lang="en-US" sz="1600" i="1" dirty="0">
              <a:solidFill>
                <a:srgbClr val="0070C0"/>
              </a:solidFill>
              <a:effectLst/>
              <a:latin typeface="akkurat"/>
            </a:endParaRPr>
          </a:p>
        </p:txBody>
      </p:sp>
      <p:sp>
        <p:nvSpPr>
          <p:cNvPr id="7" name="Rectangle 6">
            <a:extLst>
              <a:ext uri="{FF2B5EF4-FFF2-40B4-BE49-F238E27FC236}">
                <a16:creationId xmlns:a16="http://schemas.microsoft.com/office/drawing/2014/main" id="{3A380030-4683-4AC5-B97E-62DF17139111}"/>
              </a:ext>
            </a:extLst>
          </p:cNvPr>
          <p:cNvSpPr/>
          <p:nvPr/>
        </p:nvSpPr>
        <p:spPr>
          <a:xfrm>
            <a:off x="3303632" y="4436138"/>
            <a:ext cx="2827381" cy="1126462"/>
          </a:xfrm>
          <a:prstGeom prst="rect">
            <a:avLst/>
          </a:prstGeom>
        </p:spPr>
        <p:txBody>
          <a:bodyPr wrap="square">
            <a:spAutoFit/>
          </a:bodyPr>
          <a:lstStyle/>
          <a:p>
            <a:pPr algn="l"/>
            <a:r>
              <a:rPr lang="en-US" sz="1600" i="0" dirty="0">
                <a:solidFill>
                  <a:srgbClr val="0070C0"/>
                </a:solidFill>
                <a:effectLst/>
                <a:latin typeface="akkurat"/>
              </a:rPr>
              <a:t>Monthly customers </a:t>
            </a:r>
            <a:r>
              <a:rPr lang="en-US" sz="1600" b="1" i="0" dirty="0">
                <a:solidFill>
                  <a:srgbClr val="0070C0"/>
                </a:solidFill>
                <a:effectLst/>
                <a:latin typeface="akkurat"/>
              </a:rPr>
              <a:t>retained</a:t>
            </a:r>
            <a:r>
              <a:rPr lang="en-US" sz="1600" i="0" dirty="0">
                <a:solidFill>
                  <a:srgbClr val="0070C0"/>
                </a:solidFill>
                <a:effectLst/>
                <a:latin typeface="akkurat"/>
              </a:rPr>
              <a:t> from previous month (Active customers)</a:t>
            </a:r>
          </a:p>
          <a:p>
            <a:pPr algn="l"/>
            <a:r>
              <a:rPr lang="en-US" sz="1600" i="0" dirty="0">
                <a:solidFill>
                  <a:srgbClr val="FF0000"/>
                </a:solidFill>
                <a:effectLst/>
                <a:latin typeface="akkurat"/>
              </a:rPr>
              <a:t>[churn is part of this]</a:t>
            </a:r>
          </a:p>
        </p:txBody>
      </p:sp>
      <p:sp>
        <p:nvSpPr>
          <p:cNvPr id="8" name="Rectangle 7">
            <a:extLst>
              <a:ext uri="{FF2B5EF4-FFF2-40B4-BE49-F238E27FC236}">
                <a16:creationId xmlns:a16="http://schemas.microsoft.com/office/drawing/2014/main" id="{E9B9D6C8-3851-4A1E-A98C-1181243E4BD0}"/>
              </a:ext>
            </a:extLst>
          </p:cNvPr>
          <p:cNvSpPr/>
          <p:nvPr/>
        </p:nvSpPr>
        <p:spPr>
          <a:xfrm>
            <a:off x="6266856" y="4473165"/>
            <a:ext cx="2523594" cy="830997"/>
          </a:xfrm>
          <a:prstGeom prst="rect">
            <a:avLst/>
          </a:prstGeom>
        </p:spPr>
        <p:txBody>
          <a:bodyPr wrap="square">
            <a:spAutoFit/>
          </a:bodyPr>
          <a:lstStyle/>
          <a:p>
            <a:pPr algn="l"/>
            <a:r>
              <a:rPr lang="en-US" sz="1600" i="0" dirty="0">
                <a:solidFill>
                  <a:srgbClr val="0070C0"/>
                </a:solidFill>
                <a:effectLst/>
                <a:latin typeface="akkurat"/>
              </a:rPr>
              <a:t>Monthly customers </a:t>
            </a:r>
            <a:r>
              <a:rPr lang="en-US" sz="1600" b="1" i="0" dirty="0">
                <a:solidFill>
                  <a:srgbClr val="0070C0"/>
                </a:solidFill>
                <a:effectLst/>
                <a:latin typeface="akkurat"/>
              </a:rPr>
              <a:t>resurrected</a:t>
            </a:r>
            <a:r>
              <a:rPr lang="en-US" sz="1600" i="0" dirty="0">
                <a:solidFill>
                  <a:srgbClr val="0070C0"/>
                </a:solidFill>
                <a:effectLst/>
                <a:latin typeface="akkurat"/>
              </a:rPr>
              <a:t> from past (inactive customers)</a:t>
            </a:r>
          </a:p>
        </p:txBody>
      </p:sp>
      <p:pic>
        <p:nvPicPr>
          <p:cNvPr id="9" name="Picture 8">
            <a:extLst>
              <a:ext uri="{FF2B5EF4-FFF2-40B4-BE49-F238E27FC236}">
                <a16:creationId xmlns:a16="http://schemas.microsoft.com/office/drawing/2014/main" id="{EC9735C9-8406-4187-9FF5-07DBB3FB49CF}"/>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74453" y="3451958"/>
            <a:ext cx="878147" cy="878147"/>
          </a:xfrm>
          <a:prstGeom prst="rect">
            <a:avLst/>
          </a:prstGeom>
        </p:spPr>
      </p:pic>
      <p:pic>
        <p:nvPicPr>
          <p:cNvPr id="11" name="Picture 10" descr="A picture containing chessman, object&#10;&#10;Description automatically generated">
            <a:extLst>
              <a:ext uri="{FF2B5EF4-FFF2-40B4-BE49-F238E27FC236}">
                <a16:creationId xmlns:a16="http://schemas.microsoft.com/office/drawing/2014/main" id="{790945A5-8E22-4185-9C73-BE21C2ABFBAB}"/>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33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962400" y="3509631"/>
            <a:ext cx="1066800" cy="888799"/>
          </a:xfrm>
          <a:prstGeom prst="rect">
            <a:avLst/>
          </a:prstGeom>
        </p:spPr>
      </p:pic>
      <p:pic>
        <p:nvPicPr>
          <p:cNvPr id="14" name="Picture 13" descr="A close up of a logo&#10;&#10;Description automatically generated">
            <a:extLst>
              <a:ext uri="{FF2B5EF4-FFF2-40B4-BE49-F238E27FC236}">
                <a16:creationId xmlns:a16="http://schemas.microsoft.com/office/drawing/2014/main" id="{B4964DBF-6E82-4C7E-8728-87C6CEFAC979}"/>
              </a:ext>
            </a:extLst>
          </p:cNvPr>
          <p:cNvPicPr>
            <a:picLocks noChangeAspect="1"/>
          </p:cNvPicPr>
          <p:nvPr/>
        </p:nvPicPr>
        <p:blipFill>
          <a:blip r:embed="rId9" cstate="print">
            <a:extLst>
              <a:ext uri="{BEBA8EAE-BF5A-486C-A8C5-ECC9F3942E4B}">
                <a14:imgProps xmlns:a14="http://schemas.microsoft.com/office/drawing/2010/main">
                  <a14:imgLayer r:embed="rId10">
                    <a14:imgEffect>
                      <a14:saturation sat="33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6400800" y="3350463"/>
            <a:ext cx="1582753" cy="1188406"/>
          </a:xfrm>
          <a:prstGeom prst="rect">
            <a:avLst/>
          </a:prstGeom>
        </p:spPr>
      </p:pic>
      <p:sp>
        <p:nvSpPr>
          <p:cNvPr id="17" name="TextBox 16">
            <a:extLst>
              <a:ext uri="{FF2B5EF4-FFF2-40B4-BE49-F238E27FC236}">
                <a16:creationId xmlns:a16="http://schemas.microsoft.com/office/drawing/2014/main" id="{BBA0AB54-43AC-4F61-A6FC-082EA66CD6E4}"/>
              </a:ext>
            </a:extLst>
          </p:cNvPr>
          <p:cNvSpPr txBox="1"/>
          <p:nvPr/>
        </p:nvSpPr>
        <p:spPr>
          <a:xfrm>
            <a:off x="574004" y="3000668"/>
            <a:ext cx="8036270" cy="400110"/>
          </a:xfrm>
          <a:prstGeom prst="rect">
            <a:avLst/>
          </a:prstGeom>
          <a:solidFill>
            <a:srgbClr val="0070C0"/>
          </a:solidFill>
        </p:spPr>
        <p:txBody>
          <a:bodyPr wrap="square" rtlCol="0">
            <a:spAutoFit/>
          </a:bodyPr>
          <a:lstStyle/>
          <a:p>
            <a:r>
              <a:rPr lang="en-US" sz="2000" b="1" dirty="0">
                <a:solidFill>
                  <a:srgbClr val="FF9900"/>
                </a:solidFill>
                <a:latin typeface="akkurat"/>
              </a:rPr>
              <a:t>Drivers in Growth Equation</a:t>
            </a:r>
          </a:p>
        </p:txBody>
      </p:sp>
    </p:spTree>
    <p:extLst>
      <p:ext uri="{BB962C8B-B14F-4D97-AF65-F5344CB8AC3E}">
        <p14:creationId xmlns:p14="http://schemas.microsoft.com/office/powerpoint/2010/main" val="3429052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2247" y="98274"/>
            <a:ext cx="8264554" cy="990600"/>
          </a:xfrm>
        </p:spPr>
        <p:txBody>
          <a:bodyPr>
            <a:normAutofit/>
          </a:bodyPr>
          <a:lstStyle/>
          <a:p>
            <a:r>
              <a:rPr lang="en-US" sz="2600" dirty="0">
                <a:solidFill>
                  <a:schemeClr val="tx2"/>
                </a:solidFill>
                <a:latin typeface="akkurat"/>
                <a:cs typeface="Calibri" panose="020F0502020204030204" pitchFamily="34" charset="0"/>
              </a:rPr>
              <a:t>CAC is the cost of convincing a potential customer to buy a product or service. </a:t>
            </a:r>
          </a:p>
        </p:txBody>
      </p:sp>
      <p:sp>
        <p:nvSpPr>
          <p:cNvPr id="2" name="Slide Number Placeholder 1"/>
          <p:cNvSpPr>
            <a:spLocks noGrp="1"/>
          </p:cNvSpPr>
          <p:nvPr>
            <p:ph type="sldNum" sz="quarter" idx="12"/>
          </p:nvPr>
        </p:nvSpPr>
        <p:spPr/>
        <p:txBody>
          <a:bodyPr/>
          <a:lstStyle/>
          <a:p>
            <a:pPr>
              <a:defRPr/>
            </a:pPr>
            <a:fld id="{118BDE8E-A422-40BB-A999-31E42BE378F5}" type="slidenum">
              <a:rPr lang="en-US" smtClean="0"/>
              <a:pPr>
                <a:defRPr/>
              </a:pPr>
              <a:t>9</a:t>
            </a:fld>
            <a:endParaRPr lang="en-US" dirty="0"/>
          </a:p>
        </p:txBody>
      </p:sp>
      <p:sp>
        <p:nvSpPr>
          <p:cNvPr id="3" name="Content Placeholder 2"/>
          <p:cNvSpPr>
            <a:spLocks noGrp="1"/>
          </p:cNvSpPr>
          <p:nvPr>
            <p:ph sz="quarter" idx="1"/>
          </p:nvPr>
        </p:nvSpPr>
        <p:spPr>
          <a:xfrm>
            <a:off x="457200" y="1295400"/>
            <a:ext cx="8229600" cy="5137150"/>
          </a:xfrm>
        </p:spPr>
        <p:txBody>
          <a:bodyPr>
            <a:normAutofit/>
          </a:bodyPr>
          <a:lstStyle/>
          <a:p>
            <a:pPr marL="0" indent="0">
              <a:buNone/>
            </a:pPr>
            <a:endParaRPr lang="en-US" b="1" dirty="0"/>
          </a:p>
          <a:p>
            <a:pPr marL="0" indent="0">
              <a:buNone/>
            </a:pPr>
            <a:endParaRPr lang="en-US" b="1" dirty="0"/>
          </a:p>
        </p:txBody>
      </p:sp>
      <p:sp>
        <p:nvSpPr>
          <p:cNvPr id="5" name="TextBox 4">
            <a:extLst>
              <a:ext uri="{FF2B5EF4-FFF2-40B4-BE49-F238E27FC236}">
                <a16:creationId xmlns:a16="http://schemas.microsoft.com/office/drawing/2014/main" id="{B3EA301A-46F7-4D74-9B7A-1E24B92709BF}"/>
              </a:ext>
            </a:extLst>
          </p:cNvPr>
          <p:cNvSpPr txBox="1"/>
          <p:nvPr/>
        </p:nvSpPr>
        <p:spPr>
          <a:xfrm>
            <a:off x="295806" y="1234638"/>
            <a:ext cx="8543393" cy="1865126"/>
          </a:xfrm>
          <a:prstGeom prst="rect">
            <a:avLst/>
          </a:prstGeom>
          <a:noFill/>
        </p:spPr>
        <p:txBody>
          <a:bodyPr wrap="square" rtlCol="0">
            <a:spAutoFit/>
          </a:bodyPr>
          <a:lstStyle/>
          <a:p>
            <a:pPr marL="342900" indent="-342900" algn="l">
              <a:buFont typeface="Wingdings" panose="05000000000000000000" pitchFamily="2" charset="2"/>
              <a:buChar char="Ø"/>
            </a:pPr>
            <a:r>
              <a:rPr lang="en-US" sz="1800" dirty="0">
                <a:latin typeface="akkurat"/>
              </a:rPr>
              <a:t>Customer Acquisition Cost (CAC) is simply all </a:t>
            </a:r>
            <a:r>
              <a:rPr lang="en-US" sz="1800" b="1" dirty="0">
                <a:latin typeface="akkurat"/>
              </a:rPr>
              <a:t>costs spent to acquire new customers</a:t>
            </a:r>
            <a:r>
              <a:rPr lang="en-US" sz="1800" dirty="0">
                <a:latin typeface="akkurat"/>
              </a:rPr>
              <a:t> divided by </a:t>
            </a:r>
            <a:r>
              <a:rPr lang="en-US" sz="1800" b="1" dirty="0">
                <a:latin typeface="akkurat"/>
              </a:rPr>
              <a:t>number of new customers acquired during the same period.</a:t>
            </a:r>
          </a:p>
          <a:p>
            <a:pPr marL="342900" indent="-342900" algn="l">
              <a:buFont typeface="Wingdings" panose="05000000000000000000" pitchFamily="2" charset="2"/>
              <a:buChar char="Ø"/>
            </a:pPr>
            <a:endParaRPr lang="en-US" sz="1800" b="1" dirty="0">
              <a:latin typeface="akkurat"/>
            </a:endParaRPr>
          </a:p>
          <a:p>
            <a:pPr marL="342900" indent="-342900" algn="l">
              <a:buFont typeface="Wingdings" panose="05000000000000000000" pitchFamily="2" charset="2"/>
              <a:buChar char="Ø"/>
            </a:pPr>
            <a:r>
              <a:rPr lang="en-US" sz="1800" dirty="0">
                <a:latin typeface="akkurat"/>
              </a:rPr>
              <a:t>It is NOT difficult to figure that business model fails when</a:t>
            </a:r>
            <a:r>
              <a:rPr lang="en-US" sz="1800" b="1" dirty="0">
                <a:latin typeface="akkurat"/>
              </a:rPr>
              <a:t> CAC </a:t>
            </a:r>
            <a:r>
              <a:rPr lang="en-US" sz="1800" i="1" dirty="0">
                <a:latin typeface="akkurat"/>
              </a:rPr>
              <a:t>(the cost to acquire customers)</a:t>
            </a:r>
            <a:r>
              <a:rPr lang="en-US" sz="1800" dirty="0">
                <a:latin typeface="akkurat"/>
              </a:rPr>
              <a:t> exceeds </a:t>
            </a:r>
            <a:r>
              <a:rPr lang="en-US" sz="1800" b="1" dirty="0">
                <a:latin typeface="akkurat"/>
              </a:rPr>
              <a:t>LTV</a:t>
            </a:r>
            <a:r>
              <a:rPr lang="en-US" sz="1800" dirty="0">
                <a:latin typeface="akkurat"/>
              </a:rPr>
              <a:t> </a:t>
            </a:r>
            <a:r>
              <a:rPr lang="en-US" sz="1800" i="1" dirty="0">
                <a:latin typeface="akkurat"/>
              </a:rPr>
              <a:t>(lifetime value of customers </a:t>
            </a:r>
            <a:r>
              <a:rPr lang="en-US" sz="1800" i="1" dirty="0">
                <a:latin typeface="akkurat"/>
                <a:sym typeface="Wingdings" panose="05000000000000000000" pitchFamily="2" charset="2"/>
              </a:rPr>
              <a:t>or </a:t>
            </a:r>
            <a:r>
              <a:rPr lang="en-US" sz="1800" i="1" dirty="0">
                <a:latin typeface="akkurat"/>
              </a:rPr>
              <a:t>the ability to monetize those customers)</a:t>
            </a:r>
          </a:p>
        </p:txBody>
      </p:sp>
      <p:pic>
        <p:nvPicPr>
          <p:cNvPr id="6" name="Picture 5">
            <a:extLst>
              <a:ext uri="{FF2B5EF4-FFF2-40B4-BE49-F238E27FC236}">
                <a16:creationId xmlns:a16="http://schemas.microsoft.com/office/drawing/2014/main" id="{EB22CA57-C470-4728-A256-5D05038E88D2}"/>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1580626" y="3030578"/>
            <a:ext cx="5638800" cy="2903216"/>
          </a:xfrm>
          <a:prstGeom prst="rect">
            <a:avLst/>
          </a:prstGeom>
        </p:spPr>
      </p:pic>
      <p:sp>
        <p:nvSpPr>
          <p:cNvPr id="7" name="Rectangle 6">
            <a:extLst>
              <a:ext uri="{FF2B5EF4-FFF2-40B4-BE49-F238E27FC236}">
                <a16:creationId xmlns:a16="http://schemas.microsoft.com/office/drawing/2014/main" id="{D894FC02-9455-4D37-9A79-00EF2CB9C835}"/>
              </a:ext>
            </a:extLst>
          </p:cNvPr>
          <p:cNvSpPr/>
          <p:nvPr/>
        </p:nvSpPr>
        <p:spPr>
          <a:xfrm>
            <a:off x="152400" y="5992572"/>
            <a:ext cx="4572000" cy="246221"/>
          </a:xfrm>
          <a:prstGeom prst="rect">
            <a:avLst/>
          </a:prstGeom>
        </p:spPr>
        <p:txBody>
          <a:bodyPr>
            <a:spAutoFit/>
          </a:bodyPr>
          <a:lstStyle/>
          <a:p>
            <a:r>
              <a:rPr lang="en-US" sz="1000" dirty="0">
                <a:latin typeface="akkurat"/>
                <a:hlinkClick r:id="rId5"/>
              </a:rPr>
              <a:t>Source: https://www.forentrepreneurs.com/startup-killer/</a:t>
            </a:r>
            <a:endParaRPr lang="en-US" sz="1000" dirty="0">
              <a:latin typeface="akkurat"/>
            </a:endParaRPr>
          </a:p>
        </p:txBody>
      </p:sp>
    </p:spTree>
    <p:extLst>
      <p:ext uri="{BB962C8B-B14F-4D97-AF65-F5344CB8AC3E}">
        <p14:creationId xmlns:p14="http://schemas.microsoft.com/office/powerpoint/2010/main" val="2043480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p">
  <a:themeElements>
    <a:clrScheme name="All Blue">
      <a:dk1>
        <a:sysClr val="windowText" lastClr="000000"/>
      </a:dk1>
      <a:lt1>
        <a:sysClr val="window" lastClr="FFFFFF"/>
      </a:lt1>
      <a:dk2>
        <a:srgbClr val="696464"/>
      </a:dk2>
      <a:lt2>
        <a:srgbClr val="E9E5DC"/>
      </a:lt2>
      <a:accent1>
        <a:srgbClr val="3D4AAD"/>
      </a:accent1>
      <a:accent2>
        <a:srgbClr val="3D4AAD"/>
      </a:accent2>
      <a:accent3>
        <a:srgbClr val="3D4AAD"/>
      </a:accent3>
      <a:accent4>
        <a:srgbClr val="3D4AAD"/>
      </a:accent4>
      <a:accent5>
        <a:srgbClr val="3D4AAD"/>
      </a:accent5>
      <a:accent6>
        <a:srgbClr val="3D4AAD"/>
      </a:accent6>
      <a:hlink>
        <a:srgbClr val="3D4AAD"/>
      </a:hlink>
      <a:folHlink>
        <a:srgbClr val="3D4AAD"/>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1_Temp">
  <a:themeElements>
    <a:clrScheme name="All Blue">
      <a:dk1>
        <a:sysClr val="windowText" lastClr="000000"/>
      </a:dk1>
      <a:lt1>
        <a:sysClr val="window" lastClr="FFFFFF"/>
      </a:lt1>
      <a:dk2>
        <a:srgbClr val="696464"/>
      </a:dk2>
      <a:lt2>
        <a:srgbClr val="E9E5DC"/>
      </a:lt2>
      <a:accent1>
        <a:srgbClr val="3D4AAD"/>
      </a:accent1>
      <a:accent2>
        <a:srgbClr val="3D4AAD"/>
      </a:accent2>
      <a:accent3>
        <a:srgbClr val="3D4AAD"/>
      </a:accent3>
      <a:accent4>
        <a:srgbClr val="3D4AAD"/>
      </a:accent4>
      <a:accent5>
        <a:srgbClr val="3D4AAD"/>
      </a:accent5>
      <a:accent6>
        <a:srgbClr val="3D4AAD"/>
      </a:accent6>
      <a:hlink>
        <a:srgbClr val="3D4AAD"/>
      </a:hlink>
      <a:folHlink>
        <a:srgbClr val="3D4AAD"/>
      </a:folHlink>
    </a:clrScheme>
    <a:fontScheme name="Custom 1">
      <a:majorFont>
        <a:latin typeface="AvenirNext LT Pro Medium"/>
        <a:ea typeface=""/>
        <a:cs typeface=""/>
      </a:majorFont>
      <a:minorFont>
        <a:latin typeface="AvenirNext LT Pro Medium"/>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ll Blue">
    <a:dk1>
      <a:sysClr val="windowText" lastClr="000000"/>
    </a:dk1>
    <a:lt1>
      <a:sysClr val="window" lastClr="FFFFFF"/>
    </a:lt1>
    <a:dk2>
      <a:srgbClr val="696464"/>
    </a:dk2>
    <a:lt2>
      <a:srgbClr val="E9E5DC"/>
    </a:lt2>
    <a:accent1>
      <a:srgbClr val="3D4AAD"/>
    </a:accent1>
    <a:accent2>
      <a:srgbClr val="3D4AAD"/>
    </a:accent2>
    <a:accent3>
      <a:srgbClr val="3D4AAD"/>
    </a:accent3>
    <a:accent4>
      <a:srgbClr val="3D4AAD"/>
    </a:accent4>
    <a:accent5>
      <a:srgbClr val="3D4AAD"/>
    </a:accent5>
    <a:accent6>
      <a:srgbClr val="3D4AAD"/>
    </a:accent6>
    <a:hlink>
      <a:srgbClr val="3D4AAD"/>
    </a:hlink>
    <a:folHlink>
      <a:srgbClr val="3D4AAD"/>
    </a:folHlink>
  </a:clrScheme>
</a:themeOverride>
</file>

<file path=ppt/theme/themeOverride2.xml><?xml version="1.0" encoding="utf-8"?>
<a:themeOverride xmlns:a="http://schemas.openxmlformats.org/drawingml/2006/main">
  <a:clrScheme name="All Blue">
    <a:dk1>
      <a:sysClr val="windowText" lastClr="000000"/>
    </a:dk1>
    <a:lt1>
      <a:sysClr val="window" lastClr="FFFFFF"/>
    </a:lt1>
    <a:dk2>
      <a:srgbClr val="696464"/>
    </a:dk2>
    <a:lt2>
      <a:srgbClr val="E9E5DC"/>
    </a:lt2>
    <a:accent1>
      <a:srgbClr val="3D4AAD"/>
    </a:accent1>
    <a:accent2>
      <a:srgbClr val="3D4AAD"/>
    </a:accent2>
    <a:accent3>
      <a:srgbClr val="3D4AAD"/>
    </a:accent3>
    <a:accent4>
      <a:srgbClr val="3D4AAD"/>
    </a:accent4>
    <a:accent5>
      <a:srgbClr val="3D4AAD"/>
    </a:accent5>
    <a:accent6>
      <a:srgbClr val="3D4AAD"/>
    </a:accent6>
    <a:hlink>
      <a:srgbClr val="3D4AAD"/>
    </a:hlink>
    <a:folHlink>
      <a:srgbClr val="3D4AAD"/>
    </a:folHlink>
  </a:clrScheme>
</a:themeOverride>
</file>

<file path=ppt/theme/themeOverride3.xml><?xml version="1.0" encoding="utf-8"?>
<a:themeOverride xmlns:a="http://schemas.openxmlformats.org/drawingml/2006/main">
  <a:clrScheme name="All Blue">
    <a:dk1>
      <a:sysClr val="windowText" lastClr="000000"/>
    </a:dk1>
    <a:lt1>
      <a:sysClr val="window" lastClr="FFFFFF"/>
    </a:lt1>
    <a:dk2>
      <a:srgbClr val="696464"/>
    </a:dk2>
    <a:lt2>
      <a:srgbClr val="E9E5DC"/>
    </a:lt2>
    <a:accent1>
      <a:srgbClr val="3D4AAD"/>
    </a:accent1>
    <a:accent2>
      <a:srgbClr val="3D4AAD"/>
    </a:accent2>
    <a:accent3>
      <a:srgbClr val="3D4AAD"/>
    </a:accent3>
    <a:accent4>
      <a:srgbClr val="3D4AAD"/>
    </a:accent4>
    <a:accent5>
      <a:srgbClr val="3D4AAD"/>
    </a:accent5>
    <a:accent6>
      <a:srgbClr val="3D4AAD"/>
    </a:accent6>
    <a:hlink>
      <a:srgbClr val="3D4AAD"/>
    </a:hlink>
    <a:folHlink>
      <a:srgbClr val="3D4AAD"/>
    </a:folHlink>
  </a:clrScheme>
</a:themeOverride>
</file>

<file path=ppt/theme/themeOverride4.xml><?xml version="1.0" encoding="utf-8"?>
<a:themeOverride xmlns:a="http://schemas.openxmlformats.org/drawingml/2006/main">
  <a:clrScheme name="All Blue">
    <a:dk1>
      <a:sysClr val="windowText" lastClr="000000"/>
    </a:dk1>
    <a:lt1>
      <a:sysClr val="window" lastClr="FFFFFF"/>
    </a:lt1>
    <a:dk2>
      <a:srgbClr val="696464"/>
    </a:dk2>
    <a:lt2>
      <a:srgbClr val="E9E5DC"/>
    </a:lt2>
    <a:accent1>
      <a:srgbClr val="3D4AAD"/>
    </a:accent1>
    <a:accent2>
      <a:srgbClr val="3D4AAD"/>
    </a:accent2>
    <a:accent3>
      <a:srgbClr val="3D4AAD"/>
    </a:accent3>
    <a:accent4>
      <a:srgbClr val="3D4AAD"/>
    </a:accent4>
    <a:accent5>
      <a:srgbClr val="3D4AAD"/>
    </a:accent5>
    <a:accent6>
      <a:srgbClr val="3D4AAD"/>
    </a:accent6>
    <a:hlink>
      <a:srgbClr val="3D4AAD"/>
    </a:hlink>
    <a:folHlink>
      <a:srgbClr val="3D4AAD"/>
    </a:folHlink>
  </a:clrScheme>
</a:themeOverride>
</file>

<file path=docProps/app.xml><?xml version="1.0" encoding="utf-8"?>
<Properties xmlns="http://schemas.openxmlformats.org/officeDocument/2006/extended-properties" xmlns:vt="http://schemas.openxmlformats.org/officeDocument/2006/docPropsVTypes">
  <Template>Temp</Template>
  <TotalTime>61466</TotalTime>
  <Words>6169</Words>
  <Application>Microsoft Office PowerPoint</Application>
  <PresentationFormat>On-screen Show (4:3)</PresentationFormat>
  <Paragraphs>1633</Paragraphs>
  <Slides>53</Slides>
  <Notes>45</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53</vt:i4>
      </vt:variant>
    </vt:vector>
  </HeadingPairs>
  <TitlesOfParts>
    <vt:vector size="69" baseType="lpstr">
      <vt:lpstr>akkurat</vt:lpstr>
      <vt:lpstr>Arial</vt:lpstr>
      <vt:lpstr>AvenirNext LT Pro Medium</vt:lpstr>
      <vt:lpstr>AvenirNext LT Pro Regular</vt:lpstr>
      <vt:lpstr>Bookman Old Style</vt:lpstr>
      <vt:lpstr>Calibri</vt:lpstr>
      <vt:lpstr>Cambria Math</vt:lpstr>
      <vt:lpstr>Gill Sans MT</vt:lpstr>
      <vt:lpstr>Noto Sans Symbols</vt:lpstr>
      <vt:lpstr>Palatino Linotype</vt:lpstr>
      <vt:lpstr>proxima-nova</vt:lpstr>
      <vt:lpstr>Times New Roman</vt:lpstr>
      <vt:lpstr>Wingdings</vt:lpstr>
      <vt:lpstr>Wingdings 3</vt:lpstr>
      <vt:lpstr>Temp</vt:lpstr>
      <vt:lpstr>1_Temp</vt:lpstr>
      <vt:lpstr>DNSC 6290 Customer Analytics, Fall 2021</vt:lpstr>
      <vt:lpstr>Office hour moving forward </vt:lpstr>
      <vt:lpstr>Agenda for today </vt:lpstr>
      <vt:lpstr>PowerPoint Presentation</vt:lpstr>
      <vt:lpstr>More about the LTV (life-time value) of customers </vt:lpstr>
      <vt:lpstr>Learnings from last week</vt:lpstr>
      <vt:lpstr>PowerPoint Presentation</vt:lpstr>
      <vt:lpstr>Companies do not grow themselves, entrepreneurs grow them  </vt:lpstr>
      <vt:lpstr>CAC is the cost of convincing a potential customer to buy a product or service. </vt:lpstr>
      <vt:lpstr>CAC (Customer Acquisition Cost) versus CPA (Cost Per Acquisition)</vt:lpstr>
      <vt:lpstr>CAC is important for both investors and companies- it determines the profitability of Unit Economics </vt:lpstr>
      <vt:lpstr>CAC example- AdWords in an e-commerce company  </vt:lpstr>
      <vt:lpstr>Big consumer apps get their first 1,000 users via different channels and tactics</vt:lpstr>
      <vt:lpstr>Avg CAC benchmark across different industries </vt:lpstr>
      <vt:lpstr>LTV to CAC Ratio </vt:lpstr>
      <vt:lpstr>The danger of relying on Avg CAC numbers without any segmentation</vt:lpstr>
      <vt:lpstr>The DocuSign example- segmenting by customer type </vt:lpstr>
      <vt:lpstr>The DocuSign example-cont’d </vt:lpstr>
      <vt:lpstr>Avg CAC is misleading as it would NOT say how the cost is growing over time for each customer segment</vt:lpstr>
      <vt:lpstr>Segmenting the data into different customer type would give us more insight on how each customer segment are doing!</vt:lpstr>
      <vt:lpstr>Should always watchout for any change % in customer mix over time </vt:lpstr>
      <vt:lpstr>A lot of SaaS products serve multiple segments of the market: small, mid market and enterprise</vt:lpstr>
      <vt:lpstr>In the fermium business model, there could be different types of free and paying customer to target </vt:lpstr>
      <vt:lpstr>The location of the potential customers can impact CAC or CPC (cost per click) significantly </vt:lpstr>
      <vt:lpstr>PowerPoint Presentation</vt:lpstr>
      <vt:lpstr>Different acquisition channels can produce different CAC and outcome </vt:lpstr>
      <vt:lpstr>Marketing acquisition channels revisited</vt:lpstr>
      <vt:lpstr>Paid search can be used a tactic to grow the business at the beginning, but might kill the competitive advantage </vt:lpstr>
      <vt:lpstr>Tracking conversions is a very first step for companies to calculate the CAC for different marketing channels</vt:lpstr>
      <vt:lpstr>UTM parameters are a great way to see the results of a  marketing campaign </vt:lpstr>
      <vt:lpstr>CAC example for different marketing channels</vt:lpstr>
      <vt:lpstr>Customer analytics team should identify the high-cost and low-cost channels to optimize CAC </vt:lpstr>
      <vt:lpstr>The impact of TV ads and offline campaign is difficult to measure</vt:lpstr>
      <vt:lpstr>Some ways of improve CAC for your business  </vt:lpstr>
      <vt:lpstr>Improving in conversion rates at upper-funnel stages would make the Economics Customer Acquisition (CAC) better </vt:lpstr>
      <vt:lpstr>“Adjacent Users” Theory suggest there are some users who show high intent but struggling to adopt  or engage </vt:lpstr>
      <vt:lpstr>Instagram example of “Adjacent Users” </vt:lpstr>
      <vt:lpstr>PowerPoint Presentation</vt:lpstr>
      <vt:lpstr>In-class CAC exercise (Scenario 1) </vt:lpstr>
      <vt:lpstr>In-class CAC exercise (Scenario 2) </vt:lpstr>
      <vt:lpstr>In-class CAC exercise (Scenario 3) </vt:lpstr>
      <vt:lpstr>Recap on different definitions of CAC</vt:lpstr>
      <vt:lpstr>Time between customer’s first interaction (when marketing expenses would get recognized), and involvement of inside sales team changes CAC</vt:lpstr>
      <vt:lpstr>PowerPoint Presentation</vt:lpstr>
      <vt:lpstr>Growth tends to decay over time even in the best businesses</vt:lpstr>
      <vt:lpstr>Efficiency vs. Usage demonstration can be helpful to assess the growth health and CAC over time in growth Companies</vt:lpstr>
      <vt:lpstr>PowerPoint Presentation</vt:lpstr>
      <vt:lpstr>Business with network effects starts with high CAC and over time CAC decreases due to more users on both sides </vt:lpstr>
      <vt:lpstr>Network effect can act as the growth engine in two-sided marketplace business </vt:lpstr>
      <vt:lpstr>PowerPoint Presentation</vt:lpstr>
      <vt:lpstr>HW2 will be posted in the assignment section of BB, 9/16, 8pm EST [Due 9/23, 7pm EST]    Please add the list of your project team member @ here     </vt:lpstr>
      <vt:lpstr>Relevant readings, articles, podcasts and videos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Zafari, Babak</dc:creator>
  <cp:lastModifiedBy>Pilehvar Mohammadabadi, Ali</cp:lastModifiedBy>
  <cp:revision>1256</cp:revision>
  <cp:lastPrinted>2018-01-23T02:47:05Z</cp:lastPrinted>
  <dcterms:created xsi:type="dcterms:W3CDTF">1601-01-01T00:00:00Z</dcterms:created>
  <dcterms:modified xsi:type="dcterms:W3CDTF">2021-09-16T00:42:07Z</dcterms:modified>
</cp:coreProperties>
</file>