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DA4758-1A2A-4B4D-BE04-7C6F0F43B662}">
  <a:tblStyle styleId="{F8DA4758-1A2A-4B4D-BE04-7C6F0F43B6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c67f31bc_0_7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08c67f31bc_0_7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c67f31b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08c67f31bc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8c67f31bc_0_7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8c67f31bc_0_7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8c67f31bc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8c67f31bc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8c67f31bc_0_8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08c67f31bc_0_8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c67f31bc_0_8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08c67f31bc_0_8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8c67f31bc_0_8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08c67f31bc_0_8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8c67f31bc_0_895:notes"/>
          <p:cNvSpPr/>
          <p:nvPr>
            <p:ph idx="2" type="sldImg"/>
          </p:nvPr>
        </p:nvSpPr>
        <p:spPr>
          <a:xfrm>
            <a:off x="500063" y="928688"/>
            <a:ext cx="5996100" cy="337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8c67f31bc_0_8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Rare levels and too many levels can cause over 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of evidence: WoE = log(goods/bads)*100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Leave-one-out odds: (frequency of 1 for all other occurrences of current level)/(total number of all levels –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08c67f31bc_0_8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5A5A5"/>
                </a:solidFill>
              </a:rPr>
              <a:t>‹#›</a:t>
            </a:fld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8c67f31bc_0_9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08c67f31bc_0_9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8c67f31bc_0_7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08c67f31bc_0_7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c67f31bc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8c67f31bc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8c67f31bc_0_7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08c67f31bc_0_7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8c67f31bc_0_7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08c67f31bc_0_7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8c67f31bc_0_7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08c67f31bc_0_7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8c67f31bc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08c67f31bc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8c67f31bc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8c67f31bc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8c67f31bc_0_9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08c67f31bc_0_9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8d4b2fcfe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08d4b2fcfe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8c67f31bc_0_9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8c67f31bc_0_9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08c67f31bc_0_9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8c67f31bc_0_5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08c67f31bc_0_5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8c67f31bc_0_9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08c67f31bc_0_9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08c67f31bc_0_96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A5A5"/>
                </a:solidFill>
              </a:rPr>
              <a:t>#SASGF13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</a:rPr>
              <a:t>Copyright © 2013, SAS Institute Inc. All rights reserved.</a:t>
            </a:r>
            <a:endParaRPr sz="1200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g108c67f31bc_0_9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5A5A5"/>
                </a:solidFill>
              </a:rPr>
              <a:t>‹#›</a:t>
            </a:fld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c67f31b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c67f31b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08c67f31bc_0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08c67f31bc_0_4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bins are like “pre-modeling” – they spoon feed information to the model.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always bin – your info is always represented as a certain number of bytes; and even models like decision trees always bin; optimal binning allows you to increase the resolution of your info where it’s relationship with the target </a:t>
            </a:r>
            <a:r>
              <a:rPr lang="en"/>
              <a:t>feature</a:t>
            </a:r>
            <a:r>
              <a:rPr lang="en"/>
              <a:t> is most well defined; you are using your bits more efficiently and increasing the signal-to-noise ratio.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108c67f31bc_0_4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5A5A5"/>
                </a:solidFill>
              </a:rPr>
              <a:t>‹#›</a:t>
            </a:fld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8c67f31bc_0_9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108c67f31bc_0_9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when few vars are important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Ensembles – </a:t>
            </a:r>
            <a:r>
              <a:rPr lang="en"/>
              <a:t>feature</a:t>
            </a:r>
            <a:r>
              <a:rPr lang="en"/>
              <a:t> hiding, better prepared to make a decision about phenomenon that seemed rare in test data</a:t>
            </a:r>
            <a:endParaRPr/>
          </a:p>
        </p:txBody>
      </p:sp>
      <p:sp>
        <p:nvSpPr>
          <p:cNvPr id="388" name="Google Shape;388;g108c67f31bc_0_958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5A5A5"/>
                </a:solidFill>
              </a:rPr>
              <a:t>#SASGF13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5A5"/>
                </a:solidFill>
              </a:rPr>
              <a:t>Copyright © 2013, SAS Institute Inc. All rights reserved.</a:t>
            </a:r>
            <a:endParaRPr sz="1200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g108c67f31bc_0_9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5A5A5"/>
                </a:solidFill>
              </a:rPr>
              <a:t>‹#›</a:t>
            </a:fld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8c67f31bc_0_940:notes"/>
          <p:cNvSpPr/>
          <p:nvPr>
            <p:ph idx="2" type="sldImg"/>
          </p:nvPr>
        </p:nvSpPr>
        <p:spPr>
          <a:xfrm>
            <a:off x="500063" y="928688"/>
            <a:ext cx="5996100" cy="337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08c67f31bc_0_9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08c67f31bc_0_9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A5A5A5"/>
                </a:solidFill>
              </a:rPr>
              <a:t>‹#›</a:t>
            </a:fld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8c67f31bc_0_9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108c67f31bc_0_9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8c67f31bc_0_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108c67f31bc_0_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c67f31bc_0_6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c67f31bc_0_6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08c67f31bc_0_6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c67f31bc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8c67f31bc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Descriptive statistics, correlation heatmaps work well too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c67f31b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c67f31b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08c67f31bc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c67f31bc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08c67f31bc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c67f31bc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08c67f31bc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c67f31bc_0_6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08c67f31bc_0_6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ackground" showMasterSp="0">
  <p:cSld name="White Background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74650" y="309306"/>
            <a:ext cx="831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/>
        </p:nvSpPr>
        <p:spPr>
          <a:xfrm>
            <a:off x="1" y="5001178"/>
            <a:ext cx="1932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Copyright © 2014, SAS Institute Inc. All rights reserved.</a:t>
            </a:r>
            <a:endParaRPr sz="110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mailto:jpatrickhall@gmail.com" TargetMode="External"/><Relationship Id="rId5" Type="http://schemas.openxmlformats.org/officeDocument/2006/relationships/hyperlink" Target="mailto:jphall@gwu.edu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www-users.cse.umn.edu/~kumar001/dmbook/index.php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jSq65mivctrmu91rps3GoggLwoHoUM5P/view?usp=sharing" TargetMode="External"/><Relationship Id="rId4" Type="http://schemas.openxmlformats.org/officeDocument/2006/relationships/hyperlink" Target="https://drive.google.com/file/d/1SmGe_k1s0aRrzvP6mb4a7k8lbXoWEJg2/view?usp=sharing" TargetMode="External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F57RnBa7x9fm_K9eEOaYEJqmyjrwA_Jq/view?usp=sharing" TargetMode="External"/><Relationship Id="rId4" Type="http://schemas.openxmlformats.org/officeDocument/2006/relationships/hyperlink" Target="https://drive.google.com/file/d/1jSq65mivctrmu91rps3GoggLwoHoUM5P/view?usp=sharing" TargetMode="External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6anwAZt38Sr8j7Tl1gSSjBgV_e5bs8HA/view?usp=sharing" TargetMode="External"/><Relationship Id="rId4" Type="http://schemas.openxmlformats.org/officeDocument/2006/relationships/hyperlink" Target="https://drive.google.com/file/d/1HgBWhmryQwHtReaweoZdlJGMwtdqtu_M/view?usp=sharing" TargetMode="External"/><Relationship Id="rId5" Type="http://schemas.openxmlformats.org/officeDocument/2006/relationships/hyperlink" Target="https://drive.google.com/file/d/1Dg0YP1tgFs_ILMTLN6NywX-MP7vEOYPF/view?usp=sharing" TargetMode="External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HgBWhmryQwHtReaweoZdlJGMwtdqtu_M/view?usp=sharing" TargetMode="External"/><Relationship Id="rId4" Type="http://schemas.openxmlformats.org/officeDocument/2006/relationships/hyperlink" Target="http://support.sas.com/documentation/cdl/en/prochp/66409/HTML/default/viewer.htm#prochp_hpbin_details02.htm" TargetMode="External"/><Relationship Id="rId5" Type="http://schemas.openxmlformats.org/officeDocument/2006/relationships/hyperlink" Target="https://drive.google.com/file/d/1Dg0YP1tgFs_ILMTLN6NywX-MP7vEOYPF/view?usp=sharing" TargetMode="External"/><Relationship Id="rId6" Type="http://schemas.openxmlformats.org/officeDocument/2006/relationships/hyperlink" Target="https://drive.google.com/file/d/1jSq65mivctrmu91rps3GoggLwoHoUM5P/view?usp=sharing" TargetMode="External"/><Relationship Id="rId7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goBhzXLqjagd8EDyvQwgAtOYBIykIIr_/view?usp=sharing" TargetMode="External"/><Relationship Id="rId4" Type="http://schemas.openxmlformats.org/officeDocument/2006/relationships/hyperlink" Target="https://drive.google.com/file/d/1e_-015Zfx5sRdWXPR_6qFAC70rJuxFup/view?usp=sharing" TargetMode="External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rive.google.com/file/d/1goBhzXLqjagd8EDyvQwgAtOYBIykIIr_/view?usp=sharing" TargetMode="External"/><Relationship Id="rId4" Type="http://schemas.openxmlformats.org/officeDocument/2006/relationships/hyperlink" Target="https://drive.google.com/file/d/1e_-015Zfx5sRdWXPR_6qFAC70rJuxFup/view?usp=sharing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hyperlink" Target="https://www-users.cse.umn.edu/~kumar001/dmbook/index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goBhzXLqjagd8EDyvQwgAtOYBIykIIr_/view?usp=sharing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e_-015Zfx5sRdWXPR_6qFAC70rJuxFup/view?usp=sharing" TargetMode="External"/><Relationship Id="rId4" Type="http://schemas.openxmlformats.org/officeDocument/2006/relationships/hyperlink" Target="https://drive.google.com/file/d/1e_-015Zfx5sRdWXPR_6qFAC70rJuxFup/view?usp=sharing" TargetMode="External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rive.google.com/file/d/1e_-015Zfx5sRdWXPR_6qFAC70rJuxFup/view?usp=sharing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Design_of_experiments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Design_of_experiments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hyperlink" Target="https://thispersondoesnotexist.com/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www.nytimes.com/2020/06/21/style/tiktok-trump-rally-tulsa.html" TargetMode="External"/><Relationship Id="rId7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ai.lids.mit.edu/wp-content/uploads/2016/08/07796929.pdf" TargetMode="External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hyperlink" Target="http://www.cs.cmu.edu/afs/cs.cmu.edu/project/learn-43/lib/photoz/.g/web/.g/scottd/fullbook.pdf" TargetMode="External"/><Relationship Id="rId5" Type="http://schemas.openxmlformats.org/officeDocument/2006/relationships/hyperlink" Target="https://webdav.tuebingen.mpg.de/causality/NIPS2008-Hoyer.pdf" TargetMode="External"/><Relationship Id="rId6" Type="http://schemas.openxmlformats.org/officeDocument/2006/relationships/hyperlink" Target="https://sites.google.com/view/sshimizu06/lingam" TargetMode="External"/><Relationship Id="rId7" Type="http://schemas.openxmlformats.org/officeDocument/2006/relationships/hyperlink" Target="https://towardsdatascience.com/causal-discovery-6858f9af6dcb" TargetMode="External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YORCBhsOqNT5pY7ltzigtaf4EuawgKyu0_Be0QiiVbg/edit?usp=sharing" TargetMode="External"/><Relationship Id="rId4" Type="http://schemas.openxmlformats.org/officeDocument/2006/relationships/hyperlink" Target="https://jphall663.github.io/GWU_ML/resource/basic_data_prep.html" TargetMode="External"/><Relationship Id="rId5" Type="http://schemas.openxmlformats.org/officeDocument/2006/relationships/hyperlink" Target="https://docs.google.com/presentation/d/1cZeaoIp4cQsVY_gj2a5Pg7ygexepQZRS-ZEn6n2QqEU/edit?usp=sharing" TargetMode="External"/><Relationship Id="rId6" Type="http://schemas.openxmlformats.org/officeDocument/2006/relationships/hyperlink" Target="https://docs.google.com/presentation/d/1Axf9dizaE3XvGRelBHfsnAlMUPFuMExQ2WNVwQBKMrw/edit?usp=sharing" TargetMode="External"/><Relationship Id="rId7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hyperlink" Target="https://dai.lids.mit.edu/wp-content/uploads/2016/08/07796929.pdf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h2o.ai/driverless-ai/1-10-lts/docs/userguide/transformations.html" TargetMode="External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ai.lids.mit.edu/wp-content/uploads/2016/08/07796929.pdf" TargetMode="External"/><Relationship Id="rId4" Type="http://schemas.openxmlformats.org/officeDocument/2006/relationships/hyperlink" Target="https://www-users.cs.umn.edu/~kumar/dmbook/dmslides/chap2_data.pdf" TargetMode="External"/><Relationship Id="rId5" Type="http://schemas.openxmlformats.org/officeDocument/2006/relationships/hyperlink" Target="https://www.its.caltech.edu/~fehardt/papers/Eberhardt_IJDSA2017.pdf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hyperlink" Target="https://github.com/jphall663/hc_ml/blob/master/main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fhat_dZhhqjAtPs2IJ5USA9wTVP5dJ2e/view?usp=sharing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6uBhnFgU3NLO_hcAAGhF1e9TcsFq1lIe/view?usp=shari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ctrTitle"/>
          </p:nvPr>
        </p:nvSpPr>
        <p:spPr>
          <a:xfrm>
            <a:off x="311700" y="294450"/>
            <a:ext cx="8520600" cy="29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00"/>
              <a:t>Machine Learning I: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00"/>
              <a:t>Preliminaries, Feature Selection &amp; Feature Engineering</a:t>
            </a:r>
            <a:endParaRPr sz="4600"/>
          </a:p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11700" y="3407656"/>
            <a:ext cx="85206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Patrick Hall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Visiting Faculty, Department of Decision Sciences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George Washington University</a:t>
            </a:r>
            <a:endParaRPr sz="2000"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Calibri"/>
              <a:buNone/>
            </a:pPr>
            <a:r>
              <a:rPr lang="en"/>
              <a:t>Non-normalized &amp; Duplicate Data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86175" y="1152475"/>
            <a:ext cx="85206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Non-normalized data: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ML algorithms are not smart enough to know the difference between: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DC, D.C., #dc, District of Columbia, etc.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Duplicate data: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406775" y="2767825"/>
            <a:ext cx="209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Hall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jpatrickhall@gmail.com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1414 M 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Washington, DC, 20005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833725" y="2767825"/>
            <a:ext cx="209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Johnston </a:t>
            </a:r>
            <a:r>
              <a:rPr lang="en"/>
              <a:t>Hall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jphall@gwu.edu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1414 M 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Washington, DC, 20005</a:t>
            </a:r>
            <a:endParaRPr/>
          </a:p>
        </p:txBody>
      </p:sp>
      <p:cxnSp>
        <p:nvCxnSpPr>
          <p:cNvPr id="164" name="Google Shape;164;p26"/>
          <p:cNvCxnSpPr/>
          <p:nvPr/>
        </p:nvCxnSpPr>
        <p:spPr>
          <a:xfrm flipH="1">
            <a:off x="4635025" y="2613150"/>
            <a:ext cx="1581300" cy="412500"/>
          </a:xfrm>
          <a:prstGeom prst="straightConnector1">
            <a:avLst/>
          </a:prstGeom>
          <a:noFill/>
          <a:ln cap="flat" cmpd="sng" w="114300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 txBox="1"/>
          <p:nvPr/>
        </p:nvSpPr>
        <p:spPr>
          <a:xfrm>
            <a:off x="6531425" y="2298025"/>
            <a:ext cx="206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these the same customer?!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311700" y="3858825"/>
            <a:ext cx="81873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If we want these entities to be treated as the same thing by an ML algorithm, which we usually do, it takes manual coding efforts or expensive data quality software.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55673"/>
                </a:solidFill>
              </a:rPr>
              <a:t>Noise</a:t>
            </a:r>
            <a:r>
              <a:rPr lang="en"/>
              <a:t> are rows with the same input values, but different target values.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455673"/>
                </a:solidFill>
              </a:rPr>
              <a:t>Outliers</a:t>
            </a:r>
            <a:r>
              <a:rPr lang="en"/>
              <a:t> are rows with characteristics that are considerably different than most of the other rows in the data set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Noise interferes with data analysis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Goal of our analysis – are we finding fraud?</a:t>
            </a:r>
            <a:endParaRPr sz="1600"/>
          </a:p>
        </p:txBody>
      </p:sp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Noise &amp; Outliers</a:t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1166725" y="4313700"/>
            <a:ext cx="1776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Sine Waves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27"/>
          <p:cNvGrpSpPr/>
          <p:nvPr/>
        </p:nvGrpSpPr>
        <p:grpSpPr>
          <a:xfrm>
            <a:off x="5462052" y="2128396"/>
            <a:ext cx="2878926" cy="2461722"/>
            <a:chOff x="3648" y="2448"/>
            <a:chExt cx="2112" cy="1872"/>
          </a:xfrm>
        </p:grpSpPr>
        <p:pic>
          <p:nvPicPr>
            <p:cNvPr id="175" name="Google Shape;175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7"/>
            <p:cNvSpPr/>
            <p:nvPr/>
          </p:nvSpPr>
          <p:spPr>
            <a:xfrm>
              <a:off x="3766" y="2961"/>
              <a:ext cx="0" cy="0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3907" y="3224"/>
              <a:ext cx="0" cy="0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5612" y="3871"/>
              <a:ext cx="0" cy="0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319" y="3937"/>
              <a:ext cx="0" cy="0"/>
            </a:xfrm>
            <a:prstGeom prst="ellipse">
              <a:avLst/>
            </a:prstGeom>
            <a:noFill/>
            <a:ln cap="flat" cmpd="sng" w="190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4944" y="3072"/>
              <a:ext cx="3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3888" y="3120"/>
              <a:ext cx="300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7"/>
          <p:cNvSpPr/>
          <p:nvPr/>
        </p:nvSpPr>
        <p:spPr>
          <a:xfrm>
            <a:off x="3149550" y="4249198"/>
            <a:ext cx="18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Sine Waves + Noise</a:t>
            </a:r>
            <a:endParaRPr sz="1100"/>
          </a:p>
        </p:txBody>
      </p:sp>
      <p:sp>
        <p:nvSpPr>
          <p:cNvPr id="183" name="Google Shape;183;p27"/>
          <p:cNvSpPr/>
          <p:nvPr/>
        </p:nvSpPr>
        <p:spPr>
          <a:xfrm>
            <a:off x="5988441" y="2185543"/>
            <a:ext cx="182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Outliers (?)</a:t>
            </a:r>
            <a:endParaRPr sz="1100"/>
          </a:p>
        </p:txBody>
      </p:sp>
      <p:sp>
        <p:nvSpPr>
          <p:cNvPr id="184" name="Google Shape;184;p27"/>
          <p:cNvSpPr txBox="1"/>
          <p:nvPr/>
        </p:nvSpPr>
        <p:spPr>
          <a:xfrm>
            <a:off x="150" y="46865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i="1" lang="en" sz="1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Data Mining</a:t>
            </a:r>
            <a:endParaRPr sz="1000"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5">
            <a:alphaModFix/>
          </a:blip>
          <a:srcRect b="0" l="6252" r="0" t="4168"/>
          <a:stretch/>
        </p:blipFill>
        <p:spPr>
          <a:xfrm>
            <a:off x="1021774" y="2571747"/>
            <a:ext cx="2139826" cy="1640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6">
            <a:alphaModFix/>
          </a:blip>
          <a:srcRect b="0" l="8390" r="6248" t="4168"/>
          <a:stretch/>
        </p:blipFill>
        <p:spPr>
          <a:xfrm>
            <a:off x="3116251" y="2592601"/>
            <a:ext cx="1898665" cy="1598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Outliers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1575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●"/>
            </a:pPr>
            <a:r>
              <a:rPr lang="en" sz="1372"/>
              <a:t> </a:t>
            </a:r>
            <a:r>
              <a:rPr b="1" lang="en" sz="1372"/>
              <a:t>Symptoms</a:t>
            </a:r>
            <a:endParaRPr b="1" sz="1372"/>
          </a:p>
          <a:p>
            <a:pPr indent="-31575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○"/>
            </a:pPr>
            <a:r>
              <a:rPr lang="en" sz="1372"/>
              <a:t>Biased models and inaccurate results</a:t>
            </a:r>
            <a:endParaRPr sz="1372"/>
          </a:p>
          <a:p>
            <a:pPr indent="-31575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○"/>
            </a:pPr>
            <a:r>
              <a:rPr lang="en" sz="1372"/>
              <a:t>Unstable parameter estimates and rule generation</a:t>
            </a:r>
            <a:endParaRPr sz="1372"/>
          </a:p>
          <a:p>
            <a:pPr indent="-31575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○"/>
            </a:pPr>
            <a:r>
              <a:rPr lang="en" sz="1372"/>
              <a:t>Unreliable out-of-domain predictions</a:t>
            </a:r>
            <a:endParaRPr sz="1372"/>
          </a:p>
          <a:p>
            <a:pPr indent="-31575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●"/>
            </a:pPr>
            <a:r>
              <a:rPr lang="en" sz="1372"/>
              <a:t> </a:t>
            </a:r>
            <a:r>
              <a:rPr b="1" lang="en" sz="1372"/>
              <a:t>Solutions</a:t>
            </a:r>
            <a:endParaRPr b="1" sz="1372"/>
          </a:p>
          <a:p>
            <a:pPr indent="-31575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○"/>
            </a:pPr>
            <a:r>
              <a:rPr lang="en" sz="1372"/>
              <a:t>Appropriate algorithm selections: e.g. Huber loss functions</a:t>
            </a:r>
            <a:endParaRPr sz="1372"/>
          </a:p>
          <a:p>
            <a:pPr indent="-31575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○"/>
            </a:pPr>
            <a:r>
              <a:rPr lang="en" sz="1372" u="sng">
                <a:solidFill>
                  <a:schemeClr val="hlink"/>
                </a:solidFill>
                <a:hlinkClick r:id="rId3"/>
              </a:rPr>
              <a:t>Discretization</a:t>
            </a:r>
            <a:endParaRPr sz="1372"/>
          </a:p>
          <a:p>
            <a:pPr indent="-315753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■"/>
            </a:pPr>
            <a:r>
              <a:rPr lang="en" sz="1372"/>
              <a:t>Changing a numeric feature into an ordinal or nominal categorical feature based on value ranges of the original numeric feature, also referred to as “binning”</a:t>
            </a:r>
            <a:endParaRPr sz="1372"/>
          </a:p>
          <a:p>
            <a:pPr indent="-315753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■"/>
            </a:pPr>
            <a:r>
              <a:rPr lang="en" sz="1372"/>
              <a:t>Discretization has many benefits:</a:t>
            </a:r>
            <a:endParaRPr sz="1372"/>
          </a:p>
          <a:p>
            <a:pPr indent="-315753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●"/>
            </a:pPr>
            <a:r>
              <a:rPr lang="en" sz="1372"/>
              <a:t>Commonly used in linear models to increase flexibility and helps introduce nonlinearity </a:t>
            </a:r>
            <a:endParaRPr sz="1372"/>
          </a:p>
          <a:p>
            <a:pPr indent="-315753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●"/>
            </a:pPr>
            <a:r>
              <a:rPr lang="en" sz="1372"/>
              <a:t>Smoothes complex signals in training data, often decreasing overfitting</a:t>
            </a:r>
            <a:endParaRPr sz="1372"/>
          </a:p>
          <a:p>
            <a:pPr indent="-315753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●"/>
            </a:pPr>
            <a:r>
              <a:rPr lang="en" sz="1372"/>
              <a:t>Deals with missing values  or outliers elegantly by assigning them to their own bin</a:t>
            </a:r>
            <a:endParaRPr sz="1372"/>
          </a:p>
          <a:p>
            <a:pPr indent="-31575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○"/>
            </a:pPr>
            <a:r>
              <a:rPr lang="en" sz="1372" u="sng">
                <a:solidFill>
                  <a:schemeClr val="hlink"/>
                </a:solidFill>
                <a:hlinkClick r:id="rId4"/>
              </a:rPr>
              <a:t>Winsorizing</a:t>
            </a:r>
            <a:endParaRPr sz="1372"/>
          </a:p>
          <a:p>
            <a:pPr indent="-315753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3"/>
              <a:buChar char="■"/>
            </a:pPr>
            <a:r>
              <a:rPr lang="en" sz="1372"/>
              <a:t>Removing outliers in a feature's value and replacing them with more central values of that feature</a:t>
            </a:r>
            <a:endParaRPr sz="128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Missing Values: Uncollected Information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Symptoms</a:t>
            </a:r>
            <a:endParaRPr b="1" sz="17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loss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Biased model and </a:t>
            </a:r>
            <a:r>
              <a:rPr lang="en"/>
              <a:t>inaccurate results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Solutions</a:t>
            </a:r>
            <a:endParaRPr b="1" sz="17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Imputation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Replacing missing data with an appropriate, non-missing value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predictive modeling, imputing should be used with care:</a:t>
            </a:r>
            <a:endParaRPr/>
          </a:p>
          <a:p>
            <a:pPr indent="-3175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Missingness is often predictive</a:t>
            </a:r>
            <a:endParaRPr/>
          </a:p>
          <a:p>
            <a:pPr indent="-3175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Imputation changes the distribution of the input feature learned by the model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Discretization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○"/>
            </a:pPr>
            <a:r>
              <a:rPr lang="en"/>
              <a:t>Appropriate algorithm selection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■"/>
            </a:pPr>
            <a:r>
              <a:rPr lang="en"/>
              <a:t>Tree-based models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■"/>
            </a:pPr>
            <a:r>
              <a:rPr lang="en"/>
              <a:t>Naïve Bayes classification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71775" y="4829213"/>
            <a:ext cx="40398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Adapted from: </a:t>
            </a:r>
            <a:r>
              <a:rPr i="1"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Data Mining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Character </a:t>
            </a:r>
            <a:r>
              <a:rPr lang="en"/>
              <a:t>Feature</a:t>
            </a:r>
            <a:r>
              <a:rPr lang="en"/>
              <a:t>s: Encoding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152475"/>
            <a:ext cx="8520600" cy="3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lnSpcReduction="1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Symptoms</a:t>
            </a:r>
            <a:r>
              <a:rPr lang="en" sz="1600"/>
              <a:t> - information loss, computational errors, and </a:t>
            </a:r>
            <a:r>
              <a:rPr lang="en" sz="1600"/>
              <a:t>biased models and inaccurate results*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Encoding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Changing the representation of a </a:t>
            </a:r>
            <a:r>
              <a:rPr lang="en" sz="1600"/>
              <a:t>feature</a:t>
            </a:r>
            <a:r>
              <a:rPr lang="en" sz="1600"/>
              <a:t>. Very often in data mining applications categorical, character </a:t>
            </a:r>
            <a:r>
              <a:rPr lang="en" sz="1600"/>
              <a:t>feature</a:t>
            </a:r>
            <a:r>
              <a:rPr lang="en" sz="1600"/>
              <a:t>s are encoded to numeric </a:t>
            </a:r>
            <a:r>
              <a:rPr lang="en" sz="1600"/>
              <a:t>feature</a:t>
            </a:r>
            <a:r>
              <a:rPr lang="en" sz="1600"/>
              <a:t>s to be used with algorithms that cannot accept character or categorical </a:t>
            </a:r>
            <a:r>
              <a:rPr lang="en" sz="1600"/>
              <a:t>feature</a:t>
            </a:r>
            <a:r>
              <a:rPr lang="en" sz="1600"/>
              <a:t>s.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Target Encoding (Categorical)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encoding method for changing categorical </a:t>
            </a:r>
            <a:r>
              <a:rPr lang="en" sz="1600"/>
              <a:t>feature</a:t>
            </a:r>
            <a:r>
              <a:rPr lang="en" sz="1600"/>
              <a:t>s into numeric </a:t>
            </a:r>
            <a:r>
              <a:rPr lang="en" sz="1600"/>
              <a:t>feature</a:t>
            </a:r>
            <a:r>
              <a:rPr lang="en" sz="1600"/>
              <a:t>s when the target is a categorical </a:t>
            </a:r>
            <a:r>
              <a:rPr lang="en" sz="1600"/>
              <a:t>feature</a:t>
            </a:r>
            <a:r>
              <a:rPr lang="en" sz="1600"/>
              <a:t>. Particularly helpful when a categorical </a:t>
            </a:r>
            <a:r>
              <a:rPr lang="en" sz="1600"/>
              <a:t>feature</a:t>
            </a:r>
            <a:r>
              <a:rPr lang="en" sz="1600"/>
              <a:t> has many levels.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Target Encoding (Numeric)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 encoding method for changing categorical </a:t>
            </a:r>
            <a:r>
              <a:rPr lang="en" sz="1600"/>
              <a:t>feature</a:t>
            </a:r>
            <a:r>
              <a:rPr lang="en" sz="1600"/>
              <a:t>s into numeric </a:t>
            </a:r>
            <a:r>
              <a:rPr lang="en" sz="1600"/>
              <a:t>feature</a:t>
            </a:r>
            <a:r>
              <a:rPr lang="en" sz="1600"/>
              <a:t>s when the target is a numeric </a:t>
            </a:r>
            <a:r>
              <a:rPr lang="en" sz="1600"/>
              <a:t>feature</a:t>
            </a:r>
            <a:r>
              <a:rPr lang="en" sz="1600"/>
              <a:t>. Particularly helpful when a categorical </a:t>
            </a:r>
            <a:r>
              <a:rPr lang="en" sz="1600"/>
              <a:t>feature</a:t>
            </a:r>
            <a:r>
              <a:rPr lang="en" sz="1600"/>
              <a:t> has many levels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lang="en" sz="1600"/>
              <a:t>Appropriate algorithm selection</a:t>
            </a:r>
            <a:endParaRPr b="1" sz="1600"/>
          </a:p>
          <a:p>
            <a:pPr indent="-3302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" sz="1600"/>
              <a:t>Tree-based models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" sz="1600"/>
              <a:t>Naïve Bayes classification</a:t>
            </a:r>
            <a:endParaRPr sz="160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0" y="482040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14DAA"/>
                </a:solidFill>
              </a:rPr>
              <a:t>* </a:t>
            </a:r>
            <a:r>
              <a:rPr lang="en" sz="1000">
                <a:solidFill>
                  <a:schemeClr val="dk2"/>
                </a:solidFill>
              </a:rPr>
              <a:t>In some cases this is not a problem at all. Some algorithms and software packages handle this automatically and elegantly … some don't.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639" y="1477532"/>
            <a:ext cx="3012088" cy="143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246799" y="2967253"/>
            <a:ext cx="3550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3E74"/>
                </a:solidFill>
                <a:latin typeface="Arial"/>
                <a:ea typeface="Arial"/>
                <a:cs typeface="Arial"/>
                <a:sym typeface="Arial"/>
              </a:rPr>
              <a:t>Original categorical input: Cat4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3E74"/>
                </a:solidFill>
                <a:latin typeface="Arial"/>
                <a:ea typeface="Arial"/>
                <a:cs typeface="Arial"/>
                <a:sym typeface="Arial"/>
              </a:rPr>
              <a:t>Four nominal levels: Missing, A, B, and C</a:t>
            </a:r>
            <a:endParaRPr b="0" i="0" sz="1400" u="none" cap="none" strike="noStrike">
              <a:solidFill>
                <a:srgbClr val="003E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31"/>
          <p:cNvCxnSpPr/>
          <p:nvPr/>
        </p:nvCxnSpPr>
        <p:spPr>
          <a:xfrm>
            <a:off x="3451560" y="2428874"/>
            <a:ext cx="8388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" name="Google Shape;218;p31"/>
          <p:cNvSpPr txBox="1"/>
          <p:nvPr/>
        </p:nvSpPr>
        <p:spPr>
          <a:xfrm>
            <a:off x="3398803" y="1998520"/>
            <a:ext cx="838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2BBFE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 b="0" i="0" sz="1100" u="none" cap="none" strike="noStrike">
              <a:solidFill>
                <a:srgbClr val="42BB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31"/>
          <p:cNvGrpSpPr/>
          <p:nvPr/>
        </p:nvGrpSpPr>
        <p:grpSpPr>
          <a:xfrm>
            <a:off x="4290334" y="1252843"/>
            <a:ext cx="4606869" cy="2614673"/>
            <a:chOff x="4424596" y="1252842"/>
            <a:chExt cx="4606869" cy="2614673"/>
          </a:xfrm>
        </p:grpSpPr>
        <p:pic>
          <p:nvPicPr>
            <p:cNvPr id="220" name="Google Shape;22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30854" y="2656159"/>
              <a:ext cx="2287877" cy="101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36437" y="1252842"/>
              <a:ext cx="2195028" cy="10121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2" name="Google Shape;222;p31"/>
            <p:cNvGrpSpPr/>
            <p:nvPr/>
          </p:nvGrpSpPr>
          <p:grpSpPr>
            <a:xfrm>
              <a:off x="4424596" y="2275421"/>
              <a:ext cx="4602566" cy="1592094"/>
              <a:chOff x="4424596" y="2195611"/>
              <a:chExt cx="4602566" cy="1592094"/>
            </a:xfrm>
          </p:grpSpPr>
          <p:sp>
            <p:nvSpPr>
              <p:cNvPr id="223" name="Google Shape;223;p31"/>
              <p:cNvSpPr txBox="1"/>
              <p:nvPr/>
            </p:nvSpPr>
            <p:spPr>
              <a:xfrm>
                <a:off x="4424599" y="2195611"/>
                <a:ext cx="2278800" cy="1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800" u="none" cap="none" strike="noStrike">
                    <a:solidFill>
                      <a:srgbClr val="003E74"/>
                    </a:solidFill>
                    <a:latin typeface="Arial"/>
                    <a:ea typeface="Arial"/>
                    <a:cs typeface="Arial"/>
                    <a:sym typeface="Arial"/>
                  </a:rPr>
                  <a:t>Interval Binary (1, -1) Indicator for Missing </a:t>
                </a:r>
                <a:endParaRPr b="0" i="0" sz="800" u="none" cap="none" strike="noStrike">
                  <a:solidFill>
                    <a:srgbClr val="003E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1"/>
              <p:cNvSpPr txBox="1"/>
              <p:nvPr/>
            </p:nvSpPr>
            <p:spPr>
              <a:xfrm>
                <a:off x="6836437" y="2195611"/>
                <a:ext cx="2190600" cy="1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800" u="none" cap="none" strike="noStrike">
                    <a:solidFill>
                      <a:srgbClr val="003E74"/>
                    </a:solidFill>
                    <a:latin typeface="Arial"/>
                    <a:ea typeface="Arial"/>
                    <a:cs typeface="Arial"/>
                    <a:sym typeface="Arial"/>
                  </a:rPr>
                  <a:t>Interval Binary (1, -1) Indicator for A</a:t>
                </a:r>
                <a:endParaRPr b="0" i="0" sz="800" u="none" cap="none" strike="noStrike">
                  <a:solidFill>
                    <a:srgbClr val="003E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1"/>
              <p:cNvSpPr txBox="1"/>
              <p:nvPr/>
            </p:nvSpPr>
            <p:spPr>
              <a:xfrm>
                <a:off x="4424596" y="3595405"/>
                <a:ext cx="2278800" cy="1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800" u="none" cap="none" strike="noStrike">
                    <a:solidFill>
                      <a:srgbClr val="003E74"/>
                    </a:solidFill>
                    <a:latin typeface="Arial"/>
                    <a:ea typeface="Arial"/>
                    <a:cs typeface="Arial"/>
                    <a:sym typeface="Arial"/>
                  </a:rPr>
                  <a:t>Interval Binary (1, -1) Indicator for B</a:t>
                </a:r>
                <a:endParaRPr b="0" i="0" sz="800" u="none" cap="none" strike="noStrike">
                  <a:solidFill>
                    <a:srgbClr val="003E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1"/>
              <p:cNvSpPr txBox="1"/>
              <p:nvPr/>
            </p:nvSpPr>
            <p:spPr>
              <a:xfrm>
                <a:off x="6840462" y="3594986"/>
                <a:ext cx="2186700" cy="1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800" u="none" cap="none" strike="noStrike">
                    <a:solidFill>
                      <a:srgbClr val="003E74"/>
                    </a:solidFill>
                    <a:latin typeface="Arial"/>
                    <a:ea typeface="Arial"/>
                    <a:cs typeface="Arial"/>
                    <a:sym typeface="Arial"/>
                  </a:rPr>
                  <a:t>Interval Binary (1, -1) Indicator for C</a:t>
                </a:r>
                <a:endParaRPr b="0" i="0" sz="800" u="none" cap="none" strike="noStrike">
                  <a:solidFill>
                    <a:srgbClr val="003E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7" name="Google Shape;227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30854" y="1252842"/>
              <a:ext cx="2269430" cy="10072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02175" y="2656160"/>
            <a:ext cx="2182968" cy="10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Illustration: Encoding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34325" y="457626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2015 SAS Global Forum Proceedings</a:t>
            </a:r>
            <a:endParaRPr sz="1000"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High Cardinality Categorical </a:t>
            </a:r>
            <a:r>
              <a:rPr lang="en"/>
              <a:t>Feature</a:t>
            </a:r>
            <a:r>
              <a:rPr lang="en"/>
              <a:t>s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b="1" lang="en" sz="1600"/>
              <a:t>Symptoms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Over-fit models and inaccurate results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Long and intolerable compute times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Unreliable out-of-domain predictions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b="1" lang="en" sz="1600"/>
              <a:t>Solutions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Target encoding (categorical)</a:t>
            </a:r>
            <a:r>
              <a:rPr lang="en" sz="1600"/>
              <a:t> </a:t>
            </a:r>
            <a:r>
              <a:rPr lang="en" sz="1600"/>
              <a:t>or variant 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Perturbed rate-by-level, smoothing or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weight of evidence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Target encoding (numeric)</a:t>
            </a:r>
            <a:r>
              <a:rPr lang="en" sz="1600"/>
              <a:t> </a:t>
            </a:r>
            <a:r>
              <a:rPr lang="en" sz="1600"/>
              <a:t>or variants average-, median-, BLUP-by-level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Discretization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Embedding approaches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Entity embedding neural networks, factorization machines</a:t>
            </a:r>
            <a:endParaRPr sz="1600"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4294967295" type="body"/>
          </p:nvPr>
        </p:nvSpPr>
        <p:spPr>
          <a:xfrm>
            <a:off x="2671950" y="1192700"/>
            <a:ext cx="4562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5D92"/>
                </a:solidFill>
                <a:latin typeface="Calibri"/>
                <a:ea typeface="Calibri"/>
                <a:cs typeface="Calibri"/>
                <a:sym typeface="Calibri"/>
              </a:rPr>
              <a:t>Bin Rare Levels               Transform to Interval</a:t>
            </a:r>
            <a:endParaRPr/>
          </a:p>
        </p:txBody>
      </p:sp>
      <p:grpSp>
        <p:nvGrpSpPr>
          <p:cNvPr id="245" name="Google Shape;245;p33"/>
          <p:cNvGrpSpPr/>
          <p:nvPr/>
        </p:nvGrpSpPr>
        <p:grpSpPr>
          <a:xfrm>
            <a:off x="141223" y="1756448"/>
            <a:ext cx="8793828" cy="2587220"/>
            <a:chOff x="128090" y="2170342"/>
            <a:chExt cx="8793828" cy="2587220"/>
          </a:xfrm>
        </p:grpSpPr>
        <p:cxnSp>
          <p:nvCxnSpPr>
            <p:cNvPr id="246" name="Google Shape;246;p33"/>
            <p:cNvCxnSpPr/>
            <p:nvPr/>
          </p:nvCxnSpPr>
          <p:spPr>
            <a:xfrm>
              <a:off x="4153815" y="3432757"/>
              <a:ext cx="8388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7" name="Google Shape;247;p33"/>
            <p:cNvSpPr txBox="1"/>
            <p:nvPr/>
          </p:nvSpPr>
          <p:spPr>
            <a:xfrm>
              <a:off x="4153814" y="2839231"/>
              <a:ext cx="8388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42BBFE"/>
                  </a:solidFill>
                  <a:latin typeface="Arial"/>
                  <a:ea typeface="Arial"/>
                  <a:cs typeface="Arial"/>
                  <a:sym typeface="Arial"/>
                </a:rPr>
                <a:t>Transform to interval</a:t>
              </a:r>
              <a:endParaRPr b="0" i="0" sz="1100" u="none" cap="none" strike="noStrike">
                <a:solidFill>
                  <a:srgbClr val="42BBF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" name="Google Shape;248;p33"/>
            <p:cNvGrpSpPr/>
            <p:nvPr/>
          </p:nvGrpSpPr>
          <p:grpSpPr>
            <a:xfrm>
              <a:off x="128090" y="2170342"/>
              <a:ext cx="3837337" cy="2584668"/>
              <a:chOff x="128090" y="2170342"/>
              <a:chExt cx="3837337" cy="2584668"/>
            </a:xfrm>
          </p:grpSpPr>
          <p:grpSp>
            <p:nvGrpSpPr>
              <p:cNvPr id="249" name="Google Shape;249;p33"/>
              <p:cNvGrpSpPr/>
              <p:nvPr/>
            </p:nvGrpSpPr>
            <p:grpSpPr>
              <a:xfrm>
                <a:off x="128090" y="2170342"/>
                <a:ext cx="3837337" cy="2524832"/>
                <a:chOff x="128090" y="2212173"/>
                <a:chExt cx="3837337" cy="2524832"/>
              </a:xfrm>
            </p:grpSpPr>
            <p:pic>
              <p:nvPicPr>
                <p:cNvPr id="250" name="Google Shape;250;p3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309488" y="2212173"/>
                  <a:ext cx="3655939" cy="245793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1" name="Google Shape;251;p33"/>
                <p:cNvSpPr txBox="1"/>
                <p:nvPr/>
              </p:nvSpPr>
              <p:spPr>
                <a:xfrm rot="-5400000">
                  <a:off x="-1015060" y="3355355"/>
                  <a:ext cx="2524800" cy="23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100" u="none" cap="none" strike="noStrike">
                      <a:solidFill>
                        <a:srgbClr val="29292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Frequency</a:t>
                  </a:r>
                  <a:endParaRPr b="0" i="0" sz="1100" u="none" cap="none" strike="noStrike">
                    <a:solidFill>
                      <a:srgbClr val="2929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" name="Google Shape;252;p33"/>
              <p:cNvSpPr txBox="1"/>
              <p:nvPr/>
            </p:nvSpPr>
            <p:spPr>
              <a:xfrm>
                <a:off x="457200" y="4516510"/>
                <a:ext cx="3508200" cy="23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100" u="none" cap="none" strike="noStrike">
                    <a:solidFill>
                      <a:srgbClr val="292929"/>
                    </a:solidFill>
                    <a:latin typeface="Arial"/>
                    <a:ea typeface="Arial"/>
                    <a:cs typeface="Arial"/>
                    <a:sym typeface="Arial"/>
                  </a:rPr>
                  <a:t>Blind_submodel</a:t>
                </a:r>
                <a:endParaRPr b="0" i="0" sz="1100" u="none" cap="none" strike="noStrike">
                  <a:solidFill>
                    <a:srgbClr val="29292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33"/>
            <p:cNvGrpSpPr/>
            <p:nvPr/>
          </p:nvGrpSpPr>
          <p:grpSpPr>
            <a:xfrm>
              <a:off x="5084607" y="2172894"/>
              <a:ext cx="3837310" cy="2584668"/>
              <a:chOff x="5084607" y="2172894"/>
              <a:chExt cx="3837310" cy="2584668"/>
            </a:xfrm>
          </p:grpSpPr>
          <p:pic>
            <p:nvPicPr>
              <p:cNvPr id="254" name="Google Shape;254;p3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413718" y="2172894"/>
                <a:ext cx="3502494" cy="245537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55" name="Google Shape;255;p33"/>
              <p:cNvGrpSpPr/>
              <p:nvPr/>
            </p:nvGrpSpPr>
            <p:grpSpPr>
              <a:xfrm>
                <a:off x="5084607" y="2172925"/>
                <a:ext cx="3837310" cy="2584637"/>
                <a:chOff x="128090" y="2170373"/>
                <a:chExt cx="3837310" cy="2584637"/>
              </a:xfrm>
            </p:grpSpPr>
            <p:sp>
              <p:nvSpPr>
                <p:cNvPr id="256" name="Google Shape;256;p33"/>
                <p:cNvSpPr txBox="1"/>
                <p:nvPr/>
              </p:nvSpPr>
              <p:spPr>
                <a:xfrm rot="-5400000">
                  <a:off x="-1015060" y="3313523"/>
                  <a:ext cx="2524800" cy="23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100" u="none" cap="none" strike="noStrike">
                      <a:solidFill>
                        <a:srgbClr val="29292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Frequency</a:t>
                  </a:r>
                  <a:endParaRPr b="0" i="0" sz="1100" u="none" cap="none" strike="noStrike">
                    <a:solidFill>
                      <a:srgbClr val="2929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33"/>
                <p:cNvSpPr txBox="1"/>
                <p:nvPr/>
              </p:nvSpPr>
              <p:spPr>
                <a:xfrm>
                  <a:off x="457200" y="4516510"/>
                  <a:ext cx="3508200" cy="23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100" u="none" cap="none" strike="noStrike">
                      <a:solidFill>
                        <a:srgbClr val="29292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Blind_submodel_interval</a:t>
                  </a:r>
                  <a:endParaRPr b="0" i="0" sz="1100" u="none" cap="none" strike="noStrike">
                    <a:solidFill>
                      <a:srgbClr val="29292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8" name="Google Shape;2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igh-Cardinality Inputs</a:t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4305100" y="1210250"/>
            <a:ext cx="486000" cy="28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34325" y="457626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2015 SAS Global Forum Proceedings</a:t>
            </a:r>
            <a:endParaRPr sz="1000"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Strong Multicollinearity: </a:t>
            </a:r>
            <a:r>
              <a:rPr lang="en"/>
              <a:t>Correlated</a:t>
            </a:r>
            <a:r>
              <a:rPr lang="en"/>
              <a:t> Data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Symptoms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Unstable parameter estimates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Unstable rule generation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Unstable predictions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Solutions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Feature selection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Feature extraction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L2 Regularization</a:t>
            </a:r>
            <a:endParaRPr sz="1800"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Wide Data: </a:t>
            </a:r>
            <a:r>
              <a:rPr lang="en"/>
              <a:t>Curse of Dimensionality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507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lnSpcReduction="10000"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dimensionality increases, data becomes increasingly sparse in the space that it occupies.  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Definition of density and distance between points becomes less meaningful</a:t>
            </a:r>
            <a:endParaRPr sz="16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estimates, outlier detection and clustering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Symptoms</a:t>
            </a:r>
            <a:endParaRPr b="1" sz="16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and intolerable compute times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Meaningless results due to curse of dimensionality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</a:t>
            </a:r>
            <a:r>
              <a:rPr b="1" lang="en" sz="1600"/>
              <a:t>Solutions</a:t>
            </a:r>
            <a:endParaRPr b="1" sz="16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Feature selection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Feature extraction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L1 Regularization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Dimensionality Reduction</a:t>
            </a:r>
            <a:endParaRPr b="1" sz="1600"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Avoid curse of dimensionality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Allow data to be more easily visualized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May help to eliminate irrelevant features or reduce noise</a:t>
            </a:r>
            <a:r>
              <a:rPr lang="en" sz="1600"/>
              <a:t> </a:t>
            </a:r>
            <a:endParaRPr sz="1600"/>
          </a:p>
        </p:txBody>
      </p:sp>
      <p:pic>
        <p:nvPicPr>
          <p:cNvPr id="275" name="Google Shape;275;p35"/>
          <p:cNvPicPr preferRelativeResize="0"/>
          <p:nvPr/>
        </p:nvPicPr>
        <p:blipFill rotWithShape="1">
          <a:blip r:embed="rId5">
            <a:alphaModFix/>
          </a:blip>
          <a:srcRect b="0" l="0" r="8357" t="3697"/>
          <a:stretch/>
        </p:blipFill>
        <p:spPr>
          <a:xfrm>
            <a:off x="5723544" y="1152486"/>
            <a:ext cx="3043503" cy="239887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5"/>
          <p:cNvSpPr txBox="1"/>
          <p:nvPr/>
        </p:nvSpPr>
        <p:spPr>
          <a:xfrm>
            <a:off x="5799750" y="3597900"/>
            <a:ext cx="3151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88900" lvl="0" marL="88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Randomly generate 500 points</a:t>
            </a:r>
            <a:endParaRPr sz="1100"/>
          </a:p>
          <a:p>
            <a:pPr indent="-88900" lvl="0" marL="88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difference between max and min distance between any pair of points</a:t>
            </a:r>
            <a:endParaRPr sz="1100"/>
          </a:p>
        </p:txBody>
      </p:sp>
      <p:sp>
        <p:nvSpPr>
          <p:cNvPr id="277" name="Google Shape;277;p35"/>
          <p:cNvSpPr txBox="1"/>
          <p:nvPr/>
        </p:nvSpPr>
        <p:spPr>
          <a:xfrm>
            <a:off x="71775" y="4829213"/>
            <a:ext cx="40398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Adapted from: </a:t>
            </a:r>
            <a:r>
              <a:rPr i="1" lang="en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to Data Mining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0" y="457626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i="1" lang="en" sz="10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Introduction to Data Mining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Lecture 1 </a:t>
            </a:r>
            <a:r>
              <a:rPr lang="en" sz="4600"/>
              <a:t>Agenda</a:t>
            </a:r>
            <a:endParaRPr sz="4600"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624650"/>
            <a:ext cx="8520600" cy="25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Preliminaries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Engineering for Data Quality 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Engineering Strategies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Readings</a:t>
            </a:r>
            <a:endParaRPr sz="2000"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Wide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Feature Selection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the best subset of original </a:t>
            </a:r>
            <a:r>
              <a:rPr lang="en"/>
              <a:t>feature</a:t>
            </a:r>
            <a:r>
              <a:rPr lang="en" sz="1800"/>
              <a:t>s from a data set, typically by measuring the original </a:t>
            </a:r>
            <a:r>
              <a:rPr lang="en"/>
              <a:t>feature</a:t>
            </a:r>
            <a:r>
              <a:rPr lang="en" sz="1800"/>
              <a:t>'s relationship to the target </a:t>
            </a:r>
            <a:r>
              <a:rPr lang="en"/>
              <a:t>feature</a:t>
            </a:r>
            <a:r>
              <a:rPr lang="en" sz="1800"/>
              <a:t> and taking the subset of original </a:t>
            </a:r>
            <a:r>
              <a:rPr lang="en"/>
              <a:t>feature</a:t>
            </a:r>
            <a:r>
              <a:rPr lang="en" sz="1800"/>
              <a:t>s with the strongest relationships with the target.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Decreases the impact of the curse of dimensionality and usually increases the signal-to-noise ratio in a data set, resulting in faster training times and more accurate models.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Because feature selection uses original </a:t>
            </a:r>
            <a:r>
              <a:rPr lang="en"/>
              <a:t>feature</a:t>
            </a:r>
            <a:r>
              <a:rPr lang="en" sz="1800"/>
              <a:t>s from a data set, its results are usually more interpretable than feature extraction techniques.</a:t>
            </a:r>
            <a:endParaRPr/>
          </a:p>
        </p:txBody>
      </p:sp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Wide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Feature Extraction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new attributes that can capture the important information in a data set more efficiently than the original attributes.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Feature extraction</a:t>
            </a:r>
            <a:r>
              <a:rPr lang="en" sz="1800"/>
              <a:t>, construction, mapping data to new space.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the original features in a data set into a new, smaller set of more representative features, very often using unsupervised learning methods.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 may also be referred to as “dimension reduction.”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 is the unsupervised analog of feature selection, i.e. it tends to decreases the impact of the curse of dimensionality and usually increases the signal-to-noise ratio in a data set.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 techniques combine the original features in the data set in complex ways, usually creating uninterpretable new features.</a:t>
            </a:r>
            <a:endParaRPr/>
          </a:p>
        </p:txBody>
      </p:sp>
      <p:pic>
        <p:nvPicPr>
          <p:cNvPr id="293" name="Google Shape;29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Sparse Data</a:t>
            </a:r>
            <a:r>
              <a:rPr b="1" lang="en">
                <a:solidFill>
                  <a:srgbClr val="514DAA"/>
                </a:solidFill>
              </a:rPr>
              <a:t>*</a:t>
            </a:r>
            <a:endParaRPr/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Symptoms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Long, intolerable compute times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Meaningless results due to curse of dimensionality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Solutions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Feature extraction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Appropriate data representation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i.e. COO, CSR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Appropriate algorithm selection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e.g. factorization machines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 sz="1400">
              <a:solidFill>
                <a:srgbClr val="514DAA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</a:pPr>
            <a:r>
              <a:rPr b="1" lang="en" sz="1400">
                <a:solidFill>
                  <a:srgbClr val="514DAA"/>
                </a:solidFill>
              </a:rPr>
              <a:t>* </a:t>
            </a:r>
            <a:r>
              <a:rPr lang="en" sz="1400"/>
              <a:t>In some cases this is not a problem at all. Some algorithms and software packages handle this automatically and elegantly … some don't.</a:t>
            </a:r>
            <a:endParaRPr sz="1400"/>
          </a:p>
        </p:txBody>
      </p:sp>
      <p:pic>
        <p:nvPicPr>
          <p:cNvPr id="300" name="Google Shape;3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Incomplete Data 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a data set simply does not contain information about the phenomenon of interest, there is no analytical remedy for incomplete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Symptoms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Useless models and meaningless results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Solutions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Collect more and better data 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Maybe dispose of the original incomplete set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Design of Experiment</a:t>
            </a:r>
            <a:r>
              <a:rPr lang="en" sz="1700"/>
              <a:t> </a:t>
            </a:r>
            <a:r>
              <a:rPr lang="en" sz="1700"/>
              <a:t>approaches</a:t>
            </a:r>
            <a:endParaRPr sz="1700"/>
          </a:p>
        </p:txBody>
      </p:sp>
      <p:pic>
        <p:nvPicPr>
          <p:cNvPr id="307" name="Google Shape;3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Biased Data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a data set contains information about the phenomenon of interest, but that information is consistently and systematically wrong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There is no </a:t>
            </a:r>
            <a:r>
              <a:rPr i="1" lang="en" sz="1700"/>
              <a:t>real</a:t>
            </a:r>
            <a:r>
              <a:rPr lang="en" sz="1700"/>
              <a:t> analytical remedy for biased data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Symptoms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Based models and biased, inaccurate results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Solutions</a:t>
            </a:r>
            <a:endParaRPr sz="18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Must collect more and better data </a:t>
            </a:r>
            <a:endParaRPr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Maybe</a:t>
            </a:r>
            <a:r>
              <a:rPr lang="en" sz="1700"/>
              <a:t> dispose of the original biased set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Design of Experiment</a:t>
            </a:r>
            <a:r>
              <a:rPr lang="en" sz="1700"/>
              <a:t> </a:t>
            </a:r>
            <a:r>
              <a:rPr lang="en" sz="1700"/>
              <a:t>approaches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Data simulation?</a:t>
            </a:r>
            <a:endParaRPr sz="1700"/>
          </a:p>
          <a:p>
            <a:pPr indent="-3365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Re-weighing or bias-aware models (e.g., adversarial de-biasing)?</a:t>
            </a:r>
            <a:endParaRPr sz="1700"/>
          </a:p>
          <a:p>
            <a:pPr indent="0" lvl="0" marL="63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Fake Data: Recent Headlines </a:t>
            </a:r>
            <a:endParaRPr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863" y="1170125"/>
            <a:ext cx="3100826" cy="31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 txBox="1"/>
          <p:nvPr/>
        </p:nvSpPr>
        <p:spPr>
          <a:xfrm>
            <a:off x="4959225" y="4613725"/>
            <a:ext cx="334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https://thispersondoesnotexist.com/</a:t>
            </a:r>
            <a:r>
              <a:rPr lang="en" sz="900"/>
              <a:t>. </a:t>
            </a:r>
            <a:endParaRPr sz="900"/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0125"/>
            <a:ext cx="4316854" cy="32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 txBox="1"/>
          <p:nvPr/>
        </p:nvSpPr>
        <p:spPr>
          <a:xfrm>
            <a:off x="148725" y="4613725"/>
            <a:ext cx="447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Source: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https://www.nytimes.com/2020/06/21/style/tiktok-trump-rally-tulsa.html</a:t>
            </a:r>
            <a:r>
              <a:rPr lang="en" sz="900"/>
              <a:t>. </a:t>
            </a:r>
            <a:endParaRPr sz="900"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Wrong &amp; Dirty Data</a:t>
            </a:r>
            <a:endParaRPr/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3747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real-world data is wrong and dirty. And if you’re data is wrong and biased, your ML models will be wrong and biased too!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Symptoms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Information loss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Biased models and inaccurate results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Long, intolerable compute times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Unstable parameter estimates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Unstable rule generation</a:t>
            </a:r>
            <a:endParaRPr sz="18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Unreliable out-of-domain predictions</a:t>
            </a:r>
            <a:endParaRPr sz="18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Solutions</a:t>
            </a:r>
            <a:endParaRPr b="1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Hard work and using our brains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Combination of solution strategies in slides above</a:t>
            </a:r>
            <a:endParaRPr sz="1800"/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/>
              <a:t>Feature Engineering Strategies</a:t>
            </a:r>
            <a:endParaRPr sz="4520"/>
          </a:p>
        </p:txBody>
      </p:sp>
      <p:pic>
        <p:nvPicPr>
          <p:cNvPr id="338" name="Google Shape;33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/>
          <p:nvPr>
            <p:ph idx="1" type="body"/>
          </p:nvPr>
        </p:nvSpPr>
        <p:spPr>
          <a:xfrm>
            <a:off x="311700" y="1017725"/>
            <a:ext cx="85206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are known strategies and techniques for feature engineering. Consider them first before getting creative on your own: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Casual Discovery</a:t>
            </a:r>
            <a:endParaRPr b="1"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Discretization</a:t>
            </a:r>
            <a:endParaRPr b="1"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Distributional stability:</a:t>
            </a:r>
            <a:r>
              <a:rPr lang="en" sz="1700"/>
              <a:t> </a:t>
            </a:r>
            <a:r>
              <a:rPr lang="en" sz="1700"/>
              <a:t>select</a:t>
            </a:r>
            <a:r>
              <a:rPr lang="en" sz="1700"/>
              <a:t> features whose distributions are stable over time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Ensemble feature selection:</a:t>
            </a:r>
            <a:r>
              <a:rPr lang="en" sz="1700"/>
              <a:t> use ensemble feature importance when few features of many are important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Interactions:</a:t>
            </a:r>
            <a:r>
              <a:rPr lang="en" sz="1700"/>
              <a:t> plus, minus, multiply, divide, higher order interactions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Past behavior and domain expertise</a:t>
            </a:r>
            <a:endParaRPr b="1"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Sparse feature extraction:</a:t>
            </a:r>
            <a:r>
              <a:rPr lang="en" sz="1700"/>
              <a:t> use feature extraction when many features are important; sparse techniques </a:t>
            </a:r>
            <a:r>
              <a:rPr lang="en" sz="1700"/>
              <a:t>preserve</a:t>
            </a:r>
            <a:r>
              <a:rPr lang="en" sz="1700"/>
              <a:t> interpretability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Time-series:</a:t>
            </a:r>
            <a:r>
              <a:rPr lang="en" sz="1700"/>
              <a:t> a</a:t>
            </a:r>
            <a:r>
              <a:rPr lang="en" sz="1700"/>
              <a:t>utoregressive (AR) terms/lags and moving averages (MA, EWMA) </a:t>
            </a:r>
            <a:endParaRPr sz="1700"/>
          </a:p>
          <a:p>
            <a:pPr indent="-3284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700"/>
              <a:t>Transaction Summarization:</a:t>
            </a:r>
            <a:endParaRPr b="1" sz="1700"/>
          </a:p>
          <a:p>
            <a:pPr indent="-316706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 sz="1500" u="sng">
                <a:solidFill>
                  <a:schemeClr val="hlink"/>
                </a:solidFill>
                <a:hlinkClick r:id="rId3"/>
              </a:rPr>
              <a:t>Label, Segment, Featurize</a:t>
            </a:r>
            <a:endParaRPr i="1" sz="1500"/>
          </a:p>
          <a:p>
            <a:pPr indent="-316706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Aggregating: mean, min., max., median, etc. </a:t>
            </a:r>
            <a:endParaRPr sz="1500"/>
          </a:p>
        </p:txBody>
      </p:sp>
      <p:sp>
        <p:nvSpPr>
          <p:cNvPr id="344" name="Google Shape;3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Feature Engineering Strategies</a:t>
            </a:r>
            <a:endParaRPr/>
          </a:p>
        </p:txBody>
      </p:sp>
      <p:pic>
        <p:nvPicPr>
          <p:cNvPr id="345" name="Google Shape;34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Discovery</a:t>
            </a:r>
            <a:endParaRPr/>
          </a:p>
        </p:txBody>
      </p:sp>
      <p:grpSp>
        <p:nvGrpSpPr>
          <p:cNvPr id="353" name="Google Shape;353;p45"/>
          <p:cNvGrpSpPr/>
          <p:nvPr/>
        </p:nvGrpSpPr>
        <p:grpSpPr>
          <a:xfrm>
            <a:off x="145575" y="1958673"/>
            <a:ext cx="4021949" cy="1369575"/>
            <a:chOff x="374175" y="1730073"/>
            <a:chExt cx="4021949" cy="1369575"/>
          </a:xfrm>
        </p:grpSpPr>
        <p:pic>
          <p:nvPicPr>
            <p:cNvPr id="354" name="Google Shape;354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4175" y="1730073"/>
              <a:ext cx="4021949" cy="1369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45"/>
            <p:cNvSpPr txBox="1"/>
            <p:nvPr/>
          </p:nvSpPr>
          <p:spPr>
            <a:xfrm>
              <a:off x="776250" y="1928175"/>
              <a:ext cx="246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w</a:t>
              </a:r>
              <a:endParaRPr sz="700"/>
            </a:p>
          </p:txBody>
        </p:sp>
        <p:sp>
          <p:nvSpPr>
            <p:cNvPr id="356" name="Google Shape;356;p45"/>
            <p:cNvSpPr txBox="1"/>
            <p:nvPr/>
          </p:nvSpPr>
          <p:spPr>
            <a:xfrm>
              <a:off x="1022250" y="1928175"/>
              <a:ext cx="246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x</a:t>
              </a:r>
              <a:endParaRPr sz="700"/>
            </a:p>
          </p:txBody>
        </p:sp>
        <p:sp>
          <p:nvSpPr>
            <p:cNvPr id="357" name="Google Shape;357;p45"/>
            <p:cNvSpPr txBox="1"/>
            <p:nvPr/>
          </p:nvSpPr>
          <p:spPr>
            <a:xfrm>
              <a:off x="1268250" y="1928175"/>
              <a:ext cx="246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y</a:t>
              </a:r>
              <a:endParaRPr sz="700"/>
            </a:p>
          </p:txBody>
        </p:sp>
        <p:sp>
          <p:nvSpPr>
            <p:cNvPr id="358" name="Google Shape;358;p45"/>
            <p:cNvSpPr txBox="1"/>
            <p:nvPr/>
          </p:nvSpPr>
          <p:spPr>
            <a:xfrm>
              <a:off x="1514250" y="1928175"/>
              <a:ext cx="246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z</a:t>
              </a:r>
              <a:endParaRPr sz="700"/>
            </a:p>
          </p:txBody>
        </p:sp>
      </p:grpSp>
      <p:sp>
        <p:nvSpPr>
          <p:cNvPr id="359" name="Google Shape;359;p45"/>
          <p:cNvSpPr txBox="1"/>
          <p:nvPr/>
        </p:nvSpPr>
        <p:spPr>
          <a:xfrm>
            <a:off x="4370300" y="965700"/>
            <a:ext cx="42558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If model inputs are causal to model outputs, models should be more stable, accurate, and fair.</a:t>
            </a:r>
            <a:br>
              <a:rPr lang="en" sz="1300"/>
            </a:br>
            <a:endParaRPr sz="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There are tricks and </a:t>
            </a:r>
            <a:r>
              <a:rPr lang="en" sz="1300"/>
              <a:t>prescribed</a:t>
            </a:r>
            <a:r>
              <a:rPr lang="en" sz="1300"/>
              <a:t> methods for finding features that are causal to other features. </a:t>
            </a:r>
            <a:br>
              <a:rPr lang="en" sz="1300"/>
            </a:br>
            <a:endParaRPr sz="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Some tricks: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Two features that are statistically </a:t>
            </a:r>
            <a:r>
              <a:rPr lang="en" sz="1100"/>
              <a:t>independent</a:t>
            </a:r>
            <a:r>
              <a:rPr lang="en" sz="1100"/>
              <a:t> </a:t>
            </a:r>
            <a:br>
              <a:rPr lang="en" sz="1100"/>
            </a:br>
            <a:r>
              <a:rPr lang="en" sz="1100"/>
              <a:t>(x ⊥ y) do not have a causal relationship.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Two features (x, y) that are not statistically independent, e.g., y = g(x) + e, are in a </a:t>
            </a:r>
            <a:r>
              <a:rPr lang="en" sz="1100"/>
              <a:t>casual</a:t>
            </a:r>
            <a:r>
              <a:rPr lang="en" sz="1100"/>
              <a:t> </a:t>
            </a:r>
            <a:r>
              <a:rPr lang="en" sz="1100"/>
              <a:t>relationship</a:t>
            </a:r>
            <a:r>
              <a:rPr lang="en" sz="1100"/>
              <a:t> (x → y) when x is independent of e</a:t>
            </a:r>
            <a:br>
              <a:rPr lang="en" sz="1100"/>
            </a:br>
            <a:r>
              <a:rPr lang="en" sz="1100"/>
              <a:t>(</a:t>
            </a:r>
            <a:r>
              <a:rPr lang="en" sz="1100">
                <a:solidFill>
                  <a:schemeClr val="dk1"/>
                </a:solidFill>
              </a:rPr>
              <a:t>x ⊥ e</a:t>
            </a:r>
            <a:r>
              <a:rPr lang="en" sz="1100"/>
              <a:t>).</a:t>
            </a:r>
            <a:br>
              <a:rPr lang="en" sz="1100"/>
            </a:br>
            <a:endParaRPr sz="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Some methods: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Spirtes and Glymour algorithm</a:t>
            </a:r>
            <a:r>
              <a:rPr lang="en" sz="1200"/>
              <a:t> (PC algorithm)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Non-linear additive noise model</a:t>
            </a:r>
            <a:r>
              <a:rPr lang="en" sz="1200"/>
              <a:t> (NANM)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Linear non-Gaussian acyclic model</a:t>
            </a:r>
            <a:r>
              <a:rPr lang="en" sz="1200"/>
              <a:t> (LiNGAM)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Some are very slow!!</a:t>
            </a:r>
            <a:endParaRPr sz="1200"/>
          </a:p>
        </p:txBody>
      </p:sp>
      <p:sp>
        <p:nvSpPr>
          <p:cNvPr id="360" name="Google Shape;360;p45"/>
          <p:cNvSpPr txBox="1"/>
          <p:nvPr/>
        </p:nvSpPr>
        <p:spPr>
          <a:xfrm>
            <a:off x="270450" y="3328250"/>
            <a:ext cx="3772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Adapted from</a:t>
            </a:r>
            <a:r>
              <a:rPr lang="en" sz="600"/>
              <a:t>: </a:t>
            </a:r>
            <a:r>
              <a:rPr lang="en" sz="600" u="sng">
                <a:solidFill>
                  <a:schemeClr val="hlink"/>
                </a:solidFill>
                <a:hlinkClick r:id="rId7"/>
              </a:rPr>
              <a:t>https://towardsdatascience.com/causal-discovery-6858f9af6dcb</a:t>
            </a:r>
            <a:r>
              <a:rPr lang="en" sz="600"/>
              <a:t>. </a:t>
            </a:r>
            <a:endParaRPr sz="600"/>
          </a:p>
        </p:txBody>
      </p:sp>
      <p:pic>
        <p:nvPicPr>
          <p:cNvPr id="361" name="Google Shape;361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444600"/>
            <a:ext cx="84570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Syllabus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Basic data manipulation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Primer on technical malpractice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6"/>
              </a:rPr>
              <a:t>Whiteboard notation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What is feature engineering? </a:t>
            </a:r>
            <a:endParaRPr b="1" sz="17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Creating new features (columns/</a:t>
            </a:r>
            <a:r>
              <a:rPr lang="en" sz="1500"/>
              <a:t>feature</a:t>
            </a:r>
            <a:r>
              <a:rPr lang="en" sz="1500"/>
              <a:t>s) from the originally available data or from </a:t>
            </a:r>
            <a:r>
              <a:rPr lang="en" sz="1500"/>
              <a:t>auxiliary</a:t>
            </a:r>
            <a:r>
              <a:rPr lang="en" sz="1500"/>
              <a:t> data sources. </a:t>
            </a:r>
            <a:br>
              <a:rPr lang="en" sz="1500"/>
            </a:br>
            <a:endParaRPr sz="15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Why do we engineer features?</a:t>
            </a:r>
            <a:endParaRPr b="1" sz="17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address data quality problems, i.e. “data cleaning.”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</a:t>
            </a:r>
            <a:r>
              <a:rPr lang="en" sz="1500"/>
              <a:t>change</a:t>
            </a:r>
            <a:r>
              <a:rPr lang="en" sz="1500"/>
              <a:t> the representation of data in ways that are thought to improve learning.</a:t>
            </a:r>
            <a:endParaRPr sz="1500"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Preliminaries</a:t>
            </a:r>
            <a:endParaRPr sz="4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46"/>
          <p:cNvGrpSpPr/>
          <p:nvPr/>
        </p:nvGrpSpPr>
        <p:grpSpPr>
          <a:xfrm>
            <a:off x="634660" y="1048068"/>
            <a:ext cx="7816428" cy="2250342"/>
            <a:chOff x="669668" y="1072529"/>
            <a:chExt cx="8869203" cy="3100926"/>
          </a:xfrm>
        </p:grpSpPr>
        <p:grpSp>
          <p:nvGrpSpPr>
            <p:cNvPr id="368" name="Google Shape;368;p46"/>
            <p:cNvGrpSpPr/>
            <p:nvPr/>
          </p:nvGrpSpPr>
          <p:grpSpPr>
            <a:xfrm>
              <a:off x="1302232" y="2885941"/>
              <a:ext cx="7670169" cy="1287514"/>
              <a:chOff x="1302230" y="2885941"/>
              <a:chExt cx="7670169" cy="1287514"/>
            </a:xfrm>
          </p:grpSpPr>
          <p:pic>
            <p:nvPicPr>
              <p:cNvPr id="369" name="Google Shape;369;p4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302230" y="2885941"/>
                <a:ext cx="7670169" cy="9317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" name="Google Shape;370;p46"/>
              <p:cNvSpPr txBox="1"/>
              <p:nvPr/>
            </p:nvSpPr>
            <p:spPr>
              <a:xfrm>
                <a:off x="1302267" y="3781055"/>
                <a:ext cx="7670100" cy="3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" sz="1400" u="none" cap="none" strike="noStrike">
                    <a:solidFill>
                      <a:srgbClr val="292929"/>
                    </a:solidFill>
                    <a:latin typeface="Arial"/>
                    <a:ea typeface="Arial"/>
                    <a:cs typeface="Arial"/>
                    <a:sym typeface="Arial"/>
                  </a:rPr>
                  <a:t>Binned Frequency Table </a:t>
                </a:r>
                <a:endParaRPr sz="1100"/>
              </a:p>
            </p:txBody>
          </p:sp>
        </p:grpSp>
        <p:grpSp>
          <p:nvGrpSpPr>
            <p:cNvPr id="371" name="Google Shape;371;p46"/>
            <p:cNvGrpSpPr/>
            <p:nvPr/>
          </p:nvGrpSpPr>
          <p:grpSpPr>
            <a:xfrm>
              <a:off x="669668" y="1072529"/>
              <a:ext cx="8869203" cy="1723109"/>
              <a:chOff x="669668" y="1072529"/>
              <a:chExt cx="8869203" cy="1723109"/>
            </a:xfrm>
          </p:grpSpPr>
          <p:grpSp>
            <p:nvGrpSpPr>
              <p:cNvPr id="372" name="Google Shape;372;p46"/>
              <p:cNvGrpSpPr/>
              <p:nvPr/>
            </p:nvGrpSpPr>
            <p:grpSpPr>
              <a:xfrm>
                <a:off x="669668" y="1072529"/>
                <a:ext cx="8869203" cy="1723109"/>
                <a:chOff x="668281" y="844417"/>
                <a:chExt cx="8869203" cy="1723109"/>
              </a:xfrm>
            </p:grpSpPr>
            <p:pic>
              <p:nvPicPr>
                <p:cNvPr id="373" name="Google Shape;373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910282" y="1276488"/>
                  <a:ext cx="3627202" cy="12910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4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81" y="1283730"/>
                  <a:ext cx="3600059" cy="128137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75" name="Google Shape;375;p46"/>
                <p:cNvSpPr txBox="1"/>
                <p:nvPr/>
              </p:nvSpPr>
              <p:spPr>
                <a:xfrm>
                  <a:off x="761579" y="846828"/>
                  <a:ext cx="3600000" cy="3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rgbClr val="003E7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Distribution wrt Target Event</a:t>
                  </a:r>
                  <a:endParaRPr b="0" i="0" sz="1400" u="none" cap="none" strike="noStrike">
                    <a:solidFill>
                      <a:srgbClr val="003E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46"/>
                <p:cNvSpPr txBox="1"/>
                <p:nvPr/>
              </p:nvSpPr>
              <p:spPr>
                <a:xfrm>
                  <a:off x="5816985" y="844417"/>
                  <a:ext cx="3600000" cy="3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400" u="none" cap="none" strike="noStrike">
                      <a:solidFill>
                        <a:srgbClr val="003E7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Binned Distribution wrt Target Event</a:t>
                  </a:r>
                  <a:endParaRPr b="0" i="0" sz="1400" u="none" cap="none" strike="noStrike">
                    <a:solidFill>
                      <a:srgbClr val="003E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7" name="Google Shape;377;p46"/>
                <p:cNvCxnSpPr/>
                <p:nvPr/>
              </p:nvCxnSpPr>
              <p:spPr>
                <a:xfrm>
                  <a:off x="4716532" y="1705965"/>
                  <a:ext cx="838800" cy="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78" name="Google Shape;378;p46"/>
                <p:cNvSpPr txBox="1"/>
                <p:nvPr/>
              </p:nvSpPr>
              <p:spPr>
                <a:xfrm>
                  <a:off x="4716531" y="846574"/>
                  <a:ext cx="838800" cy="56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100" u="none" cap="none" strike="noStrike">
                      <a:solidFill>
                        <a:srgbClr val="42BBFE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Optimal</a:t>
                  </a:r>
                  <a:endParaRPr sz="1100"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" sz="1100" u="none" cap="none" strike="noStrike">
                      <a:solidFill>
                        <a:srgbClr val="42BBFE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Binning</a:t>
                  </a:r>
                  <a:endParaRPr b="0" i="0" sz="1100" u="none" cap="none" strike="noStrike">
                    <a:solidFill>
                      <a:srgbClr val="42BBFE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9" name="Google Shape;379;p46"/>
              <p:cNvSpPr/>
              <p:nvPr/>
            </p:nvSpPr>
            <p:spPr>
              <a:xfrm>
                <a:off x="8649937" y="1865870"/>
                <a:ext cx="173700" cy="50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25" lIns="91425" spcFirstLastPara="1" rIns="91425" wrap="square" tIns="457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7DC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0" name="Google Shape;38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Discretization</a:t>
            </a:r>
            <a:endParaRPr/>
          </a:p>
        </p:txBody>
      </p:sp>
      <p:sp>
        <p:nvSpPr>
          <p:cNvPr id="381" name="Google Shape;381;p46"/>
          <p:cNvSpPr txBox="1"/>
          <p:nvPr/>
        </p:nvSpPr>
        <p:spPr>
          <a:xfrm>
            <a:off x="784900" y="3635100"/>
            <a:ext cx="3558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Enables incorporation of missing values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Decreases impact of outliers during training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Accounts for outliers during scoring</a:t>
            </a:r>
            <a:endParaRPr sz="700"/>
          </a:p>
        </p:txBody>
      </p:sp>
      <p:sp>
        <p:nvSpPr>
          <p:cNvPr id="382" name="Google Shape;382;p46"/>
          <p:cNvSpPr txBox="1"/>
          <p:nvPr/>
        </p:nvSpPr>
        <p:spPr>
          <a:xfrm>
            <a:off x="4199575" y="3635100"/>
            <a:ext cx="3752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Generates more parameters for better fitting of nonlinear phenomena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Optimal bins can increase the accuracy of many types of predictive models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Less effective for decision trees </a:t>
            </a:r>
            <a:endParaRPr sz="700"/>
          </a:p>
        </p:txBody>
      </p:sp>
      <p:pic>
        <p:nvPicPr>
          <p:cNvPr id="383" name="Google Shape;38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6"/>
          <p:cNvSpPr txBox="1"/>
          <p:nvPr/>
        </p:nvSpPr>
        <p:spPr>
          <a:xfrm>
            <a:off x="0" y="4767888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2015 SAS Global Forum Proceedings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Label, Segment, Featurize</a:t>
            </a:r>
            <a:endParaRPr/>
          </a:p>
        </p:txBody>
      </p:sp>
      <p:sp>
        <p:nvSpPr>
          <p:cNvPr id="392" name="Google Shape;392;p47"/>
          <p:cNvSpPr txBox="1"/>
          <p:nvPr>
            <p:ph idx="1" type="body"/>
          </p:nvPr>
        </p:nvSpPr>
        <p:spPr>
          <a:xfrm>
            <a:off x="311700" y="1076275"/>
            <a:ext cx="85206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systemic approach to converting transactional data into training data.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93" name="Google Shape;393;p47"/>
          <p:cNvGraphicFramePr/>
          <p:nvPr/>
        </p:nvGraphicFramePr>
        <p:xfrm>
          <a:off x="473825" y="15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{F8DA4758-1A2A-4B4D-BE04-7C6F0F43B662}</a:tableStyleId>
              </a:tblPr>
              <a:tblGrid>
                <a:gridCol w="790925"/>
                <a:gridCol w="1020225"/>
                <a:gridCol w="936775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cust_ID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timestamp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event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5678u8k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6:17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browse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5678u8k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7:02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purchase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5678u8k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9:21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browse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5678u8k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11:45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</a:t>
                      </a:r>
                      <a:r>
                        <a:rPr lang="en" sz="1100"/>
                        <a:t>urchase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5678u8k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13:01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browse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5678u8k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13:39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browse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5678u8k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15:50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purchase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5678u8k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18:22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browse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394" name="Google Shape;394;p47"/>
          <p:cNvGrpSpPr/>
          <p:nvPr/>
        </p:nvGrpSpPr>
        <p:grpSpPr>
          <a:xfrm>
            <a:off x="3376538" y="2169250"/>
            <a:ext cx="1618500" cy="1926350"/>
            <a:chOff x="3327650" y="2538100"/>
            <a:chExt cx="1618500" cy="1926350"/>
          </a:xfrm>
        </p:grpSpPr>
        <p:sp>
          <p:nvSpPr>
            <p:cNvPr id="395" name="Google Shape;395;p47"/>
            <p:cNvSpPr/>
            <p:nvPr/>
          </p:nvSpPr>
          <p:spPr>
            <a:xfrm>
              <a:off x="3771350" y="2965625"/>
              <a:ext cx="731100" cy="332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7"/>
            <p:cNvSpPr txBox="1"/>
            <p:nvPr/>
          </p:nvSpPr>
          <p:spPr>
            <a:xfrm>
              <a:off x="3771350" y="2538100"/>
              <a:ext cx="73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L-S-F</a:t>
              </a:r>
              <a:endParaRPr sz="1200"/>
            </a:p>
          </p:txBody>
        </p:sp>
        <p:sp>
          <p:nvSpPr>
            <p:cNvPr id="397" name="Google Shape;397;p47"/>
            <p:cNvSpPr txBox="1"/>
            <p:nvPr/>
          </p:nvSpPr>
          <p:spPr>
            <a:xfrm>
              <a:off x="3327650" y="3356250"/>
              <a:ext cx="16185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/>
                <a:t>t</a:t>
              </a:r>
              <a:r>
                <a:rPr baseline="-25000" i="1" lang="en" sz="1000"/>
                <a:t>c</a:t>
              </a:r>
              <a:r>
                <a:rPr lang="en" sz="1000"/>
                <a:t> = 3 hours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labeling window = 1 event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lag = 2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lead = 0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non-overlapping events </a:t>
              </a:r>
              <a:endParaRPr sz="1000"/>
            </a:p>
          </p:txBody>
        </p:sp>
      </p:grpSp>
      <p:pic>
        <p:nvPicPr>
          <p:cNvPr id="398" name="Google Shape;3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9" name="Google Shape;399;p47"/>
          <p:cNvGraphicFramePr/>
          <p:nvPr/>
        </p:nvGraphicFramePr>
        <p:xfrm>
          <a:off x="4918850" y="20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{F8DA4758-1A2A-4B4D-BE04-7C6F0F43B662}</a:tableStyleId>
              </a:tblPr>
              <a:tblGrid>
                <a:gridCol w="852325"/>
                <a:gridCol w="1277675"/>
                <a:gridCol w="1006850"/>
                <a:gridCol w="872175"/>
              </a:tblGrid>
              <a:tr h="21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cust_ID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first_browse_t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n_browse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</a:t>
                      </a:r>
                      <a:r>
                        <a:rPr b="1" lang="en" sz="1200"/>
                        <a:t>urchase 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0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5678u8k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6:17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0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5678u8k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13:01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0" name="Google Shape;400;p47"/>
          <p:cNvSpPr txBox="1"/>
          <p:nvPr/>
        </p:nvSpPr>
        <p:spPr>
          <a:xfrm>
            <a:off x="0" y="4866600"/>
            <a:ext cx="91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Adapted from: </a:t>
            </a:r>
            <a:r>
              <a:rPr i="1" lang="en" sz="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Label, Segment, Featurize</a:t>
            </a:r>
            <a:r>
              <a:rPr lang="en" sz="600">
                <a:solidFill>
                  <a:schemeClr val="dk1"/>
                </a:solidFill>
              </a:rPr>
              <a:t>, Figure 3.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48"/>
          <p:cNvGrpSpPr/>
          <p:nvPr/>
        </p:nvGrpSpPr>
        <p:grpSpPr>
          <a:xfrm>
            <a:off x="137609" y="2917778"/>
            <a:ext cx="8767982" cy="1327998"/>
            <a:chOff x="119817" y="3119378"/>
            <a:chExt cx="8767982" cy="1327998"/>
          </a:xfrm>
        </p:grpSpPr>
        <p:pic>
          <p:nvPicPr>
            <p:cNvPr id="407" name="Google Shape;407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9817" y="3119378"/>
              <a:ext cx="4233552" cy="132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58704" y="3119378"/>
              <a:ext cx="4229095" cy="13279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9" name="Google Shape;409;p48"/>
          <p:cNvGrpSpPr/>
          <p:nvPr/>
        </p:nvGrpSpPr>
        <p:grpSpPr>
          <a:xfrm>
            <a:off x="567065" y="1357021"/>
            <a:ext cx="7909089" cy="2072346"/>
            <a:chOff x="562464" y="1558621"/>
            <a:chExt cx="7909089" cy="2072346"/>
          </a:xfrm>
        </p:grpSpPr>
        <p:pic>
          <p:nvPicPr>
            <p:cNvPr id="410" name="Google Shape;410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15747" y="1558621"/>
              <a:ext cx="4402504" cy="13763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48"/>
            <p:cNvSpPr/>
            <p:nvPr/>
          </p:nvSpPr>
          <p:spPr>
            <a:xfrm rot="-6109763">
              <a:off x="1537880" y="2172599"/>
              <a:ext cx="1388795" cy="1292536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8"/>
            <p:cNvSpPr/>
            <p:nvPr/>
          </p:nvSpPr>
          <p:spPr>
            <a:xfrm flipH="1" rot="6109763">
              <a:off x="6187134" y="2172598"/>
              <a:ext cx="1388795" cy="1292536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8"/>
            <p:cNvSpPr txBox="1"/>
            <p:nvPr/>
          </p:nvSpPr>
          <p:spPr>
            <a:xfrm>
              <a:off x="7576653" y="2225314"/>
              <a:ext cx="8949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42BBFE"/>
                  </a:solidFill>
                  <a:latin typeface="Arial"/>
                  <a:ea typeface="Arial"/>
                  <a:cs typeface="Arial"/>
                  <a:sym typeface="Arial"/>
                </a:rPr>
                <a:t>r = 0.44168</a:t>
              </a:r>
              <a:endParaRPr sz="1100"/>
            </a:p>
          </p:txBody>
        </p:sp>
        <p:sp>
          <p:nvSpPr>
            <p:cNvPr id="414" name="Google Shape;414;p48"/>
            <p:cNvSpPr txBox="1"/>
            <p:nvPr/>
          </p:nvSpPr>
          <p:spPr>
            <a:xfrm>
              <a:off x="562464" y="2225314"/>
              <a:ext cx="894900" cy="2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42BBFE"/>
                  </a:solidFill>
                  <a:latin typeface="Arial"/>
                  <a:ea typeface="Arial"/>
                  <a:cs typeface="Arial"/>
                  <a:sym typeface="Arial"/>
                </a:rPr>
                <a:t>r = 0.37662</a:t>
              </a:r>
              <a:endParaRPr sz="1100"/>
            </a:p>
          </p:txBody>
        </p:sp>
      </p:grpSp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Past Behavior: </a:t>
            </a:r>
            <a:r>
              <a:rPr lang="en" sz="2020"/>
              <a:t>Correlate claims in 2007 with claims in 2005 and 2006</a:t>
            </a:r>
            <a:endParaRPr sz="20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8"/>
          <p:cNvSpPr txBox="1"/>
          <p:nvPr/>
        </p:nvSpPr>
        <p:spPr>
          <a:xfrm>
            <a:off x="34325" y="4576263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2015 SAS Global Forum Proceedings</a:t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linear unbiased predictors (BLUPs)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Clusters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from cluster centroids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expansion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encoding: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Bayesian smoothing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Cross-validated encoding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 encoding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Encoding one feature with another’s values, or discretized features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Leave-one-out encoding</a:t>
            </a:r>
            <a:endParaRPr/>
          </a:p>
        </p:txBody>
      </p:sp>
      <p:sp>
        <p:nvSpPr>
          <p:cNvPr id="423" name="Google Shape;4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Additional Feature Engineering Techniques</a:t>
            </a:r>
            <a:endParaRPr/>
          </a:p>
        </p:txBody>
      </p:sp>
      <p:sp>
        <p:nvSpPr>
          <p:cNvPr id="424" name="Google Shape;424;p49"/>
          <p:cNvSpPr txBox="1"/>
          <p:nvPr/>
        </p:nvSpPr>
        <p:spPr>
          <a:xfrm>
            <a:off x="4719300" y="1148375"/>
            <a:ext cx="4113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Frequency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Holidays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Lexigraphical sorting indices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Linear model predictions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One-hot encoding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Target sorting indices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Stacked predictions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Weight of evidence</a:t>
            </a:r>
            <a:endParaRPr/>
          </a:p>
        </p:txBody>
      </p:sp>
      <p:sp>
        <p:nvSpPr>
          <p:cNvPr id="425" name="Google Shape;425;p49"/>
          <p:cNvSpPr txBox="1"/>
          <p:nvPr/>
        </p:nvSpPr>
        <p:spPr>
          <a:xfrm>
            <a:off x="0" y="4568875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Source: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https://docs.h2o.ai/driverless-ai/1-10-lts/docs/userguide/transformations.html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/>
          </a:p>
        </p:txBody>
      </p:sp>
      <p:pic>
        <p:nvPicPr>
          <p:cNvPr id="426" name="Google Shape;4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Reading</a:t>
            </a:r>
            <a:endParaRPr/>
          </a:p>
        </p:txBody>
      </p:sp>
      <p:sp>
        <p:nvSpPr>
          <p:cNvPr id="432" name="Google Shape;43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Char char="●"/>
            </a:pPr>
            <a:r>
              <a:rPr i="1" lang="en" sz="17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Label, Segment, Featurize: a cross domain framework for prediction engineering</a:t>
            </a:r>
            <a:endParaRPr i="1" sz="17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Char char="●"/>
            </a:pPr>
            <a:r>
              <a:rPr i="1" lang="en" sz="1700">
                <a:solidFill>
                  <a:srgbClr val="24292F"/>
                </a:solidFill>
                <a:highlight>
                  <a:srgbClr val="FFFFFF"/>
                </a:highlight>
              </a:rPr>
              <a:t>Introduction to Data Mining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 - Sections 2.2-2.3 (</a:t>
            </a:r>
            <a:r>
              <a:rPr lang="en" sz="17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Chapter 2 notes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700"/>
              <a:buChar char="●"/>
            </a:pPr>
            <a:r>
              <a:rPr i="1" lang="en" sz="17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Introduction to the Foundations of Causal Discovery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 - Sections 1-3</a:t>
            </a:r>
            <a:endParaRPr i="1" sz="2300">
              <a:solidFill>
                <a:schemeClr val="dk1"/>
              </a:solidFill>
            </a:endParaRPr>
          </a:p>
        </p:txBody>
      </p:sp>
      <p:pic>
        <p:nvPicPr>
          <p:cNvPr id="433" name="Google Shape;433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0"/>
          <p:cNvGrpSpPr/>
          <p:nvPr/>
        </p:nvGrpSpPr>
        <p:grpSpPr>
          <a:xfrm>
            <a:off x="907428" y="1680497"/>
            <a:ext cx="7329144" cy="1782506"/>
            <a:chOff x="730903" y="1884994"/>
            <a:chExt cx="7329144" cy="1782506"/>
          </a:xfrm>
        </p:grpSpPr>
        <p:grpSp>
          <p:nvGrpSpPr>
            <p:cNvPr id="94" name="Google Shape;94;p20"/>
            <p:cNvGrpSpPr/>
            <p:nvPr/>
          </p:nvGrpSpPr>
          <p:grpSpPr>
            <a:xfrm>
              <a:off x="730903" y="1884994"/>
              <a:ext cx="7329144" cy="1782506"/>
              <a:chOff x="2074625" y="2818125"/>
              <a:chExt cx="9772192" cy="2376675"/>
            </a:xfrm>
          </p:grpSpPr>
          <p:grpSp>
            <p:nvGrpSpPr>
              <p:cNvPr id="95" name="Google Shape;95;p20"/>
              <p:cNvGrpSpPr/>
              <p:nvPr/>
            </p:nvGrpSpPr>
            <p:grpSpPr>
              <a:xfrm>
                <a:off x="2074625" y="2818125"/>
                <a:ext cx="9772192" cy="1770300"/>
                <a:chOff x="2074625" y="2818125"/>
                <a:chExt cx="9772192" cy="1770300"/>
              </a:xfrm>
            </p:grpSpPr>
            <p:sp>
              <p:nvSpPr>
                <p:cNvPr id="96" name="Google Shape;96;p20"/>
                <p:cNvSpPr/>
                <p:nvPr/>
              </p:nvSpPr>
              <p:spPr>
                <a:xfrm>
                  <a:off x="2511188" y="3325733"/>
                  <a:ext cx="1244100" cy="7551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/>
                    <a:t>Data Collection </a:t>
                  </a:r>
                  <a:br>
                    <a:rPr lang="en" sz="1000"/>
                  </a:br>
                  <a:r>
                    <a:rPr lang="en" sz="1000"/>
                    <a:t>&amp; ETL</a:t>
                  </a:r>
                  <a:endParaRPr sz="1000"/>
                </a:p>
              </p:txBody>
            </p:sp>
            <p:sp>
              <p:nvSpPr>
                <p:cNvPr id="97" name="Google Shape;97;p20"/>
                <p:cNvSpPr/>
                <p:nvPr/>
              </p:nvSpPr>
              <p:spPr>
                <a:xfrm>
                  <a:off x="4285400" y="3325725"/>
                  <a:ext cx="1244100" cy="755100"/>
                </a:xfrm>
                <a:prstGeom prst="flowChartAlternateProcess">
                  <a:avLst/>
                </a:prstGeom>
                <a:solidFill>
                  <a:srgbClr val="C9DAF8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/>
                    <a:t>Feature Selection &amp; Engineering</a:t>
                  </a:r>
                  <a:endParaRPr sz="1000"/>
                </a:p>
              </p:txBody>
            </p:sp>
            <p:sp>
              <p:nvSpPr>
                <p:cNvPr id="98" name="Google Shape;98;p20"/>
                <p:cNvSpPr/>
                <p:nvPr/>
              </p:nvSpPr>
              <p:spPr>
                <a:xfrm>
                  <a:off x="6261450" y="2818125"/>
                  <a:ext cx="1244100" cy="590100"/>
                </a:xfrm>
                <a:prstGeom prst="flowChartAlternateProcess">
                  <a:avLst/>
                </a:prstGeom>
                <a:solidFill>
                  <a:srgbClr val="FFFFF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/>
                    <a:t>Supervised</a:t>
                  </a:r>
                  <a:br>
                    <a:rPr lang="en" sz="1100"/>
                  </a:br>
                  <a:r>
                    <a:rPr lang="en" sz="1100"/>
                    <a:t>Learning</a:t>
                  </a:r>
                  <a:endParaRPr sz="1100"/>
                </a:p>
              </p:txBody>
            </p:sp>
            <p:sp>
              <p:nvSpPr>
                <p:cNvPr id="99" name="Google Shape;99;p20"/>
                <p:cNvSpPr/>
                <p:nvPr/>
              </p:nvSpPr>
              <p:spPr>
                <a:xfrm>
                  <a:off x="6261450" y="3998325"/>
                  <a:ext cx="1244100" cy="5901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Unsupervised</a:t>
                  </a:r>
                  <a:br>
                    <a:rPr lang="en" sz="900"/>
                  </a:br>
                  <a:r>
                    <a:rPr lang="en" sz="900"/>
                    <a:t>Learning</a:t>
                  </a:r>
                  <a:endParaRPr sz="900"/>
                </a:p>
              </p:txBody>
            </p:sp>
            <p:sp>
              <p:nvSpPr>
                <p:cNvPr id="100" name="Google Shape;100;p20"/>
                <p:cNvSpPr/>
                <p:nvPr/>
              </p:nvSpPr>
              <p:spPr>
                <a:xfrm>
                  <a:off x="10105308" y="3438742"/>
                  <a:ext cx="1244100" cy="590100"/>
                </a:xfrm>
                <a:prstGeom prst="flowChartAlternateProcess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100"/>
                    <a:t>Deployment</a:t>
                  </a:r>
                  <a:endParaRPr sz="1100"/>
                </a:p>
              </p:txBody>
            </p:sp>
            <p:cxnSp>
              <p:nvCxnSpPr>
                <p:cNvPr id="101" name="Google Shape;101;p20"/>
                <p:cNvCxnSpPr>
                  <a:endCxn id="97" idx="1"/>
                </p:cNvCxnSpPr>
                <p:nvPr/>
              </p:nvCxnSpPr>
              <p:spPr>
                <a:xfrm>
                  <a:off x="3755300" y="3703275"/>
                  <a:ext cx="5301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02" name="Google Shape;102;p20"/>
                <p:cNvCxnSpPr>
                  <a:stCxn id="97" idx="3"/>
                  <a:endCxn id="98" idx="1"/>
                </p:cNvCxnSpPr>
                <p:nvPr/>
              </p:nvCxnSpPr>
              <p:spPr>
                <a:xfrm flipH="1" rot="10800000">
                  <a:off x="5529500" y="3113175"/>
                  <a:ext cx="732000" cy="590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  <p:cxnSp>
              <p:nvCxnSpPr>
                <p:cNvPr id="103" name="Google Shape;103;p20"/>
                <p:cNvCxnSpPr>
                  <a:stCxn id="97" idx="3"/>
                  <a:endCxn id="99" idx="1"/>
                </p:cNvCxnSpPr>
                <p:nvPr/>
              </p:nvCxnSpPr>
              <p:spPr>
                <a:xfrm>
                  <a:off x="5529500" y="3703275"/>
                  <a:ext cx="732000" cy="590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  <p:cxnSp>
              <p:nvCxnSpPr>
                <p:cNvPr id="104" name="Google Shape;104;p20"/>
                <p:cNvCxnSpPr>
                  <a:stCxn id="99" idx="3"/>
                  <a:endCxn id="105" idx="1"/>
                </p:cNvCxnSpPr>
                <p:nvPr/>
              </p:nvCxnSpPr>
              <p:spPr>
                <a:xfrm flipH="1" rot="10800000">
                  <a:off x="7505550" y="3733875"/>
                  <a:ext cx="825900" cy="559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  <p:cxnSp>
              <p:nvCxnSpPr>
                <p:cNvPr id="106" name="Google Shape;106;p20"/>
                <p:cNvCxnSpPr>
                  <a:stCxn id="98" idx="3"/>
                  <a:endCxn id="105" idx="1"/>
                </p:cNvCxnSpPr>
                <p:nvPr/>
              </p:nvCxnSpPr>
              <p:spPr>
                <a:xfrm>
                  <a:off x="7505550" y="3113175"/>
                  <a:ext cx="825900" cy="62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  <p:cxnSp>
              <p:nvCxnSpPr>
                <p:cNvPr id="107" name="Google Shape;107;p20"/>
                <p:cNvCxnSpPr/>
                <p:nvPr/>
              </p:nvCxnSpPr>
              <p:spPr>
                <a:xfrm flipH="1" rot="-5400000">
                  <a:off x="1965725" y="3236175"/>
                  <a:ext cx="561900" cy="344100"/>
                </a:xfrm>
                <a:prstGeom prst="curvedConnector3">
                  <a:avLst>
                    <a:gd fmla="val 86741" name="adj1"/>
                  </a:avLst>
                </a:prstGeom>
                <a:noFill/>
                <a:ln cap="flat" cmpd="sng" w="28575">
                  <a:solidFill>
                    <a:srgbClr val="999999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08" name="Google Shape;108;p20"/>
                <p:cNvCxnSpPr/>
                <p:nvPr/>
              </p:nvCxnSpPr>
              <p:spPr>
                <a:xfrm rot="5400000">
                  <a:off x="11393817" y="3251475"/>
                  <a:ext cx="561900" cy="344100"/>
                </a:xfrm>
                <a:prstGeom prst="curvedConnector3">
                  <a:avLst>
                    <a:gd fmla="val 86741" name="adj1"/>
                  </a:avLst>
                </a:prstGeom>
                <a:noFill/>
                <a:ln cap="flat" cmpd="sng" w="28575">
                  <a:solidFill>
                    <a:srgbClr val="999999"/>
                  </a:solidFill>
                  <a:prstDash val="solid"/>
                  <a:round/>
                  <a:headEnd len="med" w="med" type="triangle"/>
                  <a:tailEnd len="med" w="med" type="none"/>
                </a:ln>
              </p:spPr>
            </p:cxnSp>
          </p:grpSp>
          <p:cxnSp>
            <p:nvCxnSpPr>
              <p:cNvPr id="109" name="Google Shape;109;p20"/>
              <p:cNvCxnSpPr/>
              <p:nvPr/>
            </p:nvCxnSpPr>
            <p:spPr>
              <a:xfrm>
                <a:off x="2387350" y="4441625"/>
                <a:ext cx="7746000" cy="315600"/>
              </a:xfrm>
              <a:prstGeom prst="bentConnector3">
                <a:avLst>
                  <a:gd fmla="val 65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0" name="Google Shape;110;p20"/>
              <p:cNvSpPr txBox="1"/>
              <p:nvPr/>
            </p:nvSpPr>
            <p:spPr>
              <a:xfrm>
                <a:off x="2359448" y="4865100"/>
                <a:ext cx="7746000" cy="3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68575" lIns="68575" spcFirstLastPara="1" rIns="68575" wrap="square" tIns="6857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alibri"/>
                    <a:ea typeface="Calibri"/>
                    <a:cs typeface="Calibri"/>
                    <a:sym typeface="Calibri"/>
                  </a:rPr>
                  <a:t>Cost Intensive </a:t>
                </a:r>
                <a:endParaRPr sz="11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" name="Google Shape;111;p20"/>
              <p:cNvCxnSpPr/>
              <p:nvPr/>
            </p:nvCxnSpPr>
            <p:spPr>
              <a:xfrm>
                <a:off x="10198933" y="4437425"/>
                <a:ext cx="1150500" cy="324000"/>
              </a:xfrm>
              <a:prstGeom prst="bentConnector3">
                <a:avLst>
                  <a:gd fmla="val 958" name="adj1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" name="Google Shape;112;p20"/>
              <p:cNvSpPr txBox="1"/>
              <p:nvPr/>
            </p:nvSpPr>
            <p:spPr>
              <a:xfrm>
                <a:off x="10118521" y="4865100"/>
                <a:ext cx="1217700" cy="3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68575" lIns="68575" spcFirstLastPara="1" rIns="68575" wrap="square" tIns="6857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alibri"/>
                    <a:ea typeface="Calibri"/>
                    <a:cs typeface="Calibri"/>
                    <a:sym typeface="Calibri"/>
                  </a:rPr>
                  <a:t>Revenue</a:t>
                </a:r>
                <a:endParaRPr sz="110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alibri"/>
                    <a:ea typeface="Calibri"/>
                    <a:cs typeface="Calibri"/>
                    <a:sym typeface="Calibri"/>
                  </a:rPr>
                  <a:t>Generating </a:t>
                </a:r>
                <a:endParaRPr sz="11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" name="Google Shape;105;p20"/>
            <p:cNvSpPr/>
            <p:nvPr/>
          </p:nvSpPr>
          <p:spPr>
            <a:xfrm>
              <a:off x="5423425" y="2288550"/>
              <a:ext cx="933000" cy="566400"/>
            </a:xfrm>
            <a:prstGeom prst="flowChartAlternateProcess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Assessment &amp; Validation</a:t>
              </a:r>
              <a:endParaRPr sz="1000"/>
            </a:p>
          </p:txBody>
        </p:sp>
        <p:cxnSp>
          <p:nvCxnSpPr>
            <p:cNvPr id="113" name="Google Shape;113;p20"/>
            <p:cNvCxnSpPr>
              <a:endCxn id="100" idx="1"/>
            </p:cNvCxnSpPr>
            <p:nvPr/>
          </p:nvCxnSpPr>
          <p:spPr>
            <a:xfrm>
              <a:off x="6356416" y="2571744"/>
              <a:ext cx="39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90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in the modeling lifecycle?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Know Thy Data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50" y="1179700"/>
            <a:ext cx="3167852" cy="3167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1026" y="1386288"/>
            <a:ext cx="4301150" cy="27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00" y="456097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Source: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https://github.com/jphall663/hc_ml/blob/master/main.pdf</a:t>
            </a:r>
            <a:r>
              <a:rPr lang="en" sz="800">
                <a:solidFill>
                  <a:schemeClr val="dk1"/>
                </a:solidFill>
              </a:rPr>
              <a:t> 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782100"/>
            <a:ext cx="8520600" cy="27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600"/>
              <a:t>Feature Engineering for </a:t>
            </a:r>
            <a:endParaRPr sz="46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4600"/>
              <a:t>Data Quality Problems </a:t>
            </a:r>
            <a:endParaRPr sz="46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Common</a:t>
            </a:r>
            <a:r>
              <a:rPr lang="en"/>
              <a:t> Data Quality Problems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96150" y="1152475"/>
            <a:ext cx="85206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/>
              <a:t>Poor data quality negatively affects many data processing efforts!</a:t>
            </a:r>
            <a:endParaRPr b="1" i="1" u="sng"/>
          </a:p>
          <a:p>
            <a:pPr indent="-95250" lvl="0" marL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"/>
              <a:t> </a:t>
            </a:r>
            <a:r>
              <a:rPr lang="en"/>
              <a:t>Data quality must be addresses for reliable modeling outcomes</a:t>
            </a:r>
            <a:endParaRPr/>
          </a:p>
          <a:p>
            <a:pPr indent="-95250" lvl="0" marL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"/>
              <a:t> </a:t>
            </a:r>
            <a:r>
              <a:rPr lang="en"/>
              <a:t>Types of common data quality problems:</a:t>
            </a:r>
            <a:endParaRPr/>
          </a:p>
          <a:p>
            <a:pPr indent="-139700" lvl="1" marL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Imbalanced data</a:t>
            </a:r>
            <a:endParaRPr/>
          </a:p>
          <a:p>
            <a:pPr indent="-139700" lvl="1" marL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Data with disparate scales</a:t>
            </a:r>
            <a:endParaRPr/>
          </a:p>
          <a:p>
            <a:pPr indent="-139700" lvl="1" marL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Non-normalized data</a:t>
            </a:r>
            <a:endParaRPr/>
          </a:p>
          <a:p>
            <a:pPr indent="-139700" lvl="1" marL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 sz="1400"/>
              <a:t>Duplicate data</a:t>
            </a:r>
            <a:endParaRPr/>
          </a:p>
          <a:p>
            <a:pPr indent="-139700" lvl="1" marL="2921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Noise and outliers</a:t>
            </a:r>
            <a:endParaRPr/>
          </a:p>
          <a:p>
            <a:pPr indent="-139700" lvl="1" marL="292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Missing values</a:t>
            </a:r>
            <a:endParaRPr/>
          </a:p>
          <a:p>
            <a:pPr indent="-139700" lvl="1" marL="292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Character data</a:t>
            </a:r>
            <a:endParaRPr/>
          </a:p>
          <a:p>
            <a:pPr indent="-139700" lvl="1" marL="2921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</a:pPr>
            <a:r>
              <a:rPr lang="en"/>
              <a:t>High-cardinality data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50825" y="2412600"/>
            <a:ext cx="42549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39700" lvl="1" marL="2921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Correlated data</a:t>
            </a:r>
            <a:endParaRPr/>
          </a:p>
          <a:p>
            <a:pPr indent="-139700" lvl="1" marL="2921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Wide data</a:t>
            </a:r>
            <a:endParaRPr/>
          </a:p>
          <a:p>
            <a:pPr indent="-139700" lvl="1" marL="2921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Sparse data</a:t>
            </a:r>
            <a:endParaRPr/>
          </a:p>
          <a:p>
            <a:pPr indent="-139700" lvl="1" marL="2921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Incomplete data</a:t>
            </a:r>
            <a:endParaRPr/>
          </a:p>
          <a:p>
            <a:pPr indent="-139700" lvl="1" marL="2921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Biased data</a:t>
            </a:r>
            <a:endParaRPr/>
          </a:p>
          <a:p>
            <a:pPr indent="-139700" lvl="1" marL="2921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Fake data</a:t>
            </a:r>
            <a:endParaRPr/>
          </a:p>
          <a:p>
            <a:pPr indent="-139700" lvl="1" marL="2921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"/>
              <a:t>Wrong and dirty data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Imbalanced Data: Inputs &amp; Targets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Imbalanced Input</a:t>
            </a:r>
            <a:r>
              <a:rPr lang="en" sz="1600"/>
              <a:t> - only presence of a non-zero attribute value is regarded as important</a:t>
            </a:r>
            <a:endParaRPr sz="1600"/>
          </a:p>
          <a:p>
            <a: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Words present in documents or items present in customer transactions (credit card defaults)</a:t>
            </a:r>
            <a:endParaRPr sz="1600"/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</a:t>
            </a:r>
            <a:r>
              <a:rPr b="1" lang="en" sz="1600"/>
              <a:t>mbalance Target</a:t>
            </a:r>
            <a:endParaRPr b="1" sz="1600"/>
          </a:p>
          <a:p>
            <a: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Symptoms</a:t>
            </a:r>
            <a:endParaRPr sz="1600"/>
          </a:p>
          <a:p>
            <a: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Single class model predictions</a:t>
            </a:r>
            <a:endParaRPr sz="1600"/>
          </a:p>
          <a:p>
            <a: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Biased model predictions</a:t>
            </a:r>
            <a:endParaRPr sz="1600"/>
          </a:p>
          <a:p>
            <a:pPr indent="-330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Solutions</a:t>
            </a:r>
            <a:endParaRPr sz="1600"/>
          </a:p>
          <a:p>
            <a: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Proportional Sampling</a:t>
            </a:r>
            <a:endParaRPr sz="1600"/>
          </a:p>
          <a:p>
            <a: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Taking all the rows containing rare events in a data set and increasing them proportionally to the number of rows not containing rare values</a:t>
            </a:r>
            <a:endParaRPr sz="1600"/>
          </a:p>
          <a:p>
            <a:pPr indent="-330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oversampling and undersampling artificially inflate the frequency of rare events, which helps models learn to predict rare events, but makes interpreting results more difficult</a:t>
            </a:r>
            <a:endParaRPr sz="1600"/>
          </a:p>
          <a:p>
            <a: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Inverse prior probability weighting</a:t>
            </a:r>
            <a:endParaRPr sz="1600"/>
          </a:p>
          <a:p>
            <a:pPr indent="-330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Mixture models: e.g. zero-inflated regression methods</a:t>
            </a:r>
            <a:endParaRPr sz="1600"/>
          </a:p>
        </p:txBody>
      </p:sp>
      <p:sp>
        <p:nvSpPr>
          <p:cNvPr id="146" name="Google Shape;146;p24"/>
          <p:cNvSpPr txBox="1"/>
          <p:nvPr/>
        </p:nvSpPr>
        <p:spPr>
          <a:xfrm>
            <a:off x="71775" y="4829213"/>
            <a:ext cx="40398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Adapted from: </a:t>
            </a:r>
            <a:r>
              <a:rPr i="1"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Data Mining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Disparate Scales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Symptoms</a:t>
            </a:r>
            <a:endParaRPr b="1"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Biased models and inaccurate results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Unstable parameter estimates 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Solutions</a:t>
            </a:r>
            <a:endParaRPr b="1"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Standardization</a:t>
            </a:r>
            <a:endParaRPr sz="1600"/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Enforcing similar scales on a set of features</a:t>
            </a:r>
            <a:endParaRPr sz="1600"/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For distance-based algorithms (e.g. </a:t>
            </a:r>
            <a:r>
              <a:rPr i="1" lang="en" sz="1600"/>
              <a:t>k</a:t>
            </a:r>
            <a:r>
              <a:rPr lang="en" sz="1600"/>
              <a:t>-means) and algorithms that use gradient-related methods (e.g. regression, artificial neural networks), to create model parameters features must be on the same scale</a:t>
            </a:r>
            <a:endParaRPr sz="1600"/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Otherwise features with large values will incorrectly dominate the training process</a:t>
            </a:r>
            <a:endParaRPr b="1"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Appropriate algorithm selection: Tree-based models</a:t>
            </a:r>
            <a:endParaRPr sz="16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757" y="4479450"/>
            <a:ext cx="731093" cy="5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