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Sans-bold.fntdata"/><Relationship Id="rId12" Type="http://schemas.openxmlformats.org/officeDocument/2006/relationships/font" Target="fonts/Nunito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Sans-boldItalic.fntdata"/><Relationship Id="rId14" Type="http://schemas.openxmlformats.org/officeDocument/2006/relationships/font" Target="fonts/Nuni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b45011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b45011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b450112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b450112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b450112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b450112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b450112f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b450112f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parting shots: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ML is typically based on correlation, but correlation can mean nothing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Reliance on training data locks you into repeating the past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b450112f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b450112f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nihilistdatascientist.com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lrb.co.uk/the-paper/v43/n02/paul-taylor/insanely-complicated-hopelessly-inadequate" TargetMode="External"/><Relationship Id="rId4" Type="http://schemas.openxmlformats.org/officeDocument/2006/relationships/hyperlink" Target="https://www.usatoday.com/story/tech/news/2017/12/07/california-fires-navigation-apps-like-waze-sent-commuters-into-flames-drivers/930904001/" TargetMode="External"/><Relationship Id="rId5" Type="http://schemas.openxmlformats.org/officeDocument/2006/relationships/hyperlink" Target="https://www.usatoday.com/story/tech/news/2017/12/07/california-fires-navigation-apps-like-waze-sent-commuters-into-flames-drivers/930904001/" TargetMode="External"/><Relationship Id="rId6" Type="http://schemas.openxmlformats.org/officeDocument/2006/relationships/hyperlink" Target="https://www.usatoday.com/story/tech/news/2017/12/07/california-fires-navigation-apps-like-waze-sent-commuters-into-flames-drivers/930904001/" TargetMode="External"/><Relationship Id="rId7" Type="http://schemas.openxmlformats.org/officeDocument/2006/relationships/image" Target="../media/image3.jpg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80"/>
              <a:t>Primer on Technical Malpractice in Machine Learning</a:t>
            </a:r>
            <a:endParaRPr sz="4280"/>
          </a:p>
        </p:txBody>
      </p:sp>
      <p:sp>
        <p:nvSpPr>
          <p:cNvPr id="55" name="Google Shape;55;p13"/>
          <p:cNvSpPr txBox="1"/>
          <p:nvPr/>
        </p:nvSpPr>
        <p:spPr>
          <a:xfrm>
            <a:off x="239425" y="2924850"/>
            <a:ext cx="85803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 Hall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 Washington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All data scientists are bad. Some are useful.</a:t>
            </a:r>
            <a:br>
              <a:rPr i="1" lang="en"/>
            </a:br>
            <a:endParaRPr i="1"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-- </a:t>
            </a:r>
            <a:r>
              <a:rPr lang="en" u="sng">
                <a:solidFill>
                  <a:schemeClr val="hlink"/>
                </a:solidFill>
                <a:hlinkClick r:id="rId3"/>
              </a:rPr>
              <a:t>Nihlist Data Scientist</a:t>
            </a:r>
            <a:endParaRPr sz="1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Been Lied to About Data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257050" y="2932675"/>
            <a:ext cx="42603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(ML) algorithms learn only from data. Hence, ML models are often inaccurate and biased.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We</a:t>
            </a:r>
            <a:r>
              <a:rPr lang="en"/>
              <a:t> can only make good data-driven decisions if we are very careful.</a:t>
            </a:r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2562325" y="1161595"/>
            <a:ext cx="4019350" cy="1627195"/>
            <a:chOff x="4923476" y="1324801"/>
            <a:chExt cx="3627900" cy="1266300"/>
          </a:xfrm>
        </p:grpSpPr>
        <p:pic>
          <p:nvPicPr>
            <p:cNvPr id="64" name="Google Shape;64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23476" y="1324801"/>
              <a:ext cx="3627900" cy="126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4"/>
            <p:cNvSpPr txBox="1"/>
            <p:nvPr/>
          </p:nvSpPr>
          <p:spPr>
            <a:xfrm rot="-327956">
              <a:off x="6039428" y="1675983"/>
              <a:ext cx="1782605" cy="381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F0000"/>
                  </a:solidFill>
                </a:rPr>
                <a:t>Why ?!</a:t>
              </a:r>
              <a:endParaRPr b="1" sz="2000">
                <a:solidFill>
                  <a:srgbClr val="FF0000"/>
                </a:solidFill>
              </a:endParaRPr>
            </a:p>
          </p:txBody>
        </p:sp>
      </p:grpSp>
      <p:sp>
        <p:nvSpPr>
          <p:cNvPr id="66" name="Google Shape;66;p14"/>
          <p:cNvSpPr txBox="1"/>
          <p:nvPr/>
        </p:nvSpPr>
        <p:spPr>
          <a:xfrm>
            <a:off x="407650" y="2932675"/>
            <a:ext cx="40797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Data is often inaccurate, incomplete, obsolete, or just plain wrong.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Data often encodes human biases, sociological and otherwise.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465450"/>
            <a:ext cx="4260300" cy="4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</a:rPr>
              <a:t>The </a:t>
            </a:r>
            <a:r>
              <a:rPr lang="en" sz="2050">
                <a:solidFill>
                  <a:schemeClr val="dk1"/>
                </a:solidFill>
              </a:rPr>
              <a:t>Scientific Method:</a:t>
            </a:r>
            <a:endParaRPr sz="20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Develop</a:t>
            </a:r>
            <a:r>
              <a:rPr lang="en"/>
              <a:t> a credible hunch </a:t>
            </a:r>
            <a:br>
              <a:rPr lang="en"/>
            </a:br>
            <a:r>
              <a:rPr lang="en"/>
              <a:t>(e.g., based on prior experiments or literature review)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Record a hypothesis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Collect data </a:t>
            </a:r>
            <a:br>
              <a:rPr lang="en"/>
            </a:br>
            <a:r>
              <a:rPr lang="en"/>
              <a:t>(e.g., using design of </a:t>
            </a:r>
            <a:r>
              <a:rPr lang="en"/>
              <a:t>experiment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hypothesis (e.g., using a double blind </a:t>
            </a:r>
            <a:r>
              <a:rPr lang="en"/>
              <a:t>random construct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Reproduce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0" y="465450"/>
            <a:ext cx="4260300" cy="4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51">
                <a:solidFill>
                  <a:schemeClr val="dk1"/>
                </a:solidFill>
              </a:rPr>
              <a:t>The </a:t>
            </a:r>
            <a:r>
              <a:rPr lang="en" sz="2651">
                <a:solidFill>
                  <a:schemeClr val="dk1"/>
                </a:solidFill>
              </a:rPr>
              <a:t>Data-scientific Method:</a:t>
            </a:r>
            <a:endParaRPr sz="265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>
                <a:solidFill>
                  <a:srgbClr val="666666"/>
                </a:solidFill>
              </a:rPr>
              <a:t>Assume we’ll</a:t>
            </a:r>
            <a:r>
              <a:rPr lang="en">
                <a:solidFill>
                  <a:srgbClr val="666666"/>
                </a:solidFill>
              </a:rPr>
              <a:t> make millions of dollars</a:t>
            </a:r>
            <a:endParaRPr>
              <a:solidFill>
                <a:srgbClr val="666666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>
                <a:solidFill>
                  <a:srgbClr val="666666"/>
                </a:solidFill>
              </a:rPr>
              <a:t>Install GPU, </a:t>
            </a:r>
            <a:r>
              <a:rPr lang="en">
                <a:solidFill>
                  <a:srgbClr val="666666"/>
                </a:solidFill>
              </a:rPr>
              <a:t>download</a:t>
            </a:r>
            <a:r>
              <a:rPr lang="en">
                <a:solidFill>
                  <a:srgbClr val="666666"/>
                </a:solidFill>
              </a:rPr>
              <a:t> Python</a:t>
            </a:r>
            <a:endParaRPr>
              <a:solidFill>
                <a:srgbClr val="666666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>
                <a:solidFill>
                  <a:srgbClr val="666666"/>
                </a:solidFill>
              </a:rPr>
              <a:t>Collect wrong, </a:t>
            </a:r>
            <a:r>
              <a:rPr lang="en">
                <a:solidFill>
                  <a:srgbClr val="666666"/>
                </a:solidFill>
              </a:rPr>
              <a:t>biased</a:t>
            </a:r>
            <a:r>
              <a:rPr lang="en">
                <a:solidFill>
                  <a:srgbClr val="666666"/>
                </a:solidFill>
              </a:rPr>
              <a:t> data from the internet or the exhaust of some business process</a:t>
            </a:r>
            <a:endParaRPr>
              <a:solidFill>
                <a:srgbClr val="666666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>
                <a:solidFill>
                  <a:srgbClr val="666666"/>
                </a:solidFill>
              </a:rPr>
              <a:t>Surrender to confirmation bias:</a:t>
            </a:r>
            <a:endParaRPr>
              <a:solidFill>
                <a:srgbClr val="666666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>
                <a:solidFill>
                  <a:srgbClr val="666666"/>
                </a:solidFill>
              </a:rPr>
              <a:t>Study collected data to form a hypothesis, i.e., which </a:t>
            </a:r>
            <a:r>
              <a:rPr b="1" lang="en">
                <a:solidFill>
                  <a:srgbClr val="666666"/>
                </a:solidFill>
              </a:rPr>
              <a:t>X</a:t>
            </a:r>
            <a:r>
              <a:rPr lang="en">
                <a:solidFill>
                  <a:srgbClr val="666666"/>
                </a:solidFill>
              </a:rPr>
              <a:t>, </a:t>
            </a:r>
            <a:r>
              <a:rPr b="1" lang="en">
                <a:solidFill>
                  <a:srgbClr val="666666"/>
                </a:solidFill>
              </a:rPr>
              <a:t>y</a:t>
            </a:r>
            <a:r>
              <a:rPr lang="en">
                <a:solidFill>
                  <a:srgbClr val="666666"/>
                </a:solidFill>
              </a:rPr>
              <a:t> and ML algorithm to use</a:t>
            </a:r>
            <a:endParaRPr>
              <a:solidFill>
                <a:srgbClr val="666666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>
                <a:solidFill>
                  <a:srgbClr val="666666"/>
                </a:solidFill>
              </a:rPr>
              <a:t>Use the same data from hypothesis generation to test our hypothesis</a:t>
            </a:r>
            <a:endParaRPr>
              <a:solidFill>
                <a:srgbClr val="666666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>
                <a:solidFill>
                  <a:srgbClr val="666666"/>
                </a:solidFill>
              </a:rPr>
              <a:t>Test our hypothesis with a high-capacity learning algorithm that can fit almost any set of </a:t>
            </a: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loosely correlated </a:t>
            </a:r>
            <a:r>
              <a:rPr b="1" lang="en">
                <a:solidFill>
                  <a:srgbClr val="666666"/>
                </a:solidFill>
              </a:rPr>
              <a:t>X</a:t>
            </a:r>
            <a:r>
              <a:rPr lang="en">
                <a:solidFill>
                  <a:srgbClr val="666666"/>
                </a:solidFill>
              </a:rPr>
              <a:t> and </a:t>
            </a:r>
            <a:r>
              <a:rPr b="1" lang="en">
                <a:solidFill>
                  <a:srgbClr val="666666"/>
                </a:solidFill>
              </a:rPr>
              <a:t>y </a:t>
            </a:r>
            <a:r>
              <a:rPr lang="en">
                <a:solidFill>
                  <a:srgbClr val="666666"/>
                </a:solidFill>
              </a:rPr>
              <a:t>well</a:t>
            </a:r>
            <a:endParaRPr>
              <a:solidFill>
                <a:srgbClr val="666666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>
                <a:solidFill>
                  <a:srgbClr val="666666"/>
                </a:solidFill>
              </a:rPr>
              <a:t>Change our hypothesis until our results are “good”</a:t>
            </a:r>
            <a:endParaRPr>
              <a:solidFill>
                <a:srgbClr val="666666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">
                <a:solidFill>
                  <a:srgbClr val="666666"/>
                </a:solidFill>
              </a:rPr>
              <a:t>Don’t worry about reproducing, we’re all good bruh 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Unique Properties of Data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itself is a quantity with unique properties: 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Data Generating Processes: </a:t>
            </a:r>
            <a:r>
              <a:rPr lang="en"/>
              <a:t>most data is sampled from some known distribution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The Law of Large Numbers:</a:t>
            </a:r>
            <a:r>
              <a:rPr lang="en"/>
              <a:t> results based on small samples exhibit high variance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Randomness:</a:t>
            </a:r>
            <a:r>
              <a:rPr lang="en"/>
              <a:t> many real-world events are random, unconnected, and unpredictable</a:t>
            </a:r>
            <a:endParaRPr b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Regression to the Mean:</a:t>
            </a:r>
            <a:r>
              <a:rPr lang="en"/>
              <a:t> most quantities are dominated by some expected value (mean)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properties often drive results in data-driven experiments, decisions and products, especially when the data scientific method is employed. 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350" y="821325"/>
            <a:ext cx="3285850" cy="49651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2" name="Google Shape;82;p16"/>
          <p:cNvSpPr txBox="1"/>
          <p:nvPr/>
        </p:nvSpPr>
        <p:spPr>
          <a:xfrm>
            <a:off x="5350450" y="293175"/>
            <a:ext cx="334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S</a:t>
            </a:r>
            <a:r>
              <a:rPr lang="en" sz="1000">
                <a:solidFill>
                  <a:srgbClr val="FF0000"/>
                </a:solidFill>
              </a:rPr>
              <a:t>mart people have been making fun of bad data science before most of us were even born. 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145875" y="634050"/>
            <a:ext cx="3794965" cy="572691"/>
          </a:xfrm>
          <a:custGeom>
            <a:rect b="b" l="l" r="r" t="t"/>
            <a:pathLst>
              <a:path extrusionOk="0" h="24757" w="94320">
                <a:moveTo>
                  <a:pt x="88126" y="0"/>
                </a:moveTo>
                <a:cubicBezTo>
                  <a:pt x="90952" y="514"/>
                  <a:pt x="95265" y="3558"/>
                  <a:pt x="94119" y="6192"/>
                </a:cubicBezTo>
                <a:cubicBezTo>
                  <a:pt x="91007" y="13348"/>
                  <a:pt x="79550" y="13084"/>
                  <a:pt x="71747" y="13084"/>
                </a:cubicBezTo>
                <a:cubicBezTo>
                  <a:pt x="53559" y="13084"/>
                  <a:pt x="35019" y="5118"/>
                  <a:pt x="17316" y="9288"/>
                </a:cubicBezTo>
                <a:cubicBezTo>
                  <a:pt x="11682" y="10615"/>
                  <a:pt x="4426" y="11186"/>
                  <a:pt x="1336" y="16080"/>
                </a:cubicBezTo>
                <a:cubicBezTo>
                  <a:pt x="-87" y="18333"/>
                  <a:pt x="-671" y="22112"/>
                  <a:pt x="1136" y="24070"/>
                </a:cubicBezTo>
                <a:cubicBezTo>
                  <a:pt x="2175" y="25196"/>
                  <a:pt x="4391" y="24714"/>
                  <a:pt x="5730" y="2397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stealth"/>
          </a:ln>
        </p:spPr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Computers Do Not Understand.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367250"/>
            <a:ext cx="4260300" cy="24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Computers don’t understand </a:t>
            </a:r>
            <a:r>
              <a:rPr lang="en" sz="1600"/>
              <a:t>their</a:t>
            </a:r>
            <a:r>
              <a:rPr lang="en" sz="1600"/>
              <a:t> tasks.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They don’t understand the place of their tasks in the world.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Nor that there is a world.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Is this intelligence?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must account for the context in which an ML system operates, because computers cannot.</a:t>
            </a:r>
            <a:endParaRPr sz="1600"/>
          </a:p>
        </p:txBody>
      </p:sp>
      <p:sp>
        <p:nvSpPr>
          <p:cNvPr id="91" name="Google Shape;91;p17"/>
          <p:cNvSpPr txBox="1"/>
          <p:nvPr/>
        </p:nvSpPr>
        <p:spPr>
          <a:xfrm>
            <a:off x="2200" y="4874875"/>
            <a:ext cx="91440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Commentary based on: </a:t>
            </a:r>
            <a:r>
              <a:rPr lang="en" sz="600" u="sng">
                <a:solidFill>
                  <a:schemeClr val="hlink"/>
                </a:solidFill>
                <a:hlinkClick r:id="rId3"/>
              </a:rPr>
              <a:t>https://www.lrb.co.uk/the-paper/v43/n02/paul-taylor/insanely-complicated-hopelessly-inadequate</a:t>
            </a:r>
            <a:r>
              <a:rPr lang="en" sz="600"/>
              <a:t>. </a:t>
            </a:r>
            <a:endParaRPr sz="600"/>
          </a:p>
        </p:txBody>
      </p:sp>
      <p:sp>
        <p:nvSpPr>
          <p:cNvPr id="92" name="Google Shape;92;p17"/>
          <p:cNvSpPr txBox="1"/>
          <p:nvPr/>
        </p:nvSpPr>
        <p:spPr>
          <a:xfrm>
            <a:off x="5189813" y="3003375"/>
            <a:ext cx="3139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 Sans"/>
                <a:ea typeface="Nunito Sans"/>
                <a:cs typeface="Nunito Sans"/>
                <a:sym typeface="Nunito Sans"/>
              </a:rPr>
              <a:t>Map apps like Waze have been accused of directing California drivers into wildfires, due to decreased traffic during emergency conditions. </a:t>
            </a:r>
            <a:endParaRPr sz="8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 Sans"/>
                <a:ea typeface="Nunito Sans"/>
                <a:cs typeface="Nunito Sans"/>
                <a:sym typeface="Nunito Sans"/>
              </a:rPr>
              <a:t>Source: </a:t>
            </a:r>
            <a:r>
              <a:rPr lang="en" sz="800" u="sng">
                <a:solidFill>
                  <a:srgbClr val="0097A7"/>
                </a:solid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https://www.usatoday.com/story/tech/news/2017/12/07/</a:t>
            </a:r>
            <a:br>
              <a:rPr lang="en" sz="800" u="sng">
                <a:solidFill>
                  <a:srgbClr val="0097A7"/>
                </a:solidFill>
                <a:latin typeface="Nunito Sans"/>
                <a:ea typeface="Nunito Sans"/>
                <a:cs typeface="Nunito Sans"/>
                <a:sym typeface="Nunito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en" sz="800" u="sng">
                <a:solidFill>
                  <a:srgbClr val="0097A7"/>
                </a:solidFill>
                <a:latin typeface="Nunito Sans"/>
                <a:ea typeface="Nunito Sans"/>
                <a:cs typeface="Nunito Sans"/>
                <a:sym typeface="Nunito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california-fires-navigation-apps-like-waze-sent-commuters-into-flames-drivers/930904001/</a:t>
            </a:r>
            <a:r>
              <a:rPr lang="en" sz="8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800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1925" y="1292199"/>
            <a:ext cx="2954975" cy="1670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4" name="Google Shape;9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Be Better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a specific, </a:t>
            </a:r>
            <a:r>
              <a:rPr lang="en"/>
              <a:t>targeted</a:t>
            </a:r>
            <a:r>
              <a:rPr lang="en"/>
              <a:t> application for ML tasks.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where your training data comes from and </a:t>
            </a:r>
            <a:r>
              <a:rPr lang="en"/>
              <a:t>thoroughly</a:t>
            </a:r>
            <a:r>
              <a:rPr lang="en"/>
              <a:t> verify its quality.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a reasonable number of uncorrelated, well-understood inputs with clear relationships to the modeling target.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black-box models, unless absolutely necessary.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 hypotheses before in-depth data exploration.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 models to the structure of the problem at hand.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real-world model performance -- good test data scores are not enough!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model performance is monitored once deployed. 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