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acifico"/>
      <p:regular r:id="rId7"/>
    </p:embeddedFont>
    <p:embeddedFont>
      <p:font typeface="EB Garamond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EBGaramond-boldItalic.fntdata"/><Relationship Id="rId10" Type="http://schemas.openxmlformats.org/officeDocument/2006/relationships/font" Target="fonts/EBGaramond-italic.fntdata"/><Relationship Id="rId9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acifico-regular.fntdata"/><Relationship Id="rId8" Type="http://schemas.openxmlformats.org/officeDocument/2006/relationships/font" Target="fonts/EBGaramo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77e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77e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38375" y="554675"/>
            <a:ext cx="1572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/>
              <a:t>P</a:t>
            </a:r>
            <a:r>
              <a:rPr lang="en" sz="700"/>
              <a:t>, number of features (columns)</a:t>
            </a:r>
            <a:endParaRPr sz="700"/>
          </a:p>
        </p:txBody>
      </p:sp>
      <p:sp>
        <p:nvSpPr>
          <p:cNvPr id="55" name="Google Shape;55;p13"/>
          <p:cNvSpPr/>
          <p:nvPr/>
        </p:nvSpPr>
        <p:spPr>
          <a:xfrm>
            <a:off x="8299536" y="861275"/>
            <a:ext cx="733200" cy="335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8" y="1435925"/>
            <a:ext cx="5469123" cy="2058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41525"/>
            <a:ext cx="5502377" cy="13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5" y="3494879"/>
            <a:ext cx="5502377" cy="140514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5640000" y="861275"/>
            <a:ext cx="1571400" cy="335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374861" y="861275"/>
            <a:ext cx="733200" cy="335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 flipH="1">
            <a:off x="6881225" y="870675"/>
            <a:ext cx="3600" cy="3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270475" y="-5100"/>
            <a:ext cx="2400" cy="51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7440725" y="2372850"/>
            <a:ext cx="601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Recorded instances of </a:t>
            </a:r>
            <a:r>
              <a:rPr b="1" i="1" lang="en" sz="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Y</a:t>
            </a:r>
            <a:endParaRPr b="1" sz="1100"/>
          </a:p>
        </p:txBody>
      </p:sp>
      <p:cxnSp>
        <p:nvCxnSpPr>
          <p:cNvPr id="64" name="Google Shape;64;p13"/>
          <p:cNvCxnSpPr/>
          <p:nvPr/>
        </p:nvCxnSpPr>
        <p:spPr>
          <a:xfrm>
            <a:off x="8210050" y="-5100"/>
            <a:ext cx="2400" cy="51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8380300" y="2372850"/>
            <a:ext cx="601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Ŷ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Recorded instances of </a:t>
            </a:r>
            <a:r>
              <a:rPr b="1" i="1" lang="en" sz="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Ŷ</a:t>
            </a:r>
            <a:r>
              <a:rPr b="1" i="1" lang="en" sz="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b="1" sz="1100"/>
          </a:p>
        </p:txBody>
      </p:sp>
      <p:sp>
        <p:nvSpPr>
          <p:cNvPr id="66" name="Google Shape;66;p13"/>
          <p:cNvSpPr txBox="1"/>
          <p:nvPr/>
        </p:nvSpPr>
        <p:spPr>
          <a:xfrm>
            <a:off x="5640075" y="4218575"/>
            <a:ext cx="157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X </a:t>
            </a:r>
            <a:r>
              <a:rPr lang="en" sz="800">
                <a:solidFill>
                  <a:schemeClr val="dk1"/>
                </a:solidFill>
              </a:rPr>
              <a:t>, all possible </a:t>
            </a:r>
            <a:r>
              <a:rPr b="1" lang="en" sz="800">
                <a:solidFill>
                  <a:schemeClr val="dk1"/>
                </a:solidFill>
              </a:rPr>
              <a:t>input</a:t>
            </a:r>
            <a:r>
              <a:rPr lang="en" sz="800">
                <a:solidFill>
                  <a:schemeClr val="dk1"/>
                </a:solidFill>
              </a:rPr>
              <a:t> instances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7270475" y="4218575"/>
            <a:ext cx="94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Y</a:t>
            </a:r>
            <a:r>
              <a:rPr lang="en" sz="800">
                <a:solidFill>
                  <a:schemeClr val="dk1"/>
                </a:solidFill>
              </a:rPr>
              <a:t>, all possible </a:t>
            </a:r>
            <a:r>
              <a:rPr b="1" lang="en" sz="800">
                <a:solidFill>
                  <a:schemeClr val="dk1"/>
                </a:solidFill>
              </a:rPr>
              <a:t>target </a:t>
            </a:r>
            <a:r>
              <a:rPr lang="en" sz="800">
                <a:solidFill>
                  <a:schemeClr val="dk1"/>
                </a:solidFill>
              </a:rPr>
              <a:t>values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8264700" y="4218575"/>
            <a:ext cx="84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Ŷ</a:t>
            </a:r>
            <a:r>
              <a:rPr b="1" i="1" lang="en" sz="3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" sz="800">
                <a:solidFill>
                  <a:schemeClr val="dk1"/>
                </a:solidFill>
              </a:rPr>
              <a:t>, all possible </a:t>
            </a:r>
            <a:r>
              <a:rPr b="1" lang="en" sz="800">
                <a:solidFill>
                  <a:schemeClr val="dk1"/>
                </a:solidFill>
              </a:rPr>
              <a:t>prediction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values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640000" y="91650"/>
            <a:ext cx="157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200"/>
              <a:t>(</a:t>
            </a:r>
            <a:r>
              <a:rPr b="1" i="1" lang="en" sz="1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X </a:t>
            </a:r>
            <a:r>
              <a:rPr b="1" i="1" lang="en" sz="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" sz="1200"/>
              <a:t>), </a:t>
            </a:r>
            <a:r>
              <a:rPr lang="en" sz="800"/>
              <a:t>true, unknown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EB Garamond"/>
                <a:ea typeface="EB Garamond"/>
                <a:cs typeface="EB Garamond"/>
                <a:sym typeface="EB Garamond"/>
              </a:rPr>
              <a:t>g</a:t>
            </a:r>
            <a:r>
              <a:rPr lang="en" sz="1200"/>
              <a:t>(</a:t>
            </a:r>
            <a:r>
              <a:rPr b="1" i="1" lang="en" sz="1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X </a:t>
            </a:r>
            <a:r>
              <a:rPr b="1" i="1" lang="en" sz="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" sz="1200"/>
              <a:t>), </a:t>
            </a:r>
            <a:r>
              <a:rPr lang="en" sz="800"/>
              <a:t>approximate, learned</a:t>
            </a:r>
            <a:endParaRPr sz="800"/>
          </a:p>
        </p:txBody>
      </p:sp>
      <p:sp>
        <p:nvSpPr>
          <p:cNvPr id="70" name="Google Shape;70;p13"/>
          <p:cNvSpPr/>
          <p:nvPr/>
        </p:nvSpPr>
        <p:spPr>
          <a:xfrm>
            <a:off x="7102625" y="179750"/>
            <a:ext cx="3381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102625" y="332150"/>
            <a:ext cx="3381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8042200" y="332150"/>
            <a:ext cx="3381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7609913" y="106975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Y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7609913" y="2958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Y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8534563" y="2849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Ŷ</a:t>
            </a:r>
            <a:endParaRPr/>
          </a:p>
        </p:txBody>
      </p:sp>
      <p:grpSp>
        <p:nvGrpSpPr>
          <p:cNvPr id="76" name="Google Shape;76;p13"/>
          <p:cNvGrpSpPr/>
          <p:nvPr/>
        </p:nvGrpSpPr>
        <p:grpSpPr>
          <a:xfrm>
            <a:off x="5638375" y="786125"/>
            <a:ext cx="1572300" cy="52988"/>
            <a:chOff x="5638375" y="762325"/>
            <a:chExt cx="1572300" cy="52988"/>
          </a:xfrm>
        </p:grpSpPr>
        <p:cxnSp>
          <p:nvCxnSpPr>
            <p:cNvPr id="77" name="Google Shape;77;p13"/>
            <p:cNvCxnSpPr/>
            <p:nvPr/>
          </p:nvCxnSpPr>
          <p:spPr>
            <a:xfrm>
              <a:off x="5638375" y="762325"/>
              <a:ext cx="157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5640075" y="764013"/>
              <a:ext cx="0" cy="5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7210675" y="764000"/>
              <a:ext cx="0" cy="5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" name="Google Shape;80;p13"/>
          <p:cNvSpPr txBox="1"/>
          <p:nvPr/>
        </p:nvSpPr>
        <p:spPr>
          <a:xfrm rot="-5400000">
            <a:off x="3816825" y="2394125"/>
            <a:ext cx="335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/>
              <a:t>N</a:t>
            </a:r>
            <a:r>
              <a:rPr lang="en" sz="700"/>
              <a:t>, number of instances (rows)</a:t>
            </a:r>
            <a:endParaRPr sz="700"/>
          </a:p>
        </p:txBody>
      </p:sp>
      <p:grpSp>
        <p:nvGrpSpPr>
          <p:cNvPr id="81" name="Google Shape;81;p13"/>
          <p:cNvGrpSpPr/>
          <p:nvPr/>
        </p:nvGrpSpPr>
        <p:grpSpPr>
          <a:xfrm rot="-5400000">
            <a:off x="3916676" y="2516337"/>
            <a:ext cx="3351986" cy="52988"/>
            <a:chOff x="5638375" y="762325"/>
            <a:chExt cx="1572300" cy="52988"/>
          </a:xfrm>
        </p:grpSpPr>
        <p:cxnSp>
          <p:nvCxnSpPr>
            <p:cNvPr id="82" name="Google Shape;82;p13"/>
            <p:cNvCxnSpPr/>
            <p:nvPr/>
          </p:nvCxnSpPr>
          <p:spPr>
            <a:xfrm>
              <a:off x="5638375" y="762325"/>
              <a:ext cx="157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5640075" y="764013"/>
              <a:ext cx="0" cy="5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7210675" y="764000"/>
              <a:ext cx="0" cy="5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5" name="Google Shape;85;p13"/>
          <p:cNvCxnSpPr/>
          <p:nvPr/>
        </p:nvCxnSpPr>
        <p:spPr>
          <a:xfrm>
            <a:off x="5904425" y="863350"/>
            <a:ext cx="7200" cy="3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5692000" y="2372850"/>
            <a:ext cx="1480800" cy="5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Recorded  instances of </a:t>
            </a:r>
            <a:r>
              <a:rPr b="1" i="1" lang="en" sz="800">
                <a:latin typeface="Pacifico"/>
                <a:ea typeface="Pacifico"/>
                <a:cs typeface="Pacifico"/>
                <a:sym typeface="Pacifico"/>
              </a:rPr>
              <a:t>X </a:t>
            </a:r>
            <a:endParaRPr sz="900"/>
          </a:p>
        </p:txBody>
      </p:sp>
      <p:cxnSp>
        <p:nvCxnSpPr>
          <p:cNvPr id="87" name="Google Shape;87;p13"/>
          <p:cNvCxnSpPr/>
          <p:nvPr/>
        </p:nvCxnSpPr>
        <p:spPr>
          <a:xfrm>
            <a:off x="5641025" y="1075525"/>
            <a:ext cx="157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/>
        </p:nvSpPr>
        <p:spPr>
          <a:xfrm>
            <a:off x="5619175" y="810400"/>
            <a:ext cx="36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</a:t>
            </a:r>
            <a:r>
              <a:rPr baseline="-25000" lang="en" sz="800"/>
              <a:t>0</a:t>
            </a:r>
            <a:r>
              <a:rPr baseline="30000" lang="en" sz="800"/>
              <a:t>(0)</a:t>
            </a:r>
            <a:endParaRPr baseline="30000" sz="800"/>
          </a:p>
        </p:txBody>
      </p:sp>
      <p:sp>
        <p:nvSpPr>
          <p:cNvPr id="89" name="Google Shape;89;p13"/>
          <p:cNvSpPr txBox="1"/>
          <p:nvPr/>
        </p:nvSpPr>
        <p:spPr>
          <a:xfrm>
            <a:off x="5565475" y="3959400"/>
            <a:ext cx="4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</a:t>
            </a:r>
            <a:r>
              <a:rPr baseline="-25000" lang="en" sz="800"/>
              <a:t>0</a:t>
            </a:r>
            <a:r>
              <a:rPr baseline="30000" lang="en" sz="800"/>
              <a:t>(</a:t>
            </a:r>
            <a:r>
              <a:rPr b="1" baseline="30000" i="1" lang="en" sz="800"/>
              <a:t>N</a:t>
            </a:r>
            <a:r>
              <a:rPr baseline="30000" lang="en" sz="800"/>
              <a:t>-1)</a:t>
            </a:r>
            <a:endParaRPr baseline="30000" sz="800"/>
          </a:p>
        </p:txBody>
      </p:sp>
      <p:cxnSp>
        <p:nvCxnSpPr>
          <p:cNvPr id="90" name="Google Shape;90;p13"/>
          <p:cNvCxnSpPr/>
          <p:nvPr/>
        </p:nvCxnSpPr>
        <p:spPr>
          <a:xfrm>
            <a:off x="5641025" y="4002125"/>
            <a:ext cx="15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6807051" y="3959400"/>
            <a:ext cx="51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</a:t>
            </a:r>
            <a:r>
              <a:rPr b="1" baseline="-25000" i="1" lang="en" sz="800"/>
              <a:t>P</a:t>
            </a:r>
            <a:r>
              <a:rPr baseline="-25000" lang="en" sz="800"/>
              <a:t>-1</a:t>
            </a:r>
            <a:r>
              <a:rPr baseline="30000" lang="en" sz="800"/>
              <a:t>(</a:t>
            </a:r>
            <a:r>
              <a:rPr b="1" baseline="30000" i="1" lang="en" sz="800"/>
              <a:t>N</a:t>
            </a:r>
            <a:r>
              <a:rPr baseline="30000" lang="en" sz="800"/>
              <a:t>-1)</a:t>
            </a:r>
            <a:endParaRPr baseline="30000" sz="800"/>
          </a:p>
        </p:txBody>
      </p:sp>
      <p:sp>
        <p:nvSpPr>
          <p:cNvPr id="92" name="Google Shape;92;p13"/>
          <p:cNvSpPr txBox="1"/>
          <p:nvPr/>
        </p:nvSpPr>
        <p:spPr>
          <a:xfrm>
            <a:off x="6849350" y="810400"/>
            <a:ext cx="42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</a:t>
            </a:r>
            <a:r>
              <a:rPr b="1" baseline="-25000" i="1" lang="en" sz="800"/>
              <a:t>P</a:t>
            </a:r>
            <a:r>
              <a:rPr baseline="-25000" lang="en" sz="800"/>
              <a:t>-1</a:t>
            </a:r>
            <a:r>
              <a:rPr baseline="30000" lang="en" sz="800"/>
              <a:t>(0)</a:t>
            </a:r>
            <a:endParaRPr baseline="30000" sz="800"/>
          </a:p>
        </p:txBody>
      </p:sp>
      <p:sp>
        <p:nvSpPr>
          <p:cNvPr id="93" name="Google Shape;93;p13"/>
          <p:cNvSpPr txBox="1"/>
          <p:nvPr/>
        </p:nvSpPr>
        <p:spPr>
          <a:xfrm>
            <a:off x="5915400" y="801775"/>
            <a:ext cx="95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00"/>
              <a:t>P</a:t>
            </a:r>
            <a:r>
              <a:rPr lang="en" sz="500"/>
              <a:t> input features are indexed from 0 to </a:t>
            </a:r>
            <a:r>
              <a:rPr b="1" i="1" lang="en" sz="500"/>
              <a:t>P</a:t>
            </a:r>
            <a:r>
              <a:rPr lang="en" sz="500"/>
              <a:t>-1.</a:t>
            </a:r>
            <a:endParaRPr sz="500"/>
          </a:p>
        </p:txBody>
      </p:sp>
      <p:sp>
        <p:nvSpPr>
          <p:cNvPr id="94" name="Google Shape;94;p13"/>
          <p:cNvSpPr txBox="1"/>
          <p:nvPr/>
        </p:nvSpPr>
        <p:spPr>
          <a:xfrm rot="-5400000">
            <a:off x="4288525" y="2406225"/>
            <a:ext cx="2922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00"/>
              <a:t>N</a:t>
            </a:r>
            <a:r>
              <a:rPr lang="en" sz="500"/>
              <a:t> input instances are indexed from 0 to </a:t>
            </a:r>
            <a:r>
              <a:rPr b="1" i="1" lang="en" sz="500"/>
              <a:t>N</a:t>
            </a:r>
            <a:r>
              <a:rPr lang="en" sz="500"/>
              <a:t>-1.</a:t>
            </a:r>
            <a:endParaRPr sz="500"/>
          </a:p>
        </p:txBody>
      </p:sp>
      <p:cxnSp>
        <p:nvCxnSpPr>
          <p:cNvPr id="95" name="Google Shape;95;p13"/>
          <p:cNvCxnSpPr/>
          <p:nvPr/>
        </p:nvCxnSpPr>
        <p:spPr>
          <a:xfrm flipH="1" rot="10800000">
            <a:off x="8299525" y="4001225"/>
            <a:ext cx="733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 flipH="1" rot="10800000">
            <a:off x="7374863" y="4001225"/>
            <a:ext cx="733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 txBox="1"/>
          <p:nvPr/>
        </p:nvSpPr>
        <p:spPr>
          <a:xfrm>
            <a:off x="7485863" y="3959400"/>
            <a:ext cx="51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</a:t>
            </a:r>
            <a:r>
              <a:rPr baseline="30000" lang="en" sz="900"/>
              <a:t>(</a:t>
            </a:r>
            <a:r>
              <a:rPr b="1" baseline="30000" i="1" lang="en" sz="900"/>
              <a:t>N</a:t>
            </a:r>
            <a:r>
              <a:rPr baseline="30000" lang="en" sz="900"/>
              <a:t>-1)</a:t>
            </a:r>
            <a:endParaRPr baseline="30000" sz="900"/>
          </a:p>
        </p:txBody>
      </p:sp>
      <p:sp>
        <p:nvSpPr>
          <p:cNvPr id="98" name="Google Shape;98;p13"/>
          <p:cNvSpPr txBox="1"/>
          <p:nvPr/>
        </p:nvSpPr>
        <p:spPr>
          <a:xfrm>
            <a:off x="8410513" y="3959400"/>
            <a:ext cx="51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ŷ</a:t>
            </a:r>
            <a:r>
              <a:rPr baseline="30000" lang="en" sz="900"/>
              <a:t>(</a:t>
            </a:r>
            <a:r>
              <a:rPr b="1" baseline="30000" i="1" lang="en" sz="900"/>
              <a:t>N</a:t>
            </a:r>
            <a:r>
              <a:rPr baseline="30000" lang="en" sz="900"/>
              <a:t>-1)</a:t>
            </a:r>
            <a:endParaRPr baseline="30000" sz="900"/>
          </a:p>
        </p:txBody>
      </p:sp>
      <p:cxnSp>
        <p:nvCxnSpPr>
          <p:cNvPr id="99" name="Google Shape;99;p13"/>
          <p:cNvCxnSpPr/>
          <p:nvPr/>
        </p:nvCxnSpPr>
        <p:spPr>
          <a:xfrm flipH="1" rot="10800000">
            <a:off x="7374850" y="1075525"/>
            <a:ext cx="739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 flipH="1" rot="10800000">
            <a:off x="8296525" y="1075075"/>
            <a:ext cx="739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 txBox="1"/>
          <p:nvPr/>
        </p:nvSpPr>
        <p:spPr>
          <a:xfrm>
            <a:off x="7485588" y="809275"/>
            <a:ext cx="51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</a:t>
            </a:r>
            <a:r>
              <a:rPr baseline="30000" lang="en" sz="900"/>
              <a:t>(</a:t>
            </a:r>
            <a:r>
              <a:rPr b="1" baseline="30000" i="1" lang="en" sz="900"/>
              <a:t>0</a:t>
            </a:r>
            <a:r>
              <a:rPr baseline="30000" lang="en" sz="900"/>
              <a:t>)</a:t>
            </a:r>
            <a:endParaRPr baseline="30000" sz="900"/>
          </a:p>
        </p:txBody>
      </p:sp>
      <p:sp>
        <p:nvSpPr>
          <p:cNvPr id="102" name="Google Shape;102;p13"/>
          <p:cNvSpPr txBox="1"/>
          <p:nvPr/>
        </p:nvSpPr>
        <p:spPr>
          <a:xfrm>
            <a:off x="8429538" y="809263"/>
            <a:ext cx="51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ŷ</a:t>
            </a:r>
            <a:r>
              <a:rPr baseline="30000" lang="en" sz="900"/>
              <a:t>(</a:t>
            </a:r>
            <a:r>
              <a:rPr b="1" baseline="30000" i="1" lang="en" sz="900"/>
              <a:t>0</a:t>
            </a:r>
            <a:r>
              <a:rPr baseline="30000" lang="en" sz="900"/>
              <a:t>)</a:t>
            </a:r>
            <a:endParaRPr baseline="30000" sz="900"/>
          </a:p>
        </p:txBody>
      </p:sp>
      <p:sp>
        <p:nvSpPr>
          <p:cNvPr id="103" name="Google Shape;103;p13"/>
          <p:cNvSpPr txBox="1"/>
          <p:nvPr/>
        </p:nvSpPr>
        <p:spPr>
          <a:xfrm>
            <a:off x="7318250" y="4659300"/>
            <a:ext cx="17874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This diagram assumes</a:t>
            </a:r>
            <a:r>
              <a:rPr b="1" i="1" lang="en" sz="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Y </a:t>
            </a:r>
            <a:r>
              <a:rPr lang="en" sz="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∈ ℝ</a:t>
            </a:r>
            <a:r>
              <a:rPr baseline="30000" lang="en" sz="400">
                <a:solidFill>
                  <a:schemeClr val="dk1"/>
                </a:solidFill>
              </a:rPr>
              <a:t>1</a:t>
            </a:r>
            <a:r>
              <a:rPr lang="en" sz="400">
                <a:solidFill>
                  <a:schemeClr val="dk1"/>
                </a:solidFill>
              </a:rPr>
              <a:t> and </a:t>
            </a:r>
            <a:r>
              <a:rPr b="1" i="1" lang="en" sz="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Ŷ  </a:t>
            </a:r>
            <a:r>
              <a:rPr lang="en" sz="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∈ ℝ</a:t>
            </a:r>
            <a:r>
              <a:rPr baseline="30000" lang="en" sz="400">
                <a:solidFill>
                  <a:schemeClr val="dk1"/>
                </a:solidFill>
              </a:rPr>
              <a:t>1</a:t>
            </a:r>
            <a:r>
              <a:rPr lang="en" sz="400">
                <a:solidFill>
                  <a:schemeClr val="dk1"/>
                </a:solidFill>
              </a:rPr>
              <a:t>. </a:t>
            </a:r>
            <a:r>
              <a:rPr lang="en" sz="500"/>
              <a:t>A single target is a common scenario. However, algorithms may learn multiple targets and multiple tasks simultaneously.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